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7" r:id="rId6"/>
    <p:sldId id="262" r:id="rId7"/>
    <p:sldId id="263" r:id="rId8"/>
    <p:sldId id="264" r:id="rId9"/>
    <p:sldId id="260" r:id="rId10"/>
    <p:sldId id="314" r:id="rId11"/>
    <p:sldId id="259" r:id="rId12"/>
    <p:sldId id="265" r:id="rId13"/>
    <p:sldId id="268" r:id="rId14"/>
    <p:sldId id="269" r:id="rId15"/>
    <p:sldId id="271" r:id="rId16"/>
    <p:sldId id="272" r:id="rId17"/>
    <p:sldId id="274" r:id="rId18"/>
    <p:sldId id="275" r:id="rId19"/>
    <p:sldId id="276" r:id="rId20"/>
    <p:sldId id="277" r:id="rId21"/>
    <p:sldId id="278" r:id="rId22"/>
    <p:sldId id="279" r:id="rId23"/>
    <p:sldId id="281" r:id="rId24"/>
    <p:sldId id="282" r:id="rId25"/>
    <p:sldId id="283" r:id="rId26"/>
    <p:sldId id="284" r:id="rId27"/>
    <p:sldId id="285" r:id="rId28"/>
    <p:sldId id="289" r:id="rId29"/>
    <p:sldId id="288" r:id="rId30"/>
    <p:sldId id="291" r:id="rId31"/>
    <p:sldId id="290" r:id="rId32"/>
    <p:sldId id="292" r:id="rId33"/>
    <p:sldId id="293" r:id="rId34"/>
    <p:sldId id="295" r:id="rId35"/>
    <p:sldId id="294" r:id="rId36"/>
    <p:sldId id="296" r:id="rId37"/>
    <p:sldId id="297" r:id="rId38"/>
    <p:sldId id="298" r:id="rId39"/>
    <p:sldId id="299" r:id="rId40"/>
    <p:sldId id="301" r:id="rId41"/>
    <p:sldId id="302" r:id="rId42"/>
    <p:sldId id="303" r:id="rId43"/>
    <p:sldId id="304" r:id="rId44"/>
    <p:sldId id="307" r:id="rId45"/>
    <p:sldId id="308" r:id="rId46"/>
    <p:sldId id="309" r:id="rId47"/>
    <p:sldId id="306" r:id="rId48"/>
    <p:sldId id="305" r:id="rId49"/>
    <p:sldId id="313" r:id="rId50"/>
    <p:sldId id="310" r:id="rId51"/>
    <p:sldId id="311" r:id="rId52"/>
    <p:sldId id="312" r:id="rId53"/>
    <p:sldId id="315" r:id="rId54"/>
    <p:sldId id="316" r:id="rId55"/>
    <p:sldId id="317" r:id="rId56"/>
    <p:sldId id="318" r:id="rId57"/>
    <p:sldId id="319" r:id="rId58"/>
    <p:sldId id="320" r:id="rId59"/>
    <p:sldId id="321" r:id="rId60"/>
    <p:sldId id="322" r:id="rId61"/>
    <p:sldId id="323" r:id="rId62"/>
    <p:sldId id="324" r:id="rId63"/>
    <p:sldId id="325" r:id="rId64"/>
    <p:sldId id="327" r:id="rId65"/>
    <p:sldId id="326" r:id="rId66"/>
    <p:sldId id="328" r:id="rId67"/>
    <p:sldId id="329" r:id="rId68"/>
    <p:sldId id="330" r:id="rId69"/>
    <p:sldId id="337" r:id="rId70"/>
    <p:sldId id="338" r:id="rId71"/>
    <p:sldId id="339" r:id="rId72"/>
    <p:sldId id="340" r:id="rId73"/>
    <p:sldId id="341" r:id="rId74"/>
    <p:sldId id="343" r:id="rId75"/>
    <p:sldId id="342" r:id="rId76"/>
    <p:sldId id="344" r:id="rId77"/>
    <p:sldId id="345" r:id="rId78"/>
    <p:sldId id="346" r:id="rId79"/>
    <p:sldId id="347" r:id="rId80"/>
    <p:sldId id="348" r:id="rId81"/>
    <p:sldId id="349" r:id="rId82"/>
    <p:sldId id="350" r:id="rId83"/>
    <p:sldId id="351" r:id="rId84"/>
    <p:sldId id="352" r:id="rId85"/>
    <p:sldId id="353" r:id="rId86"/>
    <p:sldId id="354" r:id="rId87"/>
    <p:sldId id="357" r:id="rId88"/>
    <p:sldId id="355" r:id="rId89"/>
    <p:sldId id="358" r:id="rId90"/>
    <p:sldId id="359" r:id="rId91"/>
    <p:sldId id="360" r:id="rId92"/>
    <p:sldId id="362" r:id="rId93"/>
    <p:sldId id="363" r:id="rId94"/>
    <p:sldId id="364" r:id="rId95"/>
    <p:sldId id="365" r:id="rId96"/>
    <p:sldId id="361" r:id="rId97"/>
    <p:sldId id="366" r:id="rId9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8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tableStyles" Target="tableStyle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presProps" Target="presProps.xml"/><Relationship Id="rId10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8042" y="1122363"/>
            <a:ext cx="1057575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8042" y="3602038"/>
            <a:ext cx="1057575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99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22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019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411" y="365125"/>
            <a:ext cx="111252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411" y="1825625"/>
            <a:ext cx="11125200" cy="4351338"/>
          </a:xfrm>
        </p:spPr>
        <p:txBody>
          <a:bodyPr/>
          <a:lstStyle>
            <a:lvl1pPr marL="0" indent="0">
              <a:buNone/>
              <a:defRPr/>
            </a:lvl1pPr>
            <a:lvl2pPr marL="288925" indent="-173038">
              <a:defRPr sz="2600"/>
            </a:lvl2pPr>
            <a:lvl3pPr marL="625475" indent="-163513">
              <a:defRPr sz="2400"/>
            </a:lvl3pPr>
            <a:lvl4pPr marL="914400" indent="-173038">
              <a:defRPr sz="2400"/>
            </a:lvl4pPr>
            <a:lvl5pPr marL="1203325" indent="-173038"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6717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932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185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62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1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2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87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9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0101AA-C7B3-4C84-ABAA-6ACF61252DE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43152-3CED-4F7B-AADA-27755CF946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32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Satisfiability Modulo Theories and DPLL(T)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Andrew Reynolds</a:t>
            </a:r>
          </a:p>
          <a:p>
            <a:r>
              <a:rPr lang="en-US" dirty="0" smtClean="0"/>
              <a:t>March 18,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60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Satisfiability Modulo Theories (SMT)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Extend SAT problems with reasoning about </a:t>
            </a:r>
            <a:r>
              <a:rPr lang="en-US" i="1" dirty="0" smtClean="0"/>
              <a:t>theories</a:t>
            </a:r>
          </a:p>
          <a:p>
            <a:pPr lvl="1"/>
            <a:r>
              <a:rPr lang="en-US" dirty="0" smtClean="0"/>
              <a:t>E.g. linear integer arithmetic (LIA) : ( x+1&gt;0 </a:t>
            </a:r>
            <a:r>
              <a:rPr lang="en-US" dirty="0" smtClean="0">
                <a:sym typeface="Symbol" panose="05050102010706020507" pitchFamily="18" charset="2"/>
              </a:rPr>
              <a:t> 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&gt;0 )  ( x&lt;0  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&gt;4)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Formally, a theory T is a pair ( </a:t>
            </a:r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baseline="-25000" dirty="0" smtClean="0"/>
              <a:t>T</a:t>
            </a:r>
            <a:r>
              <a:rPr lang="en-US" dirty="0" smtClean="0"/>
              <a:t>, I</a:t>
            </a:r>
            <a:r>
              <a:rPr lang="en-US" baseline="-25000" dirty="0" smtClean="0"/>
              <a:t>T</a:t>
            </a:r>
            <a:r>
              <a:rPr lang="en-US" dirty="0" smtClean="0"/>
              <a:t> ), where:</a:t>
            </a:r>
          </a:p>
          <a:p>
            <a:pPr lvl="1"/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baseline="-25000" dirty="0" smtClean="0"/>
              <a:t>T</a:t>
            </a:r>
            <a:r>
              <a:rPr lang="en-US" dirty="0" smtClean="0">
                <a:latin typeface="Symbol" panose="05050102010706020507" pitchFamily="18" charset="2"/>
              </a:rPr>
              <a:t> </a:t>
            </a:r>
            <a:r>
              <a:rPr lang="en-US" dirty="0" smtClean="0"/>
              <a:t>is set of function symbols, the </a:t>
            </a:r>
            <a:r>
              <a:rPr lang="en-US" i="1" dirty="0" smtClean="0">
                <a:solidFill>
                  <a:srgbClr val="FF0000"/>
                </a:solidFill>
              </a:rPr>
              <a:t>signature </a:t>
            </a:r>
            <a:r>
              <a:rPr lang="en-US" dirty="0" smtClean="0"/>
              <a:t>of T</a:t>
            </a:r>
          </a:p>
          <a:p>
            <a:pPr lvl="2"/>
            <a:r>
              <a:rPr lang="en-US" dirty="0" smtClean="0"/>
              <a:t>E.g. </a:t>
            </a:r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baseline="-25000" dirty="0" smtClean="0"/>
              <a:t>LIA</a:t>
            </a:r>
            <a:r>
              <a:rPr lang="en-US" dirty="0" smtClean="0">
                <a:latin typeface="Symbol" panose="05050102010706020507" pitchFamily="18" charset="2"/>
              </a:rPr>
              <a:t> </a:t>
            </a:r>
            <a:r>
              <a:rPr lang="en-US" dirty="0" smtClean="0"/>
              <a:t>= { +, -, &lt;, ≤, &gt;, ≥, 0, 1, 2, 3, … } </a:t>
            </a:r>
            <a:endParaRPr lang="en-US" i="1" dirty="0" smtClean="0"/>
          </a:p>
          <a:p>
            <a:pPr lvl="1"/>
            <a:r>
              <a:rPr lang="en-US" dirty="0" smtClean="0"/>
              <a:t>I</a:t>
            </a:r>
            <a:r>
              <a:rPr lang="en-US" baseline="-25000" dirty="0" smtClean="0"/>
              <a:t>T</a:t>
            </a:r>
            <a:r>
              <a:rPr lang="en-US" dirty="0" smtClean="0"/>
              <a:t> is a set of </a:t>
            </a:r>
            <a:r>
              <a:rPr lang="en-US" i="1" dirty="0" smtClean="0">
                <a:solidFill>
                  <a:srgbClr val="FF0000"/>
                </a:solidFill>
              </a:rPr>
              <a:t>interpretations </a:t>
            </a:r>
            <a:r>
              <a:rPr lang="en-US" dirty="0" smtClean="0"/>
              <a:t>for T</a:t>
            </a:r>
          </a:p>
          <a:p>
            <a:pPr lvl="2"/>
            <a:r>
              <a:rPr lang="en-US" dirty="0" smtClean="0"/>
              <a:t>E.g. each I </a:t>
            </a:r>
            <a:r>
              <a:rPr lang="en-US" dirty="0" smtClean="0">
                <a:sym typeface="Symbol" panose="05050102010706020507" pitchFamily="18" charset="2"/>
              </a:rPr>
              <a:t> I</a:t>
            </a:r>
            <a:r>
              <a:rPr lang="en-US" baseline="-25000" dirty="0" smtClean="0">
                <a:sym typeface="Symbol" panose="05050102010706020507" pitchFamily="18" charset="2"/>
              </a:rPr>
              <a:t>LIA </a:t>
            </a:r>
            <a:r>
              <a:rPr lang="en-US" dirty="0" smtClean="0">
                <a:sym typeface="Symbol" panose="05050102010706020507" pitchFamily="18" charset="2"/>
              </a:rPr>
              <a:t>interpret functions in </a:t>
            </a:r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baseline="-25000" dirty="0" smtClean="0"/>
              <a:t>LIA </a:t>
            </a:r>
            <a:r>
              <a:rPr lang="en-US" dirty="0" smtClean="0"/>
              <a:t>in standard way:</a:t>
            </a:r>
          </a:p>
          <a:p>
            <a:pPr lvl="3"/>
            <a:r>
              <a:rPr lang="en-US" dirty="0" smtClean="0"/>
              <a:t>1+1 = 2, 1+2 = 3, …</a:t>
            </a:r>
          </a:p>
          <a:p>
            <a:pPr lvl="3"/>
            <a:r>
              <a:rPr lang="en-US" dirty="0" smtClean="0"/>
              <a:t>1 &gt; 0 = true, 0 &gt; 1 = false, …</a:t>
            </a:r>
          </a:p>
          <a:p>
            <a:pPr lvl="3"/>
            <a:r>
              <a:rPr lang="en-US" dirty="0" smtClean="0"/>
              <a:t>…</a:t>
            </a:r>
          </a:p>
          <a:p>
            <a:pPr lvl="1"/>
            <a:endParaRPr lang="en-US" i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37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</a:t>
            </a:r>
            <a:r>
              <a:rPr lang="en-US" sz="2800" b="1" dirty="0" smtClean="0">
                <a:sym typeface="Symbol" panose="05050102010706020507" pitchFamily="18" charset="2"/>
              </a:rPr>
              <a:t>T</a:t>
            </a:r>
            <a:r>
              <a:rPr lang="en-US" sz="2800" dirty="0" smtClean="0">
                <a:sym typeface="Symbol" panose="05050102010706020507" pitchFamily="18" charset="2"/>
              </a:rPr>
              <a:t>) algorithm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>
                <a:sym typeface="Symbol" panose="05050102010706020507" pitchFamily="18" charset="2"/>
              </a:rPr>
              <a:t>Extends DPLL algorithm to incorporate reasoning about a theory </a:t>
            </a:r>
            <a:r>
              <a:rPr lang="en-US" sz="2400" b="1" dirty="0" smtClean="0">
                <a:sym typeface="Symbol" panose="05050102010706020507" pitchFamily="18" charset="2"/>
              </a:rPr>
              <a:t>T </a:t>
            </a:r>
            <a:endParaRPr lang="en-US" sz="2400" dirty="0" smtClean="0">
              <a:sym typeface="Symbol" panose="05050102010706020507" pitchFamily="18" charset="2"/>
            </a:endParaRPr>
          </a:p>
          <a:p>
            <a:pPr marL="685800" lvl="2">
              <a:spcBef>
                <a:spcPts val="1000"/>
              </a:spcBef>
            </a:pPr>
            <a:r>
              <a:rPr lang="en-US" sz="2400" dirty="0" smtClean="0">
                <a:sym typeface="Symbol" panose="05050102010706020507" pitchFamily="18" charset="2"/>
              </a:rPr>
              <a:t>Idea:</a:t>
            </a:r>
          </a:p>
          <a:p>
            <a:pPr marL="1143000" lvl="3">
              <a:spcBef>
                <a:spcPts val="1000"/>
              </a:spcBef>
            </a:pPr>
            <a:r>
              <a:rPr lang="en-US" sz="2200" dirty="0" smtClean="0">
                <a:sym typeface="Symbol" panose="05050102010706020507" pitchFamily="18" charset="2"/>
              </a:rPr>
              <a:t>Use DPLL algorithm to find assignments for propositional abstraction of formula</a:t>
            </a:r>
          </a:p>
          <a:p>
            <a:pPr marL="1600200" lvl="4">
              <a:spcBef>
                <a:spcPts val="1000"/>
              </a:spcBef>
            </a:pPr>
            <a:r>
              <a:rPr lang="en-US" sz="2200" dirty="0" smtClean="0">
                <a:sym typeface="Symbol" panose="05050102010706020507" pitchFamily="18" charset="2"/>
              </a:rPr>
              <a:t>Use off-the-shelf </a:t>
            </a:r>
            <a:r>
              <a:rPr lang="en-US" sz="2200" dirty="0" smtClean="0">
                <a:solidFill>
                  <a:srgbClr val="FF0000"/>
                </a:solidFill>
                <a:sym typeface="Symbol" panose="05050102010706020507" pitchFamily="18" charset="2"/>
              </a:rPr>
              <a:t>SAT solver</a:t>
            </a:r>
          </a:p>
          <a:p>
            <a:pPr marL="1143000" lvl="3">
              <a:spcBef>
                <a:spcPts val="1000"/>
              </a:spcBef>
            </a:pPr>
            <a:r>
              <a:rPr lang="en-US" sz="2200" dirty="0" smtClean="0">
                <a:sym typeface="Symbol" panose="05050102010706020507" pitchFamily="18" charset="2"/>
              </a:rPr>
              <a:t>Check the </a:t>
            </a:r>
            <a:r>
              <a:rPr lang="en-US" sz="2200" i="1" dirty="0" smtClean="0">
                <a:sym typeface="Symbol" panose="05050102010706020507" pitchFamily="18" charset="2"/>
              </a:rPr>
              <a:t>T-</a:t>
            </a:r>
            <a:r>
              <a:rPr lang="en-US" sz="2200" i="1" dirty="0" err="1" smtClean="0">
                <a:sym typeface="Symbol" panose="05050102010706020507" pitchFamily="18" charset="2"/>
              </a:rPr>
              <a:t>satisfiability</a:t>
            </a:r>
            <a:r>
              <a:rPr lang="en-US" sz="2200" dirty="0" smtClean="0">
                <a:sym typeface="Symbol" panose="05050102010706020507" pitchFamily="18" charset="2"/>
              </a:rPr>
              <a:t> of assignments found by SAT solver</a:t>
            </a:r>
          </a:p>
          <a:p>
            <a:pPr marL="1600200" lvl="4">
              <a:spcBef>
                <a:spcPts val="1000"/>
              </a:spcBef>
            </a:pPr>
            <a:r>
              <a:rPr lang="en-US" sz="2200" dirty="0" smtClean="0">
                <a:sym typeface="Symbol" panose="05050102010706020507" pitchFamily="18" charset="2"/>
              </a:rPr>
              <a:t>Use </a:t>
            </a:r>
            <a:r>
              <a:rPr lang="en-US" sz="2200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Theory Solver for T</a:t>
            </a:r>
            <a:endParaRPr lang="en-US" sz="2200" i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84273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x+1&gt;0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ym typeface="Symbol" panose="05050102010706020507" pitchFamily="18" charset="2"/>
              </a:rPr>
              <a:t>&gt;0 )  ( x&lt;0  </a:t>
            </a:r>
            <a:r>
              <a:rPr lang="en-US" sz="3600" dirty="0" err="1" smtClean="0"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ym typeface="Symbol" panose="05050102010706020507" pitchFamily="18" charset="2"/>
              </a:rPr>
              <a:t>&gt;4)  </a:t>
            </a:r>
            <a:r>
              <a:rPr lang="en-US" sz="3600" dirty="0" err="1" smtClean="0"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ym typeface="Symbol" panose="05050102010706020507" pitchFamily="18" charset="2"/>
              </a:rPr>
              <a:t>&gt;0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84273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x+1&gt;0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ym typeface="Symbol" panose="05050102010706020507" pitchFamily="18" charset="2"/>
              </a:rPr>
              <a:t>&gt;0 )  ( x&lt;0  </a:t>
            </a:r>
            <a:r>
              <a:rPr lang="en-US" sz="3600" dirty="0" err="1" smtClean="0"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ym typeface="Symbol" panose="05050102010706020507" pitchFamily="18" charset="2"/>
              </a:rPr>
              <a:t>&gt;4)  </a:t>
            </a:r>
            <a:r>
              <a:rPr lang="en-US" sz="3600" dirty="0" err="1" smtClean="0"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ym typeface="Symbol" panose="05050102010706020507" pitchFamily="18" charset="2"/>
              </a:rPr>
              <a:t>&gt;0</a:t>
            </a:r>
          </a:p>
          <a:p>
            <a:endParaRPr lang="en-US" dirty="0"/>
          </a:p>
        </p:txBody>
      </p:sp>
      <p:sp>
        <p:nvSpPr>
          <p:cNvPr id="5" name="Right Brace 4"/>
          <p:cNvSpPr/>
          <p:nvPr/>
        </p:nvSpPr>
        <p:spPr>
          <a:xfrm rot="5400000">
            <a:off x="2011214" y="2820533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34247" y="3241233"/>
            <a:ext cx="7513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Invoke DPLL(T) for theory T = LIA (linear integer arithmetic)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26920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}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84273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x+1&gt;0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ym typeface="Symbol" panose="05050102010706020507" pitchFamily="18" charset="2"/>
              </a:rPr>
              <a:t>&gt;0 )  ( x&lt;0  </a:t>
            </a:r>
            <a:r>
              <a:rPr lang="en-US" sz="3600" dirty="0" err="1" smtClean="0"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ym typeface="Symbol" panose="05050102010706020507" pitchFamily="18" charset="2"/>
              </a:rPr>
              <a:t>&gt;4)  </a:t>
            </a:r>
            <a:r>
              <a:rPr lang="en-US" sz="3600" dirty="0" err="1" smtClean="0"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ym typeface="Symbol" panose="05050102010706020507" pitchFamily="18" charset="2"/>
              </a:rPr>
              <a:t>&gt;0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4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  <a:endParaRPr lang="en-US" dirty="0">
              <a:sym typeface="Symbol" panose="05050102010706020507" pitchFamily="18" charset="2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82346" y="1376400"/>
            <a:ext cx="7675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</a:t>
            </a:r>
            <a:endParaRPr lang="en-US" sz="3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119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true, Decide : C  true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49442" y="14309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7675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9197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true, Decide : C  true</a:t>
            </a:r>
          </a:p>
          <a:p>
            <a:pPr marL="457200" lvl="1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Are LIA literals corresponding to {A, B, C }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r>
              <a:rPr lang="en-US" dirty="0" smtClean="0">
                <a:sym typeface="Symbol" panose="05050102010706020507" pitchFamily="18" charset="2"/>
              </a:rPr>
              <a:t>?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49442" y="14309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7675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23793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x+1&gt;0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x+y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&gt;0</a:t>
            </a:r>
            <a:r>
              <a:rPr lang="en-US" dirty="0">
                <a:sym typeface="Symbol" panose="05050102010706020507" pitchFamily="18" charset="2"/>
              </a:rPr>
              <a:t>, C  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x&lt;0</a:t>
            </a:r>
            <a:r>
              <a:rPr lang="en-US" dirty="0">
                <a:sym typeface="Symbol" panose="05050102010706020507" pitchFamily="18" charset="2"/>
              </a:rPr>
              <a:t>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true, Decide : C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 }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49442" y="14309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7675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7904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true, Decide : C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>
                <a:solidFill>
                  <a:srgbClr val="FF0000"/>
                </a:solidFill>
              </a:rPr>
              <a:t>x+1&gt;0</a:t>
            </a:r>
            <a:r>
              <a:rPr lang="en-US" dirty="0" smtClean="0"/>
              <a:t>,</a:t>
            </a:r>
            <a:r>
              <a:rPr lang="en-US" dirty="0" smtClean="0">
                <a:sym typeface="Symbol" panose="05050102010706020507" pitchFamily="18" charset="2"/>
              </a:rPr>
              <a:t> 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x&lt;0</a:t>
            </a:r>
            <a:r>
              <a:rPr lang="en-US" dirty="0" smtClean="0">
                <a:sym typeface="Symbol" panose="05050102010706020507" pitchFamily="18" charset="2"/>
              </a:rPr>
              <a:t> }</a:t>
            </a:r>
          </a:p>
          <a:p>
            <a:pPr lvl="2"/>
            <a:r>
              <a:rPr lang="en-US" dirty="0" smtClean="0"/>
              <a:t>x+1&gt;0 </a:t>
            </a:r>
            <a:r>
              <a:rPr lang="en-US" dirty="0" smtClean="0">
                <a:sym typeface="Symbol" panose="05050102010706020507" pitchFamily="18" charset="2"/>
              </a:rPr>
              <a:t> x&lt;0 is </a:t>
            </a:r>
            <a:r>
              <a:rPr lang="en-US" i="1" dirty="0" smtClean="0">
                <a:sym typeface="Symbol" panose="05050102010706020507" pitchFamily="18" charset="2"/>
              </a:rPr>
              <a:t>LIA-</a:t>
            </a:r>
            <a:r>
              <a:rPr lang="en-US" i="1" dirty="0" err="1" smtClean="0">
                <a:sym typeface="Symbol" panose="05050102010706020507" pitchFamily="18" charset="2"/>
              </a:rPr>
              <a:t>unsatisfiable</a:t>
            </a:r>
            <a:r>
              <a:rPr lang="en-US" i="1" dirty="0" smtClean="0">
                <a:sym typeface="Symbol" panose="05050102010706020507" pitchFamily="18" charset="2"/>
              </a:rPr>
              <a:t>!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49442" y="14309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7675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8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3895250" y="205536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76568" y="2066407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true, Decide : C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 }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( A     C ) added to list of clauses </a:t>
            </a:r>
          </a:p>
          <a:p>
            <a:pPr lvl="3">
              <a:buFont typeface="Symbol" panose="05050102010706020507" pitchFamily="18" charset="2"/>
              <a:buChar char="Þ"/>
            </a:pPr>
            <a:r>
              <a:rPr lang="en-US" dirty="0" smtClean="0">
                <a:sym typeface="Symbol" panose="05050102010706020507" pitchFamily="18" charset="2"/>
              </a:rPr>
              <a:t> Since one of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x&lt;0 must be false</a:t>
            </a:r>
          </a:p>
          <a:p>
            <a:pPr marL="1371600" lvl="3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49442" y="14309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822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    </a:t>
            </a:r>
            <a:r>
              <a:rPr lang="en-US" sz="3600" dirty="0" smtClean="0">
                <a:sym typeface="Symbol" panose="05050102010706020507" pitchFamily="18" charset="2"/>
              </a:rPr>
              <a:t>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6" y="1932651"/>
            <a:ext cx="3477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      C    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1273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3283"/>
            <a:ext cx="10515600" cy="475368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SAT : Satisfiability for Propositional Logic</a:t>
            </a:r>
          </a:p>
          <a:p>
            <a:pPr marL="457200" lvl="1" indent="0">
              <a:buNone/>
            </a:pPr>
            <a:r>
              <a:rPr lang="en-US" dirty="0" smtClean="0"/>
              <a:t>( A </a:t>
            </a:r>
            <a:r>
              <a:rPr lang="en-US" dirty="0" smtClean="0">
                <a:sym typeface="Symbol" panose="05050102010706020507" pitchFamily="18" charset="2"/>
              </a:rPr>
              <a:t> B )  ( C  D )  B</a:t>
            </a:r>
            <a:endParaRPr lang="en-US" dirty="0"/>
          </a:p>
          <a:p>
            <a:pPr lvl="1"/>
            <a:r>
              <a:rPr lang="en-US" dirty="0" smtClean="0"/>
              <a:t>Does there exist truth values for A, B, C, D that make this formula true?</a:t>
            </a:r>
          </a:p>
          <a:p>
            <a:r>
              <a:rPr lang="en-US" dirty="0" smtClean="0"/>
              <a:t>SMT : Satisfiability Modulo Theories </a:t>
            </a:r>
          </a:p>
          <a:p>
            <a:pPr marL="457200" lvl="1" indent="0">
              <a:buNone/>
            </a:pPr>
            <a:r>
              <a:rPr lang="en-US" dirty="0" smtClean="0"/>
              <a:t>( x+1&gt;0 </a:t>
            </a:r>
            <a:r>
              <a:rPr lang="en-US" dirty="0" smtClean="0">
                <a:sym typeface="Symbol" panose="05050102010706020507" pitchFamily="18" charset="2"/>
              </a:rPr>
              <a:t> 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&gt;0 )  ( x&lt;0  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&gt;4)  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</a:t>
            </a:r>
            <a:endParaRPr lang="en-US" dirty="0" smtClean="0"/>
          </a:p>
          <a:p>
            <a:pPr lvl="1"/>
            <a:r>
              <a:rPr lang="en-US" dirty="0" smtClean="0"/>
              <a:t>Does there exist integer values for x, y that make this formula true?</a:t>
            </a:r>
          </a:p>
          <a:p>
            <a:r>
              <a:rPr lang="en-US" dirty="0" smtClean="0"/>
              <a:t>Theories:</a:t>
            </a:r>
          </a:p>
          <a:p>
            <a:pPr lvl="1"/>
            <a:r>
              <a:rPr lang="en-US" dirty="0" smtClean="0"/>
              <a:t>Linear Integer Arithmetic (LIA)</a:t>
            </a:r>
          </a:p>
          <a:p>
            <a:pPr lvl="1"/>
            <a:r>
              <a:rPr lang="en-US" dirty="0" smtClean="0"/>
              <a:t>Inductive Datatypes (DT)</a:t>
            </a:r>
          </a:p>
          <a:p>
            <a:r>
              <a:rPr lang="en-US" dirty="0" smtClean="0"/>
              <a:t>Additional Topics:</a:t>
            </a:r>
          </a:p>
          <a:p>
            <a:pPr lvl="1"/>
            <a:r>
              <a:rPr lang="en-US" dirty="0" smtClean="0"/>
              <a:t>Combination of Theories (DT+LIA)</a:t>
            </a:r>
          </a:p>
          <a:p>
            <a:pPr lvl="1"/>
            <a:r>
              <a:rPr lang="en-US" dirty="0" smtClean="0"/>
              <a:t>Quantified Formulas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61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, Decide : C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 }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( A     C ) added to list of clauses 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Backtrack decision on C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76568" y="2066407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822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    </a:t>
            </a:r>
            <a:r>
              <a:rPr lang="en-US" sz="3600" dirty="0" smtClean="0">
                <a:sym typeface="Symbol" panose="05050102010706020507" pitchFamily="18" charset="2"/>
              </a:rPr>
              <a:t>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6" y="1932651"/>
            <a:ext cx="3477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      C    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2652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, Decide : C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 }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( A     C ) added to list of clauses 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Propagate : C  false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95250" y="2055361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76568" y="2066407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49442" y="1430927"/>
            <a:ext cx="386215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822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    </a:t>
            </a:r>
            <a:r>
              <a:rPr lang="en-US" sz="3600" dirty="0" smtClean="0">
                <a:sym typeface="Symbol" panose="05050102010706020507" pitchFamily="18" charset="2"/>
              </a:rPr>
              <a:t>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6" y="1932651"/>
            <a:ext cx="3477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      C    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4617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4791223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, Decide : C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 }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( A     C ) added to list of clauses 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Propagate : C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D  true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95250" y="2055361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76568" y="2066407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49442" y="1430927"/>
            <a:ext cx="386215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436782" y="1437931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822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    </a:t>
            </a:r>
            <a:r>
              <a:rPr lang="en-US" sz="3600" dirty="0" smtClean="0">
                <a:sym typeface="Symbol" panose="05050102010706020507" pitchFamily="18" charset="2"/>
              </a:rPr>
              <a:t>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6" y="1932651"/>
            <a:ext cx="3477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      C    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7126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5258249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x+1&gt;0</a:t>
            </a:r>
            <a:r>
              <a:rPr lang="en-US" dirty="0"/>
              <a:t>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x+y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&gt;0</a:t>
            </a:r>
            <a:r>
              <a:rPr lang="en-US" dirty="0">
                <a:sym typeface="Symbol" panose="05050102010706020507" pitchFamily="18" charset="2"/>
              </a:rPr>
              <a:t>, C 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 x&lt;0</a:t>
            </a:r>
            <a:r>
              <a:rPr lang="en-US" dirty="0">
                <a:sym typeface="Symbol" panose="05050102010706020507" pitchFamily="18" charset="2"/>
              </a:rPr>
              <a:t>, D  </a:t>
            </a:r>
            <a:r>
              <a:rPr lang="en-US" dirty="0" err="1">
                <a:solidFill>
                  <a:srgbClr val="FF0000"/>
                </a:solidFill>
                <a:sym typeface="Symbol" panose="05050102010706020507" pitchFamily="18" charset="2"/>
              </a:rPr>
              <a:t>x+y</a:t>
            </a:r>
            <a:r>
              <a:rPr lang="en-US" dirty="0">
                <a:solidFill>
                  <a:srgbClr val="FF0000"/>
                </a:solidFill>
                <a:sym typeface="Symbol" panose="05050102010706020507" pitchFamily="18" charset="2"/>
              </a:rPr>
              <a:t>&gt;4</a:t>
            </a:r>
            <a:r>
              <a:rPr lang="en-US" dirty="0">
                <a:sym typeface="Symbol" panose="05050102010706020507" pitchFamily="18" charset="2"/>
              </a:rPr>
              <a:t>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, Decide : C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 }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( A     C ) added to list of clauses 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Propagate : C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D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x&lt;0, 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&gt;4 }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95250" y="2055361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76568" y="2066407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49442" y="1430927"/>
            <a:ext cx="386215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436782" y="1437931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822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    </a:t>
            </a:r>
            <a:r>
              <a:rPr lang="en-US" sz="3600" dirty="0" smtClean="0">
                <a:sym typeface="Symbol" panose="05050102010706020507" pitchFamily="18" charset="2"/>
              </a:rPr>
              <a:t>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6" y="1932651"/>
            <a:ext cx="3477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      C    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3055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5258249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, Decide : C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 }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( A     C ) added to list of clauses 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Propagate : C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D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</a:t>
            </a:r>
            <a:r>
              <a:rPr lang="en-US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x+y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&gt;0</a:t>
            </a:r>
            <a:r>
              <a:rPr lang="en-US" dirty="0" smtClean="0">
                <a:sym typeface="Symbol" panose="05050102010706020507" pitchFamily="18" charset="2"/>
              </a:rPr>
              <a:t>, x&lt;0, </a:t>
            </a:r>
            <a:r>
              <a:rPr lang="en-US" dirty="0" err="1" smtClean="0">
                <a:solidFill>
                  <a:srgbClr val="FF0000"/>
                </a:solidFill>
                <a:sym typeface="Symbol" panose="05050102010706020507" pitchFamily="18" charset="2"/>
              </a:rPr>
              <a:t>x+y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&gt;4</a:t>
            </a:r>
            <a:r>
              <a:rPr lang="en-US" dirty="0" smtClean="0">
                <a:sym typeface="Symbol" panose="05050102010706020507" pitchFamily="18" charset="2"/>
              </a:rPr>
              <a:t> }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  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&gt;4 is </a:t>
            </a:r>
            <a:r>
              <a:rPr lang="en-US" i="1" dirty="0" smtClean="0">
                <a:sym typeface="Symbol" panose="05050102010706020507" pitchFamily="18" charset="2"/>
              </a:rPr>
              <a:t>LIA-</a:t>
            </a:r>
            <a:r>
              <a:rPr lang="en-US" i="1" dirty="0" err="1" smtClean="0">
                <a:sym typeface="Symbol" panose="05050102010706020507" pitchFamily="18" charset="2"/>
              </a:rPr>
              <a:t>unsatisfiable</a:t>
            </a:r>
            <a:r>
              <a:rPr lang="en-US" i="1" dirty="0" smtClean="0">
                <a:sym typeface="Symbol" panose="05050102010706020507" pitchFamily="18" charset="2"/>
              </a:rPr>
              <a:t>!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95250" y="2055361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76568" y="2066407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49442" y="1430927"/>
            <a:ext cx="386215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436782" y="1437931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822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    </a:t>
            </a:r>
            <a:r>
              <a:rPr lang="en-US" sz="3600" dirty="0" smtClean="0">
                <a:sym typeface="Symbol" panose="05050102010706020507" pitchFamily="18" charset="2"/>
              </a:rPr>
              <a:t>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6" y="1932651"/>
            <a:ext cx="34772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      C     )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6565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049441" y="2011948"/>
            <a:ext cx="386215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182595" y="1981357"/>
            <a:ext cx="640402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5258249"/>
          </a:xfrm>
        </p:spPr>
        <p:txBody>
          <a:bodyPr>
            <a:normAutofit lnSpcReduction="10000"/>
          </a:bodyPr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</a:t>
            </a:r>
            <a:r>
              <a:rPr lang="en-US" sz="2800" dirty="0" smtClean="0">
                <a:sym typeface="Symbol" panose="05050102010706020507" pitchFamily="18" charset="2"/>
              </a:rPr>
              <a:t>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, Decide : C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 }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( A     C ) added to list of clauses 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Propagate : C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D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x&lt;0, 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&gt;4 }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(   B          D ) added to list of clauses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95250" y="2055361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76568" y="2066407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49442" y="1430927"/>
            <a:ext cx="386215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436782" y="1437931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822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    </a:t>
            </a:r>
            <a:r>
              <a:rPr lang="en-US" sz="3600" dirty="0" smtClean="0">
                <a:sym typeface="Symbol" panose="05050102010706020507" pitchFamily="18" charset="2"/>
              </a:rPr>
              <a:t>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6" y="1932651"/>
            <a:ext cx="6532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      C     )  (   B      D  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6364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049441" y="2011948"/>
            <a:ext cx="386215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182595" y="1981357"/>
            <a:ext cx="640402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3836"/>
            <a:ext cx="10515600" cy="5258249"/>
          </a:xfrm>
        </p:spPr>
        <p:txBody>
          <a:bodyPr>
            <a:normAutofit fontScale="92500" lnSpcReduction="10000"/>
          </a:bodyPr>
          <a:lstStyle/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0" lvl="1" indent="0">
              <a:spcBef>
                <a:spcPts val="1000"/>
              </a:spcBef>
              <a:buNone/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endParaRPr lang="en-US" sz="2800" dirty="0" smtClean="0">
              <a:sym typeface="Symbol" panose="05050102010706020507" pitchFamily="18" charset="2"/>
            </a:endParaRPr>
          </a:p>
          <a:p>
            <a:pPr marL="228600" lvl="1">
              <a:spcBef>
                <a:spcPts val="1000"/>
              </a:spcBef>
            </a:pPr>
            <a:r>
              <a:rPr lang="en-US" sz="2800" dirty="0" smtClean="0">
                <a:sym typeface="Symbol" panose="05050102010706020507" pitchFamily="18" charset="2"/>
              </a:rPr>
              <a:t>DPLL(LIA</a:t>
            </a:r>
            <a:r>
              <a:rPr lang="en-US" sz="2800" dirty="0" smtClean="0">
                <a:sym typeface="Symbol" panose="05050102010706020507" pitchFamily="18" charset="2"/>
              </a:rPr>
              <a:t>) algorithm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Map :  { A </a:t>
            </a:r>
            <a:r>
              <a:rPr lang="en-US" dirty="0"/>
              <a:t> x+1&gt;0, </a:t>
            </a:r>
            <a:r>
              <a:rPr lang="en-US" dirty="0">
                <a:sym typeface="Symbol" panose="05050102010706020507" pitchFamily="18" charset="2"/>
              </a:rPr>
              <a:t>B </a:t>
            </a:r>
            <a:r>
              <a:rPr lang="en-US" dirty="0"/>
              <a:t>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&gt;0, C  x&lt;0, D  </a:t>
            </a:r>
            <a:r>
              <a:rPr lang="en-US" dirty="0" err="1">
                <a:sym typeface="Symbol" panose="05050102010706020507" pitchFamily="18" charset="2"/>
              </a:rPr>
              <a:t>x+y</a:t>
            </a:r>
            <a:r>
              <a:rPr lang="en-US" dirty="0">
                <a:sym typeface="Symbol" panose="05050102010706020507" pitchFamily="18" charset="2"/>
              </a:rPr>
              <a:t>&gt;4 </a:t>
            </a:r>
            <a:r>
              <a:rPr lang="en-US" dirty="0" smtClean="0">
                <a:sym typeface="Symbol" panose="05050102010706020507" pitchFamily="18" charset="2"/>
              </a:rPr>
              <a:t>}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, Decide : C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 }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( A     C ) added to list of clauses 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SAT solver: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Propagate : C  false, </a:t>
            </a:r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D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/>
              <a:t>x+1&gt;0,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&gt;0, x&lt;0, </a:t>
            </a:r>
            <a:r>
              <a:rPr lang="en-US" dirty="0" err="1" smtClean="0">
                <a:sym typeface="Symbol" panose="05050102010706020507" pitchFamily="18" charset="2"/>
              </a:rPr>
              <a:t>x+y</a:t>
            </a:r>
            <a:r>
              <a:rPr lang="en-US" dirty="0" smtClean="0">
                <a:sym typeface="Symbol" panose="05050102010706020507" pitchFamily="18" charset="2"/>
              </a:rPr>
              <a:t>&gt;4 }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(   B          D ) added to list of clauses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No decisions to backtrack   </a:t>
            </a:r>
            <a:r>
              <a:rPr lang="en-US" i="1" dirty="0" smtClean="0">
                <a:sym typeface="Symbol" panose="05050102010706020507" pitchFamily="18" charset="2"/>
              </a:rPr>
              <a:t>input is LIA-</a:t>
            </a:r>
            <a:r>
              <a:rPr lang="en-US" i="1" dirty="0" err="1" smtClean="0">
                <a:sym typeface="Symbol" panose="05050102010706020507" pitchFamily="18" charset="2"/>
              </a:rPr>
              <a:t>unsatisfiable</a:t>
            </a:r>
            <a:endParaRPr lang="en-US" i="1" dirty="0" smtClean="0">
              <a:sym typeface="Symbol" panose="05050102010706020507" pitchFamily="18" charset="2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95250" y="2055361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276568" y="2066407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882346" y="1341514"/>
            <a:ext cx="7661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x+1&gt;0</a:t>
            </a:r>
            <a:r>
              <a:rPr lang="en-US" sz="3600" dirty="0" smtClean="0"/>
              <a:t>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&gt;0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x&lt;0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err="1" smtClean="0">
                <a:solidFill>
                  <a:schemeClr val="bg1"/>
                </a:solidFill>
                <a:sym typeface="Symbol" panose="05050102010706020507" pitchFamily="18" charset="2"/>
              </a:rPr>
              <a:t>x+y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&gt;4</a:t>
            </a:r>
            <a:r>
              <a:rPr lang="en-US" sz="3600" dirty="0" smtClean="0">
                <a:sym typeface="Symbol" panose="05050102010706020507" pitchFamily="18" charset="2"/>
              </a:rPr>
              <a:t>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x0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686113" y="1430927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104504" y="1445283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90449" y="1463727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49442" y="1430927"/>
            <a:ext cx="386215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436782" y="1437931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82346" y="1367522"/>
            <a:ext cx="82221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B                C           D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B    </a:t>
            </a:r>
            <a:r>
              <a:rPr lang="en-US" sz="3600" dirty="0" smtClean="0">
                <a:sym typeface="Symbol" panose="05050102010706020507" pitchFamily="18" charset="2"/>
              </a:rPr>
              <a:t></a:t>
            </a:r>
            <a:endParaRPr lang="en-US" sz="3600" dirty="0"/>
          </a:p>
        </p:txBody>
      </p:sp>
      <p:sp>
        <p:nvSpPr>
          <p:cNvPr id="10" name="TextBox 9"/>
          <p:cNvSpPr txBox="1"/>
          <p:nvPr/>
        </p:nvSpPr>
        <p:spPr>
          <a:xfrm>
            <a:off x="1882346" y="1932651"/>
            <a:ext cx="65325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      C     )  (   B      D  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27678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1"/>
            <a:ext cx="10515600" cy="375477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above formula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sz="2000" dirty="0" smtClean="0">
              <a:sym typeface="Symbol" panose="05050102010706020507" pitchFamily="18" charset="2"/>
            </a:endParaRPr>
          </a:p>
          <a:p>
            <a:pPr marL="1143000" lvl="3">
              <a:spcBef>
                <a:spcPts val="1000"/>
              </a:spcBef>
            </a:pPr>
            <a:endParaRPr lang="en-US" sz="2000" dirty="0" smtClean="0">
              <a:sym typeface="Symbol" panose="05050102010706020507" pitchFamily="18" charset="2"/>
            </a:endParaRPr>
          </a:p>
          <a:p>
            <a:pPr marL="1143000" lvl="3">
              <a:spcBef>
                <a:spcPts val="1000"/>
              </a:spcBef>
            </a:pPr>
            <a:endParaRPr lang="en-US" sz="2000" dirty="0">
              <a:sym typeface="Symbol" panose="05050102010706020507" pitchFamily="18" charset="2"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x&gt;y </a:t>
            </a:r>
            <a:r>
              <a:rPr lang="en-US" sz="3600" dirty="0" smtClean="0">
                <a:sym typeface="Symbol" panose="05050102010706020507" pitchFamily="18" charset="2"/>
              </a:rPr>
              <a:t> x&gt;z )  ( x+1&lt;y  x&gt;y )  ( x&gt;y  z&gt;y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45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1"/>
            <a:ext cx="10515600" cy="375477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</a:t>
            </a:r>
            <a:r>
              <a:rPr lang="en-US" dirty="0" smtClean="0">
                <a:latin typeface="Symbol" panose="05050102010706020507" pitchFamily="18" charset="2"/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x&gt;y,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x&gt;z, C  x+1&lt;y, D  z&gt;y }</a:t>
            </a:r>
          </a:p>
          <a:p>
            <a:pPr marL="914400" lvl="3" indent="0">
              <a:spcBef>
                <a:spcPts val="1000"/>
              </a:spcBef>
              <a:buNone/>
            </a:pPr>
            <a:endParaRPr lang="en-US" sz="2000" dirty="0" smtClean="0">
              <a:sym typeface="Symbol" panose="05050102010706020507" pitchFamily="18" charset="2"/>
            </a:endParaRPr>
          </a:p>
          <a:p>
            <a:pPr marL="1143000" lvl="3">
              <a:spcBef>
                <a:spcPts val="1000"/>
              </a:spcBef>
            </a:pPr>
            <a:endParaRPr lang="en-US" sz="2000" dirty="0">
              <a:sym typeface="Symbol" panose="05050102010706020507" pitchFamily="18" charset="2"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8" name="Right Brace 7"/>
          <p:cNvSpPr/>
          <p:nvPr/>
        </p:nvSpPr>
        <p:spPr>
          <a:xfrm rot="10800000">
            <a:off x="1223982" y="1463315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6654" y="1336586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ymbol" panose="05050102010706020507" pitchFamily="18" charset="2"/>
              </a:rPr>
              <a:t>F</a:t>
            </a:r>
            <a:endParaRPr lang="en-US" sz="3600" dirty="0">
              <a:latin typeface="Symbol" panose="05050102010706020507" pitchFamily="18" charset="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x&gt;z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x+1&lt;y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x&gt;y </a:t>
            </a:r>
            <a:r>
              <a:rPr lang="en-US" sz="3600" dirty="0" smtClean="0">
                <a:sym typeface="Symbol" panose="05050102010706020507" pitchFamily="18" charset="2"/>
              </a:rPr>
              <a:t>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z&gt;y 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75527" y="1367522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B                C  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A            </a:t>
            </a:r>
            <a:r>
              <a:rPr lang="en-US" sz="3600" dirty="0" smtClean="0">
                <a:sym typeface="Symbol" panose="05050102010706020507" pitchFamily="18" charset="2"/>
              </a:rPr>
              <a:t> </a:t>
            </a:r>
            <a:r>
              <a:rPr lang="en-US" sz="3600" dirty="0" err="1" smtClean="0">
                <a:sym typeface="Symbol" panose="05050102010706020507" pitchFamily="18" charset="2"/>
              </a:rPr>
              <a:t>A</a:t>
            </a:r>
            <a:r>
              <a:rPr lang="en-US" sz="3600" dirty="0" smtClean="0">
                <a:sym typeface="Symbol" panose="05050102010706020507" pitchFamily="18" charset="2"/>
              </a:rPr>
              <a:t>        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49698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1"/>
            <a:ext cx="10515600" cy="375477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</a:t>
            </a:r>
            <a:r>
              <a:rPr lang="en-US" dirty="0" smtClean="0">
                <a:latin typeface="Symbol" panose="05050102010706020507" pitchFamily="18" charset="2"/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x&gt;y,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x&gt;z, C  x+1&lt;y, D  z&gt;y }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If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SAT</a:t>
            </a:r>
            <a:r>
              <a:rPr lang="en-US" dirty="0" smtClean="0">
                <a:sym typeface="Symbol" panose="05050102010706020507" pitchFamily="18" charset="2"/>
              </a:rPr>
              <a:t>, give values for { x, y, z }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If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UNSAT</a:t>
            </a:r>
            <a:r>
              <a:rPr lang="en-US" dirty="0" smtClean="0">
                <a:sym typeface="Symbol" panose="05050102010706020507" pitchFamily="18" charset="2"/>
              </a:rPr>
              <a:t>, give a set of clauses C</a:t>
            </a:r>
            <a:r>
              <a:rPr lang="en-US" baseline="-25000" dirty="0" smtClean="0">
                <a:sym typeface="Symbol" panose="05050102010706020507" pitchFamily="18" charset="2"/>
              </a:rPr>
              <a:t>1</a:t>
            </a:r>
            <a:r>
              <a:rPr lang="en-US" dirty="0" smtClean="0">
                <a:sym typeface="Symbol" panose="05050102010706020507" pitchFamily="18" charset="2"/>
              </a:rPr>
              <a:t>, ..., C</a:t>
            </a:r>
            <a:r>
              <a:rPr lang="en-US" baseline="-25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, where:</a:t>
            </a:r>
          </a:p>
          <a:p>
            <a:pPr marL="1143000" lvl="3">
              <a:spcBef>
                <a:spcPts val="1000"/>
              </a:spcBef>
            </a:pPr>
            <a:r>
              <a:rPr lang="en-US" sz="2000" dirty="0" smtClean="0">
                <a:latin typeface="Symbol" panose="05050102010706020507" pitchFamily="18" charset="2"/>
              </a:rPr>
              <a:t>F</a:t>
            </a:r>
            <a:r>
              <a:rPr lang="en-US" sz="2000" dirty="0" smtClean="0">
                <a:sym typeface="Symbol" panose="05050102010706020507" pitchFamily="18" charset="2"/>
              </a:rPr>
              <a:t>, C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, ..., C</a:t>
            </a:r>
            <a:r>
              <a:rPr lang="en-US" sz="2000" baseline="-25000" dirty="0" smtClean="0">
                <a:sym typeface="Symbol" panose="05050102010706020507" pitchFamily="18" charset="2"/>
              </a:rPr>
              <a:t>n</a:t>
            </a:r>
            <a:r>
              <a:rPr lang="en-US" sz="2000" dirty="0" smtClean="0">
                <a:sym typeface="Symbol" panose="05050102010706020507" pitchFamily="18" charset="2"/>
              </a:rPr>
              <a:t>, is UNSAT</a:t>
            </a:r>
          </a:p>
          <a:p>
            <a:pPr marL="1143000" lvl="3">
              <a:spcBef>
                <a:spcPts val="1000"/>
              </a:spcBef>
            </a:pPr>
            <a:r>
              <a:rPr lang="en-US" sz="2000" dirty="0" smtClean="0">
                <a:sym typeface="Symbol" panose="05050102010706020507" pitchFamily="18" charset="2"/>
              </a:rPr>
              <a:t>Each C</a:t>
            </a:r>
            <a:r>
              <a:rPr lang="en-US" sz="2000" baseline="-25000" dirty="0" smtClean="0">
                <a:sym typeface="Symbol" panose="05050102010706020507" pitchFamily="18" charset="2"/>
              </a:rPr>
              <a:t>i</a:t>
            </a:r>
            <a:r>
              <a:rPr lang="en-US" sz="2000" dirty="0" smtClean="0">
                <a:sym typeface="Symbol" panose="05050102010706020507" pitchFamily="18" charset="2"/>
              </a:rPr>
              <a:t> is of the form ( l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 …  l</a:t>
            </a:r>
            <a:r>
              <a:rPr lang="en-US" sz="2000" baseline="-25000" dirty="0" smtClean="0">
                <a:sym typeface="Symbol" panose="05050102010706020507" pitchFamily="18" charset="2"/>
              </a:rPr>
              <a:t>m</a:t>
            </a:r>
            <a:r>
              <a:rPr lang="en-US" sz="2000" dirty="0" smtClean="0">
                <a:sym typeface="Symbol" panose="05050102010706020507" pitchFamily="18" charset="2"/>
              </a:rPr>
              <a:t> ), where:</a:t>
            </a:r>
          </a:p>
          <a:p>
            <a:pPr marL="1600200" lvl="4">
              <a:spcBef>
                <a:spcPts val="1000"/>
              </a:spcBef>
            </a:pPr>
            <a:r>
              <a:rPr lang="en-US" sz="2000" dirty="0" smtClean="0">
                <a:sym typeface="Symbol" panose="05050102010706020507" pitchFamily="18" charset="2"/>
              </a:rPr>
              <a:t>Each l</a:t>
            </a:r>
            <a:r>
              <a:rPr lang="en-US" sz="2000" baseline="-25000" dirty="0" smtClean="0">
                <a:sym typeface="Symbol" panose="05050102010706020507" pitchFamily="18" charset="2"/>
              </a:rPr>
              <a:t>i</a:t>
            </a:r>
            <a:r>
              <a:rPr lang="en-US" sz="2000" dirty="0" smtClean="0">
                <a:sym typeface="Symbol" panose="05050102010706020507" pitchFamily="18" charset="2"/>
              </a:rPr>
              <a:t> is one of ()A, ()B, ()C, ()D</a:t>
            </a:r>
          </a:p>
          <a:p>
            <a:pPr marL="1600200" lvl="4">
              <a:spcBef>
                <a:spcPts val="1000"/>
              </a:spcBef>
            </a:pPr>
            <a:r>
              <a:rPr lang="en-US" sz="2000" dirty="0" smtClean="0">
                <a:sym typeface="Symbol" panose="05050102010706020507" pitchFamily="18" charset="2"/>
              </a:rPr>
              <a:t>Negation of formulas mapped to by l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… l</a:t>
            </a:r>
            <a:r>
              <a:rPr lang="en-US" sz="2000" baseline="-25000" dirty="0" smtClean="0">
                <a:sym typeface="Symbol" panose="05050102010706020507" pitchFamily="18" charset="2"/>
              </a:rPr>
              <a:t>m</a:t>
            </a:r>
            <a:r>
              <a:rPr lang="en-US" sz="2000" dirty="0" smtClean="0">
                <a:sym typeface="Symbol" panose="05050102010706020507" pitchFamily="18" charset="2"/>
              </a:rPr>
              <a:t> are LIA-</a:t>
            </a:r>
            <a:r>
              <a:rPr lang="en-US" sz="2000" dirty="0" err="1" smtClean="0">
                <a:sym typeface="Symbol" panose="05050102010706020507" pitchFamily="18" charset="2"/>
              </a:rPr>
              <a:t>unsatisfiable</a:t>
            </a:r>
            <a:endParaRPr lang="en-US" sz="2000" dirty="0">
              <a:sym typeface="Symbol" panose="05050102010706020507" pitchFamily="18" charset="2"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8" name="Right Brace 7"/>
          <p:cNvSpPr/>
          <p:nvPr/>
        </p:nvSpPr>
        <p:spPr>
          <a:xfrm rot="10800000">
            <a:off x="1223982" y="1463315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6654" y="1336586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ymbol" panose="05050102010706020507" pitchFamily="18" charset="2"/>
              </a:rPr>
              <a:t>F</a:t>
            </a:r>
            <a:endParaRPr lang="en-US" sz="3600" dirty="0">
              <a:latin typeface="Symbol" panose="05050102010706020507" pitchFamily="18" charset="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x&gt;z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x+1&lt;y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x&gt;y </a:t>
            </a:r>
            <a:r>
              <a:rPr lang="en-US" sz="3600" dirty="0" smtClean="0">
                <a:sym typeface="Symbol" panose="05050102010706020507" pitchFamily="18" charset="2"/>
              </a:rPr>
              <a:t>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z&gt;y 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75527" y="1367522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B                C  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A            </a:t>
            </a:r>
            <a:r>
              <a:rPr lang="en-US" sz="3600" dirty="0" smtClean="0">
                <a:sym typeface="Symbol" panose="05050102010706020507" pitchFamily="18" charset="2"/>
              </a:rPr>
              <a:t> </a:t>
            </a:r>
            <a:r>
              <a:rPr lang="en-US" sz="3600" dirty="0" err="1" smtClean="0">
                <a:sym typeface="Symbol" panose="05050102010706020507" pitchFamily="18" charset="2"/>
              </a:rPr>
              <a:t>A</a:t>
            </a:r>
            <a:r>
              <a:rPr lang="en-US" sz="3600" dirty="0" smtClean="0">
                <a:sym typeface="Symbol" panose="05050102010706020507" pitchFamily="18" charset="2"/>
              </a:rPr>
              <a:t>      </a:t>
            </a:r>
            <a:r>
              <a:rPr lang="en-US" sz="3600" dirty="0">
                <a:sym typeface="Symbol" panose="05050102010706020507" pitchFamily="18" charset="2"/>
              </a:rPr>
              <a:t> </a:t>
            </a:r>
            <a:r>
              <a:rPr lang="en-US" sz="3600" dirty="0" smtClean="0">
                <a:sym typeface="Symbol" panose="05050102010706020507" pitchFamily="18" charset="2"/>
              </a:rPr>
              <a:t> 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79624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35804"/>
            <a:ext cx="10893357" cy="4241159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DPLL algorithm</a:t>
            </a:r>
          </a:p>
          <a:p>
            <a:pPr lvl="1"/>
            <a:r>
              <a:rPr lang="en-US" dirty="0" smtClean="0"/>
              <a:t>Input : clauses in Clausal Normal Form (CNF)</a:t>
            </a:r>
          </a:p>
          <a:p>
            <a:pPr lvl="1"/>
            <a:r>
              <a:rPr lang="en-US" dirty="0" smtClean="0"/>
              <a:t>Alternates between:</a:t>
            </a:r>
          </a:p>
          <a:p>
            <a:pPr lvl="2"/>
            <a:r>
              <a:rPr lang="en-US" dirty="0" smtClean="0"/>
              <a:t>Propagations : assign values to atoms whose value is forced</a:t>
            </a:r>
          </a:p>
          <a:p>
            <a:pPr lvl="2"/>
            <a:r>
              <a:rPr lang="en-US" dirty="0" smtClean="0"/>
              <a:t>Decisions : choose an arbitrary value for an unassigned atom</a:t>
            </a:r>
          </a:p>
          <a:p>
            <a:pPr lvl="1"/>
            <a:r>
              <a:rPr lang="en-US" dirty="0" smtClean="0"/>
              <a:t>Answers SAT when all clauses have one literal </a:t>
            </a:r>
            <a:r>
              <a:rPr lang="en-US" dirty="0" smtClean="0">
                <a:sym typeface="Symbol" panose="05050102010706020507" pitchFamily="18" charset="2"/>
              </a:rPr>
              <a:t></a:t>
            </a:r>
            <a:r>
              <a:rPr lang="en-US" dirty="0" smtClean="0"/>
              <a:t> true</a:t>
            </a:r>
            <a:endParaRPr lang="en-US" dirty="0"/>
          </a:p>
          <a:p>
            <a:pPr lvl="1"/>
            <a:r>
              <a:rPr lang="en-US" dirty="0" smtClean="0"/>
              <a:t>Answer UNSAT when made no decisions, one clause has all of its literals </a:t>
            </a:r>
            <a:r>
              <a:rPr lang="en-US" dirty="0" smtClean="0">
                <a:sym typeface="Symbol" panose="05050102010706020507" pitchFamily="18" charset="2"/>
              </a:rPr>
              <a:t> </a:t>
            </a:r>
            <a:r>
              <a:rPr lang="en-US" dirty="0" smtClean="0"/>
              <a:t>false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726601" y="1361851"/>
            <a:ext cx="4738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A </a:t>
            </a:r>
            <a:r>
              <a:rPr lang="en-US" sz="3600" dirty="0" smtClean="0">
                <a:sym typeface="Symbol" panose="05050102010706020507" pitchFamily="18" charset="2"/>
              </a:rPr>
              <a:t> B )  ( C  D )  B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73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1"/>
            <a:ext cx="10515600" cy="375477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</a:t>
            </a:r>
            <a:r>
              <a:rPr lang="en-US" dirty="0" smtClean="0">
                <a:latin typeface="Symbol" panose="05050102010706020507" pitchFamily="18" charset="2"/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x&gt;y,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x&gt;z, C  x+1&lt;y, D  z&gt;y }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x&gt;z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x+1&lt;y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x&gt;y </a:t>
            </a:r>
            <a:r>
              <a:rPr lang="en-US" sz="3600" dirty="0" smtClean="0">
                <a:sym typeface="Symbol" panose="05050102010706020507" pitchFamily="18" charset="2"/>
              </a:rPr>
              <a:t>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z&gt;y 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375527" y="1367522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B                C  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A            </a:t>
            </a:r>
            <a:r>
              <a:rPr lang="en-US" sz="3600" dirty="0" smtClean="0">
                <a:sym typeface="Symbol" panose="05050102010706020507" pitchFamily="18" charset="2"/>
              </a:rPr>
              <a:t> </a:t>
            </a:r>
            <a:r>
              <a:rPr lang="en-US" sz="3600" dirty="0" err="1" smtClean="0">
                <a:sym typeface="Symbol" panose="05050102010706020507" pitchFamily="18" charset="2"/>
              </a:rPr>
              <a:t>A</a:t>
            </a:r>
            <a:r>
              <a:rPr lang="en-US" sz="3600" dirty="0" smtClean="0">
                <a:sym typeface="Symbol" panose="05050102010706020507" pitchFamily="18" charset="2"/>
              </a:rPr>
              <a:t>      </a:t>
            </a:r>
            <a:r>
              <a:rPr lang="en-US" sz="3600" dirty="0">
                <a:sym typeface="Symbol" panose="05050102010706020507" pitchFamily="18" charset="2"/>
              </a:rPr>
              <a:t> </a:t>
            </a:r>
            <a:r>
              <a:rPr lang="en-US" sz="3600" dirty="0" smtClean="0">
                <a:sym typeface="Symbol" panose="05050102010706020507" pitchFamily="18" charset="2"/>
              </a:rPr>
              <a:t> D</a:t>
            </a:r>
            <a:endParaRPr lang="en-US" sz="3600" dirty="0" smtClean="0"/>
          </a:p>
        </p:txBody>
      </p:sp>
      <p:sp>
        <p:nvSpPr>
          <p:cNvPr id="12" name="Right Brace 11"/>
          <p:cNvSpPr/>
          <p:nvPr/>
        </p:nvSpPr>
        <p:spPr>
          <a:xfrm rot="10800000">
            <a:off x="1223982" y="1463315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6654" y="1336586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ymbol" panose="05050102010706020507" pitchFamily="18" charset="2"/>
              </a:rPr>
              <a:t>F</a:t>
            </a:r>
            <a:endParaRPr lang="en-US" sz="36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4884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1"/>
            <a:ext cx="10515600" cy="375477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</a:t>
            </a:r>
            <a:r>
              <a:rPr lang="en-US" dirty="0" smtClean="0">
                <a:latin typeface="Symbol" panose="05050102010706020507" pitchFamily="18" charset="2"/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x&gt;y,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x&gt;z, C  x+1&lt;y, D  z&gt;y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solver: </a:t>
            </a:r>
          </a:p>
          <a:p>
            <a:pPr lvl="2"/>
            <a:r>
              <a:rPr lang="en-US" sz="1800" dirty="0" smtClean="0"/>
              <a:t> Decide : </a:t>
            </a:r>
            <a:r>
              <a:rPr lang="en-US" sz="1800" dirty="0" smtClean="0">
                <a:sym typeface="Symbol" panose="05050102010706020507" pitchFamily="18" charset="2"/>
              </a:rPr>
              <a:t>A  true, </a:t>
            </a:r>
            <a:r>
              <a:rPr lang="en-US" sz="1800" dirty="0" smtClean="0"/>
              <a:t>Propagate : </a:t>
            </a:r>
            <a:r>
              <a:rPr lang="en-US" sz="1800" dirty="0" smtClean="0">
                <a:sym typeface="Symbol" panose="05050102010706020507" pitchFamily="18" charset="2"/>
              </a:rPr>
              <a:t>C  true</a:t>
            </a:r>
            <a:endParaRPr lang="en-US" sz="1800" dirty="0" smtClean="0">
              <a:solidFill>
                <a:schemeClr val="bg1">
                  <a:lumMod val="85000"/>
                </a:schemeClr>
              </a:solidFill>
              <a:sym typeface="Symbol" panose="05050102010706020507" pitchFamily="18" charset="2"/>
            </a:endParaRPr>
          </a:p>
          <a:p>
            <a:pPr marL="685800" lvl="2">
              <a:spcBef>
                <a:spcPts val="1000"/>
              </a:spcBef>
            </a:pPr>
            <a:endParaRPr lang="en-US" dirty="0">
              <a:sym typeface="Symbol" panose="05050102010706020507" pitchFamily="18" charset="2"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x&gt;z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x+1&lt;y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x&gt;y </a:t>
            </a:r>
            <a:r>
              <a:rPr lang="en-US" sz="3600" dirty="0" smtClean="0">
                <a:sym typeface="Symbol" panose="05050102010706020507" pitchFamily="18" charset="2"/>
              </a:rPr>
              <a:t>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z&gt;y 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419688" y="1445508"/>
            <a:ext cx="720414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65156" y="14643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28850" y="1438544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380205" y="1436841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75527" y="1367522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B                C  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A            </a:t>
            </a:r>
            <a:r>
              <a:rPr lang="en-US" sz="3600" dirty="0" smtClean="0">
                <a:sym typeface="Symbol" panose="05050102010706020507" pitchFamily="18" charset="2"/>
              </a:rPr>
              <a:t> </a:t>
            </a:r>
            <a:r>
              <a:rPr lang="en-US" sz="3600" dirty="0" err="1" smtClean="0">
                <a:sym typeface="Symbol" panose="05050102010706020507" pitchFamily="18" charset="2"/>
              </a:rPr>
              <a:t>A</a:t>
            </a:r>
            <a:r>
              <a:rPr lang="en-US" sz="3600" dirty="0" smtClean="0">
                <a:sym typeface="Symbol" panose="05050102010706020507" pitchFamily="18" charset="2"/>
              </a:rPr>
              <a:t>      </a:t>
            </a:r>
            <a:r>
              <a:rPr lang="en-US" sz="3600" dirty="0">
                <a:sym typeface="Symbol" panose="05050102010706020507" pitchFamily="18" charset="2"/>
              </a:rPr>
              <a:t> </a:t>
            </a:r>
            <a:r>
              <a:rPr lang="en-US" sz="3600" dirty="0" smtClean="0">
                <a:sym typeface="Symbol" panose="05050102010706020507" pitchFamily="18" charset="2"/>
              </a:rPr>
              <a:t> D</a:t>
            </a:r>
            <a:endParaRPr lang="en-US" sz="3600" dirty="0" smtClean="0"/>
          </a:p>
        </p:txBody>
      </p:sp>
      <p:sp>
        <p:nvSpPr>
          <p:cNvPr id="19" name="Right Brace 18"/>
          <p:cNvSpPr/>
          <p:nvPr/>
        </p:nvSpPr>
        <p:spPr>
          <a:xfrm rot="10800000">
            <a:off x="1223982" y="1463315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86654" y="1336586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ymbol" panose="05050102010706020507" pitchFamily="18" charset="2"/>
              </a:rPr>
              <a:t>F</a:t>
            </a:r>
            <a:endParaRPr lang="en-US" sz="36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7805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1"/>
            <a:ext cx="10515600" cy="375477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</a:t>
            </a:r>
            <a:r>
              <a:rPr lang="en-US" dirty="0" smtClean="0">
                <a:latin typeface="Symbol" panose="05050102010706020507" pitchFamily="18" charset="2"/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x&gt;y</a:t>
            </a:r>
            <a:r>
              <a:rPr lang="en-US" sz="2000" dirty="0" smtClean="0"/>
              <a:t>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x&gt;z, C 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x+1&lt;y</a:t>
            </a:r>
            <a:r>
              <a:rPr lang="en-US" sz="2000" dirty="0" smtClean="0">
                <a:sym typeface="Symbol" panose="05050102010706020507" pitchFamily="18" charset="2"/>
              </a:rPr>
              <a:t>, D  z&gt;y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solver: </a:t>
            </a:r>
          </a:p>
          <a:p>
            <a:pPr lvl="2"/>
            <a:r>
              <a:rPr lang="en-US" sz="1800" dirty="0" smtClean="0"/>
              <a:t> Decide : </a:t>
            </a:r>
            <a:r>
              <a:rPr lang="en-US" sz="1800" dirty="0" smtClean="0">
                <a:sym typeface="Symbol" panose="05050102010706020507" pitchFamily="18" charset="2"/>
              </a:rPr>
              <a:t>A  true, Propagate </a:t>
            </a:r>
            <a:r>
              <a:rPr lang="en-US" sz="1800" dirty="0" smtClean="0"/>
              <a:t>: </a:t>
            </a:r>
            <a:r>
              <a:rPr lang="en-US" sz="1800" dirty="0" smtClean="0">
                <a:sym typeface="Symbol" panose="05050102010706020507" pitchFamily="18" charset="2"/>
              </a:rPr>
              <a:t>C  true</a:t>
            </a:r>
            <a:endParaRPr lang="en-US" sz="1800" dirty="0" smtClean="0">
              <a:solidFill>
                <a:schemeClr val="bg1">
                  <a:lumMod val="85000"/>
                </a:schemeClr>
              </a:solidFill>
              <a:sym typeface="Symbol" panose="05050102010706020507" pitchFamily="18" charset="2"/>
            </a:endParaRP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theory solver for LIA on: { x&gt;y, x+1&lt;y }</a:t>
            </a:r>
            <a:endParaRPr lang="en-US" dirty="0">
              <a:sym typeface="Symbol" panose="05050102010706020507" pitchFamily="18" charset="2"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13" name="TextBox 12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x&gt;z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x+1&lt;y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x&gt;y </a:t>
            </a:r>
            <a:r>
              <a:rPr lang="en-US" sz="3600" dirty="0" smtClean="0">
                <a:sym typeface="Symbol" panose="05050102010706020507" pitchFamily="18" charset="2"/>
              </a:rPr>
              <a:t>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z&gt;y 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419688" y="1445508"/>
            <a:ext cx="720414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065156" y="14643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28850" y="1438544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8380205" y="1436841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375527" y="1367522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B                C  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A            </a:t>
            </a:r>
            <a:r>
              <a:rPr lang="en-US" sz="3600" dirty="0" smtClean="0">
                <a:sym typeface="Symbol" panose="05050102010706020507" pitchFamily="18" charset="2"/>
              </a:rPr>
              <a:t> </a:t>
            </a:r>
            <a:r>
              <a:rPr lang="en-US" sz="3600" dirty="0" err="1" smtClean="0">
                <a:sym typeface="Symbol" panose="05050102010706020507" pitchFamily="18" charset="2"/>
              </a:rPr>
              <a:t>A</a:t>
            </a:r>
            <a:r>
              <a:rPr lang="en-US" sz="3600" dirty="0" smtClean="0">
                <a:sym typeface="Symbol" panose="05050102010706020507" pitchFamily="18" charset="2"/>
              </a:rPr>
              <a:t>      </a:t>
            </a:r>
            <a:r>
              <a:rPr lang="en-US" sz="3600" dirty="0">
                <a:sym typeface="Symbol" panose="05050102010706020507" pitchFamily="18" charset="2"/>
              </a:rPr>
              <a:t> </a:t>
            </a:r>
            <a:r>
              <a:rPr lang="en-US" sz="3600" dirty="0" smtClean="0">
                <a:sym typeface="Symbol" panose="05050102010706020507" pitchFamily="18" charset="2"/>
              </a:rPr>
              <a:t> D</a:t>
            </a:r>
            <a:endParaRPr lang="en-US" sz="3600" dirty="0" smtClean="0"/>
          </a:p>
        </p:txBody>
      </p:sp>
      <p:sp>
        <p:nvSpPr>
          <p:cNvPr id="19" name="Right Brace 18"/>
          <p:cNvSpPr/>
          <p:nvPr/>
        </p:nvSpPr>
        <p:spPr>
          <a:xfrm rot="10800000">
            <a:off x="1223982" y="1463315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86654" y="1336586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ymbol" panose="05050102010706020507" pitchFamily="18" charset="2"/>
              </a:rPr>
              <a:t>F</a:t>
            </a:r>
            <a:endParaRPr lang="en-US" sz="36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1728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1"/>
            <a:ext cx="10515600" cy="375477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</a:t>
            </a:r>
            <a:r>
              <a:rPr lang="en-US" dirty="0" smtClean="0">
                <a:latin typeface="Symbol" panose="05050102010706020507" pitchFamily="18" charset="2"/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x&gt;y,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x&gt;z, C  x+1&lt;y, D  z&gt;y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solver: </a:t>
            </a:r>
          </a:p>
          <a:p>
            <a:pPr lvl="2"/>
            <a:r>
              <a:rPr lang="en-US" sz="1800" dirty="0" smtClean="0"/>
              <a:t> Decide : </a:t>
            </a:r>
            <a:r>
              <a:rPr lang="en-US" sz="1800" dirty="0" smtClean="0">
                <a:sym typeface="Symbol" panose="05050102010706020507" pitchFamily="18" charset="2"/>
              </a:rPr>
              <a:t>A  true, Propagate </a:t>
            </a:r>
            <a:r>
              <a:rPr lang="en-US" sz="1800" dirty="0" smtClean="0"/>
              <a:t>: </a:t>
            </a:r>
            <a:r>
              <a:rPr lang="en-US" sz="1800" dirty="0" smtClean="0">
                <a:sym typeface="Symbol" panose="05050102010706020507" pitchFamily="18" charset="2"/>
              </a:rPr>
              <a:t>C  true</a:t>
            </a:r>
            <a:endParaRPr lang="en-US" sz="1800" dirty="0" smtClean="0">
              <a:solidFill>
                <a:schemeClr val="bg1">
                  <a:lumMod val="85000"/>
                </a:schemeClr>
              </a:solidFill>
              <a:sym typeface="Symbol" panose="05050102010706020507" pitchFamily="18" charset="2"/>
            </a:endParaRP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x&gt;y</a:t>
            </a:r>
            <a:r>
              <a:rPr lang="en-US" dirty="0" smtClean="0">
                <a:sym typeface="Symbol" panose="05050102010706020507" pitchFamily="18" charset="2"/>
              </a:rPr>
              <a:t>,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x+1&lt;y</a:t>
            </a:r>
            <a:r>
              <a:rPr lang="en-US" dirty="0" smtClean="0">
                <a:sym typeface="Symbol" panose="05050102010706020507" pitchFamily="18" charset="2"/>
              </a:rPr>
              <a:t> }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x&gt;y  x+1&lt;y is LIA-</a:t>
            </a:r>
            <a:r>
              <a:rPr lang="en-US" dirty="0" err="1" smtClean="0">
                <a:sym typeface="Symbol" panose="05050102010706020507" pitchFamily="18" charset="2"/>
              </a:rPr>
              <a:t>unsatisfiable</a:t>
            </a:r>
            <a:r>
              <a:rPr lang="en-US" dirty="0" smtClean="0">
                <a:sym typeface="Symbol" panose="05050102010706020507" pitchFamily="18" charset="2"/>
              </a:rPr>
              <a:t>, add ( A  C )</a:t>
            </a:r>
            <a:endParaRPr lang="en-US" dirty="0">
              <a:sym typeface="Symbol" panose="05050102010706020507" pitchFamily="18" charset="2"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13" name="Rectangle 12"/>
          <p:cNvSpPr/>
          <p:nvPr/>
        </p:nvSpPr>
        <p:spPr>
          <a:xfrm>
            <a:off x="3091176" y="2067800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004859" y="2077477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10637" y="1943721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  <p:sp>
        <p:nvSpPr>
          <p:cNvPr id="16" name="TextBox 15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x&gt;z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x+1&lt;y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x&gt;y </a:t>
            </a:r>
            <a:r>
              <a:rPr lang="en-US" sz="3600" dirty="0" smtClean="0">
                <a:sym typeface="Symbol" panose="05050102010706020507" pitchFamily="18" charset="2"/>
              </a:rPr>
              <a:t>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z&gt;y 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419688" y="1445508"/>
            <a:ext cx="720414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2065156" y="14643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028850" y="1438544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380205" y="1436841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375527" y="1367522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B                C  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A            </a:t>
            </a:r>
            <a:r>
              <a:rPr lang="en-US" sz="3600" dirty="0" smtClean="0">
                <a:sym typeface="Symbol" panose="05050102010706020507" pitchFamily="18" charset="2"/>
              </a:rPr>
              <a:t> </a:t>
            </a:r>
            <a:r>
              <a:rPr lang="en-US" sz="3600" dirty="0" err="1" smtClean="0">
                <a:sym typeface="Symbol" panose="05050102010706020507" pitchFamily="18" charset="2"/>
              </a:rPr>
              <a:t>A</a:t>
            </a:r>
            <a:r>
              <a:rPr lang="en-US" sz="3600" dirty="0" smtClean="0">
                <a:sym typeface="Symbol" panose="05050102010706020507" pitchFamily="18" charset="2"/>
              </a:rPr>
              <a:t>      </a:t>
            </a:r>
            <a:r>
              <a:rPr lang="en-US" sz="3600" dirty="0">
                <a:sym typeface="Symbol" panose="05050102010706020507" pitchFamily="18" charset="2"/>
              </a:rPr>
              <a:t> </a:t>
            </a:r>
            <a:r>
              <a:rPr lang="en-US" sz="3600" dirty="0" smtClean="0">
                <a:sym typeface="Symbol" panose="05050102010706020507" pitchFamily="18" charset="2"/>
              </a:rPr>
              <a:t> D</a:t>
            </a:r>
            <a:endParaRPr lang="en-US" sz="3600" dirty="0" smtClean="0"/>
          </a:p>
        </p:txBody>
      </p:sp>
      <p:sp>
        <p:nvSpPr>
          <p:cNvPr id="22" name="Right Brace 21"/>
          <p:cNvSpPr/>
          <p:nvPr/>
        </p:nvSpPr>
        <p:spPr>
          <a:xfrm rot="10800000">
            <a:off x="1223982" y="1463315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86654" y="1336586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ymbol" panose="05050102010706020507" pitchFamily="18" charset="2"/>
              </a:rPr>
              <a:t>F</a:t>
            </a:r>
            <a:endParaRPr lang="en-US" sz="36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3603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610637" y="1943721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1"/>
            <a:ext cx="10515600" cy="3754778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</a:t>
            </a:r>
            <a:r>
              <a:rPr lang="en-US" dirty="0" smtClean="0">
                <a:latin typeface="Symbol" panose="05050102010706020507" pitchFamily="18" charset="2"/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x&gt;y,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x&gt;z, C  x+1&lt;y, D  z&gt;y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solver: </a:t>
            </a:r>
          </a:p>
          <a:p>
            <a:pPr lvl="2"/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Decide 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A  true, Propagate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C  true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theory solver for LIA on: { x&gt;y, x+1&lt;y }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x&gt;y  x+1&lt;y is </a:t>
            </a:r>
            <a:r>
              <a:rPr lang="en-US" dirty="0">
                <a:sym typeface="Symbol" panose="05050102010706020507" pitchFamily="18" charset="2"/>
              </a:rPr>
              <a:t>LIA-</a:t>
            </a:r>
            <a:r>
              <a:rPr lang="en-US" dirty="0" err="1">
                <a:sym typeface="Symbol" panose="05050102010706020507" pitchFamily="18" charset="2"/>
              </a:rPr>
              <a:t>unsatisfiable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smtClean="0">
                <a:sym typeface="Symbol" panose="05050102010706020507" pitchFamily="18" charset="2"/>
              </a:rPr>
              <a:t>add ( A  C )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</a:t>
            </a:r>
            <a:r>
              <a:rPr lang="en-US" dirty="0">
                <a:sym typeface="Symbol" panose="05050102010706020507" pitchFamily="18" charset="2"/>
              </a:rPr>
              <a:t>SAT solver: 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Backtrack decision on A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x&gt;z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x+1&lt;y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x&gt;y </a:t>
            </a:r>
            <a:r>
              <a:rPr lang="en-US" sz="3600" dirty="0" smtClean="0">
                <a:sym typeface="Symbol" panose="05050102010706020507" pitchFamily="18" charset="2"/>
              </a:rPr>
              <a:t>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z&gt;y 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75527" y="1367522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B                C  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A            </a:t>
            </a:r>
            <a:r>
              <a:rPr lang="en-US" sz="3600" dirty="0" smtClean="0">
                <a:sym typeface="Symbol" panose="05050102010706020507" pitchFamily="18" charset="2"/>
              </a:rPr>
              <a:t> </a:t>
            </a:r>
            <a:r>
              <a:rPr lang="en-US" sz="3600" dirty="0" err="1" smtClean="0">
                <a:sym typeface="Symbol" panose="05050102010706020507" pitchFamily="18" charset="2"/>
              </a:rPr>
              <a:t>A</a:t>
            </a:r>
            <a:r>
              <a:rPr lang="en-US" sz="3600" dirty="0" smtClean="0">
                <a:sym typeface="Symbol" panose="05050102010706020507" pitchFamily="18" charset="2"/>
              </a:rPr>
              <a:t>      </a:t>
            </a:r>
            <a:r>
              <a:rPr lang="en-US" sz="3600" dirty="0">
                <a:sym typeface="Symbol" panose="05050102010706020507" pitchFamily="18" charset="2"/>
              </a:rPr>
              <a:t> </a:t>
            </a:r>
            <a:r>
              <a:rPr lang="en-US" sz="3600" dirty="0" smtClean="0">
                <a:sym typeface="Symbol" panose="05050102010706020507" pitchFamily="18" charset="2"/>
              </a:rPr>
              <a:t> D</a:t>
            </a:r>
            <a:endParaRPr lang="en-US" sz="3600" dirty="0" smtClean="0"/>
          </a:p>
        </p:txBody>
      </p:sp>
      <p:sp>
        <p:nvSpPr>
          <p:cNvPr id="11" name="Right Brace 10"/>
          <p:cNvSpPr/>
          <p:nvPr/>
        </p:nvSpPr>
        <p:spPr>
          <a:xfrm rot="10800000">
            <a:off x="1223982" y="1463315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86654" y="1336586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ymbol" panose="05050102010706020507" pitchFamily="18" charset="2"/>
              </a:rPr>
              <a:t>F</a:t>
            </a:r>
            <a:endParaRPr lang="en-US" sz="36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4233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0"/>
            <a:ext cx="10515600" cy="4075889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</a:t>
            </a:r>
            <a:r>
              <a:rPr lang="en-US" dirty="0" smtClean="0">
                <a:latin typeface="Symbol" panose="05050102010706020507" pitchFamily="18" charset="2"/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x&gt;y,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x&gt;z, C  x+1&lt;y, D  z&gt;y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solver: </a:t>
            </a:r>
          </a:p>
          <a:p>
            <a:pPr lvl="2"/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Decide 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A  true,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Propagate 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D  false, Propagate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C  true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theory solver for LIA on: { x&gt;y, x+1&lt;y }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x&gt;y  x+1&lt;y is </a:t>
            </a:r>
            <a:r>
              <a:rPr lang="en-US" dirty="0">
                <a:sym typeface="Symbol" panose="05050102010706020507" pitchFamily="18" charset="2"/>
              </a:rPr>
              <a:t>LIA-</a:t>
            </a:r>
            <a:r>
              <a:rPr lang="en-US" dirty="0" err="1">
                <a:sym typeface="Symbol" panose="05050102010706020507" pitchFamily="18" charset="2"/>
              </a:rPr>
              <a:t>unsatisfiable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smtClean="0">
                <a:sym typeface="Symbol" panose="05050102010706020507" pitchFamily="18" charset="2"/>
              </a:rPr>
              <a:t>add ( A  C )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</a:t>
            </a:r>
            <a:r>
              <a:rPr lang="en-US" dirty="0">
                <a:sym typeface="Symbol" panose="05050102010706020507" pitchFamily="18" charset="2"/>
              </a:rPr>
              <a:t>SAT solver: 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Propagate : A  false, Propagate : B  true, Propagate : D  true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2046996" y="2021707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x&gt;z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x+1&lt;y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x&gt;y </a:t>
            </a:r>
            <a:r>
              <a:rPr lang="en-US" sz="3600" dirty="0" smtClean="0">
                <a:sym typeface="Symbol" panose="05050102010706020507" pitchFamily="18" charset="2"/>
              </a:rPr>
              <a:t>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z&gt;y 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046996" y="1426458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440656" y="1438544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84005" y="1445508"/>
            <a:ext cx="46659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267554" y="1426458"/>
            <a:ext cx="690923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371130" y="1445508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10637" y="1943721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75527" y="1367522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B                C  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A            </a:t>
            </a:r>
            <a:r>
              <a:rPr lang="en-US" sz="3600" dirty="0" smtClean="0">
                <a:sym typeface="Symbol" panose="05050102010706020507" pitchFamily="18" charset="2"/>
              </a:rPr>
              <a:t> </a:t>
            </a:r>
            <a:r>
              <a:rPr lang="en-US" sz="3600" dirty="0" err="1" smtClean="0">
                <a:sym typeface="Symbol" panose="05050102010706020507" pitchFamily="18" charset="2"/>
              </a:rPr>
              <a:t>A</a:t>
            </a:r>
            <a:r>
              <a:rPr lang="en-US" sz="3600" dirty="0" smtClean="0">
                <a:sym typeface="Symbol" panose="05050102010706020507" pitchFamily="18" charset="2"/>
              </a:rPr>
              <a:t>      </a:t>
            </a:r>
            <a:r>
              <a:rPr lang="en-US" sz="3600" dirty="0">
                <a:sym typeface="Symbol" panose="05050102010706020507" pitchFamily="18" charset="2"/>
              </a:rPr>
              <a:t> </a:t>
            </a:r>
            <a:r>
              <a:rPr lang="en-US" sz="3600" dirty="0" smtClean="0">
                <a:sym typeface="Symbol" panose="05050102010706020507" pitchFamily="18" charset="2"/>
              </a:rPr>
              <a:t> D</a:t>
            </a:r>
            <a:endParaRPr lang="en-US" sz="3600" dirty="0" smtClean="0"/>
          </a:p>
        </p:txBody>
      </p:sp>
      <p:sp>
        <p:nvSpPr>
          <p:cNvPr id="27" name="Right Brace 26"/>
          <p:cNvSpPr/>
          <p:nvPr/>
        </p:nvSpPr>
        <p:spPr>
          <a:xfrm rot="10800000">
            <a:off x="1223982" y="1463315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686654" y="1336586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ymbol" panose="05050102010706020507" pitchFamily="18" charset="2"/>
              </a:rPr>
              <a:t>F</a:t>
            </a:r>
            <a:endParaRPr lang="en-US" sz="36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7380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0"/>
            <a:ext cx="10515600" cy="4075889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</a:t>
            </a:r>
            <a:r>
              <a:rPr lang="en-US" dirty="0" smtClean="0">
                <a:latin typeface="Symbol" panose="05050102010706020507" pitchFamily="18" charset="2"/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x&gt;y</a:t>
            </a:r>
            <a:r>
              <a:rPr lang="en-US" sz="2000" dirty="0" smtClean="0"/>
              <a:t>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x&gt;z</a:t>
            </a:r>
            <a:r>
              <a:rPr lang="en-US" sz="2000" dirty="0" smtClean="0">
                <a:sym typeface="Symbol" panose="05050102010706020507" pitchFamily="18" charset="2"/>
              </a:rPr>
              <a:t>, C  x+1&lt;y, D 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z&gt;y</a:t>
            </a:r>
            <a:r>
              <a:rPr lang="en-US" sz="2000" dirty="0" smtClean="0">
                <a:sym typeface="Symbol" panose="05050102010706020507" pitchFamily="18" charset="2"/>
              </a:rPr>
              <a:t>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solver: </a:t>
            </a:r>
          </a:p>
          <a:p>
            <a:pPr lvl="2"/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Decide 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A  true,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Propagate 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D  false, Propagate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C  true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theory solver for LIA on: { x&gt;y, x+1&lt;y }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x&gt;y  x+1&lt;y is </a:t>
            </a:r>
            <a:r>
              <a:rPr lang="en-US" dirty="0">
                <a:sym typeface="Symbol" panose="05050102010706020507" pitchFamily="18" charset="2"/>
              </a:rPr>
              <a:t>LIA-</a:t>
            </a:r>
            <a:r>
              <a:rPr lang="en-US" dirty="0" err="1">
                <a:sym typeface="Symbol" panose="05050102010706020507" pitchFamily="18" charset="2"/>
              </a:rPr>
              <a:t>unsatisfiable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smtClean="0">
                <a:sym typeface="Symbol" panose="05050102010706020507" pitchFamily="18" charset="2"/>
              </a:rPr>
              <a:t>add ( A  C )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</a:t>
            </a:r>
            <a:r>
              <a:rPr lang="en-US" dirty="0">
                <a:sym typeface="Symbol" panose="05050102010706020507" pitchFamily="18" charset="2"/>
              </a:rPr>
              <a:t>SAT solver: 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Propagate : A  false, Propagate : B  true, Propagate : D  true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theory solver for LIA on: { x&gt;y, x&gt;z, z&gt;y }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2046996" y="2021707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x&gt;z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x+1&lt;y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x&gt;y </a:t>
            </a:r>
            <a:r>
              <a:rPr lang="en-US" sz="3600" dirty="0" smtClean="0">
                <a:sym typeface="Symbol" panose="05050102010706020507" pitchFamily="18" charset="2"/>
              </a:rPr>
              <a:t>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z&gt;y 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046996" y="1426458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440656" y="1438544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84005" y="1445508"/>
            <a:ext cx="46659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267554" y="1426458"/>
            <a:ext cx="690923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371130" y="1445508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10637" y="1943721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75527" y="1367522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B                C  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A            </a:t>
            </a:r>
            <a:r>
              <a:rPr lang="en-US" sz="3600" dirty="0" smtClean="0">
                <a:sym typeface="Symbol" panose="05050102010706020507" pitchFamily="18" charset="2"/>
              </a:rPr>
              <a:t> </a:t>
            </a:r>
            <a:r>
              <a:rPr lang="en-US" sz="3600" dirty="0" err="1" smtClean="0">
                <a:sym typeface="Symbol" panose="05050102010706020507" pitchFamily="18" charset="2"/>
              </a:rPr>
              <a:t>A</a:t>
            </a:r>
            <a:r>
              <a:rPr lang="en-US" sz="3600" dirty="0" smtClean="0">
                <a:sym typeface="Symbol" panose="05050102010706020507" pitchFamily="18" charset="2"/>
              </a:rPr>
              <a:t>      </a:t>
            </a:r>
            <a:r>
              <a:rPr lang="en-US" sz="3600" dirty="0">
                <a:sym typeface="Symbol" panose="05050102010706020507" pitchFamily="18" charset="2"/>
              </a:rPr>
              <a:t> </a:t>
            </a:r>
            <a:r>
              <a:rPr lang="en-US" sz="3600" dirty="0" smtClean="0">
                <a:sym typeface="Symbol" panose="05050102010706020507" pitchFamily="18" charset="2"/>
              </a:rPr>
              <a:t> D</a:t>
            </a:r>
            <a:endParaRPr lang="en-US" sz="3600" dirty="0" smtClean="0"/>
          </a:p>
        </p:txBody>
      </p:sp>
      <p:sp>
        <p:nvSpPr>
          <p:cNvPr id="13" name="Right Brace 12"/>
          <p:cNvSpPr/>
          <p:nvPr/>
        </p:nvSpPr>
        <p:spPr>
          <a:xfrm rot="10800000">
            <a:off x="1223982" y="1463315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6654" y="1336586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ymbol" panose="05050102010706020507" pitchFamily="18" charset="2"/>
              </a:rPr>
              <a:t>F</a:t>
            </a:r>
            <a:endParaRPr lang="en-US" sz="36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4086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353846" y="2006888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40656" y="2001147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12341" y="2028672"/>
            <a:ext cx="354416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0"/>
            <a:ext cx="10515600" cy="4221805"/>
          </a:xfrm>
        </p:spPr>
        <p:txBody>
          <a:bodyPr>
            <a:normAutofit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</a:t>
            </a:r>
            <a:r>
              <a:rPr lang="en-US" dirty="0" smtClean="0">
                <a:latin typeface="Symbol" panose="05050102010706020507" pitchFamily="18" charset="2"/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x&gt;y,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x&gt;z, C  x+1&lt;y, D  z&gt;y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solver: </a:t>
            </a:r>
          </a:p>
          <a:p>
            <a:pPr lvl="2"/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Decide 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A  true,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Propagate 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D  false, Propagate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C  true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theory solver for LIA on: { x&gt;y, x+1&lt;y }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x&gt;y  x+1&lt;y is </a:t>
            </a:r>
            <a:r>
              <a:rPr lang="en-US" dirty="0">
                <a:sym typeface="Symbol" panose="05050102010706020507" pitchFamily="18" charset="2"/>
              </a:rPr>
              <a:t>LIA-</a:t>
            </a:r>
            <a:r>
              <a:rPr lang="en-US" dirty="0" err="1">
                <a:sym typeface="Symbol" panose="05050102010706020507" pitchFamily="18" charset="2"/>
              </a:rPr>
              <a:t>unsatisfiable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smtClean="0">
                <a:sym typeface="Symbol" panose="05050102010706020507" pitchFamily="18" charset="2"/>
              </a:rPr>
              <a:t>add ( A  C )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</a:t>
            </a:r>
            <a:r>
              <a:rPr lang="en-US" dirty="0">
                <a:sym typeface="Symbol" panose="05050102010706020507" pitchFamily="18" charset="2"/>
              </a:rPr>
              <a:t>SAT solver: 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Propagate : A  false, Propagate : B  true, Propagate : D  true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theory solver for LIA on: {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x&gt;y</a:t>
            </a:r>
            <a:r>
              <a:rPr lang="en-US" dirty="0" smtClean="0">
                <a:sym typeface="Symbol" panose="05050102010706020507" pitchFamily="18" charset="2"/>
              </a:rPr>
              <a:t>,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x&gt;z</a:t>
            </a:r>
            <a:r>
              <a:rPr lang="en-US" dirty="0" smtClean="0">
                <a:sym typeface="Symbol" panose="05050102010706020507" pitchFamily="18" charset="2"/>
              </a:rPr>
              <a:t>,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z&gt;y</a:t>
            </a:r>
            <a:r>
              <a:rPr lang="en-US" dirty="0" smtClean="0">
                <a:sym typeface="Symbol" panose="05050102010706020507" pitchFamily="18" charset="2"/>
              </a:rPr>
              <a:t> }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x&gt;y  x&gt;z  z&gt;y is </a:t>
            </a:r>
            <a:r>
              <a:rPr lang="en-US" dirty="0">
                <a:sym typeface="Symbol" panose="05050102010706020507" pitchFamily="18" charset="2"/>
              </a:rPr>
              <a:t>LIA-</a:t>
            </a:r>
            <a:r>
              <a:rPr lang="en-US" dirty="0" err="1">
                <a:sym typeface="Symbol" panose="05050102010706020507" pitchFamily="18" charset="2"/>
              </a:rPr>
              <a:t>unsatisfiable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smtClean="0">
                <a:sym typeface="Symbol" panose="05050102010706020507" pitchFamily="18" charset="2"/>
              </a:rPr>
              <a:t>add ( A  B  D )</a:t>
            </a:r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16" name="Rectangle 15"/>
          <p:cNvSpPr/>
          <p:nvPr/>
        </p:nvSpPr>
        <p:spPr>
          <a:xfrm>
            <a:off x="2046996" y="2021707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x&gt;z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x+1&lt;y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x&gt;y </a:t>
            </a:r>
            <a:r>
              <a:rPr lang="en-US" sz="3600" dirty="0" smtClean="0">
                <a:sym typeface="Symbol" panose="05050102010706020507" pitchFamily="18" charset="2"/>
              </a:rPr>
              <a:t>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z&gt;y 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046996" y="1426458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440656" y="1438544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84005" y="1445508"/>
            <a:ext cx="46659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267554" y="1426458"/>
            <a:ext cx="690923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371130" y="1445508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10637" y="1943721"/>
            <a:ext cx="5844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  ( A  B  D )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75527" y="1367522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B                C  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A            </a:t>
            </a:r>
            <a:r>
              <a:rPr lang="en-US" sz="3600" dirty="0" smtClean="0">
                <a:sym typeface="Symbol" panose="05050102010706020507" pitchFamily="18" charset="2"/>
              </a:rPr>
              <a:t> </a:t>
            </a:r>
            <a:r>
              <a:rPr lang="en-US" sz="3600" dirty="0" err="1" smtClean="0">
                <a:sym typeface="Symbol" panose="05050102010706020507" pitchFamily="18" charset="2"/>
              </a:rPr>
              <a:t>A</a:t>
            </a:r>
            <a:r>
              <a:rPr lang="en-US" sz="3600" dirty="0" smtClean="0">
                <a:sym typeface="Symbol" panose="05050102010706020507" pitchFamily="18" charset="2"/>
              </a:rPr>
              <a:t>      </a:t>
            </a:r>
            <a:r>
              <a:rPr lang="en-US" sz="3600" dirty="0">
                <a:sym typeface="Symbol" panose="05050102010706020507" pitchFamily="18" charset="2"/>
              </a:rPr>
              <a:t> </a:t>
            </a:r>
            <a:r>
              <a:rPr lang="en-US" sz="3600" dirty="0" smtClean="0">
                <a:sym typeface="Symbol" panose="05050102010706020507" pitchFamily="18" charset="2"/>
              </a:rPr>
              <a:t> D</a:t>
            </a:r>
            <a:endParaRPr lang="en-US" sz="3600" dirty="0" smtClean="0"/>
          </a:p>
        </p:txBody>
      </p:sp>
      <p:sp>
        <p:nvSpPr>
          <p:cNvPr id="13" name="Right Brace 12"/>
          <p:cNvSpPr/>
          <p:nvPr/>
        </p:nvSpPr>
        <p:spPr>
          <a:xfrm rot="10800000">
            <a:off x="1223982" y="1463315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6654" y="1336586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ymbol" panose="05050102010706020507" pitchFamily="18" charset="2"/>
              </a:rPr>
              <a:t>F</a:t>
            </a:r>
            <a:endParaRPr lang="en-US" sz="3600" dirty="0">
              <a:latin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8473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01581" y="4339783"/>
            <a:ext cx="1157591" cy="31128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905310" y="5854544"/>
            <a:ext cx="1550197" cy="32425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401581" y="6269703"/>
            <a:ext cx="1845944" cy="324255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353846" y="2006888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440656" y="2001147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612341" y="2028672"/>
            <a:ext cx="354416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Exercise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046996" y="2021707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1610637" y="1313918"/>
            <a:ext cx="89883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</a:t>
            </a:r>
            <a:r>
              <a:rPr lang="en-US" sz="3600" dirty="0" smtClean="0">
                <a:solidFill>
                  <a:schemeClr val="bg1"/>
                </a:solidFill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x&gt;z</a:t>
            </a:r>
            <a:r>
              <a:rPr lang="en-US" sz="3600" dirty="0" smtClean="0">
                <a:sym typeface="Symbol" panose="05050102010706020507" pitchFamily="18" charset="2"/>
              </a:rPr>
              <a:t> 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x+1&lt;y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x&gt;y </a:t>
            </a:r>
            <a:r>
              <a:rPr lang="en-US" sz="3600" dirty="0" smtClean="0">
                <a:sym typeface="Symbol" panose="05050102010706020507" pitchFamily="18" charset="2"/>
              </a:rPr>
              <a:t>) 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x&gt;y </a:t>
            </a:r>
            <a:r>
              <a:rPr lang="en-US" sz="3600" dirty="0" smtClean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z&gt;y </a:t>
            </a:r>
            <a:r>
              <a:rPr lang="en-US" sz="3600" dirty="0" smtClean="0">
                <a:sym typeface="Symbol" panose="05050102010706020507" pitchFamily="18" charset="2"/>
              </a:rPr>
              <a:t>)</a:t>
            </a:r>
          </a:p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046996" y="1426458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440656" y="1438544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3084005" y="1445508"/>
            <a:ext cx="46659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9267554" y="1426458"/>
            <a:ext cx="690923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371130" y="1445508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10637" y="1943721"/>
            <a:ext cx="58448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  ( A  B  D )</a:t>
            </a:r>
            <a:endParaRPr lang="en-US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1375527" y="1367522"/>
            <a:ext cx="8584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B                C           </a:t>
            </a:r>
            <a:r>
              <a:rPr lang="en-US" sz="3600" dirty="0" smtClean="0">
                <a:sym typeface="Symbol" panose="05050102010706020507" pitchFamily="18" charset="2"/>
              </a:rPr>
              <a:t></a:t>
            </a:r>
            <a:r>
              <a:rPr lang="en-US" sz="3600" dirty="0" smtClean="0"/>
              <a:t>A            </a:t>
            </a:r>
            <a:r>
              <a:rPr lang="en-US" sz="3600" dirty="0" smtClean="0">
                <a:sym typeface="Symbol" panose="05050102010706020507" pitchFamily="18" charset="2"/>
              </a:rPr>
              <a:t> </a:t>
            </a:r>
            <a:r>
              <a:rPr lang="en-US" sz="3600" dirty="0" err="1" smtClean="0">
                <a:sym typeface="Symbol" panose="05050102010706020507" pitchFamily="18" charset="2"/>
              </a:rPr>
              <a:t>A</a:t>
            </a:r>
            <a:r>
              <a:rPr lang="en-US" sz="3600" dirty="0" smtClean="0">
                <a:sym typeface="Symbol" panose="05050102010706020507" pitchFamily="18" charset="2"/>
              </a:rPr>
              <a:t>      </a:t>
            </a:r>
            <a:r>
              <a:rPr lang="en-US" sz="3600" dirty="0">
                <a:sym typeface="Symbol" panose="05050102010706020507" pitchFamily="18" charset="2"/>
              </a:rPr>
              <a:t> </a:t>
            </a:r>
            <a:r>
              <a:rPr lang="en-US" sz="3600" dirty="0" smtClean="0">
                <a:sym typeface="Symbol" panose="05050102010706020507" pitchFamily="18" charset="2"/>
              </a:rPr>
              <a:t> D</a:t>
            </a:r>
            <a:endParaRPr lang="en-US" sz="3600" dirty="0" smtClean="0"/>
          </a:p>
        </p:txBody>
      </p:sp>
      <p:sp>
        <p:nvSpPr>
          <p:cNvPr id="13" name="Right Brace 12"/>
          <p:cNvSpPr/>
          <p:nvPr/>
        </p:nvSpPr>
        <p:spPr>
          <a:xfrm rot="10800000">
            <a:off x="1223982" y="1463315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6654" y="1336586"/>
            <a:ext cx="5373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Symbol" panose="05050102010706020507" pitchFamily="18" charset="2"/>
              </a:rPr>
              <a:t>F</a:t>
            </a:r>
            <a:endParaRPr lang="en-US" sz="3600" dirty="0">
              <a:latin typeface="Symbol" panose="05050102010706020507" pitchFamily="18" charset="2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90280"/>
            <a:ext cx="10515600" cy="4221805"/>
          </a:xfrm>
        </p:spPr>
        <p:txBody>
          <a:bodyPr>
            <a:normAutofit fontScale="92500" lnSpcReduction="10000"/>
          </a:bodyPr>
          <a:lstStyle/>
          <a:p>
            <a:pPr marL="228600" lvl="1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Determine if </a:t>
            </a:r>
            <a:r>
              <a:rPr lang="en-US" dirty="0" smtClean="0">
                <a:latin typeface="Symbol" panose="05050102010706020507" pitchFamily="18" charset="2"/>
                <a:sym typeface="Symbol" panose="05050102010706020507" pitchFamily="18" charset="2"/>
              </a:rPr>
              <a:t>F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x&gt;y,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x&gt;z, C  x+1&lt;y, D  z&gt;y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solver: </a:t>
            </a:r>
          </a:p>
          <a:p>
            <a:pPr lvl="2"/>
            <a:r>
              <a:rPr lang="en-US" sz="1800" dirty="0" smtClean="0"/>
              <a:t>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Decide 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A  true,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Propagate 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D  false, Propagate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: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C  true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theory solver for LIA on: { x&gt;y, x+1&lt;y }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x&gt;y  x+1&lt;y is </a:t>
            </a:r>
            <a:r>
              <a:rPr lang="en-US" dirty="0">
                <a:sym typeface="Symbol" panose="05050102010706020507" pitchFamily="18" charset="2"/>
              </a:rPr>
              <a:t>LIA-</a:t>
            </a:r>
            <a:r>
              <a:rPr lang="en-US" dirty="0" err="1">
                <a:sym typeface="Symbol" panose="05050102010706020507" pitchFamily="18" charset="2"/>
              </a:rPr>
              <a:t>unsatisfiable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smtClean="0">
                <a:sym typeface="Symbol" panose="05050102010706020507" pitchFamily="18" charset="2"/>
              </a:rPr>
              <a:t>add </a:t>
            </a:r>
            <a:r>
              <a:rPr lang="en-US" b="1" dirty="0" smtClean="0">
                <a:sym typeface="Symbol" panose="05050102010706020507" pitchFamily="18" charset="2"/>
              </a:rPr>
              <a:t>( A  C )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</a:t>
            </a:r>
            <a:r>
              <a:rPr lang="en-US" dirty="0">
                <a:sym typeface="Symbol" panose="05050102010706020507" pitchFamily="18" charset="2"/>
              </a:rPr>
              <a:t>SAT solver: 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Propagate : A  false, Propagate : B  true, Propagate : D  true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Invoke theory solver for LIA on: { x&gt;y, x&gt;z, z&gt;y }</a:t>
            </a:r>
          </a:p>
          <a:p>
            <a:pPr marL="1143000" lvl="3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x&gt;y  x&gt;z  z&gt;y is </a:t>
            </a:r>
            <a:r>
              <a:rPr lang="en-US" dirty="0">
                <a:sym typeface="Symbol" panose="05050102010706020507" pitchFamily="18" charset="2"/>
              </a:rPr>
              <a:t>LIA-</a:t>
            </a:r>
            <a:r>
              <a:rPr lang="en-US" dirty="0" err="1">
                <a:sym typeface="Symbol" panose="05050102010706020507" pitchFamily="18" charset="2"/>
              </a:rPr>
              <a:t>unsatisfiable</a:t>
            </a:r>
            <a:r>
              <a:rPr lang="en-US" dirty="0">
                <a:sym typeface="Symbol" panose="05050102010706020507" pitchFamily="18" charset="2"/>
              </a:rPr>
              <a:t>, </a:t>
            </a:r>
            <a:r>
              <a:rPr lang="en-US" dirty="0" smtClean="0">
                <a:sym typeface="Symbol" panose="05050102010706020507" pitchFamily="18" charset="2"/>
              </a:rPr>
              <a:t>add </a:t>
            </a:r>
            <a:r>
              <a:rPr lang="en-US" b="1" dirty="0" smtClean="0">
                <a:sym typeface="Symbol" panose="05050102010706020507" pitchFamily="18" charset="2"/>
              </a:rPr>
              <a:t>( A  B  D )</a:t>
            </a:r>
          </a:p>
          <a:p>
            <a:pPr marL="685800" lvl="2">
              <a:spcBef>
                <a:spcPts val="1000"/>
              </a:spcBef>
            </a:pPr>
            <a:r>
              <a:rPr lang="en-US" dirty="0" smtClean="0">
                <a:sym typeface="Symbol" panose="05050102010706020507" pitchFamily="18" charset="2"/>
              </a:rPr>
              <a:t>No decisions to backtrack  </a:t>
            </a:r>
            <a:r>
              <a:rPr lang="en-US" i="1" dirty="0" smtClean="0">
                <a:sym typeface="Symbol" panose="05050102010706020507" pitchFamily="18" charset="2"/>
              </a:rPr>
              <a:t>input is LIA-</a:t>
            </a:r>
            <a:r>
              <a:rPr lang="en-US" b="1" i="1" dirty="0" err="1" smtClean="0">
                <a:sym typeface="Symbol" panose="05050102010706020507" pitchFamily="18" charset="2"/>
              </a:rPr>
              <a:t>unsatisfiable</a:t>
            </a:r>
            <a:endParaRPr lang="en-US" b="1" i="1" dirty="0" smtClean="0">
              <a:sym typeface="Symbol" panose="05050102010706020507" pitchFamily="18" charset="2"/>
            </a:endParaRPr>
          </a:p>
          <a:p>
            <a:pPr marL="45720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60104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DPLL(T)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67838" y="3595688"/>
            <a:ext cx="1371600" cy="838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UNSAT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54438" y="3671888"/>
            <a:ext cx="1143000" cy="8382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SAT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01438" y="3214688"/>
            <a:ext cx="19050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SAT </a:t>
            </a:r>
          </a:p>
          <a:p>
            <a:pPr algn="ctr"/>
            <a:r>
              <a:rPr lang="en-US" sz="4400" dirty="0" smtClean="0"/>
              <a:t>Solver</a:t>
            </a:r>
            <a:endParaRPr lang="en-US" sz="4400" dirty="0"/>
          </a:p>
        </p:txBody>
      </p:sp>
      <p:sp>
        <p:nvSpPr>
          <p:cNvPr id="7" name="Rectangle 6"/>
          <p:cNvSpPr/>
          <p:nvPr/>
        </p:nvSpPr>
        <p:spPr>
          <a:xfrm>
            <a:off x="5611238" y="3214688"/>
            <a:ext cx="2057400" cy="1600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/>
              <a:t>Theory Solver</a:t>
            </a:r>
            <a:endParaRPr lang="en-US" sz="4400" dirty="0"/>
          </a:p>
        </p:txBody>
      </p:sp>
      <p:cxnSp>
        <p:nvCxnSpPr>
          <p:cNvPr id="8" name="Curved Connector 7"/>
          <p:cNvCxnSpPr>
            <a:stCxn id="6" idx="0"/>
            <a:endCxn id="7" idx="0"/>
          </p:cNvCxnSpPr>
          <p:nvPr/>
        </p:nvCxnSpPr>
        <p:spPr>
          <a:xfrm rot="5400000" flipH="1" flipV="1">
            <a:off x="5496938" y="2071688"/>
            <a:ext cx="12700" cy="2286000"/>
          </a:xfrm>
          <a:prstGeom prst="curvedConnector3">
            <a:avLst>
              <a:gd name="adj1" fmla="val 7116923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535038" y="1690688"/>
            <a:ext cx="459471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Satisfying Assignment M for </a:t>
            </a:r>
            <a:r>
              <a:rPr lang="en-US" sz="2800" dirty="0" smtClean="0">
                <a:latin typeface="Symbol" panose="05050102010706020507" pitchFamily="18" charset="2"/>
              </a:rPr>
              <a:t>F</a:t>
            </a:r>
            <a:endParaRPr lang="en-US" sz="2800" dirty="0">
              <a:latin typeface="Symbol" panose="05050102010706020507" pitchFamily="18" charset="2"/>
            </a:endParaRPr>
          </a:p>
        </p:txBody>
      </p:sp>
      <p:cxnSp>
        <p:nvCxnSpPr>
          <p:cNvPr id="10" name="Curved Connector 9"/>
          <p:cNvCxnSpPr>
            <a:stCxn id="7" idx="2"/>
            <a:endCxn id="6" idx="2"/>
          </p:cNvCxnSpPr>
          <p:nvPr/>
        </p:nvCxnSpPr>
        <p:spPr>
          <a:xfrm rot="5400000">
            <a:off x="5496938" y="3671888"/>
            <a:ext cx="12700" cy="2286000"/>
          </a:xfrm>
          <a:prstGeom prst="curvedConnector3">
            <a:avLst>
              <a:gd name="adj1" fmla="val 7449231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877438" y="5653088"/>
            <a:ext cx="304057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/>
              <a:t>Clauses to add to </a:t>
            </a:r>
            <a:r>
              <a:rPr lang="en-US" sz="2800" dirty="0" smtClean="0">
                <a:latin typeface="Symbol" panose="05050102010706020507" pitchFamily="18" charset="2"/>
              </a:rPr>
              <a:t>F</a:t>
            </a:r>
            <a:endParaRPr lang="en-US" sz="2800" dirty="0">
              <a:latin typeface="Symbol" panose="05050102010706020507" pitchFamily="18" charset="2"/>
            </a:endParaRPr>
          </a:p>
        </p:txBody>
      </p:sp>
      <p:cxnSp>
        <p:nvCxnSpPr>
          <p:cNvPr id="12" name="Straight Arrow Connector 11"/>
          <p:cNvCxnSpPr>
            <a:stCxn id="6" idx="1"/>
          </p:cNvCxnSpPr>
          <p:nvPr/>
        </p:nvCxnSpPr>
        <p:spPr>
          <a:xfrm flipH="1">
            <a:off x="2639438" y="4014788"/>
            <a:ext cx="762000" cy="38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7" idx="3"/>
          </p:cNvCxnSpPr>
          <p:nvPr/>
        </p:nvCxnSpPr>
        <p:spPr>
          <a:xfrm>
            <a:off x="7668638" y="4014788"/>
            <a:ext cx="685800" cy="381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30038" y="2147888"/>
            <a:ext cx="111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 is sat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1801238" y="3138488"/>
            <a:ext cx="14401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Symbol" panose="05050102010706020507" pitchFamily="18" charset="2"/>
                <a:sym typeface="Symbol"/>
              </a:rPr>
              <a:t>F</a:t>
            </a:r>
            <a:r>
              <a:rPr lang="en-US" sz="2400" dirty="0" smtClean="0">
                <a:sym typeface="Symbol"/>
              </a:rPr>
              <a:t> is </a:t>
            </a:r>
            <a:r>
              <a:rPr lang="en-US" sz="2400" dirty="0" err="1" smtClean="0">
                <a:sym typeface="Symbol"/>
              </a:rPr>
              <a:t>unsat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7832397" y="3099422"/>
            <a:ext cx="13888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M is T-sat</a:t>
            </a:r>
            <a:endParaRPr lang="en-US" sz="2400" dirty="0"/>
          </a:p>
        </p:txBody>
      </p:sp>
      <p:sp>
        <p:nvSpPr>
          <p:cNvPr id="17" name="TextBox 16"/>
          <p:cNvSpPr txBox="1"/>
          <p:nvPr/>
        </p:nvSpPr>
        <p:spPr>
          <a:xfrm>
            <a:off x="6601838" y="5043488"/>
            <a:ext cx="1712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/>
              </a:rPr>
              <a:t>M is T-</a:t>
            </a:r>
            <a:r>
              <a:rPr lang="en-US" sz="2400" dirty="0" err="1" smtClean="0">
                <a:sym typeface="Symbol"/>
              </a:rPr>
              <a:t>unsat</a:t>
            </a:r>
            <a:endParaRPr lang="en-US" sz="2400" dirty="0"/>
          </a:p>
        </p:txBody>
      </p:sp>
      <p:cxnSp>
        <p:nvCxnSpPr>
          <p:cNvPr id="18" name="Straight Arrow Connector 17"/>
          <p:cNvCxnSpPr>
            <a:stCxn id="19" idx="2"/>
          </p:cNvCxnSpPr>
          <p:nvPr/>
        </p:nvCxnSpPr>
        <p:spPr>
          <a:xfrm>
            <a:off x="2371621" y="2213908"/>
            <a:ext cx="1029817" cy="10007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65736" y="1690688"/>
            <a:ext cx="2011769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Clause set </a:t>
            </a:r>
            <a:r>
              <a:rPr lang="en-US" sz="2800" dirty="0" smtClean="0">
                <a:latin typeface="Symbol" panose="05050102010706020507" pitchFamily="18" charset="2"/>
              </a:rPr>
              <a:t>F</a:t>
            </a:r>
          </a:p>
        </p:txBody>
      </p:sp>
    </p:spTree>
    <p:extLst>
      <p:ext uri="{BB962C8B-B14F-4D97-AF65-F5344CB8AC3E}">
        <p14:creationId xmlns:p14="http://schemas.microsoft.com/office/powerpoint/2010/main" val="320834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3283"/>
            <a:ext cx="10515600" cy="475368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DPLL algorithm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726601" y="1361851"/>
            <a:ext cx="4738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A </a:t>
            </a:r>
            <a:r>
              <a:rPr lang="en-US" sz="3600" dirty="0" smtClean="0">
                <a:sym typeface="Symbol" panose="05050102010706020507" pitchFamily="18" charset="2"/>
              </a:rPr>
              <a:t> B )  ( C  D )  B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852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DPLL(T) Theory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7244"/>
            <a:ext cx="10515600" cy="464972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Input </a:t>
            </a:r>
            <a:r>
              <a:rPr lang="en-US" dirty="0" smtClean="0"/>
              <a:t>: A set of T-literals 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Output </a:t>
            </a:r>
            <a:r>
              <a:rPr lang="en-US" dirty="0" smtClean="0"/>
              <a:t>: either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 is T-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{ l</a:t>
            </a:r>
            <a:r>
              <a:rPr lang="en-US" baseline="-25000" dirty="0" smtClean="0"/>
              <a:t>1</a:t>
            </a:r>
            <a:r>
              <a:rPr lang="en-US" dirty="0" smtClean="0"/>
              <a:t>, …, l</a:t>
            </a:r>
            <a:r>
              <a:rPr lang="en-US" baseline="-25000" dirty="0"/>
              <a:t>n</a:t>
            </a:r>
            <a:r>
              <a:rPr lang="en-US" dirty="0" smtClean="0"/>
              <a:t> } </a:t>
            </a:r>
            <a:r>
              <a:rPr lang="en-US" dirty="0" smtClean="0">
                <a:sym typeface="Symbol" panose="05050102010706020507" pitchFamily="18" charset="2"/>
              </a:rPr>
              <a:t> </a:t>
            </a:r>
            <a:r>
              <a:rPr lang="en-US" dirty="0" smtClean="0"/>
              <a:t>M is T-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Don’t know: return lemma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528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DPLL(T) Theory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7244"/>
            <a:ext cx="10515600" cy="4649720"/>
          </a:xfrm>
        </p:spPr>
        <p:txBody>
          <a:bodyPr>
            <a:normAutofit/>
          </a:bodyPr>
          <a:lstStyle/>
          <a:p>
            <a:r>
              <a:rPr lang="en-US" dirty="0" smtClean="0"/>
              <a:t>Input : A set of T-literals M</a:t>
            </a:r>
          </a:p>
          <a:p>
            <a:r>
              <a:rPr lang="en-US" dirty="0" smtClean="0"/>
              <a:t>Output : either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 is T-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lvl="2"/>
            <a:r>
              <a:rPr lang="en-US" dirty="0" smtClean="0"/>
              <a:t>Return </a:t>
            </a:r>
            <a:r>
              <a:rPr lang="en-US" i="1" dirty="0" smtClean="0"/>
              <a:t>model</a:t>
            </a:r>
            <a:r>
              <a:rPr lang="en-US" dirty="0" smtClean="0"/>
              <a:t>, e.g. { x </a:t>
            </a:r>
            <a:r>
              <a:rPr lang="en-US" dirty="0" smtClean="0">
                <a:sym typeface="Symbol" panose="05050102010706020507" pitchFamily="18" charset="2"/>
              </a:rPr>
              <a:t> 2, y  3, z  -3, … }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{ l</a:t>
            </a:r>
            <a:r>
              <a:rPr lang="en-US" baseline="-25000" dirty="0" smtClean="0"/>
              <a:t>1</a:t>
            </a:r>
            <a:r>
              <a:rPr lang="en-US" dirty="0" smtClean="0"/>
              <a:t>, …, l</a:t>
            </a:r>
            <a:r>
              <a:rPr lang="en-US" baseline="-25000" dirty="0"/>
              <a:t>n</a:t>
            </a:r>
            <a:r>
              <a:rPr lang="en-US" dirty="0" smtClean="0"/>
              <a:t> } </a:t>
            </a:r>
            <a:r>
              <a:rPr lang="en-US" dirty="0" smtClean="0">
                <a:sym typeface="Symbol" panose="05050102010706020507" pitchFamily="18" charset="2"/>
              </a:rPr>
              <a:t> </a:t>
            </a:r>
            <a:r>
              <a:rPr lang="en-US" dirty="0" smtClean="0"/>
              <a:t>M is T-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Don’t know: return lemma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83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DPLL(T) Theory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7244"/>
            <a:ext cx="10515600" cy="4649720"/>
          </a:xfrm>
        </p:spPr>
        <p:txBody>
          <a:bodyPr>
            <a:normAutofit/>
          </a:bodyPr>
          <a:lstStyle/>
          <a:p>
            <a:r>
              <a:rPr lang="en-US" dirty="0" smtClean="0"/>
              <a:t>Input : A set of T-literals M</a:t>
            </a:r>
          </a:p>
          <a:p>
            <a:r>
              <a:rPr lang="en-US" dirty="0" smtClean="0"/>
              <a:t>Output : either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 is T-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lvl="2"/>
            <a:r>
              <a:rPr lang="en-US" dirty="0" smtClean="0"/>
              <a:t>Return </a:t>
            </a:r>
            <a:r>
              <a:rPr lang="en-US" i="1" dirty="0" smtClean="0"/>
              <a:t>model</a:t>
            </a:r>
            <a:r>
              <a:rPr lang="en-US" dirty="0" smtClean="0"/>
              <a:t>, e.g. { x </a:t>
            </a:r>
            <a:r>
              <a:rPr lang="en-US" dirty="0" smtClean="0">
                <a:sym typeface="Symbol" panose="05050102010706020507" pitchFamily="18" charset="2"/>
              </a:rPr>
              <a:t> 2, y  3, z  -3, … }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{ l</a:t>
            </a:r>
            <a:r>
              <a:rPr lang="en-US" baseline="-25000" dirty="0" smtClean="0"/>
              <a:t>1</a:t>
            </a:r>
            <a:r>
              <a:rPr lang="en-US" dirty="0" smtClean="0"/>
              <a:t>, …, l</a:t>
            </a:r>
            <a:r>
              <a:rPr lang="en-US" baseline="-25000" dirty="0"/>
              <a:t>n</a:t>
            </a:r>
            <a:r>
              <a:rPr lang="en-US" dirty="0" smtClean="0"/>
              <a:t> } </a:t>
            </a:r>
            <a:r>
              <a:rPr lang="en-US" dirty="0" smtClean="0">
                <a:sym typeface="Symbol" panose="05050102010706020507" pitchFamily="18" charset="2"/>
              </a:rPr>
              <a:t> </a:t>
            </a:r>
            <a:r>
              <a:rPr lang="en-US" dirty="0" smtClean="0"/>
              <a:t>M is T-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lvl="2"/>
            <a:r>
              <a:rPr lang="en-US" dirty="0" smtClean="0"/>
              <a:t>Add T-</a:t>
            </a:r>
            <a:r>
              <a:rPr lang="en-US" i="1" dirty="0" smtClean="0"/>
              <a:t>conflict</a:t>
            </a:r>
            <a:r>
              <a:rPr lang="en-US" dirty="0" smtClean="0"/>
              <a:t> clause (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smtClean="0"/>
              <a:t> l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 …   </a:t>
            </a:r>
            <a:r>
              <a:rPr lang="en-US" dirty="0" smtClean="0"/>
              <a:t>l</a:t>
            </a:r>
            <a:r>
              <a:rPr lang="en-US" baseline="-25000" dirty="0" smtClean="0"/>
              <a:t>n</a:t>
            </a:r>
            <a:r>
              <a:rPr lang="en-US" dirty="0" smtClean="0"/>
              <a:t> ) to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Don’t know: return lemma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241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DPLL(T) Theory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7244"/>
            <a:ext cx="10515600" cy="46497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Input : A set of T-literals M</a:t>
            </a:r>
          </a:p>
          <a:p>
            <a:r>
              <a:rPr lang="en-US" dirty="0" smtClean="0"/>
              <a:t>Output : either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 is T-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lvl="2"/>
            <a:r>
              <a:rPr lang="en-US" dirty="0" smtClean="0"/>
              <a:t>Return </a:t>
            </a:r>
            <a:r>
              <a:rPr lang="en-US" i="1" dirty="0" smtClean="0"/>
              <a:t>model</a:t>
            </a:r>
            <a:r>
              <a:rPr lang="en-US" dirty="0" smtClean="0"/>
              <a:t>, e.g. { x </a:t>
            </a:r>
            <a:r>
              <a:rPr lang="en-US" dirty="0" smtClean="0">
                <a:sym typeface="Symbol" panose="05050102010706020507" pitchFamily="18" charset="2"/>
              </a:rPr>
              <a:t> 2, y  3, z  -3, … }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{ l</a:t>
            </a:r>
            <a:r>
              <a:rPr lang="en-US" baseline="-25000" dirty="0" smtClean="0"/>
              <a:t>1</a:t>
            </a:r>
            <a:r>
              <a:rPr lang="en-US" dirty="0" smtClean="0"/>
              <a:t>, …, l</a:t>
            </a:r>
            <a:r>
              <a:rPr lang="en-US" baseline="-25000" dirty="0"/>
              <a:t>n</a:t>
            </a:r>
            <a:r>
              <a:rPr lang="en-US" dirty="0" smtClean="0"/>
              <a:t> } </a:t>
            </a:r>
            <a:r>
              <a:rPr lang="en-US" dirty="0" smtClean="0">
                <a:sym typeface="Symbol" panose="05050102010706020507" pitchFamily="18" charset="2"/>
              </a:rPr>
              <a:t> </a:t>
            </a:r>
            <a:r>
              <a:rPr lang="en-US" dirty="0" smtClean="0"/>
              <a:t>M is T-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lvl="2"/>
            <a:r>
              <a:rPr lang="en-US" dirty="0" smtClean="0"/>
              <a:t>Add T-</a:t>
            </a:r>
            <a:r>
              <a:rPr lang="en-US" i="1" dirty="0" smtClean="0"/>
              <a:t>conflict</a:t>
            </a:r>
            <a:r>
              <a:rPr lang="en-US" dirty="0" smtClean="0"/>
              <a:t> clause (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smtClean="0"/>
              <a:t> l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 …   </a:t>
            </a:r>
            <a:r>
              <a:rPr lang="en-US" dirty="0" smtClean="0"/>
              <a:t>l</a:t>
            </a:r>
            <a:r>
              <a:rPr lang="en-US" baseline="-25000" dirty="0" smtClean="0"/>
              <a:t>n</a:t>
            </a:r>
            <a:r>
              <a:rPr lang="en-US" dirty="0" smtClean="0"/>
              <a:t> ) to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Don’t know: return lemma</a:t>
            </a:r>
          </a:p>
          <a:p>
            <a:pPr lvl="2"/>
            <a:r>
              <a:rPr lang="en-US" dirty="0" smtClean="0"/>
              <a:t>Add clause to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  <a:r>
              <a:rPr lang="en-US" dirty="0" smtClean="0"/>
              <a:t>, e.g. splitting on demand ( x = y  </a:t>
            </a:r>
            <a:r>
              <a:rPr lang="en-US" dirty="0" smtClean="0">
                <a:sym typeface="Symbol" panose="05050102010706020507" pitchFamily="18" charset="2"/>
              </a:rPr>
              <a:t> x=y ) 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863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DPLL(T) Theory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7244"/>
            <a:ext cx="10515600" cy="46497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Input : A set of T-literals M</a:t>
            </a:r>
          </a:p>
          <a:p>
            <a:r>
              <a:rPr lang="en-US" dirty="0" smtClean="0"/>
              <a:t>Output : either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 is T-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lvl="2"/>
            <a:r>
              <a:rPr lang="en-US" dirty="0" smtClean="0"/>
              <a:t>Return </a:t>
            </a:r>
            <a:r>
              <a:rPr lang="en-US" i="1" dirty="0" smtClean="0"/>
              <a:t>model</a:t>
            </a:r>
            <a:r>
              <a:rPr lang="en-US" dirty="0" smtClean="0"/>
              <a:t>, e.g. { x </a:t>
            </a:r>
            <a:r>
              <a:rPr lang="en-US" dirty="0" smtClean="0">
                <a:sym typeface="Symbol" panose="05050102010706020507" pitchFamily="18" charset="2"/>
              </a:rPr>
              <a:t> 2, y  3, z  -3, … }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Should be 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solution-sound</a:t>
            </a:r>
            <a:endParaRPr lang="en-US" i="1" dirty="0" smtClean="0">
              <a:solidFill>
                <a:srgbClr val="FF0000"/>
              </a:solidFill>
            </a:endParaRPr>
          </a:p>
          <a:p>
            <a:pPr lvl="3"/>
            <a:r>
              <a:rPr lang="en-US" dirty="0" smtClean="0"/>
              <a:t>Answers “M is T-</a:t>
            </a:r>
            <a:r>
              <a:rPr lang="en-US" dirty="0" err="1" smtClean="0"/>
              <a:t>satisfiable</a:t>
            </a:r>
            <a:r>
              <a:rPr lang="en-US" dirty="0" smtClean="0"/>
              <a:t>” only if M is T-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{ l</a:t>
            </a:r>
            <a:r>
              <a:rPr lang="en-US" baseline="-25000" dirty="0" smtClean="0"/>
              <a:t>1</a:t>
            </a:r>
            <a:r>
              <a:rPr lang="en-US" dirty="0" smtClean="0"/>
              <a:t>, …, l</a:t>
            </a:r>
            <a:r>
              <a:rPr lang="en-US" baseline="-25000" dirty="0"/>
              <a:t>n</a:t>
            </a:r>
            <a:r>
              <a:rPr lang="en-US" dirty="0" smtClean="0"/>
              <a:t> } </a:t>
            </a:r>
            <a:r>
              <a:rPr lang="en-US" dirty="0" smtClean="0">
                <a:sym typeface="Symbol" panose="05050102010706020507" pitchFamily="18" charset="2"/>
              </a:rPr>
              <a:t> </a:t>
            </a:r>
            <a:r>
              <a:rPr lang="en-US" dirty="0" smtClean="0"/>
              <a:t>M is T-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lvl="2"/>
            <a:r>
              <a:rPr lang="en-US" dirty="0" smtClean="0"/>
              <a:t>Add T-</a:t>
            </a:r>
            <a:r>
              <a:rPr lang="en-US" i="1" dirty="0" smtClean="0"/>
              <a:t>conflict</a:t>
            </a:r>
            <a:r>
              <a:rPr lang="en-US" dirty="0" smtClean="0"/>
              <a:t> clause (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smtClean="0"/>
              <a:t> l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 …   </a:t>
            </a:r>
            <a:r>
              <a:rPr lang="en-US" dirty="0" smtClean="0"/>
              <a:t>l</a:t>
            </a:r>
            <a:r>
              <a:rPr lang="en-US" baseline="-25000" dirty="0" smtClean="0"/>
              <a:t>n</a:t>
            </a:r>
            <a:r>
              <a:rPr lang="en-US" dirty="0" smtClean="0"/>
              <a:t> ) to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Don’t know: return lemma</a:t>
            </a:r>
          </a:p>
          <a:p>
            <a:pPr lvl="2"/>
            <a:r>
              <a:rPr lang="en-US" dirty="0" smtClean="0"/>
              <a:t>Add clause to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  <a:r>
              <a:rPr lang="en-US" dirty="0" smtClean="0"/>
              <a:t>, e.g. splitting on demand ( x = y  </a:t>
            </a:r>
            <a:r>
              <a:rPr lang="en-US" dirty="0" smtClean="0">
                <a:sym typeface="Symbol" panose="05050102010706020507" pitchFamily="18" charset="2"/>
              </a:rPr>
              <a:t> x=y ) 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68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DPLL(T) Theory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7244"/>
            <a:ext cx="10515600" cy="46497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Input : A set of T-literals M</a:t>
            </a:r>
          </a:p>
          <a:p>
            <a:r>
              <a:rPr lang="en-US" dirty="0" smtClean="0"/>
              <a:t>Output : either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 is T-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lvl="2"/>
            <a:r>
              <a:rPr lang="en-US" dirty="0" smtClean="0"/>
              <a:t>Return </a:t>
            </a:r>
            <a:r>
              <a:rPr lang="en-US" i="1" dirty="0" smtClean="0"/>
              <a:t>model</a:t>
            </a:r>
            <a:r>
              <a:rPr lang="en-US" dirty="0" smtClean="0"/>
              <a:t>, e.g. { x </a:t>
            </a:r>
            <a:r>
              <a:rPr lang="en-US" dirty="0" smtClean="0">
                <a:sym typeface="Symbol" panose="05050102010706020507" pitchFamily="18" charset="2"/>
              </a:rPr>
              <a:t> 2, y  3, z  -3, … }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Should be 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solution-sound</a:t>
            </a:r>
            <a:endParaRPr lang="en-US" i="1" dirty="0" smtClean="0">
              <a:solidFill>
                <a:srgbClr val="FF0000"/>
              </a:solidFill>
            </a:endParaRPr>
          </a:p>
          <a:p>
            <a:pPr lvl="3"/>
            <a:r>
              <a:rPr lang="en-US" dirty="0" smtClean="0"/>
              <a:t>Answers “M is T-</a:t>
            </a:r>
            <a:r>
              <a:rPr lang="en-US" dirty="0" err="1" smtClean="0"/>
              <a:t>satisfiable</a:t>
            </a:r>
            <a:r>
              <a:rPr lang="en-US" dirty="0" smtClean="0"/>
              <a:t>” only if M is T-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{ l</a:t>
            </a:r>
            <a:r>
              <a:rPr lang="en-US" baseline="-25000" dirty="0" smtClean="0"/>
              <a:t>1</a:t>
            </a:r>
            <a:r>
              <a:rPr lang="en-US" dirty="0" smtClean="0"/>
              <a:t>, …, l</a:t>
            </a:r>
            <a:r>
              <a:rPr lang="en-US" baseline="-25000" dirty="0"/>
              <a:t>n</a:t>
            </a:r>
            <a:r>
              <a:rPr lang="en-US" dirty="0" smtClean="0"/>
              <a:t> } </a:t>
            </a:r>
            <a:r>
              <a:rPr lang="en-US" dirty="0" smtClean="0">
                <a:sym typeface="Symbol" panose="05050102010706020507" pitchFamily="18" charset="2"/>
              </a:rPr>
              <a:t> </a:t>
            </a:r>
            <a:r>
              <a:rPr lang="en-US" dirty="0" smtClean="0"/>
              <a:t>M is T-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lvl="2"/>
            <a:r>
              <a:rPr lang="en-US" dirty="0" smtClean="0"/>
              <a:t>Add T-</a:t>
            </a:r>
            <a:r>
              <a:rPr lang="en-US" i="1" dirty="0" smtClean="0"/>
              <a:t>conflict</a:t>
            </a:r>
            <a:r>
              <a:rPr lang="en-US" dirty="0" smtClean="0"/>
              <a:t> clause (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smtClean="0"/>
              <a:t> l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 …   </a:t>
            </a:r>
            <a:r>
              <a:rPr lang="en-US" dirty="0" smtClean="0"/>
              <a:t>l</a:t>
            </a:r>
            <a:r>
              <a:rPr lang="en-US" baseline="-25000" dirty="0" smtClean="0"/>
              <a:t>n</a:t>
            </a:r>
            <a:r>
              <a:rPr lang="en-US" dirty="0" smtClean="0"/>
              <a:t> ) to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</a:p>
          <a:p>
            <a:pPr marL="914400" lvl="2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Should be 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refutation-sound</a:t>
            </a:r>
            <a:endParaRPr lang="en-US" i="1" dirty="0" smtClean="0">
              <a:solidFill>
                <a:srgbClr val="FF0000"/>
              </a:solidFill>
            </a:endParaRPr>
          </a:p>
          <a:p>
            <a:pPr lvl="3"/>
            <a:r>
              <a:rPr lang="en-US" dirty="0" err="1" smtClean="0"/>
              <a:t>Anwers</a:t>
            </a:r>
            <a:r>
              <a:rPr lang="en-US" dirty="0" smtClean="0"/>
              <a:t> “{ l</a:t>
            </a:r>
            <a:r>
              <a:rPr lang="en-US" baseline="-25000" dirty="0" smtClean="0"/>
              <a:t>1</a:t>
            </a:r>
            <a:r>
              <a:rPr lang="en-US" dirty="0" smtClean="0"/>
              <a:t>, …, l</a:t>
            </a:r>
            <a:r>
              <a:rPr lang="en-US" baseline="-25000" dirty="0" smtClean="0"/>
              <a:t>n</a:t>
            </a:r>
            <a:r>
              <a:rPr lang="en-US" dirty="0" smtClean="0"/>
              <a:t> } is T-</a:t>
            </a:r>
            <a:r>
              <a:rPr lang="en-US" dirty="0" err="1" smtClean="0"/>
              <a:t>unsatisfiable</a:t>
            </a:r>
            <a:r>
              <a:rPr lang="en-US" dirty="0" smtClean="0"/>
              <a:t>” only if { l</a:t>
            </a:r>
            <a:r>
              <a:rPr lang="en-US" baseline="-25000" dirty="0" smtClean="0"/>
              <a:t>1</a:t>
            </a:r>
            <a:r>
              <a:rPr lang="en-US" dirty="0" smtClean="0"/>
              <a:t>, …, l</a:t>
            </a:r>
            <a:r>
              <a:rPr lang="en-US" baseline="-25000" dirty="0" smtClean="0"/>
              <a:t>n</a:t>
            </a:r>
            <a:r>
              <a:rPr lang="en-US" dirty="0" smtClean="0"/>
              <a:t> } is T-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Don’t know: return lemma</a:t>
            </a:r>
          </a:p>
          <a:p>
            <a:pPr lvl="2"/>
            <a:r>
              <a:rPr lang="en-US" dirty="0" smtClean="0"/>
              <a:t>Add clause to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  <a:r>
              <a:rPr lang="en-US" dirty="0" smtClean="0"/>
              <a:t>, e.g. splitting on demand ( x = y  </a:t>
            </a:r>
            <a:r>
              <a:rPr lang="en-US" dirty="0" smtClean="0">
                <a:sym typeface="Symbol" panose="05050102010706020507" pitchFamily="18" charset="2"/>
              </a:rPr>
              <a:t> x=y ) </a:t>
            </a:r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90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DPLL(T) Theory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7243"/>
            <a:ext cx="10515600" cy="52432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Input : A set of T-literals M</a:t>
            </a:r>
          </a:p>
          <a:p>
            <a:r>
              <a:rPr lang="en-US" dirty="0" smtClean="0"/>
              <a:t>Output : either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M is T-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lvl="2"/>
            <a:r>
              <a:rPr lang="en-US" dirty="0" smtClean="0"/>
              <a:t>Return </a:t>
            </a:r>
            <a:r>
              <a:rPr lang="en-US" i="1" dirty="0" smtClean="0"/>
              <a:t>model</a:t>
            </a:r>
            <a:r>
              <a:rPr lang="en-US" dirty="0" smtClean="0"/>
              <a:t>, e.g. { x </a:t>
            </a:r>
            <a:r>
              <a:rPr lang="en-US" dirty="0" smtClean="0">
                <a:sym typeface="Symbol" panose="05050102010706020507" pitchFamily="18" charset="2"/>
              </a:rPr>
              <a:t> 2, y  3, z  -3, … }</a:t>
            </a:r>
            <a:endParaRPr lang="en-US" dirty="0" smtClean="0"/>
          </a:p>
          <a:p>
            <a:pPr marL="914400" lvl="2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Should be 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solution-sound</a:t>
            </a:r>
            <a:endParaRPr lang="en-US" i="1" dirty="0" smtClean="0">
              <a:solidFill>
                <a:srgbClr val="FF0000"/>
              </a:solidFill>
            </a:endParaRPr>
          </a:p>
          <a:p>
            <a:pPr lvl="3"/>
            <a:r>
              <a:rPr lang="en-US" dirty="0" smtClean="0"/>
              <a:t>Answers “M is T-</a:t>
            </a:r>
            <a:r>
              <a:rPr lang="en-US" dirty="0" err="1" smtClean="0"/>
              <a:t>satisfiable</a:t>
            </a:r>
            <a:r>
              <a:rPr lang="en-US" dirty="0" smtClean="0"/>
              <a:t>” only if M is T-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{ l</a:t>
            </a:r>
            <a:r>
              <a:rPr lang="en-US" baseline="-25000" dirty="0" smtClean="0"/>
              <a:t>1</a:t>
            </a:r>
            <a:r>
              <a:rPr lang="en-US" dirty="0" smtClean="0"/>
              <a:t>, …, l</a:t>
            </a:r>
            <a:r>
              <a:rPr lang="en-US" baseline="-25000" dirty="0"/>
              <a:t>n</a:t>
            </a:r>
            <a:r>
              <a:rPr lang="en-US" dirty="0" smtClean="0"/>
              <a:t> } </a:t>
            </a:r>
            <a:r>
              <a:rPr lang="en-US" dirty="0" smtClean="0">
                <a:sym typeface="Symbol" panose="05050102010706020507" pitchFamily="18" charset="2"/>
              </a:rPr>
              <a:t> </a:t>
            </a:r>
            <a:r>
              <a:rPr lang="en-US" dirty="0" smtClean="0"/>
              <a:t>M is T-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lvl="2"/>
            <a:r>
              <a:rPr lang="en-US" dirty="0" smtClean="0"/>
              <a:t>Add T-</a:t>
            </a:r>
            <a:r>
              <a:rPr lang="en-US" i="1" dirty="0" smtClean="0"/>
              <a:t>conflict</a:t>
            </a:r>
            <a:r>
              <a:rPr lang="en-US" dirty="0" smtClean="0"/>
              <a:t> clause ( </a:t>
            </a:r>
            <a:r>
              <a:rPr lang="en-US" dirty="0" smtClean="0">
                <a:sym typeface="Symbol" panose="05050102010706020507" pitchFamily="18" charset="2"/>
              </a:rPr>
              <a:t></a:t>
            </a:r>
            <a:r>
              <a:rPr lang="en-US" dirty="0" smtClean="0"/>
              <a:t> l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 …   </a:t>
            </a:r>
            <a:r>
              <a:rPr lang="en-US" dirty="0" smtClean="0"/>
              <a:t>l</a:t>
            </a:r>
            <a:r>
              <a:rPr lang="en-US" baseline="-25000" dirty="0" smtClean="0"/>
              <a:t>n</a:t>
            </a:r>
            <a:r>
              <a:rPr lang="en-US" dirty="0" smtClean="0"/>
              <a:t> ) to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</a:p>
          <a:p>
            <a:pPr marL="914400" lvl="2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Should be 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refutation-sound</a:t>
            </a:r>
            <a:endParaRPr lang="en-US" i="1" dirty="0" smtClean="0">
              <a:solidFill>
                <a:srgbClr val="FF0000"/>
              </a:solidFill>
            </a:endParaRPr>
          </a:p>
          <a:p>
            <a:pPr lvl="3"/>
            <a:r>
              <a:rPr lang="en-US" dirty="0" err="1" smtClean="0"/>
              <a:t>Anwers</a:t>
            </a:r>
            <a:r>
              <a:rPr lang="en-US" dirty="0" smtClean="0"/>
              <a:t> “{ l</a:t>
            </a:r>
            <a:r>
              <a:rPr lang="en-US" baseline="-25000" dirty="0" smtClean="0"/>
              <a:t>1</a:t>
            </a:r>
            <a:r>
              <a:rPr lang="en-US" dirty="0" smtClean="0"/>
              <a:t>, …, l</a:t>
            </a:r>
            <a:r>
              <a:rPr lang="en-US" baseline="-25000" dirty="0" smtClean="0"/>
              <a:t>n</a:t>
            </a:r>
            <a:r>
              <a:rPr lang="en-US" dirty="0" smtClean="0"/>
              <a:t> } is T-</a:t>
            </a:r>
            <a:r>
              <a:rPr lang="en-US" dirty="0" err="1" smtClean="0"/>
              <a:t>unsatisfiable</a:t>
            </a:r>
            <a:r>
              <a:rPr lang="en-US" dirty="0" smtClean="0"/>
              <a:t>” only if { l</a:t>
            </a:r>
            <a:r>
              <a:rPr lang="en-US" baseline="-25000" dirty="0" smtClean="0"/>
              <a:t>1</a:t>
            </a:r>
            <a:r>
              <a:rPr lang="en-US" dirty="0" smtClean="0"/>
              <a:t>, …, l</a:t>
            </a:r>
            <a:r>
              <a:rPr lang="en-US" baseline="-25000" dirty="0" smtClean="0"/>
              <a:t>n</a:t>
            </a:r>
            <a:r>
              <a:rPr lang="en-US" dirty="0" smtClean="0"/>
              <a:t> } is T-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Don’t know: return lemma</a:t>
            </a:r>
          </a:p>
          <a:p>
            <a:pPr lvl="2"/>
            <a:r>
              <a:rPr lang="en-US" dirty="0" smtClean="0"/>
              <a:t>Add clause to </a:t>
            </a:r>
            <a:r>
              <a:rPr lang="en-US" dirty="0" smtClean="0">
                <a:latin typeface="Symbol" panose="05050102010706020507" pitchFamily="18" charset="2"/>
              </a:rPr>
              <a:t>F</a:t>
            </a:r>
            <a:r>
              <a:rPr lang="en-US" dirty="0" smtClean="0"/>
              <a:t>, e.g. splitting on demand ( x = y  </a:t>
            </a:r>
            <a:r>
              <a:rPr lang="en-US" dirty="0" smtClean="0">
                <a:sym typeface="Symbol" panose="05050102010706020507" pitchFamily="18" charset="2"/>
              </a:rPr>
              <a:t> x=y ) </a:t>
            </a:r>
            <a:endParaRPr lang="en-US" dirty="0"/>
          </a:p>
          <a:p>
            <a:pPr lvl="1">
              <a:buFont typeface="Symbol" panose="05050102010706020507" pitchFamily="18" charset="2"/>
              <a:buChar char="Þ"/>
            </a:pPr>
            <a:r>
              <a:rPr lang="en-US" dirty="0" smtClean="0">
                <a:sym typeface="Symbol" panose="05050102010706020507" pitchFamily="18" charset="2"/>
              </a:rPr>
              <a:t>If solver is solution-sound, refutation-sound, and 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terminating</a:t>
            </a:r>
            <a:r>
              <a:rPr lang="en-US" dirty="0" smtClean="0">
                <a:sym typeface="Symbol" panose="05050102010706020507" pitchFamily="18" charset="2"/>
              </a:rPr>
              <a:t>, 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Then it is a 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decision procedure </a:t>
            </a:r>
            <a:r>
              <a:rPr lang="en-US" dirty="0" smtClean="0">
                <a:sym typeface="Symbol" panose="05050102010706020507" pitchFamily="18" charset="2"/>
              </a:rPr>
              <a:t>for T</a:t>
            </a: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36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DPLL(T) Theory Solvers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DPLL(T) theory solver:</a:t>
            </a:r>
          </a:p>
          <a:p>
            <a:pPr lvl="1"/>
            <a:r>
              <a:rPr lang="en-US" dirty="0" smtClean="0"/>
              <a:t>Should be </a:t>
            </a:r>
            <a:r>
              <a:rPr lang="en-US" dirty="0" smtClean="0">
                <a:solidFill>
                  <a:srgbClr val="FF0000"/>
                </a:solidFill>
              </a:rPr>
              <a:t>solution-sound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refutation-sound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terminating</a:t>
            </a:r>
          </a:p>
          <a:p>
            <a:pPr lvl="1"/>
            <a:r>
              <a:rPr lang="en-US" dirty="0" smtClean="0"/>
              <a:t>Should produce </a:t>
            </a:r>
            <a:r>
              <a:rPr lang="en-US" dirty="0" smtClean="0">
                <a:solidFill>
                  <a:srgbClr val="FF0000"/>
                </a:solidFill>
              </a:rPr>
              <a:t>models</a:t>
            </a:r>
            <a:r>
              <a:rPr lang="en-US" dirty="0" smtClean="0"/>
              <a:t> when M is T-</a:t>
            </a:r>
            <a:r>
              <a:rPr lang="en-US" dirty="0" err="1" smtClean="0"/>
              <a:t>satisfiable</a:t>
            </a:r>
            <a:endParaRPr lang="en-US" dirty="0" smtClean="0"/>
          </a:p>
          <a:p>
            <a:pPr lvl="1"/>
            <a:r>
              <a:rPr lang="en-US" dirty="0" smtClean="0"/>
              <a:t>Should produce </a:t>
            </a:r>
            <a:r>
              <a:rPr lang="en-US" dirty="0" smtClean="0">
                <a:solidFill>
                  <a:srgbClr val="FF0000"/>
                </a:solidFill>
              </a:rPr>
              <a:t>T-conflicts of minimal size</a:t>
            </a:r>
            <a:r>
              <a:rPr lang="en-US" dirty="0" smtClean="0"/>
              <a:t> when M is T-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lvl="1"/>
            <a:r>
              <a:rPr lang="en-US" dirty="0" smtClean="0"/>
              <a:t>Should be designed to work </a:t>
            </a:r>
            <a:r>
              <a:rPr lang="en-US" i="1" dirty="0" smtClean="0">
                <a:solidFill>
                  <a:srgbClr val="FF0000"/>
                </a:solidFill>
              </a:rPr>
              <a:t>incrementally</a:t>
            </a:r>
            <a:endParaRPr lang="en-US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/>
              <a:t> M is constantly being appended to/backtracked upon</a:t>
            </a:r>
          </a:p>
          <a:p>
            <a:pPr lvl="1"/>
            <a:r>
              <a:rPr lang="en-US" dirty="0" smtClean="0"/>
              <a:t>Can be designed to check T-</a:t>
            </a:r>
            <a:r>
              <a:rPr lang="en-US" dirty="0" err="1" smtClean="0"/>
              <a:t>satisfiability</a:t>
            </a:r>
            <a:r>
              <a:rPr lang="en-US" dirty="0" smtClean="0"/>
              <a:t> either: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Eagerly</a:t>
            </a:r>
            <a:r>
              <a:rPr lang="en-US" dirty="0" smtClean="0"/>
              <a:t>: Check if M is T-</a:t>
            </a:r>
            <a:r>
              <a:rPr lang="en-US" dirty="0" err="1" smtClean="0"/>
              <a:t>satisfiable</a:t>
            </a:r>
            <a:r>
              <a:rPr lang="en-US" dirty="0" smtClean="0"/>
              <a:t> immediately when any literal is added to M</a:t>
            </a:r>
          </a:p>
          <a:p>
            <a:pPr lvl="2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Lazily</a:t>
            </a:r>
            <a:r>
              <a:rPr lang="en-US" dirty="0" smtClean="0"/>
              <a:t>: Check if M is </a:t>
            </a:r>
            <a:r>
              <a:rPr lang="en-US" dirty="0"/>
              <a:t>T-</a:t>
            </a:r>
            <a:r>
              <a:rPr lang="en-US" dirty="0" err="1"/>
              <a:t>satisfiable</a:t>
            </a:r>
            <a:r>
              <a:rPr lang="en-US" dirty="0"/>
              <a:t> </a:t>
            </a:r>
            <a:r>
              <a:rPr lang="en-US" dirty="0" smtClean="0"/>
              <a:t>only when M is complete</a:t>
            </a:r>
          </a:p>
          <a:p>
            <a:pPr lvl="1"/>
            <a:r>
              <a:rPr lang="en-US" dirty="0" smtClean="0"/>
              <a:t>Should </a:t>
            </a:r>
            <a:r>
              <a:rPr lang="en-US" dirty="0" smtClean="0">
                <a:solidFill>
                  <a:srgbClr val="FF0000"/>
                </a:solidFill>
              </a:rPr>
              <a:t>cooperate</a:t>
            </a:r>
            <a:r>
              <a:rPr lang="en-US" dirty="0" smtClean="0"/>
              <a:t> with other theory solvers when combining theories</a:t>
            </a:r>
          </a:p>
          <a:p>
            <a:pPr lvl="2"/>
            <a:r>
              <a:rPr lang="en-US" dirty="0" smtClean="0"/>
              <a:t>(see later)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798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DPLL(T) Theory Solvers 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217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SMT solvers incorporate:</a:t>
            </a:r>
          </a:p>
          <a:p>
            <a:pPr lvl="1"/>
            <a:r>
              <a:rPr lang="en-US" dirty="0" smtClean="0"/>
              <a:t>Theory solvers that are </a:t>
            </a:r>
            <a:r>
              <a:rPr lang="en-US" i="1" dirty="0" smtClean="0">
                <a:solidFill>
                  <a:srgbClr val="FF0000"/>
                </a:solidFill>
              </a:rPr>
              <a:t>decision procedures </a:t>
            </a:r>
            <a:r>
              <a:rPr lang="en-US" dirty="0" smtClean="0"/>
              <a:t>for e.g.:</a:t>
            </a:r>
          </a:p>
          <a:p>
            <a:pPr lvl="2"/>
            <a:r>
              <a:rPr lang="en-US" dirty="0" smtClean="0"/>
              <a:t>Theory of Equality and </a:t>
            </a:r>
            <a:r>
              <a:rPr lang="en-US" dirty="0" err="1" smtClean="0"/>
              <a:t>Uninterpreted</a:t>
            </a:r>
            <a:r>
              <a:rPr lang="en-US" dirty="0" smtClean="0"/>
              <a:t> Functions (EUF)</a:t>
            </a:r>
          </a:p>
          <a:p>
            <a:pPr lvl="3"/>
            <a:r>
              <a:rPr lang="en-US" dirty="0" smtClean="0"/>
              <a:t>Congruence closure algorithm</a:t>
            </a:r>
          </a:p>
          <a:p>
            <a:pPr lvl="2"/>
            <a:r>
              <a:rPr lang="en-US" dirty="0" smtClean="0"/>
              <a:t>Theory of Linear Integer/Real Arithmetic</a:t>
            </a:r>
          </a:p>
          <a:p>
            <a:pPr lvl="3"/>
            <a:r>
              <a:rPr lang="en-US" dirty="0"/>
              <a:t>S</a:t>
            </a:r>
            <a:r>
              <a:rPr lang="en-US" dirty="0" smtClean="0"/>
              <a:t>implex algorithm</a:t>
            </a:r>
          </a:p>
          <a:p>
            <a:pPr lvl="2"/>
            <a:r>
              <a:rPr lang="en-US" dirty="0" smtClean="0"/>
              <a:t>Theory of Arrays</a:t>
            </a:r>
          </a:p>
          <a:p>
            <a:pPr lvl="2"/>
            <a:r>
              <a:rPr lang="en-US" dirty="0" smtClean="0"/>
              <a:t>Theory of Bit Vectors</a:t>
            </a:r>
            <a:endParaRPr lang="en-US" dirty="0"/>
          </a:p>
          <a:p>
            <a:pPr lvl="2"/>
            <a:r>
              <a:rPr lang="en-US" dirty="0" smtClean="0"/>
              <a:t>Theory of Inductive Datatypes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Theory solvers that are </a:t>
            </a:r>
            <a:r>
              <a:rPr lang="en-US" i="1" dirty="0" smtClean="0">
                <a:solidFill>
                  <a:srgbClr val="FF0000"/>
                </a:solidFill>
              </a:rPr>
              <a:t>incomplete procedures </a:t>
            </a:r>
            <a:r>
              <a:rPr lang="en-US" dirty="0" smtClean="0"/>
              <a:t>for e.g.:</a:t>
            </a:r>
          </a:p>
          <a:p>
            <a:pPr lvl="2"/>
            <a:r>
              <a:rPr lang="en-US" dirty="0" smtClean="0"/>
              <a:t>Theory of Non-Linear Arithmetic</a:t>
            </a:r>
          </a:p>
          <a:p>
            <a:pPr lvl="2"/>
            <a:r>
              <a:rPr lang="en-US" dirty="0" smtClean="0"/>
              <a:t>Theory of Strings + Length constraints</a:t>
            </a:r>
          </a:p>
          <a:p>
            <a:pPr lvl="2"/>
            <a:r>
              <a:rPr lang="en-US" dirty="0" smtClean="0"/>
              <a:t>Quantified formulas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39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DPLL(T) Theory Solvers 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217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SMT solvers incorporate:</a:t>
            </a:r>
          </a:p>
          <a:p>
            <a:pPr lvl="1"/>
            <a:r>
              <a:rPr lang="en-US" dirty="0" smtClean="0"/>
              <a:t>Theory solvers that are </a:t>
            </a:r>
            <a:r>
              <a:rPr lang="en-US" i="1" dirty="0" smtClean="0">
                <a:solidFill>
                  <a:srgbClr val="FF0000"/>
                </a:solidFill>
              </a:rPr>
              <a:t>decision procedures </a:t>
            </a:r>
            <a:r>
              <a:rPr lang="en-US" dirty="0" smtClean="0"/>
              <a:t>for e.g.:</a:t>
            </a:r>
          </a:p>
          <a:p>
            <a:pPr lvl="2"/>
            <a:r>
              <a:rPr lang="en-US" dirty="0" smtClean="0"/>
              <a:t>Theory of Equality and </a:t>
            </a:r>
            <a:r>
              <a:rPr lang="en-US" dirty="0" err="1" smtClean="0"/>
              <a:t>Uninterpreted</a:t>
            </a:r>
            <a:r>
              <a:rPr lang="en-US" dirty="0" smtClean="0"/>
              <a:t> Functions (EUF)</a:t>
            </a:r>
          </a:p>
          <a:p>
            <a:pPr lvl="3"/>
            <a:r>
              <a:rPr lang="en-US" dirty="0" smtClean="0"/>
              <a:t>Congruence closure algorithm</a:t>
            </a:r>
          </a:p>
          <a:p>
            <a:pPr lvl="2"/>
            <a:r>
              <a:rPr lang="en-US" dirty="0" smtClean="0"/>
              <a:t>Theory of Linear Integer/Real Arithmetic</a:t>
            </a:r>
          </a:p>
          <a:p>
            <a:pPr lvl="3"/>
            <a:r>
              <a:rPr lang="en-US" dirty="0"/>
              <a:t>S</a:t>
            </a:r>
            <a:r>
              <a:rPr lang="en-US" dirty="0" smtClean="0"/>
              <a:t>implex algorithm</a:t>
            </a:r>
          </a:p>
          <a:p>
            <a:pPr lvl="2"/>
            <a:r>
              <a:rPr lang="en-US" dirty="0" smtClean="0"/>
              <a:t>Theory of Arrays</a:t>
            </a:r>
          </a:p>
          <a:p>
            <a:pPr lvl="2"/>
            <a:r>
              <a:rPr lang="en-US" dirty="0" smtClean="0"/>
              <a:t>Theory of Bit Vectors</a:t>
            </a:r>
            <a:endParaRPr lang="en-US" dirty="0"/>
          </a:p>
          <a:p>
            <a:pPr lvl="2"/>
            <a:r>
              <a:rPr lang="en-US" i="1" dirty="0" smtClean="0">
                <a:solidFill>
                  <a:srgbClr val="FF0000"/>
                </a:solidFill>
              </a:rPr>
              <a:t>Theory of Inductive Datatypes</a:t>
            </a:r>
          </a:p>
          <a:p>
            <a:pPr lvl="2"/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Theory solvers that are </a:t>
            </a:r>
            <a:r>
              <a:rPr lang="en-US" i="1" dirty="0" smtClean="0">
                <a:solidFill>
                  <a:srgbClr val="FF0000"/>
                </a:solidFill>
              </a:rPr>
              <a:t>incomplete procedures </a:t>
            </a:r>
            <a:r>
              <a:rPr lang="en-US" dirty="0" smtClean="0"/>
              <a:t>for e.g.:</a:t>
            </a:r>
          </a:p>
          <a:p>
            <a:pPr lvl="2"/>
            <a:r>
              <a:rPr lang="en-US" dirty="0" smtClean="0"/>
              <a:t>Theory of Non-Linear Arithmetic</a:t>
            </a:r>
          </a:p>
          <a:p>
            <a:pPr lvl="2"/>
            <a:r>
              <a:rPr lang="en-US" dirty="0" smtClean="0"/>
              <a:t>Theory of Strings + Length constraints</a:t>
            </a:r>
          </a:p>
          <a:p>
            <a:pPr lvl="2"/>
            <a:r>
              <a:rPr lang="en-US" dirty="0" smtClean="0"/>
              <a:t>Quantified formulas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29592" y="4280171"/>
            <a:ext cx="2912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Focus of the next part</a:t>
            </a:r>
            <a:endParaRPr lang="en-US" sz="2400" dirty="0"/>
          </a:p>
        </p:txBody>
      </p:sp>
      <p:sp>
        <p:nvSpPr>
          <p:cNvPr id="5" name="Right Brace 4"/>
          <p:cNvSpPr/>
          <p:nvPr/>
        </p:nvSpPr>
        <p:spPr>
          <a:xfrm>
            <a:off x="5342937" y="4287091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074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01699" y="1423283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56608" y="1445509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3283"/>
            <a:ext cx="10515600" cy="475368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DPLL algorithm</a:t>
            </a:r>
          </a:p>
          <a:p>
            <a:pPr lvl="1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726601" y="1361851"/>
            <a:ext cx="4738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A </a:t>
            </a:r>
            <a:r>
              <a:rPr lang="en-US" sz="3600" dirty="0" smtClean="0">
                <a:sym typeface="Symbol" panose="05050102010706020507" pitchFamily="18" charset="2"/>
              </a:rPr>
              <a:t> B )  ( C  D )  B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83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/>
          <a:lstStyle/>
          <a:p>
            <a:r>
              <a:rPr lang="en-US" dirty="0" smtClean="0"/>
              <a:t>Family of theories specified by a set of </a:t>
            </a:r>
            <a:r>
              <a:rPr lang="en-US" i="1" dirty="0" smtClean="0">
                <a:solidFill>
                  <a:srgbClr val="FF0000"/>
                </a:solidFill>
              </a:rPr>
              <a:t>types</a:t>
            </a:r>
            <a:r>
              <a:rPr lang="en-US" dirty="0" smtClean="0"/>
              <a:t> with </a:t>
            </a:r>
            <a:r>
              <a:rPr lang="en-US" i="1" dirty="0" smtClean="0">
                <a:solidFill>
                  <a:srgbClr val="FF0000"/>
                </a:solidFill>
              </a:rPr>
              <a:t>constructors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D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D</a:t>
            </a:r>
            <a:r>
              <a:rPr lang="en-US" baseline="-25000" dirty="0" err="1" smtClean="0"/>
              <a:t>m</a:t>
            </a:r>
            <a:r>
              <a:rPr lang="en-US" dirty="0" smtClean="0"/>
              <a:t> are </a:t>
            </a:r>
            <a:r>
              <a:rPr lang="en-US" i="1" dirty="0" smtClean="0">
                <a:solidFill>
                  <a:srgbClr val="FF0000"/>
                </a:solidFill>
              </a:rPr>
              <a:t>datatypes</a:t>
            </a:r>
          </a:p>
          <a:p>
            <a:pPr lvl="1"/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j</a:t>
            </a:r>
            <a:r>
              <a:rPr lang="en-US" dirty="0" smtClean="0"/>
              <a:t> are the </a:t>
            </a:r>
            <a:r>
              <a:rPr lang="en-US" i="1" dirty="0" smtClean="0">
                <a:solidFill>
                  <a:srgbClr val="FF0000"/>
                </a:solidFill>
              </a:rPr>
              <a:t>constructors</a:t>
            </a:r>
            <a:r>
              <a:rPr lang="en-US" dirty="0" smtClean="0"/>
              <a:t> of datatype type D</a:t>
            </a:r>
            <a:r>
              <a:rPr lang="en-US" baseline="-25000" dirty="0" smtClean="0"/>
              <a:t>1</a:t>
            </a:r>
          </a:p>
          <a:p>
            <a:pPr lvl="1"/>
            <a:r>
              <a:rPr lang="en-US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 has subfields of type T</a:t>
            </a:r>
            <a:r>
              <a:rPr lang="en-US" baseline="-25000" dirty="0" smtClean="0"/>
              <a:t>1</a:t>
            </a:r>
            <a:r>
              <a:rPr lang="en-US" dirty="0" smtClean="0"/>
              <a:t>…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pPr lvl="2"/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, …,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are the</a:t>
            </a:r>
            <a:r>
              <a:rPr lang="en-US" i="1" dirty="0" smtClean="0"/>
              <a:t> </a:t>
            </a:r>
            <a:r>
              <a:rPr lang="en-US" i="1" dirty="0" smtClean="0">
                <a:solidFill>
                  <a:srgbClr val="FF0000"/>
                </a:solidFill>
              </a:rPr>
              <a:t>selectors</a:t>
            </a:r>
            <a:r>
              <a:rPr lang="en-US" i="1" dirty="0" smtClean="0"/>
              <a:t> </a:t>
            </a:r>
            <a:r>
              <a:rPr lang="en-US" dirty="0" smtClean="0"/>
              <a:t>for constructor C</a:t>
            </a:r>
            <a:r>
              <a:rPr lang="en-US" baseline="-25000" dirty="0" smtClean="0"/>
              <a:t>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73189" y="2144888"/>
            <a:ext cx="600196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1"/>
            <a:r>
              <a:rPr lang="en-US" sz="2800" dirty="0" smtClean="0"/>
              <a:t>D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:= 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( s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: T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 …, </a:t>
            </a:r>
            <a:r>
              <a:rPr lang="en-US" sz="2800" dirty="0" err="1" smtClean="0"/>
              <a:t>s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: </a:t>
            </a:r>
            <a:r>
              <a:rPr lang="en-US" sz="2800" dirty="0" err="1" smtClean="0"/>
              <a:t>T</a:t>
            </a:r>
            <a:r>
              <a:rPr lang="en-US" sz="2800" baseline="-25000" dirty="0" err="1" smtClean="0"/>
              <a:t>i</a:t>
            </a:r>
            <a:r>
              <a:rPr lang="en-US" sz="2800" dirty="0" smtClean="0"/>
              <a:t> ) | … |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j</a:t>
            </a:r>
            <a:r>
              <a:rPr lang="en-US" sz="2800" dirty="0" smtClean="0"/>
              <a:t>( … )</a:t>
            </a:r>
          </a:p>
          <a:p>
            <a:pPr lvl="1"/>
            <a:r>
              <a:rPr lang="en-US" sz="2800" dirty="0" smtClean="0"/>
              <a:t>…</a:t>
            </a:r>
          </a:p>
          <a:p>
            <a:pPr lvl="1"/>
            <a:r>
              <a:rPr lang="en-US" sz="2800" dirty="0" err="1" smtClean="0"/>
              <a:t>D</a:t>
            </a:r>
            <a:r>
              <a:rPr lang="en-US" sz="2800" baseline="-25000" dirty="0" err="1" smtClean="0"/>
              <a:t>m</a:t>
            </a:r>
            <a:r>
              <a:rPr lang="en-US" sz="2800" dirty="0" smtClean="0"/>
              <a:t> := C</a:t>
            </a:r>
            <a:r>
              <a:rPr lang="en-US" sz="2800" baseline="-25000" dirty="0" smtClean="0"/>
              <a:t>m1</a:t>
            </a:r>
            <a:r>
              <a:rPr lang="en-US" sz="2800" dirty="0" smtClean="0"/>
              <a:t>( … ) | … | </a:t>
            </a:r>
            <a:r>
              <a:rPr lang="en-US" sz="2800" dirty="0" err="1" smtClean="0"/>
              <a:t>C</a:t>
            </a:r>
            <a:r>
              <a:rPr lang="en-US" sz="2800" baseline="-25000" dirty="0" err="1" smtClean="0"/>
              <a:t>mk</a:t>
            </a:r>
            <a:r>
              <a:rPr lang="en-US" sz="2800" dirty="0" smtClean="0"/>
              <a:t>( … )</a:t>
            </a:r>
          </a:p>
        </p:txBody>
      </p:sp>
    </p:spTree>
    <p:extLst>
      <p:ext uri="{BB962C8B-B14F-4D97-AF65-F5344CB8AC3E}">
        <p14:creationId xmlns:p14="http://schemas.microsoft.com/office/powerpoint/2010/main" val="46452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25483" y="1439690"/>
            <a:ext cx="6827767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1"/>
            <a:r>
              <a:rPr lang="en-US" sz="2800" dirty="0" err="1" smtClean="0"/>
              <a:t>ClrList</a:t>
            </a:r>
            <a:r>
              <a:rPr lang="en-US" sz="2800" dirty="0" smtClean="0"/>
              <a:t> := cons( head : </a:t>
            </a:r>
            <a:r>
              <a:rPr lang="en-US" sz="2800" dirty="0" err="1" smtClean="0"/>
              <a:t>Clr</a:t>
            </a:r>
            <a:r>
              <a:rPr lang="en-US" sz="2800" dirty="0" smtClean="0"/>
              <a:t>, tail : </a:t>
            </a:r>
            <a:r>
              <a:rPr lang="en-US" sz="2800" dirty="0" err="1" smtClean="0"/>
              <a:t>ClrList</a:t>
            </a:r>
            <a:r>
              <a:rPr lang="en-US" sz="2800" dirty="0" smtClean="0"/>
              <a:t> ) | nil</a:t>
            </a:r>
          </a:p>
          <a:p>
            <a:pPr lvl="1"/>
            <a:r>
              <a:rPr lang="en-US" sz="2800" dirty="0" err="1" smtClean="0"/>
              <a:t>Clr</a:t>
            </a:r>
            <a:r>
              <a:rPr lang="en-US" sz="2800" dirty="0" smtClean="0"/>
              <a:t> := red | green | blue</a:t>
            </a:r>
          </a:p>
        </p:txBody>
      </p:sp>
    </p:spTree>
    <p:extLst>
      <p:ext uri="{BB962C8B-B14F-4D97-AF65-F5344CB8AC3E}">
        <p14:creationId xmlns:p14="http://schemas.microsoft.com/office/powerpoint/2010/main" val="19486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09736"/>
            <a:ext cx="10515600" cy="423153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Theory of Inductive Datatypes (DT) for </a:t>
            </a:r>
            <a:r>
              <a:rPr lang="en-US" dirty="0" err="1" smtClean="0"/>
              <a:t>ClrList</a:t>
            </a:r>
            <a:r>
              <a:rPr lang="en-US" dirty="0" smtClean="0"/>
              <a:t> and </a:t>
            </a:r>
            <a:r>
              <a:rPr lang="en-US" dirty="0" err="1" smtClean="0"/>
              <a:t>Clr</a:t>
            </a:r>
            <a:endParaRPr lang="en-US" dirty="0" smtClean="0"/>
          </a:p>
          <a:p>
            <a:pPr lvl="1"/>
            <a:r>
              <a:rPr lang="en-US" dirty="0" smtClean="0">
                <a:latin typeface="Symbol" panose="05050102010706020507" pitchFamily="18" charset="2"/>
              </a:rPr>
              <a:t>S</a:t>
            </a:r>
            <a:r>
              <a:rPr lang="en-US" baseline="-25000" dirty="0" smtClean="0"/>
              <a:t>DT</a:t>
            </a:r>
            <a:r>
              <a:rPr lang="en-US" dirty="0" smtClean="0"/>
              <a:t> : { cons, head, tail, nil, red, green, blue }</a:t>
            </a:r>
          </a:p>
          <a:p>
            <a:pPr lvl="1"/>
            <a:r>
              <a:rPr lang="en-US" dirty="0" smtClean="0"/>
              <a:t>Interpretations I</a:t>
            </a:r>
            <a:r>
              <a:rPr lang="en-US" baseline="-25000" dirty="0" smtClean="0"/>
              <a:t>DT</a:t>
            </a:r>
            <a:r>
              <a:rPr lang="en-US" dirty="0" smtClean="0"/>
              <a:t> are such that:</a:t>
            </a:r>
          </a:p>
          <a:p>
            <a:pPr lvl="2"/>
            <a:r>
              <a:rPr lang="en-US" dirty="0" smtClean="0"/>
              <a:t>Terms with different constructors are distinct</a:t>
            </a:r>
          </a:p>
          <a:p>
            <a:pPr lvl="3"/>
            <a:r>
              <a:rPr lang="en-US" dirty="0" smtClean="0"/>
              <a:t>red </a:t>
            </a:r>
            <a:r>
              <a:rPr lang="en-US" dirty="0" smtClean="0">
                <a:sym typeface="Symbol" panose="05050102010706020507" pitchFamily="18" charset="2"/>
              </a:rPr>
              <a:t> green</a:t>
            </a:r>
            <a:endParaRPr lang="en-US" dirty="0" smtClean="0"/>
          </a:p>
          <a:p>
            <a:pPr lvl="2"/>
            <a:r>
              <a:rPr lang="en-US" dirty="0" smtClean="0"/>
              <a:t>Constructors are injective</a:t>
            </a:r>
          </a:p>
          <a:p>
            <a:pPr lvl="3"/>
            <a:r>
              <a:rPr lang="en-US" dirty="0" smtClean="0"/>
              <a:t>If cons( c</a:t>
            </a:r>
            <a:r>
              <a:rPr lang="en-US" baseline="-25000" dirty="0" smtClean="0"/>
              <a:t>1</a:t>
            </a:r>
            <a:r>
              <a:rPr lang="en-US" dirty="0" smtClean="0"/>
              <a:t>, l</a:t>
            </a:r>
            <a:r>
              <a:rPr lang="en-US" baseline="-25000" dirty="0" smtClean="0"/>
              <a:t>1</a:t>
            </a:r>
            <a:r>
              <a:rPr lang="en-US" dirty="0" smtClean="0"/>
              <a:t> ) = cons( c</a:t>
            </a:r>
            <a:r>
              <a:rPr lang="en-US" baseline="-25000" dirty="0" smtClean="0"/>
              <a:t>2</a:t>
            </a:r>
            <a:r>
              <a:rPr lang="en-US" dirty="0" smtClean="0"/>
              <a:t>, l</a:t>
            </a:r>
            <a:r>
              <a:rPr lang="en-US" baseline="-25000" dirty="0" smtClean="0"/>
              <a:t>2</a:t>
            </a:r>
            <a:r>
              <a:rPr lang="en-US" dirty="0" smtClean="0"/>
              <a:t> ), then c</a:t>
            </a:r>
            <a:r>
              <a:rPr lang="en-US" baseline="-25000" dirty="0" smtClean="0"/>
              <a:t>1</a:t>
            </a:r>
            <a:r>
              <a:rPr lang="en-US" dirty="0" smtClean="0"/>
              <a:t> = c</a:t>
            </a:r>
            <a:r>
              <a:rPr lang="en-US" baseline="-25000" dirty="0" smtClean="0"/>
              <a:t>2</a:t>
            </a:r>
            <a:r>
              <a:rPr lang="en-US" dirty="0" smtClean="0"/>
              <a:t> and l</a:t>
            </a:r>
            <a:r>
              <a:rPr lang="en-US" baseline="-25000" dirty="0" smtClean="0"/>
              <a:t>1</a:t>
            </a:r>
            <a:r>
              <a:rPr lang="en-US" dirty="0" smtClean="0"/>
              <a:t> = l</a:t>
            </a:r>
            <a:r>
              <a:rPr lang="en-US" baseline="-25000" dirty="0" smtClean="0"/>
              <a:t>2</a:t>
            </a:r>
          </a:p>
          <a:p>
            <a:pPr lvl="2"/>
            <a:r>
              <a:rPr lang="en-US" dirty="0" smtClean="0"/>
              <a:t>Terms of a datatype must have one of its constructors as its topmost symbol</a:t>
            </a:r>
          </a:p>
          <a:p>
            <a:pPr lvl="3"/>
            <a:r>
              <a:rPr lang="en-US" dirty="0" smtClean="0"/>
              <a:t>Each c is such that c = red or c = green or c = blue</a:t>
            </a:r>
          </a:p>
          <a:p>
            <a:pPr lvl="2"/>
            <a:r>
              <a:rPr lang="en-US" dirty="0" smtClean="0"/>
              <a:t>Selectors access subfields</a:t>
            </a:r>
          </a:p>
          <a:p>
            <a:pPr lvl="3"/>
            <a:r>
              <a:rPr lang="en-US" dirty="0" smtClean="0"/>
              <a:t>head( cons( c, l ) ) = c</a:t>
            </a:r>
          </a:p>
          <a:p>
            <a:pPr lvl="2"/>
            <a:r>
              <a:rPr lang="en-US" dirty="0" smtClean="0"/>
              <a:t>Terms do not contain themselves as </a:t>
            </a:r>
            <a:r>
              <a:rPr lang="en-US" dirty="0" err="1" smtClean="0"/>
              <a:t>subterms</a:t>
            </a:r>
            <a:endParaRPr lang="en-US" dirty="0" smtClean="0"/>
          </a:p>
          <a:p>
            <a:pPr lvl="3"/>
            <a:r>
              <a:rPr lang="en-US" dirty="0" smtClean="0"/>
              <a:t>l </a:t>
            </a:r>
            <a:r>
              <a:rPr lang="en-US" dirty="0" smtClean="0">
                <a:sym typeface="Symbol" panose="05050102010706020507" pitchFamily="18" charset="2"/>
              </a:rPr>
              <a:t> cons( c, l )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25483" y="1439690"/>
            <a:ext cx="6827767" cy="9541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1"/>
            <a:r>
              <a:rPr lang="en-US" sz="2800" dirty="0" err="1" smtClean="0"/>
              <a:t>ClrList</a:t>
            </a:r>
            <a:r>
              <a:rPr lang="en-US" sz="2800" dirty="0" smtClean="0"/>
              <a:t> := cons( head : </a:t>
            </a:r>
            <a:r>
              <a:rPr lang="en-US" sz="2800" dirty="0" err="1" smtClean="0"/>
              <a:t>Clr</a:t>
            </a:r>
            <a:r>
              <a:rPr lang="en-US" sz="2800" dirty="0" smtClean="0"/>
              <a:t>, tail : </a:t>
            </a:r>
            <a:r>
              <a:rPr lang="en-US" sz="2800" dirty="0" err="1" smtClean="0"/>
              <a:t>ClrList</a:t>
            </a:r>
            <a:r>
              <a:rPr lang="en-US" sz="2800" dirty="0" smtClean="0"/>
              <a:t> ) | nil</a:t>
            </a:r>
          </a:p>
          <a:p>
            <a:pPr lvl="1"/>
            <a:r>
              <a:rPr lang="en-US" sz="2800" dirty="0" err="1" smtClean="0"/>
              <a:t>Clr</a:t>
            </a:r>
            <a:r>
              <a:rPr lang="en-US" sz="2800" dirty="0" smtClean="0"/>
              <a:t> := red | green | blue</a:t>
            </a:r>
          </a:p>
        </p:txBody>
      </p:sp>
    </p:spTree>
    <p:extLst>
      <p:ext uri="{BB962C8B-B14F-4D97-AF65-F5344CB8AC3E}">
        <p14:creationId xmlns:p14="http://schemas.microsoft.com/office/powerpoint/2010/main" val="298146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35254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cons(</a:t>
            </a:r>
            <a:r>
              <a:rPr lang="en-US" sz="3600" dirty="0" err="1" smtClean="0"/>
              <a:t>x,nil</a:t>
            </a:r>
            <a:r>
              <a:rPr lang="en-US" sz="3600" dirty="0" smtClean="0"/>
              <a:t>)=cons(</a:t>
            </a:r>
            <a:r>
              <a:rPr lang="en-US" sz="3600" dirty="0" err="1" smtClean="0"/>
              <a:t>y,z</a:t>
            </a:r>
            <a:r>
              <a:rPr lang="en-US" sz="3600" dirty="0" smtClean="0"/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x=red  x = blue )  y = green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16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35254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cons( x, nil )=cons( y, z ),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x=red, C  x=blue, D  y=green 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>
                <a:solidFill>
                  <a:schemeClr val="bg1"/>
                </a:solidFill>
              </a:rPr>
              <a:t>cons(</a:t>
            </a:r>
            <a:r>
              <a:rPr lang="en-US" sz="3600" dirty="0" err="1" smtClean="0">
                <a:solidFill>
                  <a:schemeClr val="bg1"/>
                </a:solidFill>
              </a:rPr>
              <a:t>x,nil</a:t>
            </a:r>
            <a:r>
              <a:rPr lang="en-US" sz="3600" dirty="0" smtClean="0">
                <a:solidFill>
                  <a:schemeClr val="bg1"/>
                </a:solidFill>
              </a:rPr>
              <a:t>)=cons(</a:t>
            </a:r>
            <a:r>
              <a:rPr lang="en-US" sz="3600" dirty="0" err="1" smtClean="0">
                <a:solidFill>
                  <a:schemeClr val="bg1"/>
                </a:solidFill>
              </a:rPr>
              <a:t>y,z</a:t>
            </a:r>
            <a:r>
              <a:rPr lang="en-US" sz="3600" dirty="0" smtClean="0">
                <a:solidFill>
                  <a:schemeClr val="bg1"/>
                </a:solidFill>
              </a:rPr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x=red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 = blue</a:t>
            </a:r>
            <a:r>
              <a:rPr lang="en-US" sz="3600" dirty="0" smtClean="0">
                <a:sym typeface="Symbol" panose="05050102010706020507" pitchFamily="18" charset="2"/>
              </a:rPr>
              <a:t> 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y = green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97323" y="1475773"/>
            <a:ext cx="667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B                C             </a:t>
            </a:r>
            <a:r>
              <a:rPr lang="en-US" sz="3600" dirty="0" smtClean="0">
                <a:sym typeface="Symbol" panose="05050102010706020507" pitchFamily="18" charset="2"/>
              </a:rPr>
              <a:t>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41983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858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cons( x, nil )=cons( y, z ),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x=red, C  x=blue, D  y=green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A  true, Propagate : D  true,  Decide : B  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>
                <a:solidFill>
                  <a:schemeClr val="bg1"/>
                </a:solidFill>
              </a:rPr>
              <a:t>cons(</a:t>
            </a:r>
            <a:r>
              <a:rPr lang="en-US" sz="3600" dirty="0" err="1" smtClean="0">
                <a:solidFill>
                  <a:schemeClr val="bg1"/>
                </a:solidFill>
              </a:rPr>
              <a:t>x,nil</a:t>
            </a:r>
            <a:r>
              <a:rPr lang="en-US" sz="3600" dirty="0" smtClean="0">
                <a:solidFill>
                  <a:schemeClr val="bg1"/>
                </a:solidFill>
              </a:rPr>
              <a:t>)=cons(</a:t>
            </a:r>
            <a:r>
              <a:rPr lang="en-US" sz="3600" dirty="0" err="1" smtClean="0">
                <a:solidFill>
                  <a:schemeClr val="bg1"/>
                </a:solidFill>
              </a:rPr>
              <a:t>y,z</a:t>
            </a:r>
            <a:r>
              <a:rPr lang="en-US" sz="3600" dirty="0" smtClean="0">
                <a:solidFill>
                  <a:schemeClr val="bg1"/>
                </a:solidFill>
              </a:rPr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x=red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 = blue</a:t>
            </a:r>
            <a:r>
              <a:rPr lang="en-US" sz="3600" dirty="0" smtClean="0">
                <a:sym typeface="Symbol" panose="05050102010706020507" pitchFamily="18" charset="2"/>
              </a:rPr>
              <a:t> 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y = green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67496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24915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23224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97323" y="1475773"/>
            <a:ext cx="667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B                C             </a:t>
            </a:r>
            <a:r>
              <a:rPr lang="en-US" sz="3600" dirty="0" smtClean="0">
                <a:sym typeface="Symbol" panose="05050102010706020507" pitchFamily="18" charset="2"/>
              </a:rPr>
              <a:t>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80173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858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cons( x, nil )=cons( y, z )</a:t>
            </a:r>
            <a:r>
              <a:rPr lang="en-US" sz="2000" dirty="0" smtClean="0"/>
              <a:t>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x=red</a:t>
            </a:r>
            <a:r>
              <a:rPr lang="en-US" sz="2000" dirty="0" smtClean="0">
                <a:sym typeface="Symbol" panose="05050102010706020507" pitchFamily="18" charset="2"/>
              </a:rPr>
              <a:t>, C  x=blue, D 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y=green</a:t>
            </a:r>
            <a:r>
              <a:rPr lang="en-US" sz="2000" dirty="0" smtClean="0">
                <a:sym typeface="Symbol" panose="05050102010706020507" pitchFamily="18" charset="2"/>
              </a:rPr>
              <a:t>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A  true, Propagate : D  true,  Decide : B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cons( x, nil ) = cons( y, z ), x = red, y = green }</a:t>
            </a:r>
          </a:p>
          <a:p>
            <a:pPr lvl="2"/>
            <a:endParaRPr lang="en-US" sz="1800" dirty="0" smtClean="0">
              <a:sym typeface="Symbol" panose="05050102010706020507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>
                <a:solidFill>
                  <a:schemeClr val="bg1"/>
                </a:solidFill>
              </a:rPr>
              <a:t>cons(</a:t>
            </a:r>
            <a:r>
              <a:rPr lang="en-US" sz="3600" dirty="0" err="1" smtClean="0">
                <a:solidFill>
                  <a:schemeClr val="bg1"/>
                </a:solidFill>
              </a:rPr>
              <a:t>x,nil</a:t>
            </a:r>
            <a:r>
              <a:rPr lang="en-US" sz="3600" dirty="0" smtClean="0">
                <a:solidFill>
                  <a:schemeClr val="bg1"/>
                </a:solidFill>
              </a:rPr>
              <a:t>)=cons(</a:t>
            </a:r>
            <a:r>
              <a:rPr lang="en-US" sz="3600" dirty="0" err="1" smtClean="0">
                <a:solidFill>
                  <a:schemeClr val="bg1"/>
                </a:solidFill>
              </a:rPr>
              <a:t>y,z</a:t>
            </a:r>
            <a:r>
              <a:rPr lang="en-US" sz="3600" dirty="0" smtClean="0">
                <a:solidFill>
                  <a:schemeClr val="bg1"/>
                </a:solidFill>
              </a:rPr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x=red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 = blue</a:t>
            </a:r>
            <a:r>
              <a:rPr lang="en-US" sz="3600" dirty="0" smtClean="0">
                <a:sym typeface="Symbol" panose="05050102010706020507" pitchFamily="18" charset="2"/>
              </a:rPr>
              <a:t> 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y = green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67496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24915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23224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97323" y="1475773"/>
            <a:ext cx="667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B                C             </a:t>
            </a:r>
            <a:r>
              <a:rPr lang="en-US" sz="3600" dirty="0" smtClean="0">
                <a:sym typeface="Symbol" panose="05050102010706020507" pitchFamily="18" charset="2"/>
              </a:rPr>
              <a:t>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990077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858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cons( x, nil )=cons( y, z ),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x=red, C  x=blue, D  y=green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A  true, Propagate : D  true,  Decide : B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cons( x, nil ) = cons( y, z )</a:t>
            </a:r>
            <a:r>
              <a:rPr lang="en-US" sz="2000" dirty="0" smtClean="0">
                <a:sym typeface="Symbol" panose="05050102010706020507" pitchFamily="18" charset="2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x = red</a:t>
            </a:r>
            <a:r>
              <a:rPr lang="en-US" sz="2000" dirty="0" smtClean="0">
                <a:sym typeface="Symbol" panose="05050102010706020507" pitchFamily="18" charset="2"/>
              </a:rPr>
              <a:t>,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 y = green </a:t>
            </a:r>
            <a:r>
              <a:rPr lang="en-US" sz="2000" dirty="0" smtClean="0">
                <a:sym typeface="Symbol" panose="05050102010706020507" pitchFamily="18" charset="2"/>
              </a:rPr>
              <a:t>}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cons( x, nil ) = cons( y, z )  x = red  y = green is </a:t>
            </a:r>
            <a:r>
              <a:rPr lang="en-US" sz="1800" i="1" dirty="0" smtClean="0">
                <a:sym typeface="Symbol" panose="05050102010706020507" pitchFamily="18" charset="2"/>
              </a:rPr>
              <a:t>DT-</a:t>
            </a:r>
            <a:r>
              <a:rPr lang="en-US" sz="1800" i="1" dirty="0" err="1" smtClean="0">
                <a:sym typeface="Symbol" panose="05050102010706020507" pitchFamily="18" charset="2"/>
              </a:rPr>
              <a:t>unsatisfiable</a:t>
            </a:r>
            <a:r>
              <a:rPr lang="en-US" sz="1800" i="1" dirty="0" smtClean="0">
                <a:sym typeface="Symbol" panose="05050102010706020507" pitchFamily="18" charset="2"/>
              </a:rPr>
              <a:t>!</a:t>
            </a:r>
          </a:p>
          <a:p>
            <a:pPr marL="1371600" lvl="3" indent="0">
              <a:buNone/>
            </a:pPr>
            <a:r>
              <a:rPr lang="en-US" sz="1600" dirty="0" smtClean="0">
                <a:sym typeface="Symbol" panose="05050102010706020507" pitchFamily="18" charset="2"/>
              </a:rPr>
              <a:t> Since cons( x, nil ) = cons( y, nil ), we have x = y, but x = red and y = green and red  green</a:t>
            </a:r>
          </a:p>
          <a:p>
            <a:pPr lvl="2"/>
            <a:endParaRPr lang="en-US" sz="1800" dirty="0" smtClean="0">
              <a:sym typeface="Symbol" panose="05050102010706020507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>
                <a:solidFill>
                  <a:schemeClr val="bg1"/>
                </a:solidFill>
              </a:rPr>
              <a:t>cons(</a:t>
            </a:r>
            <a:r>
              <a:rPr lang="en-US" sz="3600" dirty="0" err="1" smtClean="0">
                <a:solidFill>
                  <a:schemeClr val="bg1"/>
                </a:solidFill>
              </a:rPr>
              <a:t>x,nil</a:t>
            </a:r>
            <a:r>
              <a:rPr lang="en-US" sz="3600" dirty="0" smtClean="0">
                <a:solidFill>
                  <a:schemeClr val="bg1"/>
                </a:solidFill>
              </a:rPr>
              <a:t>)=cons(</a:t>
            </a:r>
            <a:r>
              <a:rPr lang="en-US" sz="3600" dirty="0" err="1" smtClean="0">
                <a:solidFill>
                  <a:schemeClr val="bg1"/>
                </a:solidFill>
              </a:rPr>
              <a:t>y,z</a:t>
            </a:r>
            <a:r>
              <a:rPr lang="en-US" sz="3600" dirty="0" smtClean="0">
                <a:solidFill>
                  <a:schemeClr val="bg1"/>
                </a:solidFill>
              </a:rPr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x=red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 = blue</a:t>
            </a:r>
            <a:r>
              <a:rPr lang="en-US" sz="3600" dirty="0" smtClean="0">
                <a:sym typeface="Symbol" panose="05050102010706020507" pitchFamily="18" charset="2"/>
              </a:rPr>
              <a:t> 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y = green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67496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24915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23224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97323" y="1475773"/>
            <a:ext cx="667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B                C             </a:t>
            </a:r>
            <a:r>
              <a:rPr lang="en-US" sz="3600" dirty="0" smtClean="0">
                <a:sym typeface="Symbol" panose="05050102010706020507" pitchFamily="18" charset="2"/>
              </a:rPr>
              <a:t>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70059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097323" y="2188072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72557" y="2164338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7791" y="21646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858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cons( x, nil )=cons( y, z ),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x=red, C  x=blue, D  y=green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A  true, Propagate : D  true,  Decide : B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cons( x, nil ) = cons( y, z ), x = red, y = green }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( A  B  D ) added to list of clauses </a:t>
            </a:r>
          </a:p>
          <a:p>
            <a:pPr lvl="2"/>
            <a:endParaRPr lang="en-US" sz="1800" dirty="0" smtClean="0">
              <a:sym typeface="Symbol" panose="05050102010706020507" pitchFamily="18" charset="2"/>
            </a:endParaRPr>
          </a:p>
          <a:p>
            <a:pPr lvl="2"/>
            <a:endParaRPr lang="en-US" sz="1800" dirty="0" smtClean="0">
              <a:sym typeface="Symbol" panose="05050102010706020507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>
                <a:solidFill>
                  <a:schemeClr val="bg1"/>
                </a:solidFill>
              </a:rPr>
              <a:t>cons(</a:t>
            </a:r>
            <a:r>
              <a:rPr lang="en-US" sz="3600" dirty="0" err="1" smtClean="0">
                <a:solidFill>
                  <a:schemeClr val="bg1"/>
                </a:solidFill>
              </a:rPr>
              <a:t>x,nil</a:t>
            </a:r>
            <a:r>
              <a:rPr lang="en-US" sz="3600" dirty="0" smtClean="0">
                <a:solidFill>
                  <a:schemeClr val="bg1"/>
                </a:solidFill>
              </a:rPr>
              <a:t>)=cons(</a:t>
            </a:r>
            <a:r>
              <a:rPr lang="en-US" sz="3600" dirty="0" err="1" smtClean="0">
                <a:solidFill>
                  <a:schemeClr val="bg1"/>
                </a:solidFill>
              </a:rPr>
              <a:t>y,z</a:t>
            </a:r>
            <a:r>
              <a:rPr lang="en-US" sz="3600" dirty="0" smtClean="0">
                <a:solidFill>
                  <a:schemeClr val="bg1"/>
                </a:solidFill>
              </a:rPr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x=red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 = blue</a:t>
            </a:r>
            <a:r>
              <a:rPr lang="en-US" sz="3600" dirty="0" smtClean="0">
                <a:sym typeface="Symbol" panose="05050102010706020507" pitchFamily="18" charset="2"/>
              </a:rPr>
              <a:t> 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y = green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67496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24915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23224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97323" y="1475773"/>
            <a:ext cx="667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B                C             </a:t>
            </a:r>
            <a:r>
              <a:rPr lang="en-US" sz="3600" dirty="0" smtClean="0">
                <a:sym typeface="Symbol" panose="05050102010706020507" pitchFamily="18" charset="2"/>
              </a:rPr>
              <a:t>D</a:t>
            </a:r>
            <a:endParaRPr lang="en-US" sz="3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703438" y="2107814"/>
            <a:ext cx="3507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B  D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4988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3097323" y="2188072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7791" y="21646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858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cons( x, nil )=cons( y, z ),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x=red, C  x=blue, D  y=green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A  true, Propagate : D  true, 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Decide : B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cons( x, nil ) = cons( y, z ), x = red, y = green }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( A  B  D ) added to list of clauses 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Backtrack decision on B</a:t>
            </a:r>
          </a:p>
          <a:p>
            <a:pPr lvl="2"/>
            <a:endParaRPr lang="en-US" sz="1800" dirty="0" smtClean="0">
              <a:sym typeface="Symbol" panose="05050102010706020507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>
                <a:solidFill>
                  <a:schemeClr val="bg1"/>
                </a:solidFill>
              </a:rPr>
              <a:t>cons(</a:t>
            </a:r>
            <a:r>
              <a:rPr lang="en-US" sz="3600" dirty="0" err="1" smtClean="0">
                <a:solidFill>
                  <a:schemeClr val="bg1"/>
                </a:solidFill>
              </a:rPr>
              <a:t>x,nil</a:t>
            </a:r>
            <a:r>
              <a:rPr lang="en-US" sz="3600" dirty="0" smtClean="0">
                <a:solidFill>
                  <a:schemeClr val="bg1"/>
                </a:solidFill>
              </a:rPr>
              <a:t>)=cons(</a:t>
            </a:r>
            <a:r>
              <a:rPr lang="en-US" sz="3600" dirty="0" err="1" smtClean="0">
                <a:solidFill>
                  <a:schemeClr val="bg1"/>
                </a:solidFill>
              </a:rPr>
              <a:t>y,z</a:t>
            </a:r>
            <a:r>
              <a:rPr lang="en-US" sz="3600" dirty="0" smtClean="0">
                <a:solidFill>
                  <a:schemeClr val="bg1"/>
                </a:solidFill>
              </a:rPr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x=red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 = blue</a:t>
            </a:r>
            <a:r>
              <a:rPr lang="en-US" sz="3600" dirty="0" smtClean="0">
                <a:sym typeface="Symbol" panose="05050102010706020507" pitchFamily="18" charset="2"/>
              </a:rPr>
              <a:t> 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y = green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67496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23224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97323" y="1475773"/>
            <a:ext cx="667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B                C             </a:t>
            </a:r>
            <a:r>
              <a:rPr lang="en-US" sz="3600" dirty="0" smtClean="0">
                <a:sym typeface="Symbol" panose="05050102010706020507" pitchFamily="18" charset="2"/>
              </a:rPr>
              <a:t>D</a:t>
            </a:r>
            <a:endParaRPr lang="en-US" sz="36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2703438" y="2107814"/>
            <a:ext cx="3507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B  D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922238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01699" y="1423283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56608" y="1445509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49598" y="1456083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3283"/>
            <a:ext cx="10515600" cy="475368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DPLL algorithm</a:t>
            </a:r>
          </a:p>
          <a:p>
            <a:pPr lvl="1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</a:t>
            </a:r>
          </a:p>
          <a:p>
            <a:pPr lvl="1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726601" y="1361851"/>
            <a:ext cx="4738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A </a:t>
            </a:r>
            <a:r>
              <a:rPr lang="en-US" sz="3600" dirty="0" smtClean="0">
                <a:sym typeface="Symbol" panose="05050102010706020507" pitchFamily="18" charset="2"/>
              </a:rPr>
              <a:t> B )  ( C  D )  B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71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205298" y="2180809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97323" y="2188072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7791" y="21646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858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cons( x, nil )=cons( y, z ),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x=red, C  x=blue, D  y=green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A  true, Propagate : D  true, 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Decide : B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cons( x, nil ) = cons( y, z ), x = red, y = green }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( A  B  D ) added to list of clauses 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B  false, Propagate : C  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>
                <a:solidFill>
                  <a:schemeClr val="bg1"/>
                </a:solidFill>
              </a:rPr>
              <a:t>cons(</a:t>
            </a:r>
            <a:r>
              <a:rPr lang="en-US" sz="3600" dirty="0" err="1" smtClean="0">
                <a:solidFill>
                  <a:schemeClr val="bg1"/>
                </a:solidFill>
              </a:rPr>
              <a:t>x,nil</a:t>
            </a:r>
            <a:r>
              <a:rPr lang="en-US" sz="3600" dirty="0" smtClean="0">
                <a:solidFill>
                  <a:schemeClr val="bg1"/>
                </a:solidFill>
              </a:rPr>
              <a:t>)=cons(</a:t>
            </a:r>
            <a:r>
              <a:rPr lang="en-US" sz="3600" dirty="0" err="1" smtClean="0">
                <a:solidFill>
                  <a:schemeClr val="bg1"/>
                </a:solidFill>
              </a:rPr>
              <a:t>y,z</a:t>
            </a:r>
            <a:r>
              <a:rPr lang="en-US" sz="3600" dirty="0" smtClean="0">
                <a:solidFill>
                  <a:schemeClr val="bg1"/>
                </a:solidFill>
              </a:rPr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x=red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 = blue</a:t>
            </a:r>
            <a:r>
              <a:rPr lang="en-US" sz="3600" dirty="0" smtClean="0">
                <a:sym typeface="Symbol" panose="05050102010706020507" pitchFamily="18" charset="2"/>
              </a:rPr>
              <a:t> 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y = green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67496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23224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03438" y="2107814"/>
            <a:ext cx="3507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B  D )</a:t>
            </a:r>
            <a:endParaRPr lang="en-US" sz="4000" dirty="0"/>
          </a:p>
        </p:txBody>
      </p:sp>
      <p:sp>
        <p:nvSpPr>
          <p:cNvPr id="13" name="Rectangle 12"/>
          <p:cNvSpPr/>
          <p:nvPr/>
        </p:nvSpPr>
        <p:spPr>
          <a:xfrm>
            <a:off x="5792623" y="1571426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16637" y="1588222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97323" y="1475773"/>
            <a:ext cx="667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B                C             </a:t>
            </a:r>
            <a:r>
              <a:rPr lang="en-US" sz="3600" dirty="0" smtClean="0">
                <a:sym typeface="Symbol" panose="05050102010706020507" pitchFamily="18" charset="2"/>
              </a:rPr>
              <a:t>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135540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205298" y="2180809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97323" y="2188072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7791" y="21646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858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cons( x, nil )=cons( y, z )</a:t>
            </a:r>
            <a:r>
              <a:rPr lang="en-US" sz="2000" dirty="0" smtClean="0"/>
              <a:t>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x=red</a:t>
            </a:r>
            <a:r>
              <a:rPr lang="en-US" sz="2000" dirty="0" smtClean="0">
                <a:sym typeface="Symbol" panose="05050102010706020507" pitchFamily="18" charset="2"/>
              </a:rPr>
              <a:t>, C 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x=blue</a:t>
            </a:r>
            <a:r>
              <a:rPr lang="en-US" sz="2000" dirty="0" smtClean="0">
                <a:sym typeface="Symbol" panose="05050102010706020507" pitchFamily="18" charset="2"/>
              </a:rPr>
              <a:t>, D 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y=green</a:t>
            </a:r>
            <a:r>
              <a:rPr lang="en-US" sz="2000" dirty="0" smtClean="0">
                <a:sym typeface="Symbol" panose="05050102010706020507" pitchFamily="18" charset="2"/>
              </a:rPr>
              <a:t>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A  true, Propagate : D  true, 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Decide : B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cons( x, nil ) = cons( y, z ), x = red, y = green }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( A  B  D ) added to list of clauses 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B  false, Propagate : C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cons( x, nil ) = cons( y, z ), x = red, x=blue, y = green 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>
                <a:solidFill>
                  <a:schemeClr val="bg1"/>
                </a:solidFill>
              </a:rPr>
              <a:t>cons(</a:t>
            </a:r>
            <a:r>
              <a:rPr lang="en-US" sz="3600" dirty="0" err="1" smtClean="0">
                <a:solidFill>
                  <a:schemeClr val="bg1"/>
                </a:solidFill>
              </a:rPr>
              <a:t>x,nil</a:t>
            </a:r>
            <a:r>
              <a:rPr lang="en-US" sz="3600" dirty="0" smtClean="0">
                <a:solidFill>
                  <a:schemeClr val="bg1"/>
                </a:solidFill>
              </a:rPr>
              <a:t>)=cons(</a:t>
            </a:r>
            <a:r>
              <a:rPr lang="en-US" sz="3600" dirty="0" err="1" smtClean="0">
                <a:solidFill>
                  <a:schemeClr val="bg1"/>
                </a:solidFill>
              </a:rPr>
              <a:t>y,z</a:t>
            </a:r>
            <a:r>
              <a:rPr lang="en-US" sz="3600" dirty="0" smtClean="0">
                <a:solidFill>
                  <a:schemeClr val="bg1"/>
                </a:solidFill>
              </a:rPr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x=red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 = blue</a:t>
            </a:r>
            <a:r>
              <a:rPr lang="en-US" sz="3600" dirty="0" smtClean="0">
                <a:sym typeface="Symbol" panose="05050102010706020507" pitchFamily="18" charset="2"/>
              </a:rPr>
              <a:t> 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y = green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67496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23224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03438" y="2107814"/>
            <a:ext cx="3507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B  D )</a:t>
            </a:r>
            <a:endParaRPr lang="en-US" sz="4000" dirty="0"/>
          </a:p>
        </p:txBody>
      </p:sp>
      <p:sp>
        <p:nvSpPr>
          <p:cNvPr id="13" name="Rectangle 12"/>
          <p:cNvSpPr/>
          <p:nvPr/>
        </p:nvSpPr>
        <p:spPr>
          <a:xfrm>
            <a:off x="5792623" y="1571426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16637" y="1588222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97323" y="1475773"/>
            <a:ext cx="667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B                C             </a:t>
            </a:r>
            <a:r>
              <a:rPr lang="en-US" sz="3600" dirty="0" smtClean="0">
                <a:sym typeface="Symbol" panose="05050102010706020507" pitchFamily="18" charset="2"/>
              </a:rPr>
              <a:t>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97304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205298" y="2180809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97323" y="2188072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7791" y="21646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858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cons( x, nil )=cons( y, z ),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x=red, C  x=blue, D  y=green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A  true, Propagate : D  true, 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Decide : B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cons( x, nil ) = cons( y, z ), x = red, y = green }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( A  B  D ) added to list of clauses 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B  false, Propagate : C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cons( x, nil ) = cons( y, z )</a:t>
            </a:r>
            <a:r>
              <a:rPr lang="en-US" sz="2000" dirty="0" smtClean="0">
                <a:sym typeface="Symbol" panose="05050102010706020507" pitchFamily="18" charset="2"/>
              </a:rPr>
              <a:t>, x = red,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x=blue</a:t>
            </a:r>
            <a:r>
              <a:rPr lang="en-US" sz="2000" dirty="0" smtClean="0">
                <a:sym typeface="Symbol" panose="05050102010706020507" pitchFamily="18" charset="2"/>
              </a:rPr>
              <a:t>,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y = green </a:t>
            </a:r>
            <a:r>
              <a:rPr lang="en-US" sz="2000" dirty="0" smtClean="0">
                <a:sym typeface="Symbol" panose="05050102010706020507" pitchFamily="18" charset="2"/>
              </a:rPr>
              <a:t>}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cons( x, nil ) = cons( y, z )  x = blue  y = green is </a:t>
            </a:r>
            <a:r>
              <a:rPr lang="en-US" sz="1800" i="1" dirty="0" smtClean="0">
                <a:sym typeface="Symbol" panose="05050102010706020507" pitchFamily="18" charset="2"/>
              </a:rPr>
              <a:t>DT-</a:t>
            </a:r>
            <a:r>
              <a:rPr lang="en-US" sz="1800" i="1" dirty="0" err="1" smtClean="0">
                <a:sym typeface="Symbol" panose="05050102010706020507" pitchFamily="18" charset="2"/>
              </a:rPr>
              <a:t>unsatisfiable</a:t>
            </a:r>
            <a:r>
              <a:rPr lang="en-US" sz="1800" i="1" dirty="0" smtClean="0">
                <a:sym typeface="Symbol" panose="05050102010706020507" pitchFamily="18" charset="2"/>
              </a:rPr>
              <a:t>!</a:t>
            </a:r>
          </a:p>
          <a:p>
            <a:pPr marL="1371600" lvl="3" indent="0">
              <a:buNone/>
            </a:pPr>
            <a:r>
              <a:rPr lang="en-US" sz="1600" dirty="0" smtClean="0">
                <a:sym typeface="Symbol" panose="05050102010706020507" pitchFamily="18" charset="2"/>
              </a:rPr>
              <a:t> Since cons( x, nil ) = cons( y, nil ), we have x = y, but x = red and y = green and red  green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>
                <a:solidFill>
                  <a:schemeClr val="bg1"/>
                </a:solidFill>
              </a:rPr>
              <a:t>cons(</a:t>
            </a:r>
            <a:r>
              <a:rPr lang="en-US" sz="3600" dirty="0" err="1" smtClean="0">
                <a:solidFill>
                  <a:schemeClr val="bg1"/>
                </a:solidFill>
              </a:rPr>
              <a:t>x,nil</a:t>
            </a:r>
            <a:r>
              <a:rPr lang="en-US" sz="3600" dirty="0" smtClean="0">
                <a:solidFill>
                  <a:schemeClr val="bg1"/>
                </a:solidFill>
              </a:rPr>
              <a:t>)=cons(</a:t>
            </a:r>
            <a:r>
              <a:rPr lang="en-US" sz="3600" dirty="0" err="1" smtClean="0">
                <a:solidFill>
                  <a:schemeClr val="bg1"/>
                </a:solidFill>
              </a:rPr>
              <a:t>y,z</a:t>
            </a:r>
            <a:r>
              <a:rPr lang="en-US" sz="3600" dirty="0" smtClean="0">
                <a:solidFill>
                  <a:schemeClr val="bg1"/>
                </a:solidFill>
              </a:rPr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x=red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 = blue</a:t>
            </a:r>
            <a:r>
              <a:rPr lang="en-US" sz="3600" dirty="0" smtClean="0">
                <a:sym typeface="Symbol" panose="05050102010706020507" pitchFamily="18" charset="2"/>
              </a:rPr>
              <a:t> 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y = green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67496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23224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03438" y="2107814"/>
            <a:ext cx="3507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B  D )</a:t>
            </a:r>
            <a:endParaRPr lang="en-US" sz="4000" dirty="0"/>
          </a:p>
        </p:txBody>
      </p:sp>
      <p:sp>
        <p:nvSpPr>
          <p:cNvPr id="13" name="Rectangle 12"/>
          <p:cNvSpPr/>
          <p:nvPr/>
        </p:nvSpPr>
        <p:spPr>
          <a:xfrm>
            <a:off x="5792623" y="1571426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16637" y="1588222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97323" y="1475773"/>
            <a:ext cx="667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B                C             </a:t>
            </a:r>
            <a:r>
              <a:rPr lang="en-US" sz="3600" dirty="0" smtClean="0">
                <a:sym typeface="Symbol" panose="05050102010706020507" pitchFamily="18" charset="2"/>
              </a:rPr>
              <a:t>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320194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911325" y="2193855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013418" y="2169098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081678" y="2155808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205298" y="2180809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97323" y="2188072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7791" y="21646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858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cons( x, nil )=cons( y, z ),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x=red, C  x=blue, D  y=green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A  true, Propagate : D  true, 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Decide : B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cons( x, nil ) = cons( y, z ), x = red, y = green }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( A  B  D ) added to list of clauses 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B  false, Propagate : C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cons( x, nil ) = cons( y, z ), x = red, x=blue, y = green }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( A  C  D ) added to list of clauses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>
                <a:solidFill>
                  <a:schemeClr val="bg1"/>
                </a:solidFill>
              </a:rPr>
              <a:t>cons(</a:t>
            </a:r>
            <a:r>
              <a:rPr lang="en-US" sz="3600" dirty="0" err="1" smtClean="0">
                <a:solidFill>
                  <a:schemeClr val="bg1"/>
                </a:solidFill>
              </a:rPr>
              <a:t>x,nil</a:t>
            </a:r>
            <a:r>
              <a:rPr lang="en-US" sz="3600" dirty="0" smtClean="0">
                <a:solidFill>
                  <a:schemeClr val="bg1"/>
                </a:solidFill>
              </a:rPr>
              <a:t>)=cons(</a:t>
            </a:r>
            <a:r>
              <a:rPr lang="en-US" sz="3600" dirty="0" err="1" smtClean="0">
                <a:solidFill>
                  <a:schemeClr val="bg1"/>
                </a:solidFill>
              </a:rPr>
              <a:t>y,z</a:t>
            </a:r>
            <a:r>
              <a:rPr lang="en-US" sz="3600" dirty="0" smtClean="0">
                <a:solidFill>
                  <a:schemeClr val="bg1"/>
                </a:solidFill>
              </a:rPr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x=red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 = blue</a:t>
            </a:r>
            <a:r>
              <a:rPr lang="en-US" sz="3600" dirty="0" smtClean="0">
                <a:sym typeface="Symbol" panose="05050102010706020507" pitchFamily="18" charset="2"/>
              </a:rPr>
              <a:t> 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y = green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67496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23224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03438" y="2107814"/>
            <a:ext cx="7377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B  D )  (  A  C  D )</a:t>
            </a:r>
            <a:endParaRPr lang="en-US" sz="36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5792623" y="1571426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16637" y="1588222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97323" y="1475773"/>
            <a:ext cx="667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B                C             </a:t>
            </a:r>
            <a:r>
              <a:rPr lang="en-US" sz="3600" dirty="0" smtClean="0">
                <a:sym typeface="Symbol" panose="05050102010706020507" pitchFamily="18" charset="2"/>
              </a:rPr>
              <a:t>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00896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911325" y="2193855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013418" y="2169098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9081678" y="2155808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205298" y="2180809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097323" y="2188072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247791" y="21646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Inductive Datatypes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824420"/>
            <a:ext cx="10515600" cy="385848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DPLL(DT) algorithm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:  { A </a:t>
            </a:r>
            <a:r>
              <a:rPr lang="en-US" sz="2000" dirty="0" smtClean="0"/>
              <a:t> cons( x, nil )=cons( y, z ), </a:t>
            </a:r>
            <a:r>
              <a:rPr lang="en-US" sz="2000" dirty="0" smtClean="0">
                <a:sym typeface="Symbol" panose="05050102010706020507" pitchFamily="18" charset="2"/>
              </a:rPr>
              <a:t>B </a:t>
            </a:r>
            <a:r>
              <a:rPr lang="en-US" sz="2000" dirty="0" smtClean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x=red, C  x=blue, D  y=green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A  true, Propagate : D  true,  </a:t>
            </a: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  <a:sym typeface="Symbol" panose="05050102010706020507" pitchFamily="18" charset="2"/>
              </a:rPr>
              <a:t>Decide : B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cons( x, nil ) = cons( y, z ), x = red, y = green }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( A  B  D ) added to list of clauses 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Propagate : B  false, Propagate : C  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 for DT on: { cons( x, nil ) = cons( y, z ), x = red, x=blue, y = green }</a:t>
            </a:r>
          </a:p>
          <a:p>
            <a:pPr lvl="2"/>
            <a:r>
              <a:rPr lang="en-US" sz="1800" dirty="0" smtClean="0">
                <a:sym typeface="Symbol" panose="05050102010706020507" pitchFamily="18" charset="2"/>
              </a:rPr>
              <a:t>( A  C  D ) added to list of clauses 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No decisions to backtrack  </a:t>
            </a:r>
            <a:r>
              <a:rPr lang="en-US" sz="2000" i="1" dirty="0" smtClean="0">
                <a:sym typeface="Symbol" panose="05050102010706020507" pitchFamily="18" charset="2"/>
              </a:rPr>
              <a:t>input is DT-</a:t>
            </a:r>
            <a:r>
              <a:rPr lang="en-US" sz="2000" i="1" dirty="0" err="1" smtClean="0">
                <a:sym typeface="Symbol" panose="05050102010706020507" pitchFamily="18" charset="2"/>
              </a:rPr>
              <a:t>unsatisfiable</a:t>
            </a:r>
            <a:endParaRPr lang="en-US" sz="2000" i="1" dirty="0" smtClean="0">
              <a:sym typeface="Symbol" panose="05050102010706020507" pitchFamily="18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9904" y="1469674"/>
            <a:ext cx="1011219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>
                <a:solidFill>
                  <a:schemeClr val="bg1"/>
                </a:solidFill>
              </a:rPr>
              <a:t>cons(</a:t>
            </a:r>
            <a:r>
              <a:rPr lang="en-US" sz="3600" dirty="0" err="1" smtClean="0">
                <a:solidFill>
                  <a:schemeClr val="bg1"/>
                </a:solidFill>
              </a:rPr>
              <a:t>x,nil</a:t>
            </a:r>
            <a:r>
              <a:rPr lang="en-US" sz="3600" dirty="0" smtClean="0">
                <a:solidFill>
                  <a:schemeClr val="bg1"/>
                </a:solidFill>
              </a:rPr>
              <a:t>)=cons(</a:t>
            </a:r>
            <a:r>
              <a:rPr lang="en-US" sz="3600" dirty="0" err="1" smtClean="0">
                <a:solidFill>
                  <a:schemeClr val="bg1"/>
                </a:solidFill>
              </a:rPr>
              <a:t>y,z</a:t>
            </a:r>
            <a:r>
              <a:rPr lang="en-US" sz="3600" dirty="0" smtClean="0">
                <a:solidFill>
                  <a:schemeClr val="bg1"/>
                </a:solidFill>
              </a:rPr>
              <a:t>) </a:t>
            </a:r>
            <a:r>
              <a:rPr lang="en-US" sz="3600" dirty="0" smtClean="0">
                <a:sym typeface="Symbol" panose="05050102010706020507" pitchFamily="18" charset="2"/>
              </a:rPr>
              <a:t> (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x=red</a:t>
            </a:r>
            <a:r>
              <a:rPr lang="en-US" sz="3600" dirty="0" smtClean="0">
                <a:sym typeface="Symbol" panose="05050102010706020507" pitchFamily="18" charset="2"/>
              </a:rPr>
              <a:t> 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x = blue</a:t>
            </a:r>
            <a:r>
              <a:rPr lang="en-US" sz="3600" dirty="0" smtClean="0">
                <a:sym typeface="Symbol" panose="05050102010706020507" pitchFamily="18" charset="2"/>
              </a:rPr>
              <a:t> )  </a:t>
            </a:r>
            <a:r>
              <a:rPr lang="en-US" sz="3600" dirty="0" smtClean="0">
                <a:solidFill>
                  <a:schemeClr val="bg1"/>
                </a:solidFill>
                <a:sym typeface="Symbol" panose="05050102010706020507" pitchFamily="18" charset="2"/>
              </a:rPr>
              <a:t>y = green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767496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23224" y="1551488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703438" y="2107814"/>
            <a:ext cx="7377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B  D )  (  A  C  D )</a:t>
            </a:r>
            <a:endParaRPr lang="en-US" sz="3600" dirty="0" smtClean="0"/>
          </a:p>
        </p:txBody>
      </p:sp>
      <p:sp>
        <p:nvSpPr>
          <p:cNvPr id="13" name="Rectangle 12"/>
          <p:cNvSpPr/>
          <p:nvPr/>
        </p:nvSpPr>
        <p:spPr>
          <a:xfrm>
            <a:off x="5792623" y="1571426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16637" y="1588222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097323" y="1475773"/>
            <a:ext cx="667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B                C             </a:t>
            </a:r>
            <a:r>
              <a:rPr lang="en-US" sz="3600" dirty="0" smtClean="0">
                <a:sym typeface="Symbol" panose="05050102010706020507" pitchFamily="18" charset="2"/>
              </a:rPr>
              <a:t>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237347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 of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876"/>
            <a:ext cx="10515600" cy="524264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What if we have: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Example input:</a:t>
            </a:r>
          </a:p>
          <a:p>
            <a:pPr marL="457200" lvl="1" indent="0" algn="ctr">
              <a:buNone/>
            </a:pPr>
            <a:r>
              <a:rPr lang="en-US" sz="2800" dirty="0" smtClean="0"/>
              <a:t>( head( x )+3 = y </a:t>
            </a:r>
            <a:r>
              <a:rPr lang="en-US" sz="2800" dirty="0" smtClean="0">
                <a:sym typeface="Symbol" panose="05050102010706020507" pitchFamily="18" charset="2"/>
              </a:rPr>
              <a:t> </a:t>
            </a:r>
            <a:r>
              <a:rPr lang="en-US" sz="2800" dirty="0" smtClean="0"/>
              <a:t>x = cons( y+1, nil ) ) </a:t>
            </a:r>
            <a:r>
              <a:rPr lang="en-US" sz="2800" dirty="0" smtClean="0">
                <a:sym typeface="Symbol" panose="05050102010706020507" pitchFamily="18" charset="2"/>
              </a:rPr>
              <a:t> head( x ) &gt; y+1</a:t>
            </a:r>
            <a:endParaRPr lang="en-US" sz="2800" dirty="0" smtClean="0"/>
          </a:p>
          <a:p>
            <a:endParaRPr lang="en-US" dirty="0"/>
          </a:p>
          <a:p>
            <a:pPr>
              <a:buFont typeface="Symbol" panose="05050102010706020507" pitchFamily="18" charset="2"/>
              <a:buChar char="Þ"/>
            </a:pPr>
            <a:r>
              <a:rPr lang="en-US" dirty="0" smtClean="0"/>
              <a:t>Requires reasoning about </a:t>
            </a:r>
            <a:r>
              <a:rPr lang="en-US" dirty="0" smtClean="0">
                <a:solidFill>
                  <a:srgbClr val="FF0000"/>
                </a:solidFill>
              </a:rPr>
              <a:t>datatypes</a:t>
            </a:r>
            <a:r>
              <a:rPr lang="en-US" dirty="0" smtClean="0"/>
              <a:t> </a:t>
            </a:r>
            <a:r>
              <a:rPr lang="en-US" i="1" dirty="0" smtClean="0"/>
              <a:t>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integers</a:t>
            </a:r>
          </a:p>
          <a:p>
            <a:pPr>
              <a:buFont typeface="Symbol" panose="05050102010706020507" pitchFamily="18" charset="2"/>
              <a:buChar char="Þ"/>
            </a:pPr>
            <a:endParaRPr lang="en-US" dirty="0">
              <a:solidFill>
                <a:srgbClr val="FF0000"/>
              </a:solidFill>
            </a:endParaRPr>
          </a:p>
          <a:p>
            <a:pPr>
              <a:buFont typeface="Symbol" panose="05050102010706020507" pitchFamily="18" charset="2"/>
              <a:buChar char="Þ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Symbol" panose="05050102010706020507" pitchFamily="18" charset="2"/>
              <a:buChar char="Þ"/>
            </a:pP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.</a:t>
            </a:r>
            <a:endParaRPr lang="en-US" dirty="0" smtClean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9292" y="2033077"/>
            <a:ext cx="685341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1"/>
            <a:r>
              <a:rPr lang="en-US" sz="2800" dirty="0" err="1" smtClean="0"/>
              <a:t>IntList</a:t>
            </a:r>
            <a:r>
              <a:rPr lang="en-US" sz="2800" dirty="0" smtClean="0"/>
              <a:t> := cons( head : </a:t>
            </a:r>
            <a:r>
              <a:rPr lang="en-US" sz="2800" dirty="0" err="1" smtClean="0"/>
              <a:t>Int</a:t>
            </a:r>
            <a:r>
              <a:rPr lang="en-US" sz="2800" dirty="0" smtClean="0"/>
              <a:t>, tail : </a:t>
            </a:r>
            <a:r>
              <a:rPr lang="en-US" sz="2800" dirty="0" err="1" smtClean="0"/>
              <a:t>IntList</a:t>
            </a:r>
            <a:r>
              <a:rPr lang="en-US" sz="2800" dirty="0" smtClean="0"/>
              <a:t> ) | nil</a:t>
            </a:r>
          </a:p>
        </p:txBody>
      </p:sp>
    </p:spTree>
    <p:extLst>
      <p:ext uri="{BB962C8B-B14F-4D97-AF65-F5344CB8AC3E}">
        <p14:creationId xmlns:p14="http://schemas.microsoft.com/office/powerpoint/2010/main" val="271769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Combination of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8877"/>
            <a:ext cx="10515600" cy="521600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if we have: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Example input:</a:t>
            </a:r>
          </a:p>
          <a:p>
            <a:pPr marL="457200" lvl="1" indent="0" algn="ctr">
              <a:buNone/>
            </a:pPr>
            <a:r>
              <a:rPr lang="en-US" sz="2800" dirty="0" smtClean="0"/>
              <a:t>( head( x )+3 = y </a:t>
            </a:r>
            <a:r>
              <a:rPr lang="en-US" sz="2800" dirty="0" smtClean="0">
                <a:sym typeface="Symbol" panose="05050102010706020507" pitchFamily="18" charset="2"/>
              </a:rPr>
              <a:t> </a:t>
            </a:r>
            <a:r>
              <a:rPr lang="en-US" sz="2800" dirty="0" smtClean="0"/>
              <a:t>x = cons( y+1, nil ) ) </a:t>
            </a:r>
            <a:r>
              <a:rPr lang="en-US" sz="2800" dirty="0" smtClean="0">
                <a:sym typeface="Symbol" panose="05050102010706020507" pitchFamily="18" charset="2"/>
              </a:rPr>
              <a:t> head( x ) &gt; y+1</a:t>
            </a:r>
            <a:endParaRPr lang="en-US" dirty="0" smtClean="0"/>
          </a:p>
          <a:p>
            <a:r>
              <a:rPr lang="en-US" dirty="0" smtClean="0"/>
              <a:t>Idea:</a:t>
            </a:r>
          </a:p>
          <a:p>
            <a:pPr lvl="1"/>
            <a:r>
              <a:rPr lang="en-US" i="1" dirty="0" smtClean="0"/>
              <a:t>Purify</a:t>
            </a:r>
            <a:r>
              <a:rPr lang="en-US" dirty="0" smtClean="0"/>
              <a:t> the literals in the input</a:t>
            </a:r>
          </a:p>
          <a:p>
            <a:pPr lvl="1"/>
            <a:r>
              <a:rPr lang="en-US" dirty="0" smtClean="0"/>
              <a:t>Use DPLL(LIA+DT): find satisfying assignments M = M</a:t>
            </a:r>
            <a:r>
              <a:rPr lang="en-US" baseline="-25000" dirty="0" smtClean="0"/>
              <a:t>LIA</a:t>
            </a:r>
            <a:r>
              <a:rPr lang="en-US" dirty="0" smtClean="0"/>
              <a:t> </a:t>
            </a:r>
            <a:r>
              <a:rPr lang="en-US" dirty="0" smtClean="0">
                <a:sym typeface="Symbol" panose="05050102010706020507" pitchFamily="18" charset="2"/>
              </a:rPr>
              <a:t> M</a:t>
            </a:r>
            <a:r>
              <a:rPr lang="en-US" baseline="-25000" dirty="0" smtClean="0">
                <a:sym typeface="Symbol" panose="05050102010706020507" pitchFamily="18" charset="2"/>
              </a:rPr>
              <a:t>DT</a:t>
            </a: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Use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existing solver for LIA </a:t>
            </a:r>
            <a:r>
              <a:rPr lang="en-US" dirty="0" smtClean="0">
                <a:sym typeface="Symbol" panose="05050102010706020507" pitchFamily="18" charset="2"/>
              </a:rPr>
              <a:t>to check if M</a:t>
            </a:r>
            <a:r>
              <a:rPr lang="en-US" baseline="-25000" dirty="0" smtClean="0">
                <a:sym typeface="Symbol" panose="05050102010706020507" pitchFamily="18" charset="2"/>
              </a:rPr>
              <a:t>LIA</a:t>
            </a:r>
            <a:r>
              <a:rPr lang="en-US" dirty="0" smtClean="0">
                <a:sym typeface="Symbol" panose="05050102010706020507" pitchFamily="18" charset="2"/>
              </a:rPr>
              <a:t> is LIA-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2"/>
            <a:r>
              <a:rPr lang="en-US" dirty="0" smtClean="0">
                <a:sym typeface="Symbol" panose="05050102010706020507" pitchFamily="18" charset="2"/>
              </a:rPr>
              <a:t>Use </a:t>
            </a:r>
            <a:r>
              <a:rPr lang="en-US" dirty="0" smtClean="0">
                <a:solidFill>
                  <a:srgbClr val="FF0000"/>
                </a:solidFill>
                <a:sym typeface="Symbol" panose="05050102010706020507" pitchFamily="18" charset="2"/>
              </a:rPr>
              <a:t>existing solver for DT </a:t>
            </a:r>
            <a:r>
              <a:rPr lang="en-US" dirty="0" smtClean="0">
                <a:sym typeface="Symbol" panose="05050102010706020507" pitchFamily="18" charset="2"/>
              </a:rPr>
              <a:t>to check if M</a:t>
            </a:r>
            <a:r>
              <a:rPr lang="en-US" baseline="-25000" dirty="0" smtClean="0">
                <a:sym typeface="Symbol" panose="05050102010706020507" pitchFamily="18" charset="2"/>
              </a:rPr>
              <a:t>DT</a:t>
            </a:r>
            <a:r>
              <a:rPr lang="en-US" dirty="0" smtClean="0">
                <a:sym typeface="Symbol" panose="05050102010706020507" pitchFamily="18" charset="2"/>
              </a:rPr>
              <a:t> is DT-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endParaRPr lang="en-US" dirty="0" smtClean="0">
              <a:sym typeface="Symbol" panose="05050102010706020507" pitchFamily="18" charset="2"/>
            </a:endParaRPr>
          </a:p>
          <a:p>
            <a:pPr lvl="1"/>
            <a:r>
              <a:rPr lang="en-US" dirty="0" smtClean="0"/>
              <a:t>If either of { M</a:t>
            </a:r>
            <a:r>
              <a:rPr lang="en-US" baseline="-25000" dirty="0" smtClean="0"/>
              <a:t>LIA</a:t>
            </a:r>
            <a:r>
              <a:rPr lang="en-US" dirty="0" smtClean="0"/>
              <a:t>, M</a:t>
            </a:r>
            <a:r>
              <a:rPr lang="en-US" baseline="-25000" dirty="0" smtClean="0"/>
              <a:t>DT</a:t>
            </a:r>
            <a:r>
              <a:rPr lang="en-US" dirty="0" smtClean="0"/>
              <a:t> } is T-</a:t>
            </a:r>
            <a:r>
              <a:rPr lang="en-US" dirty="0" err="1" smtClean="0"/>
              <a:t>unsatisfiable</a:t>
            </a:r>
            <a:r>
              <a:rPr lang="en-US" dirty="0" smtClean="0"/>
              <a:t>, then M is T-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both { M</a:t>
            </a:r>
            <a:r>
              <a:rPr lang="en-US" baseline="-25000" dirty="0"/>
              <a:t>LIA</a:t>
            </a:r>
            <a:r>
              <a:rPr lang="en-US" dirty="0"/>
              <a:t>, M</a:t>
            </a:r>
            <a:r>
              <a:rPr lang="en-US" baseline="-25000" dirty="0"/>
              <a:t>DT</a:t>
            </a:r>
            <a:r>
              <a:rPr lang="en-US" dirty="0"/>
              <a:t> } </a:t>
            </a:r>
            <a:r>
              <a:rPr lang="en-US" dirty="0" smtClean="0"/>
              <a:t>are T-</a:t>
            </a:r>
            <a:r>
              <a:rPr lang="en-US" dirty="0" err="1" smtClean="0"/>
              <a:t>satisfiable</a:t>
            </a:r>
            <a:r>
              <a:rPr lang="en-US" dirty="0"/>
              <a:t>, </a:t>
            </a:r>
            <a:r>
              <a:rPr lang="en-US" dirty="0" smtClean="0"/>
              <a:t>then solvers must combine models</a:t>
            </a:r>
          </a:p>
          <a:p>
            <a:pPr lvl="2"/>
            <a:r>
              <a:rPr lang="en-US" dirty="0" smtClean="0"/>
              <a:t>Communicate equalities between </a:t>
            </a:r>
            <a:r>
              <a:rPr lang="en-US" i="1" dirty="0" smtClean="0"/>
              <a:t>shared terms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2669292" y="2033077"/>
            <a:ext cx="6853415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lvl="1"/>
            <a:r>
              <a:rPr lang="en-US" sz="2800" dirty="0" err="1" smtClean="0"/>
              <a:t>IntList</a:t>
            </a:r>
            <a:r>
              <a:rPr lang="en-US" sz="2800" dirty="0" smtClean="0"/>
              <a:t> := cons( head : </a:t>
            </a:r>
            <a:r>
              <a:rPr lang="en-US" sz="2800" dirty="0" err="1" smtClean="0"/>
              <a:t>Int</a:t>
            </a:r>
            <a:r>
              <a:rPr lang="en-US" sz="2800" dirty="0" smtClean="0"/>
              <a:t>, tail : </a:t>
            </a:r>
            <a:r>
              <a:rPr lang="en-US" sz="2800" dirty="0" err="1" smtClean="0"/>
              <a:t>IntList</a:t>
            </a:r>
            <a:r>
              <a:rPr lang="en-US" sz="2800" dirty="0" smtClean="0"/>
              <a:t> ) | nil</a:t>
            </a:r>
          </a:p>
        </p:txBody>
      </p:sp>
    </p:spTree>
    <p:extLst>
      <p:ext uri="{BB962C8B-B14F-4D97-AF65-F5344CB8AC3E}">
        <p14:creationId xmlns:p14="http://schemas.microsoft.com/office/powerpoint/2010/main" val="7443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/>
              <a:t>x = cons( y+1, nil ) ) </a:t>
            </a:r>
            <a:r>
              <a:rPr lang="en-US" sz="2800" dirty="0">
                <a:sym typeface="Symbol" panose="05050102010706020507" pitchFamily="18" charset="2"/>
              </a:rPr>
              <a:t> head( x ) &gt; y+1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41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) 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/>
              <a:t>head( x )+3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y+1,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ym typeface="Symbol" panose="05050102010706020507" pitchFamily="18" charset="2"/>
              </a:rPr>
              <a:t>head( x ) &gt; y+1 }</a:t>
            </a:r>
            <a:endParaRPr lang="en-US" sz="2000" dirty="0">
              <a:sym typeface="Symbol" panose="05050102010706020507" pitchFamily="18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</p:spTree>
    <p:extLst>
      <p:ext uri="{BB962C8B-B14F-4D97-AF65-F5344CB8AC3E}">
        <p14:creationId xmlns:p14="http://schemas.microsoft.com/office/powerpoint/2010/main" val="1818055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) 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head</a:t>
            </a:r>
            <a:r>
              <a:rPr lang="en-US" sz="2000" dirty="0" smtClean="0"/>
              <a:t>( x )</a:t>
            </a:r>
            <a:r>
              <a:rPr lang="en-US" sz="2000" dirty="0" smtClean="0">
                <a:solidFill>
                  <a:srgbClr val="FF0000"/>
                </a:solidFill>
              </a:rPr>
              <a:t>+</a:t>
            </a:r>
            <a:r>
              <a:rPr lang="en-US" sz="2000" dirty="0" smtClean="0"/>
              <a:t>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cons</a:t>
            </a:r>
            <a:r>
              <a:rPr lang="en-US" sz="2000" dirty="0" smtClean="0">
                <a:sym typeface="Symbol" panose="05050102010706020507" pitchFamily="18" charset="2"/>
              </a:rPr>
              <a:t>( y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  <a:r>
              <a:rPr lang="en-US" sz="2000" dirty="0" smtClean="0">
                <a:sym typeface="Symbol" panose="05050102010706020507" pitchFamily="18" charset="2"/>
              </a:rPr>
              <a:t>1,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nil</a:t>
            </a:r>
            <a:r>
              <a:rPr lang="en-US" sz="2000" dirty="0" smtClean="0">
                <a:sym typeface="Symbol" panose="05050102010706020507" pitchFamily="18" charset="2"/>
              </a:rPr>
              <a:t>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head</a:t>
            </a:r>
            <a:r>
              <a:rPr lang="en-US" sz="2000" dirty="0" smtClean="0">
                <a:sym typeface="Symbol" panose="05050102010706020507" pitchFamily="18" charset="2"/>
              </a:rPr>
              <a:t>( x ) 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&gt;</a:t>
            </a:r>
            <a:r>
              <a:rPr lang="en-US" sz="2000" dirty="0" smtClean="0">
                <a:sym typeface="Symbol" panose="05050102010706020507" pitchFamily="18" charset="2"/>
              </a:rPr>
              <a:t> y</a:t>
            </a:r>
            <a:r>
              <a:rPr lang="en-US" sz="2000" dirty="0" smtClean="0">
                <a:solidFill>
                  <a:srgbClr val="FF0000"/>
                </a:solidFill>
                <a:sym typeface="Symbol" panose="05050102010706020507" pitchFamily="18" charset="2"/>
              </a:rPr>
              <a:t>+</a:t>
            </a:r>
            <a:r>
              <a:rPr lang="en-US" sz="2000" dirty="0" smtClean="0">
                <a:sym typeface="Symbol" panose="05050102010706020507" pitchFamily="18" charset="2"/>
              </a:rPr>
              <a:t>1 }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Purify A, B, C, e.g. introduce fresh “shared” variables such that: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Each literal contains function symbols only belonging to one theory (DT or LIA)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</p:spTree>
    <p:extLst>
      <p:ext uri="{BB962C8B-B14F-4D97-AF65-F5344CB8AC3E}">
        <p14:creationId xmlns:p14="http://schemas.microsoft.com/office/powerpoint/2010/main" val="249057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01699" y="1423283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56608" y="1445509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49598" y="1456083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82160" y="1423283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3283"/>
            <a:ext cx="10515600" cy="475368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DPLL algorithm</a:t>
            </a:r>
          </a:p>
          <a:p>
            <a:pPr lvl="1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</a:t>
            </a:r>
          </a:p>
          <a:p>
            <a:pPr lvl="1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Decide : C  true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726601" y="1361851"/>
            <a:ext cx="4738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A </a:t>
            </a:r>
            <a:r>
              <a:rPr lang="en-US" sz="3600" dirty="0" smtClean="0">
                <a:sym typeface="Symbol" panose="05050102010706020507" pitchFamily="18" charset="2"/>
              </a:rPr>
              <a:t> B )  ( C  D )  B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845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) 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  <a:endParaRPr lang="en-US" sz="1600" dirty="0" smtClean="0">
              <a:sym typeface="Symbol" panose="05050102010706020507" pitchFamily="18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49840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99986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) 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Decide : A  </a:t>
            </a:r>
            <a:r>
              <a:rPr lang="en-US" sz="2000" dirty="0" smtClean="0">
                <a:sym typeface="Symbol" panose="05050102010706020507" pitchFamily="18" charset="2"/>
              </a:rPr>
              <a:t>true</a:t>
            </a:r>
            <a:endParaRPr lang="en-US" sz="2000" dirty="0">
              <a:sym typeface="Symbol" panose="05050102010706020507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54217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315954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) 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Decide : A  </a:t>
            </a:r>
            <a:r>
              <a:rPr lang="en-US" sz="2000" dirty="0" smtClean="0"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 on : { u1 + 3 = y, u1 &gt; y+1 }   { </a:t>
            </a:r>
            <a:r>
              <a:rPr lang="en-US" sz="2000" dirty="0" smtClean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2000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2000" dirty="0" smtClean="0">
                <a:solidFill>
                  <a:srgbClr val="0070C0"/>
                </a:solidFill>
                <a:sym typeface="Symbol" panose="05050102010706020507" pitchFamily="18" charset="2"/>
              </a:rPr>
              <a:t> = head(x)</a:t>
            </a:r>
            <a:r>
              <a:rPr lang="en-US" sz="2000" dirty="0" smtClean="0">
                <a:sym typeface="Symbol" panose="05050102010706020507" pitchFamily="18" charset="2"/>
              </a:rPr>
              <a:t>, </a:t>
            </a:r>
            <a:r>
              <a:rPr lang="en-US" sz="2000" dirty="0" smtClean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2000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2000" dirty="0" smtClean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2000" dirty="0" smtClean="0">
                <a:sym typeface="Symbol" panose="05050102010706020507" pitchFamily="18" charset="2"/>
              </a:rPr>
              <a:t>}</a:t>
            </a:r>
            <a:endParaRPr lang="en-US" sz="2000" dirty="0">
              <a:sym typeface="Symbol" panose="05050102010706020507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54217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3959865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) 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Decide : A  </a:t>
            </a:r>
            <a:r>
              <a:rPr lang="en-US" sz="2000" dirty="0" smtClean="0"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</a:t>
            </a: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</a:t>
            </a:r>
            <a:r>
              <a:rPr lang="en-US" sz="1600" dirty="0" smtClean="0">
                <a:sym typeface="Symbol" panose="05050102010706020507" pitchFamily="18" charset="2"/>
              </a:rPr>
              <a:t>olver for LIA on : </a:t>
            </a:r>
            <a:r>
              <a:rPr lang="en-US" sz="1600" dirty="0">
                <a:sym typeface="Symbol" panose="05050102010706020507" pitchFamily="18" charset="2"/>
              </a:rPr>
              <a:t>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</a:t>
            </a:r>
            <a:r>
              <a:rPr lang="en-US" sz="1600" dirty="0" smtClean="0">
                <a:sym typeface="Symbol" panose="05050102010706020507" pitchFamily="18" charset="2"/>
              </a:rPr>
              <a:t>y+1,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</a:t>
            </a:r>
          </a:p>
          <a:p>
            <a:pPr lvl="2"/>
            <a:endParaRPr lang="en-US" sz="1600" dirty="0">
              <a:sym typeface="Symbol" panose="05050102010706020507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54217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195064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) 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Decide : A  </a:t>
            </a:r>
            <a:r>
              <a:rPr lang="en-US" sz="2000" dirty="0" smtClean="0"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</a:t>
            </a:r>
            <a:r>
              <a:rPr lang="en-US" sz="1600" dirty="0" smtClean="0">
                <a:sym typeface="Symbol" panose="05050102010706020507" pitchFamily="18" charset="2"/>
              </a:rPr>
              <a:t>olver for LIA on : </a:t>
            </a:r>
            <a:r>
              <a:rPr lang="en-US" sz="1600" dirty="0">
                <a:sym typeface="Symbol" panose="05050102010706020507" pitchFamily="18" charset="2"/>
              </a:rPr>
              <a:t>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 smtClean="0">
                <a:sym typeface="Symbol" panose="05050102010706020507" pitchFamily="18" charset="2"/>
              </a:rPr>
              <a:t>}</a:t>
            </a:r>
            <a:endParaRPr lang="en-US" sz="1600" dirty="0">
              <a:sym typeface="Symbol" panose="05050102010706020507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54217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</p:spTree>
    <p:extLst>
      <p:ext uri="{BB962C8B-B14F-4D97-AF65-F5344CB8AC3E}">
        <p14:creationId xmlns:p14="http://schemas.microsoft.com/office/powerpoint/2010/main" val="1449412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Decide : A  </a:t>
            </a:r>
            <a:r>
              <a:rPr lang="en-US" sz="2000" dirty="0" smtClean="0"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FF0000"/>
                </a:solidFill>
                <a:sym typeface="Symbol" panose="05050102010706020507" pitchFamily="18" charset="2"/>
              </a:rPr>
              <a:t> + 3 = y</a:t>
            </a:r>
            <a:r>
              <a:rPr lang="en-US" sz="1600" dirty="0">
                <a:sym typeface="Symbol" panose="05050102010706020507" pitchFamily="18" charset="2"/>
              </a:rPr>
              <a:t>, </a:t>
            </a:r>
            <a:r>
              <a:rPr lang="en-US" sz="1600" dirty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FF0000"/>
                </a:solidFill>
                <a:sym typeface="Symbol" panose="05050102010706020507" pitchFamily="18" charset="2"/>
              </a:rPr>
              <a:t> &gt; y+1</a:t>
            </a:r>
            <a:r>
              <a:rPr lang="en-US" sz="1600" dirty="0">
                <a:sym typeface="Symbol" panose="05050102010706020507" pitchFamily="18" charset="2"/>
              </a:rPr>
              <a:t>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 smtClean="0">
                <a:sym typeface="Symbol" panose="05050102010706020507" pitchFamily="18" charset="2"/>
              </a:rPr>
              <a:t>}… </a:t>
            </a:r>
            <a:r>
              <a:rPr lang="en-US" sz="1600" dirty="0"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</a:t>
            </a:r>
            <a:r>
              <a:rPr lang="en-US" sz="1600" dirty="0" smtClean="0">
                <a:sym typeface="Symbol" panose="05050102010706020507" pitchFamily="18" charset="2"/>
              </a:rPr>
              <a:t>y  </a:t>
            </a:r>
            <a:r>
              <a:rPr lang="en-US" sz="1600" dirty="0"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 smtClean="0">
                <a:sym typeface="Symbol" panose="05050102010706020507" pitchFamily="18" charset="2"/>
              </a:rPr>
              <a:t>is LIA-</a:t>
            </a:r>
            <a:r>
              <a:rPr lang="en-US" sz="1600" i="1" dirty="0" err="1" smtClean="0">
                <a:sym typeface="Symbol" panose="05050102010706020507" pitchFamily="18" charset="2"/>
              </a:rPr>
              <a:t>unsatisfiable</a:t>
            </a:r>
            <a:r>
              <a:rPr lang="en-US" sz="1600" i="1" dirty="0" smtClean="0">
                <a:sym typeface="Symbol" panose="05050102010706020507" pitchFamily="18" charset="2"/>
              </a:rPr>
              <a:t>!  </a:t>
            </a:r>
            <a:r>
              <a:rPr lang="en-US" sz="1600" dirty="0" smtClean="0">
                <a:sym typeface="Symbol" panose="05050102010706020507" pitchFamily="18" charset="2"/>
              </a:rPr>
              <a:t>Add ( A  C )</a:t>
            </a:r>
            <a:endParaRPr lang="en-US" sz="1600" dirty="0">
              <a:sym typeface="Symbol" panose="05050102010706020507" pitchFamily="18" charset="2"/>
            </a:endParaRPr>
          </a:p>
          <a:p>
            <a:pPr lvl="2"/>
            <a:endParaRPr lang="en-US" sz="1600" dirty="0">
              <a:sym typeface="Symbol" panose="05050102010706020507" pitchFamily="18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954217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396665" y="2052888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5862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Backtrack decision on A</a:t>
            </a:r>
            <a:endParaRPr lang="en-US" sz="2000" dirty="0">
              <a:sym typeface="Symbol" panose="05050102010706020507" pitchFamily="18" charset="2"/>
            </a:endParaRPr>
          </a:p>
          <a:p>
            <a:pPr lvl="2"/>
            <a:endParaRPr lang="en-US" sz="1600" dirty="0">
              <a:sym typeface="Symbol" panose="05050102010706020507" pitchFamily="18" charset="2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</p:spTree>
    <p:extLst>
      <p:ext uri="{BB962C8B-B14F-4D97-AF65-F5344CB8AC3E}">
        <p14:creationId xmlns:p14="http://schemas.microsoft.com/office/powerpoint/2010/main" val="23054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2"/>
            <a:endParaRPr lang="en-US" sz="1600" dirty="0">
              <a:sym typeface="Symbol" panose="05050102010706020507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4594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344264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 on : { u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+3=y, x=cons(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, nil ),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&gt; y+1 } </a:t>
            </a:r>
            <a:r>
              <a:rPr lang="en-US" sz="2000" dirty="0">
                <a:sym typeface="Symbol" panose="05050102010706020507" pitchFamily="18" charset="2"/>
              </a:rPr>
              <a:t> { 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20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= head(x)</a:t>
            </a:r>
            <a:r>
              <a:rPr lang="en-US" sz="2000" dirty="0">
                <a:sym typeface="Symbol" panose="05050102010706020507" pitchFamily="18" charset="2"/>
              </a:rPr>
              <a:t>, 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20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20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2000" dirty="0">
                <a:sym typeface="Symbol" panose="05050102010706020507" pitchFamily="18" charset="2"/>
              </a:rPr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6697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40571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x = cons(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, nil ),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 = head( x )</a:t>
            </a:r>
            <a:r>
              <a:rPr lang="en-US" sz="1600" dirty="0" smtClean="0">
                <a:sym typeface="Symbol" panose="05050102010706020507" pitchFamily="18" charset="2"/>
              </a:rPr>
              <a:t> }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{ u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+3=y,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</a:t>
            </a:r>
            <a:r>
              <a:rPr lang="en-US" sz="1600" dirty="0" smtClean="0">
                <a:sym typeface="Symbol" panose="05050102010706020507" pitchFamily="18" charset="2"/>
              </a:rPr>
              <a:t> }</a:t>
            </a:r>
            <a:endParaRPr lang="en-US" sz="1600" dirty="0">
              <a:sym typeface="Symbol" panose="05050102010706020507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7231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3283"/>
            <a:ext cx="10515600" cy="475368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DPLL algorithm</a:t>
            </a:r>
          </a:p>
          <a:p>
            <a:pPr lvl="1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B  false</a:t>
            </a:r>
          </a:p>
          <a:p>
            <a:pPr lvl="1"/>
            <a:r>
              <a:rPr lang="en-US" dirty="0" smtClean="0"/>
              <a:t>Propagate : </a:t>
            </a:r>
            <a:r>
              <a:rPr lang="en-US" dirty="0" smtClean="0">
                <a:sym typeface="Symbol" panose="05050102010706020507" pitchFamily="18" charset="2"/>
              </a:rPr>
              <a:t>A  true</a:t>
            </a:r>
          </a:p>
          <a:p>
            <a:pPr lvl="1"/>
            <a:r>
              <a:rPr lang="en-US" dirty="0" smtClean="0">
                <a:sym typeface="Symbol" panose="05050102010706020507" pitchFamily="18" charset="2"/>
              </a:rPr>
              <a:t>Decide : C  true</a:t>
            </a:r>
          </a:p>
          <a:p>
            <a:pPr marL="457200" lvl="1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Input is </a:t>
            </a:r>
            <a:r>
              <a:rPr lang="en-US" dirty="0" err="1" smtClean="0">
                <a:sym typeface="Symbol" panose="05050102010706020507" pitchFamily="18" charset="2"/>
              </a:rPr>
              <a:t>satisfiable</a:t>
            </a:r>
            <a:r>
              <a:rPr lang="en-US" dirty="0" smtClean="0">
                <a:sym typeface="Symbol" panose="05050102010706020507" pitchFamily="18" charset="2"/>
              </a:rPr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7701699" y="1423283"/>
            <a:ext cx="707010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756608" y="1445509"/>
            <a:ext cx="41850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049598" y="1456083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82160" y="1423283"/>
            <a:ext cx="386215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26601" y="1361851"/>
            <a:ext cx="473879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3600" dirty="0" smtClean="0"/>
              <a:t>( A </a:t>
            </a:r>
            <a:r>
              <a:rPr lang="en-US" sz="3600" dirty="0" smtClean="0">
                <a:sym typeface="Symbol" panose="05050102010706020507" pitchFamily="18" charset="2"/>
              </a:rPr>
              <a:t> B )  ( C  D )  B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28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40571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x = cons(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, nil ),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</a:t>
            </a:r>
            <a:r>
              <a:rPr lang="en-US" sz="1600" dirty="0">
                <a:sym typeface="Symbol" panose="05050102010706020507" pitchFamily="18" charset="2"/>
              </a:rPr>
              <a:t> </a:t>
            </a:r>
            <a:r>
              <a:rPr lang="en-US" sz="1600" dirty="0" smtClean="0">
                <a:sym typeface="Symbol" panose="05050102010706020507" pitchFamily="18" charset="2"/>
              </a:rPr>
              <a:t>} </a:t>
            </a:r>
            <a:r>
              <a:rPr lang="en-US" sz="1600" dirty="0">
                <a:sym typeface="Symbol" panose="05050102010706020507" pitchFamily="18" charset="2"/>
              </a:rPr>
              <a:t>… </a:t>
            </a:r>
            <a:r>
              <a:rPr lang="en-US" sz="1600" dirty="0" smtClean="0">
                <a:sym typeface="Symbol" panose="05050102010706020507" pitchFamily="18" charset="2"/>
              </a:rPr>
              <a:t>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{ u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+3=y,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</a:t>
            </a:r>
            <a:r>
              <a:rPr lang="en-US" sz="1600" dirty="0">
                <a:sym typeface="Symbol" panose="05050102010706020507" pitchFamily="18" charset="2"/>
              </a:rPr>
              <a:t> </a:t>
            </a:r>
            <a:r>
              <a:rPr lang="en-US" sz="1600" dirty="0" smtClean="0">
                <a:sym typeface="Symbol" panose="05050102010706020507" pitchFamily="18" charset="2"/>
              </a:rPr>
              <a:t>}</a:t>
            </a:r>
            <a:endParaRPr lang="en-US" sz="1600" dirty="0">
              <a:sym typeface="Symbol" panose="05050102010706020507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7695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40571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x = cons(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, nil ),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en-US" sz="1600" dirty="0" smtClean="0">
                <a:sym typeface="Symbol" panose="05050102010706020507" pitchFamily="18" charset="2"/>
              </a:rPr>
              <a:t> } </a:t>
            </a:r>
            <a:r>
              <a:rPr lang="en-US" sz="1600" dirty="0">
                <a:sym typeface="Symbol" panose="05050102010706020507" pitchFamily="18" charset="2"/>
              </a:rPr>
              <a:t>… </a:t>
            </a:r>
            <a:r>
              <a:rPr lang="en-US" sz="1600" dirty="0" smtClean="0">
                <a:sym typeface="Symbol" panose="05050102010706020507" pitchFamily="18" charset="2"/>
              </a:rPr>
              <a:t>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{ u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+3=y,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</a:t>
            </a:r>
            <a:r>
              <a:rPr lang="en-US" sz="1600" dirty="0">
                <a:sym typeface="Symbol" panose="05050102010706020507" pitchFamily="18" charset="2"/>
              </a:rPr>
              <a:t> </a:t>
            </a:r>
            <a:r>
              <a:rPr lang="en-US" sz="1600" dirty="0" smtClean="0">
                <a:sym typeface="Symbol" panose="05050102010706020507" pitchFamily="18" charset="2"/>
              </a:rPr>
              <a:t>} … LIA-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>
              <a:sym typeface="Symbol" panose="05050102010706020507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5298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951346" cy="40571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x = cons(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, nil ),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en-US" sz="1600" dirty="0" smtClean="0">
                <a:sym typeface="Symbol" panose="05050102010706020507" pitchFamily="18" charset="2"/>
              </a:rPr>
              <a:t> } </a:t>
            </a:r>
            <a:r>
              <a:rPr lang="en-US" sz="1600" dirty="0">
                <a:sym typeface="Symbol" panose="05050102010706020507" pitchFamily="18" charset="2"/>
              </a:rPr>
              <a:t>… </a:t>
            </a:r>
            <a:r>
              <a:rPr lang="en-US" sz="1600" dirty="0" smtClean="0">
                <a:sym typeface="Symbol" panose="05050102010706020507" pitchFamily="18" charset="2"/>
              </a:rPr>
              <a:t>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{ u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+3=y,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</a:t>
            </a:r>
            <a:r>
              <a:rPr lang="en-US" sz="1600" dirty="0">
                <a:sym typeface="Symbol" panose="05050102010706020507" pitchFamily="18" charset="2"/>
              </a:rPr>
              <a:t> </a:t>
            </a:r>
            <a:r>
              <a:rPr lang="en-US" sz="1600" dirty="0" smtClean="0">
                <a:sym typeface="Symbol" panose="05050102010706020507" pitchFamily="18" charset="2"/>
              </a:rPr>
              <a:t>} … LIA-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marL="457200" lvl="1" indent="0">
              <a:buNone/>
            </a:pPr>
            <a:r>
              <a:rPr lang="en-US" sz="2000" i="1" dirty="0" smtClean="0">
                <a:sym typeface="Symbol" panose="05050102010706020507" pitchFamily="18" charset="2"/>
              </a:rPr>
              <a:t> To answer “</a:t>
            </a:r>
            <a:r>
              <a:rPr lang="en-US" sz="2000" i="1" dirty="0" err="1" smtClean="0">
                <a:sym typeface="Symbol" panose="05050102010706020507" pitchFamily="18" charset="2"/>
              </a:rPr>
              <a:t>satisfiable</a:t>
            </a:r>
            <a:r>
              <a:rPr lang="en-US" sz="2000" i="1" dirty="0" smtClean="0">
                <a:sym typeface="Symbol" panose="05050102010706020507" pitchFamily="18" charset="2"/>
              </a:rPr>
              <a:t>”, theory solvers must agree on equalities between shared variables </a:t>
            </a:r>
            <a:r>
              <a:rPr lang="en-US" sz="2000" i="1" dirty="0" smtClean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2000" i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2000" i="1" dirty="0" smtClean="0">
                <a:solidFill>
                  <a:srgbClr val="0070C0"/>
                </a:solidFill>
                <a:sym typeface="Symbol" panose="05050102010706020507" pitchFamily="18" charset="2"/>
              </a:rPr>
              <a:t>, u</a:t>
            </a:r>
            <a:r>
              <a:rPr lang="en-US" sz="2000" i="1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endParaRPr lang="en-US" sz="2000" i="1" baseline="-25000" dirty="0">
              <a:solidFill>
                <a:srgbClr val="0070C0"/>
              </a:solidFill>
              <a:sym typeface="Symbol" panose="05050102010706020507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1669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40571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x = cons(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, nil ),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en-US" sz="1600" dirty="0" smtClean="0">
                <a:sym typeface="Symbol" panose="05050102010706020507" pitchFamily="18" charset="2"/>
              </a:rPr>
              <a:t> } </a:t>
            </a:r>
            <a:r>
              <a:rPr lang="en-US" sz="1600" dirty="0">
                <a:sym typeface="Symbol" panose="05050102010706020507" pitchFamily="18" charset="2"/>
              </a:rPr>
              <a:t>… </a:t>
            </a:r>
            <a:r>
              <a:rPr lang="en-US" sz="1600" dirty="0" smtClean="0">
                <a:sym typeface="Symbol" panose="05050102010706020507" pitchFamily="18" charset="2"/>
              </a:rPr>
              <a:t>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r>
              <a:rPr lang="en-US" sz="1600" dirty="0" smtClean="0">
                <a:sym typeface="Symbol" panose="05050102010706020507" pitchFamily="18" charset="2"/>
              </a:rPr>
              <a:t>. Is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 = u</a:t>
            </a:r>
            <a:r>
              <a:rPr lang="en-US" sz="1600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?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{ u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+3=y,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</a:t>
            </a:r>
            <a:r>
              <a:rPr lang="en-US" sz="1600" dirty="0">
                <a:sym typeface="Symbol" panose="05050102010706020507" pitchFamily="18" charset="2"/>
              </a:rPr>
              <a:t> </a:t>
            </a:r>
            <a:r>
              <a:rPr lang="en-US" sz="1600" dirty="0" smtClean="0">
                <a:sym typeface="Symbol" panose="05050102010706020507" pitchFamily="18" charset="2"/>
              </a:rPr>
              <a:t>} … LIA-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r>
              <a:rPr lang="en-US" sz="1600" dirty="0" smtClean="0">
                <a:sym typeface="Symbol" panose="05050102010706020507" pitchFamily="18" charset="2"/>
              </a:rPr>
              <a:t>. </a:t>
            </a:r>
            <a:r>
              <a:rPr lang="en-US" sz="1600" dirty="0">
                <a:sym typeface="Symbol" panose="05050102010706020507" pitchFamily="18" charset="2"/>
              </a:rPr>
              <a:t>Is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ym typeface="Symbol" panose="05050102010706020507" pitchFamily="18" charset="2"/>
              </a:rPr>
              <a:t>?</a:t>
            </a:r>
          </a:p>
          <a:p>
            <a:pPr lvl="2"/>
            <a:endParaRPr lang="en-US" sz="1600" dirty="0" smtClean="0">
              <a:sym typeface="Symbol" panose="05050102010706020507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0863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40571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x = cons(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, nil ),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en-US" sz="1600" dirty="0" smtClean="0">
                <a:sym typeface="Symbol" panose="05050102010706020507" pitchFamily="18" charset="2"/>
              </a:rPr>
              <a:t> } </a:t>
            </a:r>
            <a:r>
              <a:rPr lang="en-US" sz="1600" dirty="0">
                <a:sym typeface="Symbol" panose="05050102010706020507" pitchFamily="18" charset="2"/>
              </a:rPr>
              <a:t>… </a:t>
            </a:r>
            <a:r>
              <a:rPr lang="en-US" sz="1600" dirty="0" smtClean="0">
                <a:sym typeface="Symbol" panose="05050102010706020507" pitchFamily="18" charset="2"/>
              </a:rPr>
              <a:t>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r>
              <a:rPr lang="en-US" sz="1600" dirty="0" smtClean="0">
                <a:sym typeface="Symbol" panose="05050102010706020507" pitchFamily="18" charset="2"/>
              </a:rPr>
              <a:t>. Is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 = u</a:t>
            </a:r>
            <a:r>
              <a:rPr lang="en-US" sz="1600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?  </a:t>
            </a:r>
            <a:r>
              <a:rPr lang="en-US" sz="1600" dirty="0" smtClean="0">
                <a:solidFill>
                  <a:srgbClr val="00B050"/>
                </a:solidFill>
                <a:sym typeface="Symbol" panose="05050102010706020507" pitchFamily="18" charset="2"/>
              </a:rPr>
              <a:t>YES</a:t>
            </a:r>
            <a:r>
              <a:rPr lang="en-US" sz="1600" dirty="0" smtClean="0">
                <a:sym typeface="Symbol" panose="05050102010706020507" pitchFamily="18" charset="2"/>
              </a:rPr>
              <a:t>: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= head( x ) =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{ u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+3=y,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</a:t>
            </a:r>
            <a:r>
              <a:rPr lang="en-US" sz="1600" dirty="0" smtClean="0">
                <a:sym typeface="Symbol" panose="05050102010706020507" pitchFamily="18" charset="2"/>
              </a:rPr>
              <a:t> } … LIA-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r>
              <a:rPr lang="en-US" sz="1600" dirty="0" smtClean="0">
                <a:sym typeface="Symbol" panose="05050102010706020507" pitchFamily="18" charset="2"/>
              </a:rPr>
              <a:t>. </a:t>
            </a:r>
            <a:r>
              <a:rPr lang="en-US" sz="1600" dirty="0">
                <a:sym typeface="Symbol" panose="05050102010706020507" pitchFamily="18" charset="2"/>
              </a:rPr>
              <a:t>Is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? 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NO</a:t>
            </a:r>
            <a:r>
              <a:rPr lang="en-US" sz="1600" dirty="0" smtClean="0">
                <a:sym typeface="Symbol" panose="05050102010706020507" pitchFamily="18" charset="2"/>
              </a:rPr>
              <a:t>: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 = y+1 &lt;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endParaRPr lang="en-US" sz="1600" baseline="-25000" dirty="0">
              <a:sym typeface="Symbol" panose="05050102010706020507" pitchFamily="18" charset="2"/>
            </a:endParaRPr>
          </a:p>
          <a:p>
            <a:pPr lvl="2"/>
            <a:endParaRPr lang="en-US" sz="1600" dirty="0" smtClean="0">
              <a:sym typeface="Symbol" panose="05050102010706020507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1646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40571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x = cons(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, nil ),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en-US" sz="1600" dirty="0" smtClean="0">
                <a:sym typeface="Symbol" panose="05050102010706020507" pitchFamily="18" charset="2"/>
              </a:rPr>
              <a:t> } 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{ u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+3=y,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y+1, u</a:t>
            </a:r>
            <a:r>
              <a:rPr lang="en-US" sz="1600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 = u</a:t>
            </a:r>
            <a:r>
              <a:rPr lang="en-US" sz="1600" baseline="-25000" dirty="0" smtClean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 }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7016854" y="5787417"/>
            <a:ext cx="5073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DT-solver tells LIA-solver u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=u</a:t>
            </a:r>
            <a:r>
              <a:rPr lang="en-US" sz="2400" baseline="-25000" dirty="0" smtClean="0"/>
              <a:t>2</a:t>
            </a:r>
          </a:p>
          <a:p>
            <a:r>
              <a:rPr lang="en-US" sz="2400" dirty="0" smtClean="0"/>
              <a:t>	</a:t>
            </a:r>
            <a:r>
              <a:rPr lang="en-US" sz="2000" dirty="0" smtClean="0"/>
              <a:t>…since x = cons(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nil ) </a:t>
            </a:r>
            <a:r>
              <a:rPr lang="en-US" sz="2000" dirty="0" smtClean="0">
                <a:sym typeface="Symbol" panose="05050102010706020507" pitchFamily="18" charset="2"/>
              </a:rPr>
              <a:t></a:t>
            </a:r>
            <a:r>
              <a:rPr lang="en-US" sz="2000" dirty="0" smtClean="0"/>
              <a:t> u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head(x)</a:t>
            </a:r>
            <a:endParaRPr lang="en-US" sz="2000" dirty="0"/>
          </a:p>
        </p:txBody>
      </p:sp>
      <p:sp>
        <p:nvSpPr>
          <p:cNvPr id="18" name="Right Brace 17"/>
          <p:cNvSpPr/>
          <p:nvPr/>
        </p:nvSpPr>
        <p:spPr>
          <a:xfrm>
            <a:off x="6630199" y="5787417"/>
            <a:ext cx="386655" cy="45474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8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40571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x = cons(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, nil ),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en-US" sz="1600" dirty="0" smtClean="0">
                <a:sym typeface="Symbol" panose="05050102010706020507" pitchFamily="18" charset="2"/>
              </a:rPr>
              <a:t> } 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{ u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+3=y,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 &gt; y+1</a:t>
            </a:r>
            <a:r>
              <a:rPr lang="en-US" sz="1600" dirty="0" smtClean="0">
                <a:sym typeface="Symbol" panose="05050102010706020507" pitchFamily="18" charset="2"/>
              </a:rPr>
              <a:t>, </a:t>
            </a:r>
            <a:r>
              <a:rPr lang="en-US" sz="1600" dirty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FF0000"/>
                </a:solidFill>
                <a:sym typeface="Symbol" panose="05050102010706020507" pitchFamily="18" charset="2"/>
              </a:rPr>
              <a:t> =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y+1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,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 = u</a:t>
            </a:r>
            <a:r>
              <a:rPr lang="en-US" sz="1600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1600" dirty="0" smtClean="0">
                <a:sym typeface="Symbol" panose="05050102010706020507" pitchFamily="18" charset="2"/>
              </a:rPr>
              <a:t>}</a:t>
            </a:r>
          </a:p>
          <a:p>
            <a:pPr lvl="3"/>
            <a:r>
              <a:rPr lang="en-US" sz="1600" dirty="0" smtClean="0">
                <a:sym typeface="Symbol" panose="05050102010706020507" pitchFamily="18" charset="2"/>
              </a:rPr>
              <a:t>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&gt; y+1 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 = y+1 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=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 is </a:t>
            </a:r>
            <a:r>
              <a:rPr lang="en-US" sz="1600" i="1" dirty="0" smtClean="0">
                <a:sym typeface="Symbol" panose="05050102010706020507" pitchFamily="18" charset="2"/>
              </a:rPr>
              <a:t>LIA-</a:t>
            </a:r>
            <a:r>
              <a:rPr lang="en-US" sz="1600" i="1" dirty="0" err="1" smtClean="0">
                <a:sym typeface="Symbol" panose="05050102010706020507" pitchFamily="18" charset="2"/>
              </a:rPr>
              <a:t>unsatisfiable</a:t>
            </a:r>
            <a:r>
              <a:rPr lang="en-US" sz="1600" i="1" dirty="0" smtClean="0">
                <a:sym typeface="Symbol" panose="05050102010706020507" pitchFamily="18" charset="2"/>
              </a:rPr>
              <a:t>!</a:t>
            </a:r>
            <a:endParaRPr lang="en-US" sz="1600" i="1" baseline="-25000" dirty="0" smtClean="0">
              <a:sym typeface="Symbol" panose="05050102010706020507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7016854" y="5787417"/>
            <a:ext cx="5073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DT-solver tells LIA-solver </a:t>
            </a:r>
            <a:r>
              <a:rPr lang="en-US" sz="2400" dirty="0" smtClean="0"/>
              <a:t>u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=u</a:t>
            </a:r>
            <a:r>
              <a:rPr lang="en-US" sz="2400" baseline="-25000" dirty="0" smtClean="0"/>
              <a:t>2</a:t>
            </a:r>
          </a:p>
          <a:p>
            <a:r>
              <a:rPr lang="en-US" sz="2400" dirty="0" smtClean="0"/>
              <a:t>	</a:t>
            </a:r>
            <a:r>
              <a:rPr lang="en-US" sz="2000" dirty="0" smtClean="0"/>
              <a:t>…since x = cons(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nil ) </a:t>
            </a:r>
            <a:r>
              <a:rPr lang="en-US" sz="2000" dirty="0" smtClean="0">
                <a:sym typeface="Symbol" panose="05050102010706020507" pitchFamily="18" charset="2"/>
              </a:rPr>
              <a:t></a:t>
            </a:r>
            <a:r>
              <a:rPr lang="en-US" sz="2000" dirty="0" smtClean="0"/>
              <a:t> u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head(x)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2242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405710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x = cons(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, nil ),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en-US" sz="1600" dirty="0" smtClean="0">
                <a:sym typeface="Symbol" panose="05050102010706020507" pitchFamily="18" charset="2"/>
              </a:rPr>
              <a:t> } 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{ u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+3=y,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 &gt; y+1</a:t>
            </a:r>
            <a:r>
              <a:rPr lang="en-US" sz="1600" dirty="0" smtClean="0">
                <a:sym typeface="Symbol" panose="05050102010706020507" pitchFamily="18" charset="2"/>
              </a:rPr>
              <a:t>, </a:t>
            </a:r>
            <a:r>
              <a:rPr lang="en-US" sz="1600" dirty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FF0000"/>
                </a:solidFill>
                <a:sym typeface="Symbol" panose="05050102010706020507" pitchFamily="18" charset="2"/>
              </a:rPr>
              <a:t> =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y+1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,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 = u</a:t>
            </a:r>
            <a:r>
              <a:rPr lang="en-US" sz="1600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2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sz="1600" dirty="0" smtClean="0">
                <a:sym typeface="Symbol" panose="05050102010706020507" pitchFamily="18" charset="2"/>
              </a:rPr>
              <a:t>}</a:t>
            </a:r>
          </a:p>
          <a:p>
            <a:pPr lvl="3"/>
            <a:r>
              <a:rPr lang="en-US" sz="1600" dirty="0">
                <a:sym typeface="Symbol" panose="05050102010706020507" pitchFamily="18" charset="2"/>
              </a:rPr>
              <a:t>Construct conflict based on </a:t>
            </a:r>
            <a:r>
              <a:rPr lang="en-US" sz="1600" i="1" dirty="0">
                <a:sym typeface="Symbol" panose="05050102010706020507" pitchFamily="18" charset="2"/>
              </a:rPr>
              <a:t>explanation </a:t>
            </a:r>
            <a:r>
              <a:rPr lang="en-US" sz="1600" dirty="0">
                <a:sym typeface="Symbol" panose="05050102010706020507" pitchFamily="18" charset="2"/>
              </a:rPr>
              <a:t>of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u</a:t>
            </a:r>
            <a:r>
              <a:rPr lang="en-US" sz="1600" baseline="-25000" dirty="0">
                <a:sym typeface="Symbol" panose="05050102010706020507" pitchFamily="18" charset="2"/>
              </a:rPr>
              <a:t>2</a:t>
            </a:r>
            <a:r>
              <a:rPr lang="en-US" sz="1600" dirty="0">
                <a:sym typeface="Symbol" panose="05050102010706020507" pitchFamily="18" charset="2"/>
              </a:rPr>
              <a:t> = y+1,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= u</a:t>
            </a:r>
            <a:r>
              <a:rPr lang="en-US" sz="1600" baseline="-25000" dirty="0">
                <a:sym typeface="Symbol" panose="05050102010706020507" pitchFamily="18" charset="2"/>
              </a:rPr>
              <a:t>2</a:t>
            </a:r>
            <a:r>
              <a:rPr lang="en-US" sz="1600" dirty="0">
                <a:sym typeface="Symbol" panose="05050102010706020507" pitchFamily="18" charset="2"/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2435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</a:t>
            </a:r>
            <a:endParaRPr lang="en-US" sz="4000" dirty="0"/>
          </a:p>
        </p:txBody>
      </p:sp>
      <p:sp>
        <p:nvSpPr>
          <p:cNvPr id="17" name="TextBox 16"/>
          <p:cNvSpPr txBox="1"/>
          <p:nvPr/>
        </p:nvSpPr>
        <p:spPr>
          <a:xfrm>
            <a:off x="7016854" y="5787417"/>
            <a:ext cx="5073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DT-solver tells LIA-solver </a:t>
            </a:r>
            <a:r>
              <a:rPr lang="en-US" sz="2400" dirty="0" smtClean="0"/>
              <a:t>u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=u</a:t>
            </a:r>
            <a:r>
              <a:rPr lang="en-US" sz="2400" baseline="-25000" dirty="0" smtClean="0"/>
              <a:t>2</a:t>
            </a:r>
          </a:p>
          <a:p>
            <a:r>
              <a:rPr lang="en-US" sz="2400" dirty="0" smtClean="0"/>
              <a:t>	</a:t>
            </a:r>
            <a:r>
              <a:rPr lang="en-US" sz="2000" dirty="0" smtClean="0"/>
              <a:t>…since x = cons(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nil ) </a:t>
            </a:r>
            <a:r>
              <a:rPr lang="en-US" sz="2000" dirty="0" smtClean="0">
                <a:sym typeface="Symbol" panose="05050102010706020507" pitchFamily="18" charset="2"/>
              </a:rPr>
              <a:t></a:t>
            </a:r>
            <a:r>
              <a:rPr lang="en-US" sz="2000" dirty="0" smtClean="0"/>
              <a:t> u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head(x)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0843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6176023" y="2027896"/>
            <a:ext cx="62334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5121872" y="2032833"/>
            <a:ext cx="666369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422577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x = cons(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, nil ),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en-US" sz="1600" dirty="0" smtClean="0">
                <a:sym typeface="Symbol" panose="05050102010706020507" pitchFamily="18" charset="2"/>
              </a:rPr>
              <a:t> } 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{ u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+3=y, 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 smtClean="0">
                <a:solidFill>
                  <a:srgbClr val="FF0000"/>
                </a:solidFill>
                <a:sym typeface="Symbol" panose="05050102010706020507" pitchFamily="18" charset="2"/>
              </a:rPr>
              <a:t>1</a:t>
            </a:r>
            <a:r>
              <a:rPr lang="en-US" sz="1600" dirty="0" smtClean="0">
                <a:solidFill>
                  <a:srgbClr val="FF0000"/>
                </a:solidFill>
                <a:sym typeface="Symbol" panose="05050102010706020507" pitchFamily="18" charset="2"/>
              </a:rPr>
              <a:t> &gt; y+1</a:t>
            </a:r>
            <a:r>
              <a:rPr lang="en-US" sz="1600" dirty="0" smtClean="0">
                <a:sym typeface="Symbol" panose="05050102010706020507" pitchFamily="18" charset="2"/>
              </a:rPr>
              <a:t>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y+1,</a:t>
            </a:r>
            <a:r>
              <a:rPr lang="en-US" sz="1600" dirty="0" smtClean="0">
                <a:sym typeface="Symbol" panose="05050102010706020507" pitchFamily="18" charset="2"/>
              </a:rPr>
              <a:t>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=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 }</a:t>
            </a:r>
          </a:p>
          <a:p>
            <a:pPr lvl="3"/>
            <a:r>
              <a:rPr lang="en-US" sz="1600" dirty="0">
                <a:sym typeface="Symbol" panose="05050102010706020507" pitchFamily="18" charset="2"/>
              </a:rPr>
              <a:t>Add ( B  C )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16854" y="5787417"/>
            <a:ext cx="5130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DT-solver tells LIA-solver </a:t>
            </a:r>
            <a:r>
              <a:rPr lang="en-US" sz="2400" dirty="0" smtClean="0"/>
              <a:t>u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=u</a:t>
            </a:r>
            <a:r>
              <a:rPr lang="en-US" sz="2400" baseline="-25000" dirty="0" smtClean="0"/>
              <a:t>2</a:t>
            </a:r>
          </a:p>
          <a:p>
            <a:r>
              <a:rPr lang="en-US" sz="2400" dirty="0" smtClean="0"/>
              <a:t>	</a:t>
            </a:r>
            <a:r>
              <a:rPr lang="en-US" sz="2000" dirty="0" smtClean="0"/>
              <a:t>…since </a:t>
            </a:r>
            <a:r>
              <a:rPr lang="en-US" sz="2000" dirty="0" smtClean="0">
                <a:solidFill>
                  <a:srgbClr val="FF0000"/>
                </a:solidFill>
              </a:rPr>
              <a:t>x = cons( u</a:t>
            </a:r>
            <a:r>
              <a:rPr lang="en-US" sz="2000" baseline="-25000" dirty="0" smtClean="0">
                <a:solidFill>
                  <a:srgbClr val="FF0000"/>
                </a:solidFill>
              </a:rPr>
              <a:t>2</a:t>
            </a:r>
            <a:r>
              <a:rPr lang="en-US" sz="2000" dirty="0" smtClean="0">
                <a:solidFill>
                  <a:srgbClr val="FF0000"/>
                </a:solidFill>
              </a:rPr>
              <a:t>, nil ) </a:t>
            </a:r>
            <a:r>
              <a:rPr lang="en-US" sz="2000" dirty="0" smtClean="0">
                <a:sym typeface="Symbol" panose="05050102010706020507" pitchFamily="18" charset="2"/>
              </a:rPr>
              <a:t>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70C0"/>
                </a:solidFill>
              </a:rPr>
              <a:t>u</a:t>
            </a:r>
            <a:r>
              <a:rPr lang="en-US" sz="2000" baseline="-25000" dirty="0" smtClean="0">
                <a:solidFill>
                  <a:srgbClr val="0070C0"/>
                </a:solidFill>
              </a:rPr>
              <a:t>1</a:t>
            </a:r>
            <a:r>
              <a:rPr lang="en-US" sz="2000" dirty="0" smtClean="0">
                <a:solidFill>
                  <a:srgbClr val="0070C0"/>
                </a:solidFill>
              </a:rPr>
              <a:t> = head(x)</a:t>
            </a:r>
            <a:endParaRPr lang="en-US" sz="20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5261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  </a:t>
            </a:r>
            <a:r>
              <a:rPr lang="en-US" sz="3600" dirty="0">
                <a:sym typeface="Symbol" panose="05050102010706020507" pitchFamily="18" charset="2"/>
              </a:rPr>
              <a:t>(  </a:t>
            </a:r>
            <a:r>
              <a:rPr lang="en-US" sz="3600" dirty="0" smtClean="0">
                <a:sym typeface="Symbol" panose="05050102010706020507" pitchFamily="18" charset="2"/>
              </a:rPr>
              <a:t>B </a:t>
            </a:r>
            <a:r>
              <a:rPr lang="en-US" sz="3600" dirty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ym typeface="Symbol" panose="05050102010706020507" pitchFamily="18" charset="2"/>
              </a:rPr>
              <a:t>C </a:t>
            </a:r>
            <a:r>
              <a:rPr lang="en-US" sz="3600" dirty="0">
                <a:sym typeface="Symbol" panose="05050102010706020507" pitchFamily="18" charset="2"/>
              </a:rPr>
              <a:t>)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80111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482982" y="2043211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02443" y="1412285"/>
            <a:ext cx="8187113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800" dirty="0"/>
              <a:t>( </a:t>
            </a:r>
            <a:r>
              <a:rPr lang="en-US" sz="2800" dirty="0">
                <a:solidFill>
                  <a:schemeClr val="bg1"/>
                </a:solidFill>
              </a:rPr>
              <a:t>head( x )+3 = y </a:t>
            </a:r>
            <a:r>
              <a:rPr lang="en-US" sz="2800" dirty="0">
                <a:sym typeface="Symbol" panose="05050102010706020507" pitchFamily="18" charset="2"/>
              </a:rPr>
              <a:t> </a:t>
            </a:r>
            <a:r>
              <a:rPr lang="en-US" sz="2800" dirty="0">
                <a:solidFill>
                  <a:schemeClr val="bg1"/>
                </a:solidFill>
              </a:rPr>
              <a:t>x = cons( y+1, nil ) </a:t>
            </a:r>
            <a:r>
              <a:rPr lang="en-US" sz="2800" dirty="0"/>
              <a:t>) </a:t>
            </a:r>
            <a:r>
              <a:rPr lang="en-US" sz="2800" dirty="0">
                <a:sym typeface="Symbol" panose="05050102010706020507" pitchFamily="18" charset="2"/>
              </a:rPr>
              <a:t>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head( x </a:t>
            </a:r>
            <a:r>
              <a:rPr lang="en-US" sz="2800" dirty="0" smtClean="0">
                <a:solidFill>
                  <a:schemeClr val="bg1"/>
                </a:solidFill>
                <a:sym typeface="Symbol" panose="05050102010706020507" pitchFamily="18" charset="2"/>
              </a:rPr>
              <a:t>) </a:t>
            </a:r>
            <a:r>
              <a:rPr lang="en-US" sz="2800" dirty="0">
                <a:solidFill>
                  <a:schemeClr val="bg1"/>
                </a:solidFill>
                <a:sym typeface="Symbol" panose="05050102010706020507" pitchFamily="18" charset="2"/>
              </a:rPr>
              <a:t>&gt; y+1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Combination of </a:t>
            </a:r>
            <a:r>
              <a:rPr lang="en-US" dirty="0" smtClean="0"/>
              <a:t>Theories 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6762"/>
            <a:ext cx="10515600" cy="430123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DPLL(LIA+DT) algorithm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Map :  { A </a:t>
            </a:r>
            <a:r>
              <a:rPr lang="en-US" sz="2000" dirty="0"/>
              <a:t> </a:t>
            </a:r>
            <a:r>
              <a:rPr lang="en-US" sz="2000" dirty="0" smtClean="0">
                <a:solidFill>
                  <a:schemeClr val="bg1"/>
                </a:solidFill>
              </a:rPr>
              <a:t>head( x )</a:t>
            </a:r>
            <a:r>
              <a:rPr lang="en-US" sz="2000" dirty="0" smtClean="0"/>
              <a:t>+3 =y, </a:t>
            </a:r>
            <a:r>
              <a:rPr lang="en-US" sz="2000" dirty="0" smtClean="0">
                <a:sym typeface="Symbol" panose="05050102010706020507" pitchFamily="18" charset="2"/>
              </a:rPr>
              <a:t>B </a:t>
            </a:r>
            <a:r>
              <a:rPr lang="en-US" sz="2000" dirty="0">
                <a:sym typeface="Symbol" panose="05050102010706020507" pitchFamily="18" charset="2"/>
              </a:rPr>
              <a:t></a:t>
            </a:r>
            <a:r>
              <a:rPr lang="en-US" sz="2000" dirty="0"/>
              <a:t> </a:t>
            </a:r>
            <a:r>
              <a:rPr lang="en-US" sz="2000" dirty="0" smtClean="0">
                <a:sym typeface="Symbol" panose="05050102010706020507" pitchFamily="18" charset="2"/>
              </a:rPr>
              <a:t>x=cons(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y+1</a:t>
            </a:r>
            <a:r>
              <a:rPr lang="en-US" sz="2000" dirty="0" smtClean="0">
                <a:sym typeface="Symbol" panose="05050102010706020507" pitchFamily="18" charset="2"/>
              </a:rPr>
              <a:t>, nil ), </a:t>
            </a:r>
            <a:r>
              <a:rPr lang="en-US" sz="2000" dirty="0">
                <a:sym typeface="Symbol" panose="05050102010706020507" pitchFamily="18" charset="2"/>
              </a:rPr>
              <a:t>C  </a:t>
            </a:r>
            <a:r>
              <a:rPr lang="en-US" sz="2000" dirty="0" smtClean="0">
                <a:solidFill>
                  <a:schemeClr val="bg1"/>
                </a:solidFill>
                <a:sym typeface="Symbol" panose="05050102010706020507" pitchFamily="18" charset="2"/>
              </a:rPr>
              <a:t>head( x ) </a:t>
            </a:r>
            <a:r>
              <a:rPr lang="en-US" sz="2000" dirty="0" smtClean="0">
                <a:sym typeface="Symbol" panose="05050102010706020507" pitchFamily="18" charset="2"/>
              </a:rPr>
              <a:t>&gt; y+1 }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Map shared variables : { u</a:t>
            </a:r>
            <a:r>
              <a:rPr lang="en-US" sz="2000" baseline="-25000" dirty="0" smtClean="0">
                <a:sym typeface="Symbol" panose="05050102010706020507" pitchFamily="18" charset="2"/>
              </a:rPr>
              <a:t>1</a:t>
            </a:r>
            <a:r>
              <a:rPr lang="en-US" sz="2000" dirty="0" smtClean="0">
                <a:sym typeface="Symbol" panose="05050102010706020507" pitchFamily="18" charset="2"/>
              </a:rPr>
              <a:t>  head( x ), u</a:t>
            </a:r>
            <a:r>
              <a:rPr lang="en-US" sz="2000" baseline="-25000" dirty="0" smtClean="0">
                <a:sym typeface="Symbol" panose="05050102010706020507" pitchFamily="18" charset="2"/>
              </a:rPr>
              <a:t>2</a:t>
            </a:r>
            <a:r>
              <a:rPr lang="en-US" sz="2000" dirty="0" smtClean="0">
                <a:sym typeface="Symbol" panose="05050102010706020507" pitchFamily="18" charset="2"/>
              </a:rPr>
              <a:t>  y+1 }</a:t>
            </a:r>
          </a:p>
          <a:p>
            <a:pPr lvl="1"/>
            <a:r>
              <a:rPr lang="en-US" sz="2000" dirty="0">
                <a:sym typeface="Symbol" panose="05050102010706020507" pitchFamily="18" charset="2"/>
              </a:rPr>
              <a:t>Invoke SAT </a:t>
            </a:r>
            <a:r>
              <a:rPr lang="en-US" sz="2000" dirty="0" smtClean="0">
                <a:sym typeface="Symbol" panose="05050102010706020507" pitchFamily="18" charset="2"/>
              </a:rPr>
              <a:t>solver: </a:t>
            </a:r>
            <a:r>
              <a:rPr lang="en-US" sz="2000" dirty="0" smtClean="0"/>
              <a:t>Propagate </a:t>
            </a:r>
            <a:r>
              <a:rPr lang="en-US" sz="2000" dirty="0"/>
              <a:t>: C </a:t>
            </a:r>
            <a:r>
              <a:rPr lang="en-US" sz="2000" dirty="0">
                <a:sym typeface="Symbol" panose="05050102010706020507" pitchFamily="18" charset="2"/>
              </a:rPr>
              <a:t> true, </a:t>
            </a:r>
            <a:r>
              <a:rPr lang="en-US" sz="2000" dirty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Decide : A  </a:t>
            </a:r>
            <a:r>
              <a:rPr lang="en-US" sz="2000" dirty="0" smtClean="0">
                <a:solidFill>
                  <a:schemeClr val="bg1">
                    <a:lumMod val="85000"/>
                  </a:schemeClr>
                </a:solidFill>
                <a:sym typeface="Symbol" panose="05050102010706020507" pitchFamily="18" charset="2"/>
              </a:rPr>
              <a:t>true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</a:t>
            </a:r>
            <a:r>
              <a:rPr lang="en-US" sz="1600" dirty="0">
                <a:sym typeface="Symbol" panose="05050102010706020507" pitchFamily="18" charset="2"/>
              </a:rPr>
              <a:t>{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) </a:t>
            </a:r>
            <a:r>
              <a:rPr lang="en-US" sz="1600" dirty="0" smtClean="0">
                <a:sym typeface="Symbol" panose="05050102010706020507" pitchFamily="18" charset="2"/>
              </a:rPr>
              <a:t>} … DT-</a:t>
            </a:r>
            <a:r>
              <a:rPr lang="en-US" sz="1600" dirty="0" err="1" smtClean="0">
                <a:sym typeface="Symbol" panose="05050102010706020507" pitchFamily="18" charset="2"/>
              </a:rPr>
              <a:t>satisfiable</a:t>
            </a:r>
            <a:endParaRPr lang="en-US" sz="1600" dirty="0" smtClean="0">
              <a:sym typeface="Symbol" panose="05050102010706020507" pitchFamily="18" charset="2"/>
            </a:endParaRPr>
          </a:p>
          <a:p>
            <a:pPr lvl="2"/>
            <a:r>
              <a:rPr lang="en-US" sz="1600" dirty="0">
                <a:sym typeface="Symbol" panose="05050102010706020507" pitchFamily="18" charset="2"/>
              </a:rPr>
              <a:t>Solver for LIA on : {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y,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2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y+1 </a:t>
            </a:r>
            <a:r>
              <a:rPr lang="en-US" sz="1600" dirty="0">
                <a:sym typeface="Symbol" panose="05050102010706020507" pitchFamily="18" charset="2"/>
              </a:rPr>
              <a:t>}…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+ 3 = y  u</a:t>
            </a:r>
            <a:r>
              <a:rPr lang="en-US" sz="1600" baseline="-25000" dirty="0">
                <a:sym typeface="Symbol" panose="05050102010706020507" pitchFamily="18" charset="2"/>
              </a:rPr>
              <a:t>1</a:t>
            </a:r>
            <a:r>
              <a:rPr lang="en-US" sz="1600" dirty="0">
                <a:sym typeface="Symbol" panose="05050102010706020507" pitchFamily="18" charset="2"/>
              </a:rPr>
              <a:t> &gt; y+1 </a:t>
            </a:r>
            <a:r>
              <a:rPr lang="en-US" sz="1600" i="1" dirty="0">
                <a:sym typeface="Symbol" panose="05050102010706020507" pitchFamily="18" charset="2"/>
              </a:rPr>
              <a:t>is LIA-</a:t>
            </a:r>
            <a:r>
              <a:rPr lang="en-US" sz="1600" i="1" dirty="0" err="1">
                <a:sym typeface="Symbol" panose="05050102010706020507" pitchFamily="18" charset="2"/>
              </a:rPr>
              <a:t>unsatisfiable</a:t>
            </a:r>
            <a:r>
              <a:rPr lang="en-US" sz="1600" i="1" dirty="0">
                <a:sym typeface="Symbol" panose="05050102010706020507" pitchFamily="18" charset="2"/>
              </a:rPr>
              <a:t>!  </a:t>
            </a:r>
            <a:r>
              <a:rPr lang="en-US" sz="1600" dirty="0">
                <a:sym typeface="Symbol" panose="05050102010706020507" pitchFamily="18" charset="2"/>
              </a:rPr>
              <a:t>Add ( A  C )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SAT solver : Propagate A  false, Propagate : B  true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Invoke theory solvers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DT on : { x = cons(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, nil ), 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r>
              <a:rPr lang="en-US" sz="1600" dirty="0">
                <a:solidFill>
                  <a:srgbClr val="0070C0"/>
                </a:solidFill>
                <a:sym typeface="Symbol" panose="05050102010706020507" pitchFamily="18" charset="2"/>
              </a:rPr>
              <a:t> = head( x </a:t>
            </a:r>
            <a:r>
              <a:rPr lang="en-US" sz="1600" dirty="0" smtClean="0">
                <a:solidFill>
                  <a:srgbClr val="0070C0"/>
                </a:solidFill>
                <a:sym typeface="Symbol" panose="05050102010706020507" pitchFamily="18" charset="2"/>
              </a:rPr>
              <a:t>)</a:t>
            </a:r>
            <a:r>
              <a:rPr lang="en-US" sz="1600" dirty="0" smtClean="0">
                <a:sym typeface="Symbol" panose="05050102010706020507" pitchFamily="18" charset="2"/>
              </a:rPr>
              <a:t> } 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Solver for LIA on : { u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+3=y,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&gt; y+1, </a:t>
            </a:r>
            <a:r>
              <a:rPr lang="en-US" sz="1600" dirty="0">
                <a:sym typeface="Symbol" panose="05050102010706020507" pitchFamily="18" charset="2"/>
              </a:rPr>
              <a:t>u</a:t>
            </a:r>
            <a:r>
              <a:rPr lang="en-US" sz="1600" baseline="-25000" dirty="0">
                <a:sym typeface="Symbol" panose="05050102010706020507" pitchFamily="18" charset="2"/>
              </a:rPr>
              <a:t>2</a:t>
            </a:r>
            <a:r>
              <a:rPr lang="en-US" sz="1600" dirty="0">
                <a:sym typeface="Symbol" panose="05050102010706020507" pitchFamily="18" charset="2"/>
              </a:rPr>
              <a:t> = </a:t>
            </a:r>
            <a:r>
              <a:rPr lang="en-US" sz="1600" dirty="0" smtClean="0">
                <a:sym typeface="Symbol" panose="05050102010706020507" pitchFamily="18" charset="2"/>
              </a:rPr>
              <a:t>y+1, u</a:t>
            </a:r>
            <a:r>
              <a:rPr lang="en-US" sz="1600" baseline="-25000" dirty="0" smtClean="0">
                <a:sym typeface="Symbol" panose="05050102010706020507" pitchFamily="18" charset="2"/>
              </a:rPr>
              <a:t>1</a:t>
            </a:r>
            <a:r>
              <a:rPr lang="en-US" sz="1600" dirty="0" smtClean="0">
                <a:sym typeface="Symbol" panose="05050102010706020507" pitchFamily="18" charset="2"/>
              </a:rPr>
              <a:t> = u</a:t>
            </a:r>
            <a:r>
              <a:rPr lang="en-US" sz="1600" baseline="-25000" dirty="0" smtClean="0">
                <a:sym typeface="Symbol" panose="05050102010706020507" pitchFamily="18" charset="2"/>
              </a:rPr>
              <a:t>2</a:t>
            </a:r>
            <a:r>
              <a:rPr lang="en-US" sz="1600" dirty="0" smtClean="0">
                <a:sym typeface="Symbol" panose="05050102010706020507" pitchFamily="18" charset="2"/>
              </a:rPr>
              <a:t> }</a:t>
            </a:r>
          </a:p>
          <a:p>
            <a:pPr lvl="3"/>
            <a:r>
              <a:rPr lang="en-US" sz="1600" dirty="0" smtClean="0">
                <a:sym typeface="Symbol" panose="05050102010706020507" pitchFamily="18" charset="2"/>
              </a:rPr>
              <a:t>Add </a:t>
            </a:r>
            <a:r>
              <a:rPr lang="en-US" sz="1600" dirty="0">
                <a:sym typeface="Symbol" panose="05050102010706020507" pitchFamily="18" charset="2"/>
              </a:rPr>
              <a:t>( </a:t>
            </a:r>
            <a:r>
              <a:rPr lang="en-US" sz="1600" dirty="0" smtClean="0">
                <a:sym typeface="Symbol" panose="05050102010706020507" pitchFamily="18" charset="2"/>
              </a:rPr>
              <a:t>B </a:t>
            </a:r>
            <a:r>
              <a:rPr lang="en-US" sz="1600" dirty="0">
                <a:sym typeface="Symbol" panose="05050102010706020507" pitchFamily="18" charset="2"/>
              </a:rPr>
              <a:t> </a:t>
            </a:r>
            <a:r>
              <a:rPr lang="en-US" sz="1600" dirty="0" smtClean="0">
                <a:sym typeface="Symbol" panose="05050102010706020507" pitchFamily="18" charset="2"/>
              </a:rPr>
              <a:t>C )        </a:t>
            </a:r>
          </a:p>
          <a:p>
            <a:pPr marL="457200" lvl="1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 Input is </a:t>
            </a:r>
            <a:r>
              <a:rPr lang="en-US" i="1" dirty="0" smtClean="0">
                <a:sym typeface="Symbol" panose="05050102010706020507" pitchFamily="18" charset="2"/>
              </a:rPr>
              <a:t>DT+LIA-</a:t>
            </a:r>
            <a:r>
              <a:rPr lang="en-US" i="1" dirty="0" err="1" smtClean="0">
                <a:sym typeface="Symbol" panose="05050102010706020507" pitchFamily="18" charset="2"/>
              </a:rPr>
              <a:t>unsatisfiable</a:t>
            </a:r>
            <a:r>
              <a:rPr lang="en-US" i="1" dirty="0" smtClean="0">
                <a:sym typeface="Symbol" panose="05050102010706020507" pitchFamily="18" charset="2"/>
              </a:rPr>
              <a:t>!</a:t>
            </a:r>
          </a:p>
          <a:p>
            <a:pPr lvl="3"/>
            <a:endParaRPr lang="en-US" sz="1600" dirty="0">
              <a:sym typeface="Symbol" panose="05050102010706020507" pitchFamily="18" charset="2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28832" y="2034946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56593" y="1438849"/>
            <a:ext cx="627761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601968" y="146123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264543" y="1445508"/>
            <a:ext cx="627761" cy="490358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358711" y="2909721"/>
            <a:ext cx="5407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u</a:t>
            </a:r>
            <a:r>
              <a:rPr lang="en-US" sz="2000" baseline="-25000" dirty="0" smtClean="0"/>
              <a:t>1 </a:t>
            </a:r>
            <a:r>
              <a:rPr lang="en-US" sz="2000" dirty="0" smtClean="0"/>
              <a:t>                                      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                               u</a:t>
            </a:r>
            <a:r>
              <a:rPr lang="en-US" sz="2000" baseline="-25000" dirty="0" smtClean="0"/>
              <a:t>1     </a:t>
            </a:r>
            <a:r>
              <a:rPr lang="en-US" sz="2000" dirty="0" smtClean="0"/>
              <a:t>  </a:t>
            </a:r>
            <a:endParaRPr lang="en-US" sz="2000" baseline="-25000" dirty="0"/>
          </a:p>
        </p:txBody>
      </p:sp>
      <p:sp>
        <p:nvSpPr>
          <p:cNvPr id="5" name="TextBox 4"/>
          <p:cNvSpPr txBox="1"/>
          <p:nvPr/>
        </p:nvSpPr>
        <p:spPr>
          <a:xfrm>
            <a:off x="2404865" y="1367522"/>
            <a:ext cx="63946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</a:t>
            </a:r>
            <a:r>
              <a:rPr lang="en-US" sz="3600" dirty="0" smtClean="0"/>
              <a:t>A                      B                        C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16854" y="5787417"/>
            <a:ext cx="51302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DT-solver tells LIA-solver </a:t>
            </a:r>
            <a:r>
              <a:rPr lang="en-US" sz="2400" dirty="0" smtClean="0"/>
              <a:t>u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=u</a:t>
            </a:r>
            <a:r>
              <a:rPr lang="en-US" sz="2400" baseline="-25000" dirty="0" smtClean="0"/>
              <a:t>2</a:t>
            </a:r>
          </a:p>
          <a:p>
            <a:r>
              <a:rPr lang="en-US" sz="2400" dirty="0" smtClean="0"/>
              <a:t>	</a:t>
            </a:r>
            <a:r>
              <a:rPr lang="en-US" sz="2000" dirty="0" smtClean="0"/>
              <a:t>…since x = cons( u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nil ) </a:t>
            </a:r>
            <a:r>
              <a:rPr lang="en-US" sz="2000" dirty="0" smtClean="0">
                <a:sym typeface="Symbol" panose="05050102010706020507" pitchFamily="18" charset="2"/>
              </a:rPr>
              <a:t></a:t>
            </a:r>
            <a:r>
              <a:rPr lang="en-US" sz="2000" dirty="0" smtClean="0"/>
              <a:t> u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= head(x)</a:t>
            </a:r>
            <a:endParaRPr lang="en-US" sz="2000" dirty="0"/>
          </a:p>
        </p:txBody>
      </p:sp>
      <p:sp>
        <p:nvSpPr>
          <p:cNvPr id="19" name="Rectangle 18"/>
          <p:cNvSpPr/>
          <p:nvPr/>
        </p:nvSpPr>
        <p:spPr>
          <a:xfrm>
            <a:off x="6176023" y="2027896"/>
            <a:ext cx="623347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121872" y="2032833"/>
            <a:ext cx="666369" cy="490358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02443" y="1919132"/>
            <a:ext cx="5261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sym typeface="Symbol" panose="05050102010706020507" pitchFamily="18" charset="2"/>
              </a:rPr>
              <a:t>(  A  C )  </a:t>
            </a:r>
            <a:r>
              <a:rPr lang="en-US" sz="3600" dirty="0">
                <a:sym typeface="Symbol" panose="05050102010706020507" pitchFamily="18" charset="2"/>
              </a:rPr>
              <a:t>(  </a:t>
            </a:r>
            <a:r>
              <a:rPr lang="en-US" sz="3600" dirty="0" smtClean="0">
                <a:sym typeface="Symbol" panose="05050102010706020507" pitchFamily="18" charset="2"/>
              </a:rPr>
              <a:t>B </a:t>
            </a:r>
            <a:r>
              <a:rPr lang="en-US" sz="3600" dirty="0">
                <a:sym typeface="Symbol" panose="05050102010706020507" pitchFamily="18" charset="2"/>
              </a:rPr>
              <a:t> </a:t>
            </a:r>
            <a:r>
              <a:rPr lang="en-US" sz="3600" dirty="0" smtClean="0">
                <a:sym typeface="Symbol" panose="05050102010706020507" pitchFamily="18" charset="2"/>
              </a:rPr>
              <a:t>C </a:t>
            </a:r>
            <a:r>
              <a:rPr lang="en-US" sz="3600" dirty="0">
                <a:sym typeface="Symbol" panose="05050102010706020507" pitchFamily="18" charset="2"/>
              </a:rPr>
              <a:t>)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0023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3283"/>
            <a:ext cx="10515600" cy="4753680"/>
          </a:xfrm>
        </p:spPr>
        <p:txBody>
          <a:bodyPr>
            <a:normAutofit/>
          </a:bodyPr>
          <a:lstStyle/>
          <a:p>
            <a:r>
              <a:rPr lang="en-US" dirty="0" smtClean="0"/>
              <a:t>Optimizations:</a:t>
            </a:r>
          </a:p>
          <a:p>
            <a:pPr lvl="1"/>
            <a:r>
              <a:rPr lang="en-US" dirty="0" smtClean="0"/>
              <a:t>Two watched literals</a:t>
            </a:r>
          </a:p>
          <a:p>
            <a:pPr lvl="1"/>
            <a:r>
              <a:rPr lang="en-US" dirty="0" smtClean="0"/>
              <a:t>Conflict-driven clause learning (CDCL)</a:t>
            </a:r>
          </a:p>
          <a:p>
            <a:pPr lvl="1"/>
            <a:r>
              <a:rPr lang="en-US" dirty="0" err="1" smtClean="0"/>
              <a:t>Inprocessing</a:t>
            </a:r>
            <a:endParaRPr lang="en-US" dirty="0" smtClean="0"/>
          </a:p>
          <a:p>
            <a:r>
              <a:rPr lang="en-US" dirty="0" smtClean="0"/>
              <a:t>Using an encoding of problems into propositional SAT:</a:t>
            </a:r>
            <a:endParaRPr lang="en-US" dirty="0"/>
          </a:p>
          <a:p>
            <a:pPr lvl="1"/>
            <a:r>
              <a:rPr lang="en-US" dirty="0" smtClean="0"/>
              <a:t>Pro : Very efficient methods available			</a:t>
            </a:r>
          </a:p>
          <a:p>
            <a:pPr lvl="1"/>
            <a:r>
              <a:rPr lang="en-US" dirty="0" smtClean="0"/>
              <a:t>Con : Not expressive</a:t>
            </a:r>
          </a:p>
          <a:p>
            <a:pPr marL="914400" lvl="2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Motivation for Satisfiability </a:t>
            </a:r>
            <a:r>
              <a:rPr lang="en-US" i="1" dirty="0" smtClean="0">
                <a:sym typeface="Symbol" panose="05050102010706020507" pitchFamily="18" charset="2"/>
              </a:rPr>
              <a:t>Modulo Theories</a:t>
            </a:r>
            <a:endParaRPr lang="en-US" i="1" dirty="0" smtClean="0"/>
          </a:p>
        </p:txBody>
      </p:sp>
    </p:spTree>
    <p:extLst>
      <p:ext uri="{BB962C8B-B14F-4D97-AF65-F5344CB8AC3E}">
        <p14:creationId xmlns:p14="http://schemas.microsoft.com/office/powerpoint/2010/main" val="187715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: Theory 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38183"/>
            <a:ext cx="10515600" cy="47387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Nelson-</a:t>
            </a:r>
            <a:r>
              <a:rPr lang="en-US" dirty="0" err="1" smtClean="0"/>
              <a:t>Oppen</a:t>
            </a:r>
            <a:r>
              <a:rPr lang="en-US" dirty="0" smtClean="0"/>
              <a:t> Theory Combination</a:t>
            </a:r>
          </a:p>
          <a:p>
            <a:pPr lvl="1"/>
            <a:r>
              <a:rPr lang="en-US" dirty="0" smtClean="0"/>
              <a:t>SMT solvers use preexisting theory solvers for combined theories T</a:t>
            </a:r>
            <a:r>
              <a:rPr lang="en-US" baseline="-25000" dirty="0" smtClean="0"/>
              <a:t>1</a:t>
            </a:r>
            <a:r>
              <a:rPr lang="en-US" dirty="0" smtClean="0"/>
              <a:t> + … +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n</a:t>
            </a:r>
            <a:endParaRPr lang="en-US" baseline="-25000" dirty="0" smtClean="0"/>
          </a:p>
          <a:p>
            <a:pPr lvl="1"/>
            <a:r>
              <a:rPr lang="en-US" dirty="0" smtClean="0"/>
              <a:t>Basic idea given purified set of literals M:</a:t>
            </a:r>
          </a:p>
          <a:p>
            <a:pPr lvl="2"/>
            <a:r>
              <a:rPr lang="en-US" dirty="0" smtClean="0"/>
              <a:t>Partition and distribute M to T1-solver, …, </a:t>
            </a:r>
            <a:r>
              <a:rPr lang="en-US" dirty="0" err="1" smtClean="0"/>
              <a:t>Tn</a:t>
            </a:r>
            <a:r>
              <a:rPr lang="en-US" dirty="0" smtClean="0"/>
              <a:t>-solver</a:t>
            </a:r>
          </a:p>
          <a:p>
            <a:pPr lvl="3"/>
            <a:r>
              <a:rPr lang="en-US" dirty="0" smtClean="0"/>
              <a:t>If any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-solver says “</a:t>
            </a:r>
            <a:r>
              <a:rPr lang="en-US" dirty="0" err="1" smtClean="0"/>
              <a:t>unsat</a:t>
            </a:r>
            <a:r>
              <a:rPr lang="en-US" dirty="0" smtClean="0"/>
              <a:t>”, then M is </a:t>
            </a:r>
            <a:r>
              <a:rPr lang="en-US" dirty="0" err="1" smtClean="0"/>
              <a:t>unsatisfiable</a:t>
            </a:r>
            <a:endParaRPr lang="en-US" dirty="0" smtClean="0"/>
          </a:p>
          <a:p>
            <a:pPr lvl="3"/>
            <a:r>
              <a:rPr lang="en-US" dirty="0" smtClean="0"/>
              <a:t>If each </a:t>
            </a:r>
            <a:r>
              <a:rPr lang="en-US" dirty="0" err="1" smtClean="0"/>
              <a:t>T</a:t>
            </a:r>
            <a:r>
              <a:rPr lang="en-US" baseline="-25000" dirty="0" err="1" smtClean="0"/>
              <a:t>i</a:t>
            </a:r>
            <a:r>
              <a:rPr lang="en-US" dirty="0" smtClean="0"/>
              <a:t>-solver says “sat”, then solvers must agree on equalities between shared variables</a:t>
            </a:r>
          </a:p>
          <a:p>
            <a:pPr lvl="1"/>
            <a:r>
              <a:rPr lang="en-US" dirty="0" smtClean="0"/>
              <a:t>Requires theory solvers to:</a:t>
            </a:r>
          </a:p>
          <a:p>
            <a:pPr lvl="2"/>
            <a:r>
              <a:rPr lang="en-US" dirty="0" smtClean="0"/>
              <a:t>Have disjoint signatures</a:t>
            </a:r>
          </a:p>
          <a:p>
            <a:pPr lvl="3"/>
            <a:r>
              <a:rPr lang="en-US" dirty="0" smtClean="0"/>
              <a:t>E.g. arithmetic has functions { +, &lt;, 0, 1, … }, datatypes has functions { cons, head, tail, … }</a:t>
            </a:r>
          </a:p>
          <a:p>
            <a:pPr lvl="2"/>
            <a:r>
              <a:rPr lang="en-US" dirty="0" smtClean="0"/>
              <a:t>Know equalities/</a:t>
            </a:r>
            <a:r>
              <a:rPr lang="en-US" dirty="0" err="1" smtClean="0"/>
              <a:t>disequalities</a:t>
            </a:r>
            <a:r>
              <a:rPr lang="en-US" dirty="0" smtClean="0"/>
              <a:t> between shared variables</a:t>
            </a:r>
          </a:p>
          <a:p>
            <a:pPr lvl="3"/>
            <a:r>
              <a:rPr lang="en-US" dirty="0" smtClean="0"/>
              <a:t>E.g. are u</a:t>
            </a:r>
            <a:r>
              <a:rPr lang="en-US" baseline="-25000" dirty="0" smtClean="0"/>
              <a:t>1</a:t>
            </a:r>
            <a:r>
              <a:rPr lang="en-US" dirty="0" smtClean="0"/>
              <a:t> = u</a:t>
            </a:r>
            <a:r>
              <a:rPr lang="en-US" baseline="-25000" dirty="0" smtClean="0"/>
              <a:t>2</a:t>
            </a:r>
            <a:r>
              <a:rPr lang="en-US" dirty="0" smtClean="0"/>
              <a:t> equal?</a:t>
            </a:r>
          </a:p>
          <a:p>
            <a:pPr lvl="2"/>
            <a:r>
              <a:rPr lang="en-US" dirty="0" smtClean="0"/>
              <a:t>Theories agree on cardinalities for shared types</a:t>
            </a:r>
          </a:p>
          <a:p>
            <a:pPr lvl="3"/>
            <a:r>
              <a:rPr lang="en-US" dirty="0" smtClean="0"/>
              <a:t>E.g. LIA and DT may agree that </a:t>
            </a:r>
            <a:r>
              <a:rPr lang="en-US" dirty="0" err="1" smtClean="0"/>
              <a:t>Int</a:t>
            </a:r>
            <a:r>
              <a:rPr lang="en-US" dirty="0" smtClean="0"/>
              <a:t> has infinite cardinality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Quantified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3125"/>
            <a:ext cx="10515600" cy="4351338"/>
          </a:xfrm>
        </p:spPr>
        <p:txBody>
          <a:bodyPr/>
          <a:lstStyle/>
          <a:p>
            <a:r>
              <a:rPr lang="en-US" dirty="0" smtClean="0"/>
              <a:t>What if input has </a:t>
            </a:r>
            <a:r>
              <a:rPr lang="en-US" i="1" dirty="0" smtClean="0"/>
              <a:t>quantifiers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200" dirty="0" smtClean="0">
                <a:sym typeface="Symbol" panose="05050102010706020507" pitchFamily="18" charset="2"/>
              </a:rPr>
              <a:t>( </a:t>
            </a:r>
            <a:r>
              <a:rPr lang="en-US" sz="3200" dirty="0">
                <a:sym typeface="Symbol"/>
              </a:rPr>
              <a:t></a:t>
            </a:r>
            <a:r>
              <a:rPr lang="en-US" sz="3200" dirty="0" smtClean="0"/>
              <a:t>x. P( x ) </a:t>
            </a:r>
            <a:r>
              <a:rPr lang="en-US" sz="3200" dirty="0" smtClean="0">
                <a:sym typeface="Symbol" panose="05050102010706020507" pitchFamily="18" charset="2"/>
              </a:rPr>
              <a:t> </a:t>
            </a:r>
            <a:r>
              <a:rPr lang="en-US" sz="3200" dirty="0" smtClean="0">
                <a:sym typeface="Symbol"/>
              </a:rPr>
              <a:t></a:t>
            </a:r>
            <a:r>
              <a:rPr lang="en-US" sz="3200" dirty="0"/>
              <a:t>x. </a:t>
            </a:r>
            <a:r>
              <a:rPr lang="en-US" sz="3200" dirty="0" smtClean="0">
                <a:sym typeface="Symbol" panose="05050102010706020507" pitchFamily="18" charset="2"/>
              </a:rPr>
              <a:t></a:t>
            </a:r>
            <a:r>
              <a:rPr lang="en-US" sz="3200" dirty="0" smtClean="0"/>
              <a:t>P</a:t>
            </a:r>
            <a:r>
              <a:rPr lang="en-US" sz="3200" dirty="0"/>
              <a:t>( x </a:t>
            </a:r>
            <a:r>
              <a:rPr lang="en-US" sz="3200" dirty="0" smtClean="0"/>
              <a:t>) ) </a:t>
            </a:r>
            <a:r>
              <a:rPr lang="en-US" sz="3200" dirty="0" smtClean="0">
                <a:sym typeface="Symbol" panose="05050102010706020507" pitchFamily="18" charset="2"/>
              </a:rPr>
              <a:t> </a:t>
            </a:r>
            <a:r>
              <a:rPr lang="en-US" sz="3200" dirty="0"/>
              <a:t>P( a ) </a:t>
            </a:r>
            <a:r>
              <a:rPr lang="en-US" sz="3200" dirty="0">
                <a:sym typeface="Symbol" panose="05050102010706020507" pitchFamily="18" charset="2"/>
              </a:rPr>
              <a:t>  x. P( x </a:t>
            </a:r>
            <a:r>
              <a:rPr lang="en-US" sz="3200" dirty="0" smtClean="0">
                <a:sym typeface="Symbol" panose="05050102010706020507" pitchFamily="18" charset="2"/>
              </a:rPr>
              <a:t>)</a:t>
            </a:r>
          </a:p>
          <a:p>
            <a:pPr marL="0" indent="0" algn="ctr">
              <a:buNone/>
            </a:pPr>
            <a:endParaRPr lang="en-US" sz="3200" dirty="0">
              <a:sym typeface="Symbol" panose="05050102010706020507" pitchFamily="18" charset="2"/>
            </a:endParaRPr>
          </a:p>
          <a:p>
            <a:pPr marL="0" indent="0" algn="ctr">
              <a:buNone/>
            </a:pPr>
            <a:endParaRPr lang="en-US" sz="3200" dirty="0" smtClean="0"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118457" y="3643899"/>
            <a:ext cx="15090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for all </a:t>
            </a:r>
            <a:r>
              <a:rPr lang="en-US" sz="2400" dirty="0" err="1" smtClean="0"/>
              <a:t>Int</a:t>
            </a:r>
            <a:r>
              <a:rPr lang="en-US" sz="2400" dirty="0" smtClean="0"/>
              <a:t> x</a:t>
            </a:r>
            <a:endParaRPr lang="en-US" sz="2400" dirty="0"/>
          </a:p>
        </p:txBody>
      </p:sp>
      <p:sp>
        <p:nvSpPr>
          <p:cNvPr id="6" name="Right Brace 5"/>
          <p:cNvSpPr/>
          <p:nvPr/>
        </p:nvSpPr>
        <p:spPr>
          <a:xfrm rot="5400000">
            <a:off x="2682459" y="3197779"/>
            <a:ext cx="381000" cy="5112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058742" y="3643899"/>
            <a:ext cx="2657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there exists an </a:t>
            </a:r>
            <a:r>
              <a:rPr lang="en-US" sz="2400" dirty="0" err="1" smtClean="0"/>
              <a:t>Int</a:t>
            </a:r>
            <a:r>
              <a:rPr lang="en-US" sz="2400" dirty="0" smtClean="0"/>
              <a:t> x</a:t>
            </a:r>
            <a:endParaRPr lang="en-US" sz="2400" dirty="0"/>
          </a:p>
        </p:txBody>
      </p:sp>
      <p:sp>
        <p:nvSpPr>
          <p:cNvPr id="11" name="Right Brace 10"/>
          <p:cNvSpPr/>
          <p:nvPr/>
        </p:nvSpPr>
        <p:spPr>
          <a:xfrm rot="5400000">
            <a:off x="8196972" y="3197779"/>
            <a:ext cx="381000" cy="51124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34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Quantified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3125"/>
            <a:ext cx="10515600" cy="4351338"/>
          </a:xfrm>
        </p:spPr>
        <p:txBody>
          <a:bodyPr/>
          <a:lstStyle/>
          <a:p>
            <a:r>
              <a:rPr lang="en-US" dirty="0" smtClean="0"/>
              <a:t>What if input has </a:t>
            </a:r>
            <a:r>
              <a:rPr lang="en-US" i="1" dirty="0" smtClean="0"/>
              <a:t>quantifiers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200" dirty="0" smtClean="0">
                <a:sym typeface="Symbol" panose="05050102010706020507" pitchFamily="18" charset="2"/>
              </a:rPr>
              <a:t>( </a:t>
            </a:r>
            <a:r>
              <a:rPr lang="en-US" sz="3200" dirty="0">
                <a:sym typeface="Symbol"/>
              </a:rPr>
              <a:t></a:t>
            </a:r>
            <a:r>
              <a:rPr lang="en-US" sz="3200" dirty="0" smtClean="0"/>
              <a:t>x. P( x ) </a:t>
            </a:r>
            <a:r>
              <a:rPr lang="en-US" sz="3200" dirty="0" smtClean="0">
                <a:sym typeface="Symbol" panose="05050102010706020507" pitchFamily="18" charset="2"/>
              </a:rPr>
              <a:t> </a:t>
            </a:r>
            <a:r>
              <a:rPr lang="en-US" sz="3200" dirty="0" smtClean="0">
                <a:sym typeface="Symbol"/>
              </a:rPr>
              <a:t></a:t>
            </a:r>
            <a:r>
              <a:rPr lang="en-US" sz="3200" dirty="0"/>
              <a:t>x. </a:t>
            </a:r>
            <a:r>
              <a:rPr lang="en-US" sz="3200" dirty="0" smtClean="0">
                <a:sym typeface="Symbol" panose="05050102010706020507" pitchFamily="18" charset="2"/>
              </a:rPr>
              <a:t></a:t>
            </a:r>
            <a:r>
              <a:rPr lang="en-US" sz="3200" dirty="0" smtClean="0"/>
              <a:t>P</a:t>
            </a:r>
            <a:r>
              <a:rPr lang="en-US" sz="3200" dirty="0"/>
              <a:t>( x </a:t>
            </a:r>
            <a:r>
              <a:rPr lang="en-US" sz="3200" dirty="0" smtClean="0"/>
              <a:t>) ) </a:t>
            </a:r>
            <a:r>
              <a:rPr lang="en-US" sz="3200" dirty="0" smtClean="0">
                <a:sym typeface="Symbol" panose="05050102010706020507" pitchFamily="18" charset="2"/>
              </a:rPr>
              <a:t> </a:t>
            </a:r>
            <a:r>
              <a:rPr lang="en-US" sz="3200" dirty="0"/>
              <a:t>P( a ) </a:t>
            </a:r>
            <a:r>
              <a:rPr lang="en-US" sz="3200" dirty="0">
                <a:sym typeface="Symbol" panose="05050102010706020507" pitchFamily="18" charset="2"/>
              </a:rPr>
              <a:t>  x. P( x </a:t>
            </a:r>
            <a:r>
              <a:rPr lang="en-US" sz="3200" dirty="0" smtClean="0">
                <a:sym typeface="Symbol" panose="05050102010706020507" pitchFamily="18" charset="2"/>
              </a:rPr>
              <a:t>)</a:t>
            </a:r>
          </a:p>
          <a:p>
            <a:pPr marL="0" indent="0" algn="ctr">
              <a:buNone/>
            </a:pPr>
            <a:endParaRPr lang="en-US" sz="3200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Problem is generally 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undecidable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 E.g. </a:t>
            </a:r>
            <a:r>
              <a:rPr lang="en-US" sz="2000" dirty="0">
                <a:sym typeface="Symbol" panose="05050102010706020507" pitchFamily="18" charset="2"/>
              </a:rPr>
              <a:t>n</a:t>
            </a:r>
            <a:r>
              <a:rPr lang="en-US" sz="2000" dirty="0" smtClean="0">
                <a:sym typeface="Symbol" panose="05050102010706020507" pitchFamily="18" charset="2"/>
              </a:rPr>
              <a:t>o procedure for checking T-</a:t>
            </a:r>
            <a:r>
              <a:rPr lang="en-US" sz="2000" dirty="0" err="1" smtClean="0">
                <a:sym typeface="Symbol" panose="05050102010706020507" pitchFamily="18" charset="2"/>
              </a:rPr>
              <a:t>satisfiability</a:t>
            </a:r>
            <a:r>
              <a:rPr lang="en-US" sz="2000" dirty="0" smtClean="0">
                <a:sym typeface="Symbol" panose="05050102010706020507" pitchFamily="18" charset="2"/>
              </a:rPr>
              <a:t> of {</a:t>
            </a:r>
            <a:r>
              <a:rPr lang="en-US" sz="2000" dirty="0">
                <a:sym typeface="Symbol"/>
              </a:rPr>
              <a:t></a:t>
            </a:r>
            <a:r>
              <a:rPr lang="en-US" sz="2000" dirty="0"/>
              <a:t>x. P( x </a:t>
            </a:r>
            <a:r>
              <a:rPr lang="en-US" sz="2000" dirty="0" smtClean="0"/>
              <a:t>), P( a ), … 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7601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Quantified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3125"/>
            <a:ext cx="10515600" cy="4854308"/>
          </a:xfrm>
        </p:spPr>
        <p:txBody>
          <a:bodyPr/>
          <a:lstStyle/>
          <a:p>
            <a:r>
              <a:rPr lang="en-US" dirty="0" smtClean="0"/>
              <a:t>What if input has </a:t>
            </a:r>
            <a:r>
              <a:rPr lang="en-US" i="1" dirty="0" smtClean="0"/>
              <a:t>quantifiers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200" dirty="0" smtClean="0">
                <a:sym typeface="Symbol" panose="05050102010706020507" pitchFamily="18" charset="2"/>
              </a:rPr>
              <a:t>( </a:t>
            </a:r>
            <a:r>
              <a:rPr lang="en-US" sz="3200" dirty="0">
                <a:sym typeface="Symbol"/>
              </a:rPr>
              <a:t></a:t>
            </a:r>
            <a:r>
              <a:rPr lang="en-US" sz="3200" dirty="0" smtClean="0"/>
              <a:t>x. P( x ) </a:t>
            </a:r>
            <a:r>
              <a:rPr lang="en-US" sz="3200" dirty="0" smtClean="0">
                <a:sym typeface="Symbol" panose="05050102010706020507" pitchFamily="18" charset="2"/>
              </a:rPr>
              <a:t> </a:t>
            </a:r>
            <a:r>
              <a:rPr lang="en-US" sz="3200" dirty="0" smtClean="0">
                <a:sym typeface="Symbol"/>
              </a:rPr>
              <a:t></a:t>
            </a:r>
            <a:r>
              <a:rPr lang="en-US" sz="3200" dirty="0"/>
              <a:t>x. </a:t>
            </a:r>
            <a:r>
              <a:rPr lang="en-US" sz="3200" dirty="0" smtClean="0">
                <a:sym typeface="Symbol" panose="05050102010706020507" pitchFamily="18" charset="2"/>
              </a:rPr>
              <a:t></a:t>
            </a:r>
            <a:r>
              <a:rPr lang="en-US" sz="3200" dirty="0" smtClean="0"/>
              <a:t>P</a:t>
            </a:r>
            <a:r>
              <a:rPr lang="en-US" sz="3200" dirty="0"/>
              <a:t>( x </a:t>
            </a:r>
            <a:r>
              <a:rPr lang="en-US" sz="3200" dirty="0" smtClean="0"/>
              <a:t>) ) </a:t>
            </a:r>
            <a:r>
              <a:rPr lang="en-US" sz="3200" dirty="0" smtClean="0">
                <a:sym typeface="Symbol" panose="05050102010706020507" pitchFamily="18" charset="2"/>
              </a:rPr>
              <a:t> </a:t>
            </a:r>
            <a:r>
              <a:rPr lang="en-US" sz="3200" dirty="0"/>
              <a:t>P( a ) </a:t>
            </a:r>
            <a:r>
              <a:rPr lang="en-US" sz="3200" dirty="0">
                <a:sym typeface="Symbol" panose="05050102010706020507" pitchFamily="18" charset="2"/>
              </a:rPr>
              <a:t> </a:t>
            </a:r>
            <a:r>
              <a:rPr lang="en-US" sz="3200" dirty="0">
                <a:solidFill>
                  <a:schemeClr val="bg1"/>
                </a:solidFill>
                <a:sym typeface="Symbol" panose="05050102010706020507" pitchFamily="18" charset="2"/>
              </a:rPr>
              <a:t> x. </a:t>
            </a:r>
            <a:r>
              <a:rPr lang="en-US" sz="3200" dirty="0">
                <a:solidFill>
                  <a:srgbClr val="FF0000"/>
                </a:solidFill>
                <a:sym typeface="Symbol" panose="05050102010706020507" pitchFamily="18" charset="2"/>
              </a:rPr>
              <a:t>P( </a:t>
            </a:r>
            <a:r>
              <a:rPr lang="en-US" sz="3200" dirty="0" smtClean="0">
                <a:solidFill>
                  <a:srgbClr val="FF0000"/>
                </a:solidFill>
                <a:sym typeface="Symbol" panose="05050102010706020507" pitchFamily="18" charset="2"/>
              </a:rPr>
              <a:t>k )</a:t>
            </a:r>
          </a:p>
          <a:p>
            <a:pPr marL="0" indent="0" algn="ctr">
              <a:buNone/>
            </a:pPr>
            <a:endParaRPr lang="en-US" sz="3200" dirty="0" smtClean="0">
              <a:sym typeface="Symbol" panose="05050102010706020507" pitchFamily="18" charset="2"/>
            </a:endParaRPr>
          </a:p>
          <a:p>
            <a:r>
              <a:rPr lang="en-US" dirty="0" smtClean="0">
                <a:sym typeface="Symbol" panose="05050102010706020507" pitchFamily="18" charset="2"/>
              </a:rPr>
              <a:t>Problem is generally </a:t>
            </a:r>
            <a:r>
              <a:rPr lang="en-US" i="1" dirty="0" smtClean="0">
                <a:sym typeface="Symbol" panose="05050102010706020507" pitchFamily="18" charset="2"/>
              </a:rPr>
              <a:t>undecidable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 E.g. </a:t>
            </a:r>
            <a:r>
              <a:rPr lang="en-US" sz="2000" dirty="0">
                <a:sym typeface="Symbol" panose="05050102010706020507" pitchFamily="18" charset="2"/>
              </a:rPr>
              <a:t>n</a:t>
            </a:r>
            <a:r>
              <a:rPr lang="en-US" sz="2000" dirty="0" smtClean="0">
                <a:sym typeface="Symbol" panose="05050102010706020507" pitchFamily="18" charset="2"/>
              </a:rPr>
              <a:t>o procedure for checking T-</a:t>
            </a:r>
            <a:r>
              <a:rPr lang="en-US" sz="2000" dirty="0" err="1" smtClean="0">
                <a:sym typeface="Symbol" panose="05050102010706020507" pitchFamily="18" charset="2"/>
              </a:rPr>
              <a:t>satisfiability</a:t>
            </a:r>
            <a:r>
              <a:rPr lang="en-US" sz="2000" dirty="0" smtClean="0">
                <a:sym typeface="Symbol" panose="05050102010706020507" pitchFamily="18" charset="2"/>
              </a:rPr>
              <a:t> of {</a:t>
            </a:r>
            <a:r>
              <a:rPr lang="en-US" sz="2000" dirty="0">
                <a:sym typeface="Symbol"/>
              </a:rPr>
              <a:t></a:t>
            </a:r>
            <a:r>
              <a:rPr lang="en-US" sz="2000" dirty="0"/>
              <a:t>x. P( x </a:t>
            </a:r>
            <a:r>
              <a:rPr lang="en-US" sz="2000" dirty="0" smtClean="0"/>
              <a:t>), P( a ), … }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Witness </a:t>
            </a:r>
            <a:r>
              <a:rPr lang="en-US" dirty="0" smtClean="0"/>
              <a:t>existential quantification </a:t>
            </a:r>
          </a:p>
          <a:p>
            <a:pPr lvl="1"/>
            <a:r>
              <a:rPr lang="en-US" sz="2000" dirty="0" smtClean="0"/>
              <a:t>Introduce a fresh constant that witnesses the formula, so </a:t>
            </a:r>
            <a:r>
              <a:rPr lang="en-US" sz="2000" dirty="0">
                <a:sym typeface="Symbol" panose="05050102010706020507" pitchFamily="18" charset="2"/>
              </a:rPr>
              <a:t> x. P( x </a:t>
            </a:r>
            <a:r>
              <a:rPr lang="en-US" sz="2000" dirty="0" smtClean="0">
                <a:sym typeface="Symbol" panose="05050102010706020507" pitchFamily="18" charset="2"/>
              </a:rPr>
              <a:t>) becomes P( k )</a:t>
            </a:r>
            <a:endParaRPr lang="en-US" sz="2000" dirty="0">
              <a:sym typeface="Symbol" panose="05050102010706020507" pitchFamily="18" charset="2"/>
            </a:endParaRPr>
          </a:p>
          <a:p>
            <a:pPr lvl="1"/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4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Quantified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3124"/>
            <a:ext cx="10515600" cy="5032375"/>
          </a:xfrm>
        </p:spPr>
        <p:txBody>
          <a:bodyPr>
            <a:normAutofit/>
          </a:bodyPr>
          <a:lstStyle/>
          <a:p>
            <a:r>
              <a:rPr lang="en-US" dirty="0" smtClean="0"/>
              <a:t>What if input has </a:t>
            </a:r>
            <a:r>
              <a:rPr lang="en-US" i="1" dirty="0" smtClean="0"/>
              <a:t>quantifiers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200" dirty="0" smtClean="0">
                <a:sym typeface="Symbol" panose="05050102010706020507" pitchFamily="18" charset="2"/>
              </a:rPr>
              <a:t>( </a:t>
            </a:r>
            <a:r>
              <a:rPr lang="en-US" sz="3200" dirty="0">
                <a:sym typeface="Symbol"/>
              </a:rPr>
              <a:t></a:t>
            </a:r>
            <a:r>
              <a:rPr lang="en-US" sz="3200" dirty="0" smtClean="0"/>
              <a:t>x. P( x ) </a:t>
            </a:r>
            <a:r>
              <a:rPr lang="en-US" sz="3200" dirty="0" smtClean="0">
                <a:sym typeface="Symbol" panose="05050102010706020507" pitchFamily="18" charset="2"/>
              </a:rPr>
              <a:t> </a:t>
            </a:r>
            <a:r>
              <a:rPr lang="en-US" sz="3200" dirty="0" smtClean="0">
                <a:sym typeface="Symbol"/>
              </a:rPr>
              <a:t></a:t>
            </a:r>
            <a:r>
              <a:rPr lang="en-US" sz="3200" dirty="0"/>
              <a:t>x. </a:t>
            </a:r>
            <a:r>
              <a:rPr lang="en-US" sz="3200" dirty="0" smtClean="0">
                <a:sym typeface="Symbol" panose="05050102010706020507" pitchFamily="18" charset="2"/>
              </a:rPr>
              <a:t></a:t>
            </a:r>
            <a:r>
              <a:rPr lang="en-US" sz="3200" dirty="0" smtClean="0"/>
              <a:t>P</a:t>
            </a:r>
            <a:r>
              <a:rPr lang="en-US" sz="3200" dirty="0"/>
              <a:t>( x </a:t>
            </a:r>
            <a:r>
              <a:rPr lang="en-US" sz="3200" dirty="0" smtClean="0"/>
              <a:t>) ) </a:t>
            </a:r>
            <a:r>
              <a:rPr lang="en-US" sz="3200" dirty="0" smtClean="0">
                <a:sym typeface="Symbol" panose="05050102010706020507" pitchFamily="18" charset="2"/>
              </a:rPr>
              <a:t> </a:t>
            </a:r>
            <a:r>
              <a:rPr lang="en-US" sz="3200" dirty="0"/>
              <a:t>P( a ) </a:t>
            </a:r>
            <a:r>
              <a:rPr lang="en-US" sz="3200" dirty="0">
                <a:sym typeface="Symbol" panose="05050102010706020507" pitchFamily="18" charset="2"/>
              </a:rPr>
              <a:t> </a:t>
            </a:r>
            <a:r>
              <a:rPr lang="en-US" sz="3200" dirty="0">
                <a:solidFill>
                  <a:schemeClr val="bg1"/>
                </a:solidFill>
                <a:sym typeface="Symbol" panose="05050102010706020507" pitchFamily="18" charset="2"/>
              </a:rPr>
              <a:t> x. </a:t>
            </a:r>
            <a:r>
              <a:rPr lang="en-US" sz="3200" dirty="0">
                <a:sym typeface="Symbol" panose="05050102010706020507" pitchFamily="18" charset="2"/>
              </a:rPr>
              <a:t>P( </a:t>
            </a:r>
            <a:r>
              <a:rPr lang="en-US" sz="3200" dirty="0" smtClean="0">
                <a:sym typeface="Symbol" panose="05050102010706020507" pitchFamily="18" charset="2"/>
              </a:rPr>
              <a:t>k )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sz="2800" dirty="0">
                <a:solidFill>
                  <a:srgbClr val="FF0000"/>
                </a:solidFill>
              </a:rPr>
              <a:t>( 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</a:t>
            </a:r>
            <a:r>
              <a:rPr lang="en-US" sz="2800" dirty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800" dirty="0">
                <a:solidFill>
                  <a:srgbClr val="FF0000"/>
                </a:solidFill>
              </a:rPr>
              <a:t>x. P( x ) 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 P( a ) </a:t>
            </a:r>
            <a:r>
              <a:rPr 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) </a:t>
            </a:r>
            <a:r>
              <a:rPr lang="en-US" sz="2800" dirty="0" smtClean="0">
                <a:sym typeface="Symbol" panose="05050102010706020507" pitchFamily="18" charset="2"/>
              </a:rPr>
              <a:t> </a:t>
            </a:r>
            <a:r>
              <a:rPr 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(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</a:t>
            </a:r>
            <a:r>
              <a:rPr lang="en-US" sz="2800" dirty="0">
                <a:solidFill>
                  <a:srgbClr val="FF0000"/>
                </a:solidFill>
                <a:sym typeface="Symbol"/>
              </a:rPr>
              <a:t></a:t>
            </a:r>
            <a:r>
              <a:rPr lang="en-US" sz="2800" dirty="0">
                <a:solidFill>
                  <a:srgbClr val="FF0000"/>
                </a:solidFill>
              </a:rPr>
              <a:t>x. P( x ) 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 P( </a:t>
            </a:r>
            <a:r>
              <a:rPr 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k </a:t>
            </a:r>
            <a:r>
              <a:rPr 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) </a:t>
            </a:r>
            <a:r>
              <a:rPr lang="en-US" sz="2800" dirty="0" smtClean="0">
                <a:solidFill>
                  <a:srgbClr val="FF0000"/>
                </a:solidFill>
                <a:sym typeface="Symbol" panose="05050102010706020507" pitchFamily="18" charset="2"/>
              </a:rPr>
              <a:t>)</a:t>
            </a:r>
            <a:r>
              <a:rPr lang="en-US" sz="3200" dirty="0" smtClean="0">
                <a:sym typeface="Symbol" panose="05050102010706020507" pitchFamily="18" charset="2"/>
              </a:rPr>
              <a:t>, ….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Problem is generally </a:t>
            </a:r>
            <a:r>
              <a:rPr lang="en-US" i="1" dirty="0" smtClean="0">
                <a:sym typeface="Symbol" panose="05050102010706020507" pitchFamily="18" charset="2"/>
              </a:rPr>
              <a:t>undecidable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 E.g. </a:t>
            </a:r>
            <a:r>
              <a:rPr lang="en-US" sz="2000" dirty="0">
                <a:sym typeface="Symbol" panose="05050102010706020507" pitchFamily="18" charset="2"/>
              </a:rPr>
              <a:t>n</a:t>
            </a:r>
            <a:r>
              <a:rPr lang="en-US" sz="2000" dirty="0" smtClean="0">
                <a:sym typeface="Symbol" panose="05050102010706020507" pitchFamily="18" charset="2"/>
              </a:rPr>
              <a:t>o procedure for checking T-</a:t>
            </a:r>
            <a:r>
              <a:rPr lang="en-US" sz="2000" dirty="0" err="1" smtClean="0">
                <a:sym typeface="Symbol" panose="05050102010706020507" pitchFamily="18" charset="2"/>
              </a:rPr>
              <a:t>satisfiability</a:t>
            </a:r>
            <a:r>
              <a:rPr lang="en-US" sz="2000" dirty="0" smtClean="0">
                <a:sym typeface="Symbol" panose="05050102010706020507" pitchFamily="18" charset="2"/>
              </a:rPr>
              <a:t> of {</a:t>
            </a:r>
            <a:r>
              <a:rPr lang="en-US" sz="2000" dirty="0">
                <a:sym typeface="Symbol"/>
              </a:rPr>
              <a:t></a:t>
            </a:r>
            <a:r>
              <a:rPr lang="en-US" sz="2000" dirty="0"/>
              <a:t>x. P( x </a:t>
            </a:r>
            <a:r>
              <a:rPr lang="en-US" sz="2000" dirty="0" smtClean="0"/>
              <a:t>), P( a ), … }</a:t>
            </a:r>
          </a:p>
          <a:p>
            <a:r>
              <a:rPr lang="en-US" dirty="0" smtClean="0"/>
              <a:t>Witness existential quantification </a:t>
            </a:r>
          </a:p>
          <a:p>
            <a:pPr lvl="1"/>
            <a:r>
              <a:rPr lang="en-US" sz="2000" dirty="0" smtClean="0"/>
              <a:t>Introduce a fresh constant that witnesses the formula, so </a:t>
            </a:r>
            <a:r>
              <a:rPr lang="en-US" sz="2000" dirty="0">
                <a:sym typeface="Symbol" panose="05050102010706020507" pitchFamily="18" charset="2"/>
              </a:rPr>
              <a:t> x. P( x </a:t>
            </a:r>
            <a:r>
              <a:rPr lang="en-US" sz="2000" dirty="0" smtClean="0">
                <a:sym typeface="Symbol" panose="05050102010706020507" pitchFamily="18" charset="2"/>
              </a:rPr>
              <a:t>) becomes P( k )</a:t>
            </a:r>
            <a:endParaRPr lang="en-US" sz="2000" dirty="0">
              <a:sym typeface="Symbol" panose="05050102010706020507" pitchFamily="18" charset="2"/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Instantiate</a:t>
            </a:r>
            <a:r>
              <a:rPr lang="en-US" dirty="0" smtClean="0"/>
              <a:t> universal quantification</a:t>
            </a:r>
          </a:p>
          <a:p>
            <a:pPr lvl="1"/>
            <a:r>
              <a:rPr lang="en-US" sz="2000" dirty="0" smtClean="0"/>
              <a:t>Add clauses of the form ( </a:t>
            </a:r>
            <a:r>
              <a:rPr lang="en-US" sz="2000" dirty="0" smtClean="0">
                <a:sym typeface="Symbol" panose="05050102010706020507" pitchFamily="18" charset="2"/>
              </a:rPr>
              <a:t></a:t>
            </a:r>
            <a:r>
              <a:rPr lang="en-US" sz="2000" dirty="0" smtClean="0">
                <a:sym typeface="Symbol"/>
              </a:rPr>
              <a:t></a:t>
            </a:r>
            <a:r>
              <a:rPr lang="en-US" sz="2000" dirty="0"/>
              <a:t>x. P( x ) </a:t>
            </a:r>
            <a:r>
              <a:rPr lang="en-US" sz="2000" dirty="0" smtClean="0">
                <a:sym typeface="Symbol" panose="05050102010706020507" pitchFamily="18" charset="2"/>
              </a:rPr>
              <a:t> P( a ) )</a:t>
            </a:r>
          </a:p>
          <a:p>
            <a:pPr lvl="2"/>
            <a:r>
              <a:rPr lang="en-US" sz="1600" dirty="0" smtClean="0">
                <a:sym typeface="Symbol" panose="05050102010706020507" pitchFamily="18" charset="2"/>
              </a:rPr>
              <a:t>Either P does not hold for all x, or it holds for a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96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Quantified Formulas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3124"/>
            <a:ext cx="10515600" cy="5224876"/>
          </a:xfrm>
        </p:spPr>
        <p:txBody>
          <a:bodyPr>
            <a:normAutofit/>
          </a:bodyPr>
          <a:lstStyle/>
          <a:p>
            <a:r>
              <a:rPr lang="en-US" dirty="0" smtClean="0"/>
              <a:t>What if input has </a:t>
            </a:r>
            <a:r>
              <a:rPr lang="en-US" i="1" dirty="0" smtClean="0"/>
              <a:t>quantifiers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3200" dirty="0" smtClean="0">
                <a:sym typeface="Symbol" panose="05050102010706020507" pitchFamily="18" charset="2"/>
              </a:rPr>
              <a:t>( </a:t>
            </a:r>
            <a:r>
              <a:rPr lang="en-US" sz="3200" dirty="0">
                <a:sym typeface="Symbol"/>
              </a:rPr>
              <a:t></a:t>
            </a:r>
            <a:r>
              <a:rPr lang="en-US" sz="3200" dirty="0" smtClean="0"/>
              <a:t>x. P( x ) </a:t>
            </a:r>
            <a:r>
              <a:rPr lang="en-US" sz="3200" dirty="0" smtClean="0">
                <a:sym typeface="Symbol" panose="05050102010706020507" pitchFamily="18" charset="2"/>
              </a:rPr>
              <a:t> </a:t>
            </a:r>
            <a:r>
              <a:rPr lang="en-US" sz="3200" dirty="0" smtClean="0">
                <a:sym typeface="Symbol"/>
              </a:rPr>
              <a:t></a:t>
            </a:r>
            <a:r>
              <a:rPr lang="en-US" sz="3200" dirty="0"/>
              <a:t>x. </a:t>
            </a:r>
            <a:r>
              <a:rPr lang="en-US" sz="3200" dirty="0" smtClean="0">
                <a:sym typeface="Symbol" panose="05050102010706020507" pitchFamily="18" charset="2"/>
              </a:rPr>
              <a:t></a:t>
            </a:r>
            <a:r>
              <a:rPr lang="en-US" sz="3200" dirty="0" smtClean="0"/>
              <a:t>P</a:t>
            </a:r>
            <a:r>
              <a:rPr lang="en-US" sz="3200" dirty="0"/>
              <a:t>( x </a:t>
            </a:r>
            <a:r>
              <a:rPr lang="en-US" sz="3200" dirty="0" smtClean="0"/>
              <a:t>) ) </a:t>
            </a:r>
            <a:r>
              <a:rPr lang="en-US" sz="3200" dirty="0" smtClean="0">
                <a:sym typeface="Symbol" panose="05050102010706020507" pitchFamily="18" charset="2"/>
              </a:rPr>
              <a:t> </a:t>
            </a:r>
            <a:r>
              <a:rPr lang="en-US" sz="3200" dirty="0"/>
              <a:t>P( a ) </a:t>
            </a:r>
            <a:r>
              <a:rPr lang="en-US" sz="3200" dirty="0">
                <a:sym typeface="Symbol" panose="05050102010706020507" pitchFamily="18" charset="2"/>
              </a:rPr>
              <a:t> </a:t>
            </a:r>
            <a:r>
              <a:rPr lang="en-US" sz="3200" dirty="0">
                <a:solidFill>
                  <a:schemeClr val="bg1"/>
                </a:solidFill>
                <a:sym typeface="Symbol" panose="05050102010706020507" pitchFamily="18" charset="2"/>
              </a:rPr>
              <a:t> x. </a:t>
            </a:r>
            <a:r>
              <a:rPr lang="en-US" sz="3200" dirty="0">
                <a:sym typeface="Symbol" panose="05050102010706020507" pitchFamily="18" charset="2"/>
              </a:rPr>
              <a:t>P( </a:t>
            </a:r>
            <a:r>
              <a:rPr lang="en-US" sz="3200" dirty="0" smtClean="0">
                <a:sym typeface="Symbol" panose="05050102010706020507" pitchFamily="18" charset="2"/>
              </a:rPr>
              <a:t>k )</a:t>
            </a:r>
          </a:p>
          <a:p>
            <a:pPr marL="0" lvl="1" indent="0" algn="ctr">
              <a:spcBef>
                <a:spcPts val="1000"/>
              </a:spcBef>
              <a:buNone/>
            </a:pPr>
            <a:r>
              <a:rPr lang="en-US" sz="2800" dirty="0"/>
              <a:t>( </a:t>
            </a:r>
            <a:r>
              <a:rPr lang="en-US" sz="2800" dirty="0">
                <a:sym typeface="Symbol" panose="05050102010706020507" pitchFamily="18" charset="2"/>
              </a:rPr>
              <a:t></a:t>
            </a:r>
            <a:r>
              <a:rPr lang="en-US" sz="2800" dirty="0">
                <a:sym typeface="Symbol"/>
              </a:rPr>
              <a:t></a:t>
            </a:r>
            <a:r>
              <a:rPr lang="en-US" sz="2800" dirty="0"/>
              <a:t>x. P( x ) </a:t>
            </a:r>
            <a:r>
              <a:rPr lang="en-US" sz="2800" dirty="0">
                <a:sym typeface="Symbol" panose="05050102010706020507" pitchFamily="18" charset="2"/>
              </a:rPr>
              <a:t> P( a ) </a:t>
            </a:r>
            <a:r>
              <a:rPr lang="en-US" sz="2800" dirty="0" smtClean="0">
                <a:sym typeface="Symbol" panose="05050102010706020507" pitchFamily="18" charset="2"/>
              </a:rPr>
              <a:t>)  (</a:t>
            </a:r>
            <a:r>
              <a:rPr lang="en-US" sz="2800" dirty="0">
                <a:sym typeface="Symbol" panose="05050102010706020507" pitchFamily="18" charset="2"/>
              </a:rPr>
              <a:t></a:t>
            </a:r>
            <a:r>
              <a:rPr lang="en-US" sz="2800" dirty="0">
                <a:sym typeface="Symbol"/>
              </a:rPr>
              <a:t></a:t>
            </a:r>
            <a:r>
              <a:rPr lang="en-US" sz="2800" dirty="0"/>
              <a:t>x. P( x ) </a:t>
            </a:r>
            <a:r>
              <a:rPr lang="en-US" sz="2800" dirty="0">
                <a:sym typeface="Symbol" panose="05050102010706020507" pitchFamily="18" charset="2"/>
              </a:rPr>
              <a:t> P( </a:t>
            </a:r>
            <a:r>
              <a:rPr lang="en-US" sz="2800" dirty="0" smtClean="0">
                <a:sym typeface="Symbol" panose="05050102010706020507" pitchFamily="18" charset="2"/>
              </a:rPr>
              <a:t>k </a:t>
            </a:r>
            <a:r>
              <a:rPr lang="en-US" sz="2800" dirty="0">
                <a:sym typeface="Symbol" panose="05050102010706020507" pitchFamily="18" charset="2"/>
              </a:rPr>
              <a:t>) </a:t>
            </a:r>
            <a:r>
              <a:rPr lang="en-US" sz="2800" dirty="0" smtClean="0">
                <a:sym typeface="Symbol" panose="05050102010706020507" pitchFamily="18" charset="2"/>
              </a:rPr>
              <a:t>)</a:t>
            </a:r>
            <a:r>
              <a:rPr lang="en-US" sz="3200" dirty="0" smtClean="0">
                <a:sym typeface="Symbol" panose="05050102010706020507" pitchFamily="18" charset="2"/>
              </a:rPr>
              <a:t>, ….</a:t>
            </a:r>
          </a:p>
          <a:p>
            <a:r>
              <a:rPr lang="en-US" dirty="0" smtClean="0">
                <a:sym typeface="Symbol" panose="05050102010706020507" pitchFamily="18" charset="2"/>
              </a:rPr>
              <a:t>Problem is generally </a:t>
            </a:r>
            <a:r>
              <a:rPr lang="en-US" i="1" dirty="0" smtClean="0">
                <a:sym typeface="Symbol" panose="05050102010706020507" pitchFamily="18" charset="2"/>
              </a:rPr>
              <a:t>undecidable</a:t>
            </a:r>
          </a:p>
          <a:p>
            <a:pPr lvl="1"/>
            <a:r>
              <a:rPr lang="en-US" sz="2000" dirty="0" smtClean="0">
                <a:sym typeface="Symbol" panose="05050102010706020507" pitchFamily="18" charset="2"/>
              </a:rPr>
              <a:t> E.g. </a:t>
            </a:r>
            <a:r>
              <a:rPr lang="en-US" sz="2000" dirty="0">
                <a:sym typeface="Symbol" panose="05050102010706020507" pitchFamily="18" charset="2"/>
              </a:rPr>
              <a:t>n</a:t>
            </a:r>
            <a:r>
              <a:rPr lang="en-US" sz="2000" dirty="0" smtClean="0">
                <a:sym typeface="Symbol" panose="05050102010706020507" pitchFamily="18" charset="2"/>
              </a:rPr>
              <a:t>o procedure for checking T-</a:t>
            </a:r>
            <a:r>
              <a:rPr lang="en-US" sz="2000" dirty="0" err="1" smtClean="0">
                <a:sym typeface="Symbol" panose="05050102010706020507" pitchFamily="18" charset="2"/>
              </a:rPr>
              <a:t>satisfiability</a:t>
            </a:r>
            <a:r>
              <a:rPr lang="en-US" sz="2000" dirty="0" smtClean="0">
                <a:sym typeface="Symbol" panose="05050102010706020507" pitchFamily="18" charset="2"/>
              </a:rPr>
              <a:t> of {</a:t>
            </a:r>
            <a:r>
              <a:rPr lang="en-US" sz="2000" dirty="0">
                <a:sym typeface="Symbol"/>
              </a:rPr>
              <a:t></a:t>
            </a:r>
            <a:r>
              <a:rPr lang="en-US" sz="2000" dirty="0"/>
              <a:t>x. P( x </a:t>
            </a:r>
            <a:r>
              <a:rPr lang="en-US" sz="2000" dirty="0" smtClean="0"/>
              <a:t>), P( a ), … }</a:t>
            </a:r>
          </a:p>
          <a:p>
            <a:r>
              <a:rPr lang="en-US" dirty="0" smtClean="0"/>
              <a:t>Witness existential quantification </a:t>
            </a:r>
          </a:p>
          <a:p>
            <a:pPr lvl="1"/>
            <a:r>
              <a:rPr lang="en-US" sz="2000" dirty="0" smtClean="0"/>
              <a:t>Introduce a fresh constant that witnesses the formula, so </a:t>
            </a:r>
            <a:r>
              <a:rPr lang="en-US" sz="2000" dirty="0">
                <a:sym typeface="Symbol" panose="05050102010706020507" pitchFamily="18" charset="2"/>
              </a:rPr>
              <a:t> x. P( x </a:t>
            </a:r>
            <a:r>
              <a:rPr lang="en-US" sz="2000" dirty="0" smtClean="0">
                <a:sym typeface="Symbol" panose="05050102010706020507" pitchFamily="18" charset="2"/>
              </a:rPr>
              <a:t>) becomes P( k )</a:t>
            </a:r>
            <a:endParaRPr lang="en-US" sz="2000" dirty="0">
              <a:sym typeface="Symbol" panose="05050102010706020507" pitchFamily="18" charset="2"/>
            </a:endParaRPr>
          </a:p>
          <a:p>
            <a:r>
              <a:rPr lang="en-US" i="1" dirty="0" smtClean="0"/>
              <a:t>Instantiate</a:t>
            </a:r>
            <a:r>
              <a:rPr lang="en-US" dirty="0" smtClean="0"/>
              <a:t> universal quantification</a:t>
            </a:r>
          </a:p>
          <a:p>
            <a:pPr lvl="1"/>
            <a:r>
              <a:rPr lang="en-US" sz="2000" dirty="0" smtClean="0"/>
              <a:t>Add clauses of the form ( </a:t>
            </a:r>
            <a:r>
              <a:rPr lang="en-US" sz="2000" dirty="0" smtClean="0">
                <a:sym typeface="Symbol" panose="05050102010706020507" pitchFamily="18" charset="2"/>
              </a:rPr>
              <a:t></a:t>
            </a:r>
            <a:r>
              <a:rPr lang="en-US" sz="2000" dirty="0" smtClean="0">
                <a:sym typeface="Symbol"/>
              </a:rPr>
              <a:t></a:t>
            </a:r>
            <a:r>
              <a:rPr lang="en-US" sz="2000" dirty="0"/>
              <a:t>x. P( x ) </a:t>
            </a:r>
            <a:r>
              <a:rPr lang="en-US" sz="2000" dirty="0" smtClean="0">
                <a:sym typeface="Symbol" panose="05050102010706020507" pitchFamily="18" charset="2"/>
              </a:rPr>
              <a:t> P( a ) )</a:t>
            </a:r>
          </a:p>
          <a:p>
            <a:pPr marL="0" indent="0">
              <a:buNone/>
            </a:pPr>
            <a:r>
              <a:rPr lang="en-US" dirty="0" smtClean="0">
                <a:sym typeface="Symbol" panose="05050102010706020507" pitchFamily="18" charset="2"/>
              </a:rPr>
              <a:t> 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Sound</a:t>
            </a:r>
            <a:r>
              <a:rPr lang="en-US" i="1" dirty="0" smtClean="0">
                <a:sym typeface="Symbol" panose="05050102010706020507" pitchFamily="18" charset="2"/>
              </a:rPr>
              <a:t> but </a:t>
            </a:r>
            <a:r>
              <a:rPr lang="en-US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incomplete</a:t>
            </a:r>
            <a:r>
              <a:rPr lang="en-US" dirty="0" smtClean="0">
                <a:sym typeface="Symbol" panose="05050102010706020507" pitchFamily="18" charset="2"/>
              </a:rPr>
              <a:t>, thus may be unable to answer “sat”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58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SMT </a:t>
            </a:r>
            <a:r>
              <a:rPr lang="en-US" sz="4800" dirty="0" smtClean="0"/>
              <a:t>Solver for Quantifiers : Summary</a:t>
            </a:r>
            <a:endParaRPr lang="en-US" sz="4800" dirty="0"/>
          </a:p>
        </p:txBody>
      </p:sp>
      <p:sp>
        <p:nvSpPr>
          <p:cNvPr id="4" name="Rectangle 3"/>
          <p:cNvSpPr/>
          <p:nvPr/>
        </p:nvSpPr>
        <p:spPr>
          <a:xfrm>
            <a:off x="4800600" y="2971800"/>
            <a:ext cx="1981200" cy="27432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632098" y="3124200"/>
            <a:ext cx="1828800" cy="2743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ym typeface="Symbol"/>
              </a:rPr>
              <a:t></a:t>
            </a:r>
            <a:r>
              <a:rPr lang="en-US" sz="4000" dirty="0"/>
              <a:t> Module</a:t>
            </a:r>
          </a:p>
        </p:txBody>
      </p:sp>
      <p:sp>
        <p:nvSpPr>
          <p:cNvPr id="7" name="Rectangle 6"/>
          <p:cNvSpPr/>
          <p:nvPr/>
        </p:nvSpPr>
        <p:spPr>
          <a:xfrm>
            <a:off x="1386038" y="3212068"/>
            <a:ext cx="18288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/>
              <a:t>SAT Solver</a:t>
            </a:r>
          </a:p>
        </p:txBody>
      </p:sp>
      <p:sp>
        <p:nvSpPr>
          <p:cNvPr id="8" name="Rectangle 7"/>
          <p:cNvSpPr/>
          <p:nvPr/>
        </p:nvSpPr>
        <p:spPr>
          <a:xfrm>
            <a:off x="4953000" y="31242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Arithmetic</a:t>
            </a:r>
          </a:p>
        </p:txBody>
      </p:sp>
      <p:sp>
        <p:nvSpPr>
          <p:cNvPr id="9" name="Rectangle 8"/>
          <p:cNvSpPr/>
          <p:nvPr/>
        </p:nvSpPr>
        <p:spPr>
          <a:xfrm>
            <a:off x="4953000" y="36576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UF</a:t>
            </a:r>
          </a:p>
        </p:txBody>
      </p:sp>
      <p:sp>
        <p:nvSpPr>
          <p:cNvPr id="10" name="Rectangle 9"/>
          <p:cNvSpPr/>
          <p:nvPr/>
        </p:nvSpPr>
        <p:spPr>
          <a:xfrm>
            <a:off x="4953000" y="4191000"/>
            <a:ext cx="1676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Datatypes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 rot="5400000">
            <a:off x="5570878" y="4792322"/>
            <a:ext cx="5389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…</a:t>
            </a:r>
          </a:p>
        </p:txBody>
      </p:sp>
      <p:sp>
        <p:nvSpPr>
          <p:cNvPr id="12" name="Right Brace 11"/>
          <p:cNvSpPr/>
          <p:nvPr/>
        </p:nvSpPr>
        <p:spPr>
          <a:xfrm rot="5400000" flipH="1">
            <a:off x="5536690" y="1488195"/>
            <a:ext cx="607304" cy="21336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468742" y="1689327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Theory Solvers</a:t>
            </a:r>
            <a:endParaRPr lang="en-US" sz="2400" dirty="0"/>
          </a:p>
        </p:txBody>
      </p:sp>
      <p:sp>
        <p:nvSpPr>
          <p:cNvPr id="14" name="Rectangle 13"/>
          <p:cNvSpPr/>
          <p:nvPr/>
        </p:nvSpPr>
        <p:spPr>
          <a:xfrm>
            <a:off x="1135781" y="2743200"/>
            <a:ext cx="9500136" cy="3962400"/>
          </a:xfrm>
          <a:prstGeom prst="rect">
            <a:avLst/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214838" y="3581400"/>
            <a:ext cx="1558703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781800" y="3581400"/>
            <a:ext cx="1850298" cy="0"/>
          </a:xfrm>
          <a:prstGeom prst="straightConnector1">
            <a:avLst/>
          </a:prstGeom>
          <a:ln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urved Connector 19"/>
          <p:cNvCxnSpPr>
            <a:stCxn id="5" idx="2"/>
            <a:endCxn id="7" idx="2"/>
          </p:cNvCxnSpPr>
          <p:nvPr/>
        </p:nvCxnSpPr>
        <p:spPr>
          <a:xfrm rot="5400000" flipH="1">
            <a:off x="5738802" y="2059704"/>
            <a:ext cx="369332" cy="7246060"/>
          </a:xfrm>
          <a:prstGeom prst="curvedConnector3">
            <a:avLst>
              <a:gd name="adj1" fmla="val -15571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214838" y="5134108"/>
            <a:ext cx="1585762" cy="12157"/>
          </a:xfrm>
          <a:prstGeom prst="straightConnector1">
            <a:avLst/>
          </a:prstGeom>
          <a:ln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369525" y="3212068"/>
            <a:ext cx="1367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3619513" y="4487777"/>
            <a:ext cx="9014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Conflict</a:t>
            </a:r>
          </a:p>
          <a:p>
            <a:r>
              <a:rPr lang="en-US" dirty="0" smtClean="0"/>
              <a:t>Clauses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972113" y="2961024"/>
            <a:ext cx="13671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T-sat</a:t>
            </a:r>
          </a:p>
          <a:p>
            <a:pPr algn="ctr"/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171950" y="6005513"/>
            <a:ext cx="145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Instantiations</a:t>
            </a:r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171984" y="4079946"/>
            <a:ext cx="880040" cy="55024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UNSAT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1040591" y="4305300"/>
            <a:ext cx="856233" cy="419100"/>
          </a:xfrm>
          <a:prstGeom prst="rect">
            <a:avLst/>
          </a:prstGeom>
          <a:solidFill>
            <a:srgbClr val="92D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(SAT?)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7" idx="1"/>
            <a:endCxn id="41" idx="3"/>
          </p:cNvCxnSpPr>
          <p:nvPr/>
        </p:nvCxnSpPr>
        <p:spPr>
          <a:xfrm flipH="1">
            <a:off x="1052024" y="4355068"/>
            <a:ext cx="33401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5" idx="3"/>
            <a:endCxn id="42" idx="1"/>
          </p:cNvCxnSpPr>
          <p:nvPr/>
        </p:nvCxnSpPr>
        <p:spPr>
          <a:xfrm>
            <a:off x="10460898" y="4495800"/>
            <a:ext cx="579693" cy="1905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51"/>
          <p:cNvCxnSpPr>
            <a:stCxn id="8" idx="3"/>
            <a:endCxn id="10" idx="3"/>
          </p:cNvCxnSpPr>
          <p:nvPr/>
        </p:nvCxnSpPr>
        <p:spPr>
          <a:xfrm>
            <a:off x="6629400" y="3352800"/>
            <a:ext cx="12700" cy="1066800"/>
          </a:xfrm>
          <a:prstGeom prst="curvedConnector3">
            <a:avLst>
              <a:gd name="adj1" fmla="val 1800000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urved Connector 52"/>
          <p:cNvCxnSpPr>
            <a:stCxn id="8" idx="3"/>
            <a:endCxn id="9" idx="3"/>
          </p:cNvCxnSpPr>
          <p:nvPr/>
        </p:nvCxnSpPr>
        <p:spPr>
          <a:xfrm>
            <a:off x="6629400" y="3352800"/>
            <a:ext cx="12700" cy="533400"/>
          </a:xfrm>
          <a:prstGeom prst="curvedConnector3">
            <a:avLst>
              <a:gd name="adj1" fmla="val 1269472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55"/>
          <p:cNvCxnSpPr>
            <a:stCxn id="9" idx="3"/>
            <a:endCxn id="10" idx="3"/>
          </p:cNvCxnSpPr>
          <p:nvPr/>
        </p:nvCxnSpPr>
        <p:spPr>
          <a:xfrm>
            <a:off x="6629400" y="3886200"/>
            <a:ext cx="12700" cy="533400"/>
          </a:xfrm>
          <a:prstGeom prst="curvedConnector3">
            <a:avLst>
              <a:gd name="adj1" fmla="val 1496843"/>
            </a:avLst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690764" y="3867145"/>
            <a:ext cx="13239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Equalities</a:t>
            </a:r>
          </a:p>
          <a:p>
            <a:pPr algn="ctr"/>
            <a:r>
              <a:rPr lang="en-US" dirty="0" smtClean="0"/>
              <a:t>over shared</a:t>
            </a:r>
          </a:p>
          <a:p>
            <a:pPr algn="ctr"/>
            <a:r>
              <a:rPr lang="en-US" dirty="0" smtClean="0"/>
              <a:t>variables</a:t>
            </a:r>
          </a:p>
        </p:txBody>
      </p:sp>
    </p:spTree>
    <p:extLst>
      <p:ext uri="{BB962C8B-B14F-4D97-AF65-F5344CB8AC3E}">
        <p14:creationId xmlns:p14="http://schemas.microsoft.com/office/powerpoint/2010/main" val="308882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SMT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SMT solvers use</a:t>
            </a:r>
          </a:p>
          <a:p>
            <a:pPr lvl="1"/>
            <a:r>
              <a:rPr lang="en-US" dirty="0" smtClean="0"/>
              <a:t>DPLL(T) algorithm for theory T, which uses:</a:t>
            </a:r>
          </a:p>
          <a:p>
            <a:pPr lvl="2"/>
            <a:r>
              <a:rPr lang="en-US" dirty="0" smtClean="0"/>
              <a:t>Off-the-shelf SAT solver </a:t>
            </a:r>
          </a:p>
          <a:p>
            <a:pPr lvl="2"/>
            <a:r>
              <a:rPr lang="en-US" dirty="0" smtClean="0"/>
              <a:t>Theory solver for T</a:t>
            </a:r>
          </a:p>
          <a:p>
            <a:pPr lvl="1"/>
            <a:r>
              <a:rPr lang="en-US" dirty="0" smtClean="0"/>
              <a:t>Nelson-</a:t>
            </a:r>
            <a:r>
              <a:rPr lang="en-US" dirty="0" err="1" smtClean="0"/>
              <a:t>Oppen</a:t>
            </a:r>
            <a:r>
              <a:rPr lang="en-US" dirty="0" smtClean="0"/>
              <a:t> theory combination for combined theories T</a:t>
            </a:r>
            <a:r>
              <a:rPr lang="en-US" baseline="-25000" dirty="0" smtClean="0"/>
              <a:t>1</a:t>
            </a:r>
            <a:r>
              <a:rPr lang="en-US" dirty="0" smtClean="0"/>
              <a:t> + T</a:t>
            </a:r>
            <a:r>
              <a:rPr lang="en-US" baseline="-25000" dirty="0" smtClean="0"/>
              <a:t>2</a:t>
            </a:r>
            <a:r>
              <a:rPr lang="en-US" dirty="0" smtClean="0"/>
              <a:t>, which uses:</a:t>
            </a:r>
            <a:endParaRPr lang="en-US" baseline="-25000" dirty="0" smtClean="0"/>
          </a:p>
          <a:p>
            <a:pPr lvl="2"/>
            <a:r>
              <a:rPr lang="en-US" dirty="0"/>
              <a:t>E</a:t>
            </a:r>
            <a:r>
              <a:rPr lang="en-US" dirty="0" smtClean="0"/>
              <a:t>xisting theory solvers for T</a:t>
            </a:r>
            <a:r>
              <a:rPr lang="en-US" baseline="-25000" dirty="0" smtClean="0"/>
              <a:t>1</a:t>
            </a:r>
            <a:r>
              <a:rPr lang="en-US" dirty="0" smtClean="0"/>
              <a:t> and T</a:t>
            </a:r>
            <a:r>
              <a:rPr lang="en-US" baseline="-25000" dirty="0" smtClean="0"/>
              <a:t>2</a:t>
            </a:r>
            <a:endParaRPr lang="en-US" dirty="0" smtClean="0"/>
          </a:p>
          <a:p>
            <a:pPr lvl="1"/>
            <a:r>
              <a:rPr lang="en-US" dirty="0" smtClean="0"/>
              <a:t>Incomplete methods for quantified formulas</a:t>
            </a:r>
          </a:p>
          <a:p>
            <a:pPr lvl="2"/>
            <a:r>
              <a:rPr lang="en-US" dirty="0" smtClean="0"/>
              <a:t>Primarily use </a:t>
            </a:r>
            <a:r>
              <a:rPr lang="en-US" dirty="0"/>
              <a:t>i</a:t>
            </a:r>
            <a:r>
              <a:rPr lang="en-US" dirty="0" smtClean="0"/>
              <a:t>nstantiation-based procedure for (universal) quantification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00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11990</TotalTime>
  <Words>11125</Words>
  <Application>Microsoft Office PowerPoint</Application>
  <PresentationFormat>Widescreen</PresentationFormat>
  <Paragraphs>1147</Paragraphs>
  <Slides>97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97</vt:i4>
      </vt:variant>
    </vt:vector>
  </HeadingPairs>
  <TitlesOfParts>
    <vt:vector size="102" baseType="lpstr">
      <vt:lpstr>Arial</vt:lpstr>
      <vt:lpstr>Calibri</vt:lpstr>
      <vt:lpstr>Calibri Light</vt:lpstr>
      <vt:lpstr>Symbol</vt:lpstr>
      <vt:lpstr>Office Theme</vt:lpstr>
      <vt:lpstr>Satisfiability Modulo Theories and DPLL(T)</vt:lpstr>
      <vt:lpstr>Overview</vt:lpstr>
      <vt:lpstr>SAT</vt:lpstr>
      <vt:lpstr>SAT</vt:lpstr>
      <vt:lpstr>SAT</vt:lpstr>
      <vt:lpstr>SAT</vt:lpstr>
      <vt:lpstr>SAT</vt:lpstr>
      <vt:lpstr>SAT</vt:lpstr>
      <vt:lpstr>SAT</vt:lpstr>
      <vt:lpstr>Satisfiability Modulo Theories (SMT)</vt:lpstr>
      <vt:lpstr>SMT</vt:lpstr>
      <vt:lpstr>SMT</vt:lpstr>
      <vt:lpstr>SMT</vt:lpstr>
      <vt:lpstr>SMT</vt:lpstr>
      <vt:lpstr>SMT</vt:lpstr>
      <vt:lpstr>SMT</vt:lpstr>
      <vt:lpstr>SMT</vt:lpstr>
      <vt:lpstr>SMT</vt:lpstr>
      <vt:lpstr>SMT</vt:lpstr>
      <vt:lpstr>SMT</vt:lpstr>
      <vt:lpstr>SMT</vt:lpstr>
      <vt:lpstr>SMT</vt:lpstr>
      <vt:lpstr>SMT</vt:lpstr>
      <vt:lpstr>SMT</vt:lpstr>
      <vt:lpstr>SMT</vt:lpstr>
      <vt:lpstr>SMT</vt:lpstr>
      <vt:lpstr>SMT : Exercise</vt:lpstr>
      <vt:lpstr>SMT : Exercise</vt:lpstr>
      <vt:lpstr>SMT : Exercise</vt:lpstr>
      <vt:lpstr>SMT : Exercise</vt:lpstr>
      <vt:lpstr>SMT : Exercise</vt:lpstr>
      <vt:lpstr>SMT : Exercise</vt:lpstr>
      <vt:lpstr>SMT : Exercise</vt:lpstr>
      <vt:lpstr>SMT : Exercise</vt:lpstr>
      <vt:lpstr>SMT : Exercise</vt:lpstr>
      <vt:lpstr>SMT : Exercise</vt:lpstr>
      <vt:lpstr>SMT : Exercise</vt:lpstr>
      <vt:lpstr>SMT : Exercise</vt:lpstr>
      <vt:lpstr>DPLL(T)</vt:lpstr>
      <vt:lpstr>DPLL(T) Theory Solvers</vt:lpstr>
      <vt:lpstr>DPLL(T) Theory Solvers</vt:lpstr>
      <vt:lpstr>DPLL(T) Theory Solvers</vt:lpstr>
      <vt:lpstr>DPLL(T) Theory Solvers</vt:lpstr>
      <vt:lpstr>DPLL(T) Theory Solvers</vt:lpstr>
      <vt:lpstr>DPLL(T) Theory Solvers</vt:lpstr>
      <vt:lpstr>DPLL(T) Theory Solvers</vt:lpstr>
      <vt:lpstr>Design of DPLL(T) Theory Solvers</vt:lpstr>
      <vt:lpstr>DPLL(T) Theory Solvers : Examples</vt:lpstr>
      <vt:lpstr>DPLL(T) Theory Solvers : Examples</vt:lpstr>
      <vt:lpstr>Theory of Inductive Datatypes</vt:lpstr>
      <vt:lpstr>Theory of Inductive Datatypes : Example</vt:lpstr>
      <vt:lpstr>Theory of Inductive Datatypes : Example</vt:lpstr>
      <vt:lpstr>Theory of Inductive Datatypes : Example</vt:lpstr>
      <vt:lpstr>Theory of Inductive Datatypes : Example</vt:lpstr>
      <vt:lpstr>Theory of Inductive Datatypes : Example</vt:lpstr>
      <vt:lpstr>Theory of Inductive Datatypes : Example</vt:lpstr>
      <vt:lpstr>Theory of Inductive Datatypes : Example</vt:lpstr>
      <vt:lpstr>Theory of Inductive Datatypes : Example</vt:lpstr>
      <vt:lpstr>Theory of Inductive Datatypes : Example</vt:lpstr>
      <vt:lpstr>Theory of Inductive Datatypes : Example</vt:lpstr>
      <vt:lpstr>Theory of Inductive Datatypes : Example</vt:lpstr>
      <vt:lpstr>Theory of Inductive Datatypes : Example</vt:lpstr>
      <vt:lpstr>Theory of Inductive Datatypes : Example</vt:lpstr>
      <vt:lpstr>Theory of Inductive Datatypes : Example</vt:lpstr>
      <vt:lpstr>Combination of Theories</vt:lpstr>
      <vt:lpstr>Combination of Theories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Combination of Theories : Example</vt:lpstr>
      <vt:lpstr>SMT : Theory Combination</vt:lpstr>
      <vt:lpstr>Quantified Formulas</vt:lpstr>
      <vt:lpstr>Quantified Formulas</vt:lpstr>
      <vt:lpstr>Quantified Formulas</vt:lpstr>
      <vt:lpstr>Quantified Formulas</vt:lpstr>
      <vt:lpstr>Quantified Formulas</vt:lpstr>
      <vt:lpstr>SMT Solver for Quantifiers : Summary</vt:lpstr>
      <vt:lpstr>SMT 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Satisfiability Modulo Theories and DPLL(T)</dc:title>
  <dc:creator>reynolds</dc:creator>
  <cp:lastModifiedBy>sysadmin</cp:lastModifiedBy>
  <cp:revision>182</cp:revision>
  <dcterms:created xsi:type="dcterms:W3CDTF">2015-03-09T09:31:45Z</dcterms:created>
  <dcterms:modified xsi:type="dcterms:W3CDTF">2015-03-19T09:57:10Z</dcterms:modified>
</cp:coreProperties>
</file>