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37"/>
  </p:notesMasterIdLst>
  <p:sldIdLst>
    <p:sldId id="257" r:id="rId5"/>
    <p:sldId id="315" r:id="rId6"/>
    <p:sldId id="347" r:id="rId7"/>
    <p:sldId id="345" r:id="rId8"/>
    <p:sldId id="346" r:id="rId9"/>
    <p:sldId id="344" r:id="rId10"/>
    <p:sldId id="341" r:id="rId11"/>
    <p:sldId id="342" r:id="rId12"/>
    <p:sldId id="343" r:id="rId13"/>
    <p:sldId id="261" r:id="rId14"/>
    <p:sldId id="334" r:id="rId15"/>
    <p:sldId id="270" r:id="rId16"/>
    <p:sldId id="293" r:id="rId17"/>
    <p:sldId id="299" r:id="rId18"/>
    <p:sldId id="307" r:id="rId19"/>
    <p:sldId id="300" r:id="rId20"/>
    <p:sldId id="302" r:id="rId21"/>
    <p:sldId id="282" r:id="rId22"/>
    <p:sldId id="283" r:id="rId23"/>
    <p:sldId id="309" r:id="rId24"/>
    <p:sldId id="310" r:id="rId25"/>
    <p:sldId id="314" r:id="rId26"/>
    <p:sldId id="285" r:id="rId27"/>
    <p:sldId id="321" r:id="rId28"/>
    <p:sldId id="286" r:id="rId29"/>
    <p:sldId id="312" r:id="rId30"/>
    <p:sldId id="318" r:id="rId31"/>
    <p:sldId id="297" r:id="rId32"/>
    <p:sldId id="298" r:id="rId33"/>
    <p:sldId id="317" r:id="rId34"/>
    <p:sldId id="319" r:id="rId35"/>
    <p:sldId id="32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9" autoAdjust="0"/>
    <p:restoredTop sz="82857" autoAdjust="0"/>
  </p:normalViewPr>
  <p:slideViewPr>
    <p:cSldViewPr>
      <p:cViewPr>
        <p:scale>
          <a:sx n="66" d="100"/>
          <a:sy n="66" d="100"/>
        </p:scale>
        <p:origin x="-112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6296A-6B2E-4C77-88DB-21A670CC4572}" type="datetimeFigureOut">
              <a:rPr lang="en-US" smtClean="0"/>
              <a:t>4/17/2011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0CC04-1ACD-41F6-9206-29B3697E5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8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This</a:t>
            </a:r>
            <a:r>
              <a:rPr lang="en-US" baseline="0" dirty="0" smtClean="0"/>
              <a:t> slide and the next one are here in case something goes wrong with the demo.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We’re building</a:t>
            </a:r>
            <a:r>
              <a:rPr lang="en-US" baseline="0" dirty="0" smtClean="0"/>
              <a:t> a verifier for </a:t>
            </a:r>
            <a:r>
              <a:rPr lang="en-US" baseline="0" dirty="0" err="1" smtClean="0"/>
              <a:t>Scala</a:t>
            </a:r>
            <a:r>
              <a:rPr lang="en-US" baseline="0" dirty="0" smtClean="0"/>
              <a:t> programs.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We’re first </a:t>
            </a:r>
            <a:r>
              <a:rPr lang="en-US" baseline="0" dirty="0" err="1" smtClean="0"/>
              <a:t>targetting</a:t>
            </a:r>
            <a:r>
              <a:rPr lang="en-US" baseline="0" dirty="0" smtClean="0"/>
              <a:t> a purely functional subset.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We’re using it as programming and implementation language.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We</a:t>
            </a:r>
            <a:r>
              <a:rPr lang="en-US" baseline="0" dirty="0" smtClean="0"/>
              <a:t> then hope to handle all sorts of programs, while keep the subset as specification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2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I have now introduced a bug, and will try to prove the property again (this time directly).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47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The initial</a:t>
            </a:r>
            <a:r>
              <a:rPr lang="en-US" baseline="0" dirty="0" smtClean="0"/>
              <a:t> constraint hasn’t changed because size is not </a:t>
            </a:r>
            <a:r>
              <a:rPr lang="en-US" baseline="0" dirty="0" err="1" smtClean="0"/>
              <a:t>inlined</a:t>
            </a:r>
            <a:r>
              <a:rPr lang="en-US" baseline="0" dirty="0" smtClean="0"/>
              <a:t> yet, so we again get a model.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Note that if now I’ve chosen a list of size 1 for </a:t>
            </a:r>
            <a:r>
              <a:rPr lang="en-US" baseline="0" dirty="0" err="1" smtClean="0"/>
              <a:t>lst</a:t>
            </a:r>
            <a:r>
              <a:rPr lang="en-US" baseline="0" dirty="0" smtClean="0"/>
              <a:t>. If </a:t>
            </a:r>
            <a:r>
              <a:rPr lang="en-US" baseline="0" dirty="0" err="1" smtClean="0"/>
              <a:t>lst</a:t>
            </a:r>
            <a:r>
              <a:rPr lang="en-US" baseline="0" dirty="0" smtClean="0"/>
              <a:t> were Nil, we’d have found the bug, but the SMT solver could just as well return this, which is a false counter-example.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98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I’m just changing the syntax here so that it fits on the slide…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can insert the definition of </a:t>
            </a:r>
            <a:r>
              <a:rPr lang="en-US" baseline="0" dirty="0" err="1" smtClean="0"/>
              <a:t>sizeTR</a:t>
            </a:r>
            <a:r>
              <a:rPr lang="en-US" baseline="0" dirty="0" smtClean="0"/>
              <a:t>(</a:t>
            </a:r>
            <a:r>
              <a:rPr lang="en-US" baseline="0" dirty="0" err="1" smtClean="0"/>
              <a:t>lst.tail</a:t>
            </a:r>
            <a:r>
              <a:rPr lang="en-US" baseline="0" dirty="0" smtClean="0"/>
              <a:t>, 0) and size(</a:t>
            </a:r>
            <a:r>
              <a:rPr lang="en-US" baseline="0" dirty="0" err="1" smtClean="0"/>
              <a:t>lst</a:t>
            </a:r>
            <a:r>
              <a:rPr lang="en-US" baseline="0" dirty="0" smtClean="0"/>
              <a:t>) -&gt; still finds a wrong counter-example.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fact, we can inline the definitions as often as we want, it could always return a wrong counter example because it can make up values for the function invocations that are unknown.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98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The</a:t>
            </a:r>
            <a:r>
              <a:rPr lang="en-US" baseline="0" dirty="0" smtClean="0"/>
              <a:t> idea is that we will use propositional variables to block some paths.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first need to rewrite all branching conditions (if-then-else terms) into clauses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can now force a path (or avoid one) by asserting propositional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0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The algorithm works</a:t>
            </a:r>
            <a:r>
              <a:rPr lang="en-US" baseline="0" dirty="0" smtClean="0"/>
              <a:t> as a loop around a solver.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There are two results we can trust: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When it is “SAT”  with B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When it is “UNSAT” without B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Otherwise, we don’t know (we may be lucky the second time we try, though, and find a real counter-example. We can execute the specification to find out.)</a:t>
            </a:r>
          </a:p>
          <a:p>
            <a:pPr marL="171450" lvl="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19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SMT solver: w.r.t.</a:t>
            </a:r>
            <a:r>
              <a:rPr lang="en-US" baseline="0" dirty="0" smtClean="0"/>
              <a:t> to the theories of integers, </a:t>
            </a:r>
            <a:r>
              <a:rPr lang="en-US" baseline="0" dirty="0" err="1" smtClean="0"/>
              <a:t>datatypes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booleans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uninterpreted</a:t>
            </a:r>
            <a:r>
              <a:rPr lang="en-US" baseline="0" dirty="0" smtClean="0"/>
              <a:t> function symbols and sets.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28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In other words,</a:t>
            </a:r>
            <a:r>
              <a:rPr lang="en-US" baseline="0" dirty="0" smtClean="0"/>
              <a:t> it subsumes assume/guarantee reasoning for functional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27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Because everything is computable</a:t>
            </a:r>
            <a:r>
              <a:rPr lang="en-US" baseline="0" dirty="0" smtClean="0"/>
              <a:t> and terminating, T will always exist.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Because it’s fair, this tree will be reached.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At this point, it may return a different counter-example. It doesn’t matter, it will return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509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Using the official compiler has the advantage</a:t>
            </a:r>
            <a:r>
              <a:rPr lang="en-US" baseline="0" dirty="0" smtClean="0"/>
              <a:t> that everything is </a:t>
            </a:r>
            <a:r>
              <a:rPr lang="en-US" baseline="0" dirty="0" err="1" smtClean="0"/>
              <a:t>typechecked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theory, we could also use generated code to certify certain counter-examples.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24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Do a demo where I remove the precondition. Bam, an example shows up.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“generation of VCs for precondition is similar”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76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Do a demo where I remove the precondition. Bam, an example shows up.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“generation of VCs for precondition is similar”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76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Explain what a model is, in particular</a:t>
            </a:r>
            <a:r>
              <a:rPr lang="en-US" baseline="0" dirty="0" smtClean="0"/>
              <a:t> that the function interpretation is part of what is constructed.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Explain a bit more in fact: clauses, assignments to literals, learning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6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SMT solvers work on clauses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They produce assignments for the free variables and for the </a:t>
            </a:r>
            <a:r>
              <a:rPr lang="en-US" dirty="0" err="1" smtClean="0"/>
              <a:t>uninterpreted</a:t>
            </a:r>
            <a:r>
              <a:rPr lang="en-US" baseline="0" dirty="0" smtClean="0"/>
              <a:t>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49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This</a:t>
            </a:r>
            <a:r>
              <a:rPr lang="en-US" baseline="0" dirty="0" smtClean="0"/>
              <a:t> illustrates one main motivation: verifying functional programs. Note that the technique is general, and can be used for instance in checking steps of a proof, etc.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Verification condition for inserting into a binary</a:t>
            </a:r>
            <a:r>
              <a:rPr lang="en-US" baseline="0" dirty="0" smtClean="0"/>
              <a:t> search tree that implements a set.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90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We want to prove that</a:t>
            </a:r>
            <a:r>
              <a:rPr lang="en-US" baseline="0" dirty="0" smtClean="0"/>
              <a:t> two functions which compute the length of a list are equivalent.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first rewrite pattern matching expression into if-then-else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47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Proving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postcondition</a:t>
            </a:r>
            <a:r>
              <a:rPr lang="en-US" baseline="0" dirty="0" smtClean="0"/>
              <a:t> amounts to falsifying its negation.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SMT solver will make up values for the function and use them to produce this assignment.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98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We can insert the definition of size(</a:t>
            </a:r>
            <a:r>
              <a:rPr lang="en-US" baseline="0" dirty="0" err="1" smtClean="0"/>
              <a:t>lst</a:t>
            </a:r>
            <a:r>
              <a:rPr lang="en-US" baseline="0" dirty="0" smtClean="0"/>
              <a:t>) -&gt; still finds a wrong counter-example.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If we insert the </a:t>
            </a:r>
            <a:r>
              <a:rPr lang="en-US" baseline="0" dirty="0" err="1" smtClean="0"/>
              <a:t>postcondition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sizeTR</a:t>
            </a:r>
            <a:r>
              <a:rPr lang="en-US" baseline="0" dirty="0" smtClean="0"/>
              <a:t>(</a:t>
            </a:r>
            <a:r>
              <a:rPr lang="en-US" baseline="0" dirty="0" err="1" smtClean="0"/>
              <a:t>lst.tail</a:t>
            </a:r>
            <a:r>
              <a:rPr lang="en-US" baseline="0" dirty="0" smtClean="0"/>
              <a:t>, 1+acc), we get a proof. Proof is valid assuming the termination of </a:t>
            </a:r>
            <a:r>
              <a:rPr lang="en-US" baseline="0" dirty="0" err="1" smtClean="0"/>
              <a:t>sizeTR</a:t>
            </a:r>
            <a:r>
              <a:rPr lang="en-US" baseline="0" dirty="0" smtClean="0"/>
              <a:t> and size.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CC04-1ACD-41F6-9206-29B3697E5036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98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4C1F-4200-4CF5-AB05-E731E2031B6F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0AD55-52CA-48BC-8D35-8D767BA60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6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1310-3A67-406B-97D9-D1290544A170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6D820-7F43-43D1-AD9F-0A99F8DE9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2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EB52-FC88-42D0-B4A0-DFBBC4A35315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7A97-6F50-4506-ADBF-DDE14EF51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70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04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90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73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12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9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05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002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7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09A43-3BB1-49D3-8CBF-7F43FDAD9B34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D916-5126-4DD4-AFBC-580A33FC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55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98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70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7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4C1F-4200-4CF5-AB05-E731E2031B6F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0AD55-52CA-48BC-8D35-8D767BA60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217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09A43-3BB1-49D3-8CBF-7F43FDAD9B34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D916-5126-4DD4-AFBC-580A33FC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85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A63AB-3D27-48F5-82D7-C23799EFB49D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4089F-722C-4F7E-9A6B-F9E8AFA2F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941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B9BB1-9165-4FEB-8640-EC2C486CC0F6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5DCD-168C-40B2-8261-A7B2D96F8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9D8F-B738-43FD-8E0C-F3BE369F0A79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4350-A778-46CF-BBC6-33EFD6130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29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FFB86-C10E-4D43-8F83-61ADC816D18E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1E9B-0EBC-4866-A5D8-0B95CA21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89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0193-130E-467D-9A53-997F78861D85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D830-8DED-443A-804E-EFCFC6D15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6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A63AB-3D27-48F5-82D7-C23799EFB49D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4089F-722C-4F7E-9A6B-F9E8AFA2F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791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0823-C0B9-43B4-99CF-DAA385695162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55600-8D31-4088-982D-EA5CBE1DF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409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576CB-DDBD-4F59-82C3-33916E7BE3C7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B059-6663-478D-9372-E9B745F30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5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1310-3A67-406B-97D9-D1290544A170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6D820-7F43-43D1-AD9F-0A99F8DE9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46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EB52-FC88-42D0-B4A0-DFBBC4A35315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7A97-6F50-4506-ADBF-DDE14EF51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40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8161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9729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464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914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82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1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B9BB1-9165-4FEB-8640-EC2C486CC0F6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5DCD-168C-40B2-8261-A7B2D96F8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771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470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730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673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200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8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9D8F-B738-43FD-8E0C-F3BE369F0A79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4350-A778-46CF-BBC6-33EFD6130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2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FFB86-C10E-4D43-8F83-61ADC816D18E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1E9B-0EBC-4866-A5D8-0B95CA21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3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0193-130E-467D-9A53-997F78861D85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D830-8DED-443A-804E-EFCFC6D15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2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0823-C0B9-43B4-99CF-DAA385695162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55600-8D31-4088-982D-EA5CBE1DF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576CB-DDBD-4F59-82C3-33916E7BE3C7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B059-6663-478D-9372-E9B745F30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3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C5FDB01-3093-400E-BC48-788B8EF7D85E}" type="datetimeFigureOut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4/17/2011</a:t>
            </a:fld>
            <a:endParaRPr 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1B55D78-6742-43BA-8F94-1723ED3ADE9F}" type="slidenum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183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29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C5FDB01-3093-400E-BC48-788B8EF7D85E}" type="datetimeFigureOut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4/17/2011</a:t>
            </a:fld>
            <a:endParaRPr 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1B55D78-6742-43BA-8F94-1723ED3ADE9F}" type="slidenum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900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3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://lara.epfl.ch/leon/" TargetMode="Externa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563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  <a:ea typeface="+mj-ea"/>
              </a:rPr>
              <a:t>Verification of Functional Programs in </a:t>
            </a:r>
            <a:r>
              <a:rPr lang="en-US" dirty="0" err="1" smtClean="0">
                <a:solidFill>
                  <a:srgbClr val="800000"/>
                </a:solidFill>
                <a:ea typeface="+mj-ea"/>
              </a:rPr>
              <a:t>Scala</a:t>
            </a:r>
            <a:endParaRPr lang="en-US" dirty="0">
              <a:solidFill>
                <a:srgbClr val="800000"/>
              </a:solidFill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806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Philippe Suter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(joint work w/ Ali </a:t>
            </a:r>
            <a:r>
              <a:rPr lang="en-US" sz="15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Sinan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 </a:t>
            </a:r>
            <a:r>
              <a:rPr lang="en-US" sz="15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K</a:t>
            </a:r>
            <a:r>
              <a:rPr lang="en-US" sz="1500" dirty="0" err="1" smtClean="0"/>
              <a:t>ö</a:t>
            </a:r>
            <a:r>
              <a:rPr lang="en-US" sz="15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ksal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 </a:t>
            </a:r>
            <a:r>
              <a:rPr lang="tr-TR" sz="15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and </a:t>
            </a:r>
            <a:r>
              <a:rPr lang="tr-TR" sz="1500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Viktor </a:t>
            </a:r>
            <a:r>
              <a:rPr lang="tr-TR" sz="15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Kuncak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)</a:t>
            </a:r>
            <a:endParaRPr lang="tr-TR" sz="1500" dirty="0">
              <a:solidFill>
                <a:schemeClr val="tx1">
                  <a:lumMod val="50000"/>
                  <a:lumOff val="50000"/>
                </a:schemeClr>
              </a:solidFill>
              <a:ea typeface="+mn-ea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819150" y="2482850"/>
            <a:ext cx="7519988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>
                <a:solidFill>
                  <a:srgbClr val="FF0000"/>
                </a:solidFill>
              </a:rPr>
              <a:t>ÉCOLE POLYTECHNIQUE FÉDÉRALE DE LAUSANNE, SWITZERLAND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0" y="6477000"/>
            <a:ext cx="301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prstClr val="black"/>
                </a:solidFill>
              </a:rPr>
              <a:t>Photo: Hisao Suzuki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4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90500" y="3733800"/>
            <a:ext cx="8763000" cy="2438400"/>
            <a:chOff x="190500" y="2290703"/>
            <a:chExt cx="8763000" cy="2438400"/>
          </a:xfrm>
        </p:grpSpPr>
        <p:sp>
          <p:nvSpPr>
            <p:cNvPr id="6" name="Rounded Rectangle 5"/>
            <p:cNvSpPr/>
            <p:nvPr/>
          </p:nvSpPr>
          <p:spPr>
            <a:xfrm>
              <a:off x="190500" y="2290703"/>
              <a:ext cx="8763000" cy="2438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57200" y="2438400"/>
              <a:ext cx="83058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 t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= Node(t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, e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, t</a:t>
              </a:r>
              <a:r>
                <a:rPr lang="en-US" sz="3200" baseline="-25000" dirty="0" smtClean="0"/>
                <a:t>3</a:t>
              </a:r>
              <a:r>
                <a:rPr lang="en-US" sz="3200" dirty="0" smtClean="0"/>
                <a:t>)</a:t>
              </a:r>
            </a:p>
            <a:p>
              <a:r>
                <a:rPr lang="en-US" sz="3200" dirty="0" smtClean="0"/>
                <a:t>∧  e</a:t>
              </a:r>
              <a:r>
                <a:rPr lang="en-US" sz="3200" baseline="-25000" dirty="0" smtClean="0"/>
                <a:t>1 </a:t>
              </a:r>
              <a:r>
                <a:rPr lang="en-US" sz="3200" dirty="0" smtClean="0"/>
                <a:t>&gt; e</a:t>
              </a:r>
              <a:r>
                <a:rPr lang="en-US" sz="3200" baseline="-25000" dirty="0" smtClean="0"/>
                <a:t>2</a:t>
              </a:r>
              <a:endParaRPr lang="en-US" sz="3200" dirty="0" smtClean="0"/>
            </a:p>
            <a:p>
              <a:r>
                <a:rPr lang="en-US" sz="3200" dirty="0" smtClean="0"/>
                <a:t>∧  content(t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) = content(t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) ∪ { e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 }</a:t>
              </a:r>
            </a:p>
            <a:p>
              <a:r>
                <a:rPr lang="en-US" sz="3200" dirty="0" smtClean="0"/>
                <a:t>∧  content(Node(t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, e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, t</a:t>
              </a:r>
              <a:r>
                <a:rPr lang="en-US" sz="3200" baseline="-25000" dirty="0" smtClean="0"/>
                <a:t>3</a:t>
              </a:r>
              <a:r>
                <a:rPr lang="en-US" sz="3200" dirty="0" smtClean="0"/>
                <a:t>)) ≠ content(t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) ∪ { e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 }</a:t>
              </a:r>
              <a:endParaRPr lang="en-US" sz="32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457200" y="1524000"/>
            <a:ext cx="48880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i="1" dirty="0" smtClean="0"/>
              <a:t>Tree ::= Leaf | Node(Tree, </a:t>
            </a:r>
            <a:r>
              <a:rPr lang="en-US" sz="2600" i="1" dirty="0" err="1" smtClean="0"/>
              <a:t>Int</a:t>
            </a:r>
            <a:r>
              <a:rPr lang="en-US" sz="2600" i="1" dirty="0" smtClean="0"/>
              <a:t>, Tree)</a:t>
            </a:r>
            <a:endParaRPr lang="en-US" sz="2600" i="1" dirty="0"/>
          </a:p>
        </p:txBody>
      </p:sp>
      <p:sp>
        <p:nvSpPr>
          <p:cNvPr id="4" name="Rectangle 3"/>
          <p:cNvSpPr/>
          <p:nvPr/>
        </p:nvSpPr>
        <p:spPr>
          <a:xfrm>
            <a:off x="457199" y="2286000"/>
            <a:ext cx="795217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i="1" dirty="0" smtClean="0"/>
              <a:t>content(Leaf) = </a:t>
            </a:r>
            <a:r>
              <a:rPr lang="en-US" sz="2800" i="1" dirty="0" smtClean="0"/>
              <a:t>∅</a:t>
            </a:r>
            <a:endParaRPr lang="en-US" sz="2600" i="1" dirty="0" smtClean="0"/>
          </a:p>
          <a:p>
            <a:r>
              <a:rPr lang="en-US" sz="2600" i="1" dirty="0" smtClean="0"/>
              <a:t>content(Node(</a:t>
            </a:r>
            <a:r>
              <a:rPr lang="en-US" sz="2800" i="1" dirty="0"/>
              <a:t>t</a:t>
            </a:r>
            <a:r>
              <a:rPr lang="en-US" sz="2800" i="1" baseline="-25000" dirty="0"/>
              <a:t>1</a:t>
            </a:r>
            <a:r>
              <a:rPr lang="en-US" sz="2600" i="1" dirty="0" smtClean="0"/>
              <a:t>, e, </a:t>
            </a:r>
            <a:r>
              <a:rPr lang="en-US" sz="2800" i="1" dirty="0" smtClean="0"/>
              <a:t>t</a:t>
            </a:r>
            <a:r>
              <a:rPr lang="en-US" sz="2800" i="1" baseline="-25000" dirty="0" smtClean="0"/>
              <a:t>2</a:t>
            </a:r>
            <a:r>
              <a:rPr lang="en-US" sz="2600" i="1" dirty="0" smtClean="0"/>
              <a:t>)) = content(</a:t>
            </a:r>
            <a:r>
              <a:rPr lang="en-US" sz="2800" i="1" dirty="0"/>
              <a:t>t</a:t>
            </a:r>
            <a:r>
              <a:rPr lang="en-US" sz="2800" i="1" baseline="-25000" dirty="0"/>
              <a:t>1</a:t>
            </a:r>
            <a:r>
              <a:rPr lang="en-US" sz="2600" i="1" dirty="0" smtClean="0"/>
              <a:t>) </a:t>
            </a:r>
            <a:r>
              <a:rPr lang="en-US" sz="2800" i="1" dirty="0" smtClean="0"/>
              <a:t>∪ </a:t>
            </a:r>
            <a:r>
              <a:rPr lang="en-US" sz="2600" i="1" dirty="0" smtClean="0"/>
              <a:t>{ e } </a:t>
            </a:r>
            <a:r>
              <a:rPr lang="en-US" sz="2800" i="1" dirty="0"/>
              <a:t>∪ </a:t>
            </a:r>
            <a:r>
              <a:rPr lang="en-US" sz="2600" i="1" dirty="0" smtClean="0"/>
              <a:t>content(</a:t>
            </a:r>
            <a:r>
              <a:rPr lang="en-US" sz="2800" i="1" dirty="0" smtClean="0"/>
              <a:t>t</a:t>
            </a:r>
            <a:r>
              <a:rPr lang="en-US" sz="2800" i="1" baseline="-25000" dirty="0" smtClean="0"/>
              <a:t>2</a:t>
            </a:r>
            <a:r>
              <a:rPr lang="en-US" sz="2600" i="1" dirty="0" smtClean="0"/>
              <a:t>)</a:t>
            </a:r>
            <a:endParaRPr lang="en-US" sz="2600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+ Computable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4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13114" y="1209564"/>
            <a:ext cx="6096000" cy="1676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51000" y="1209565"/>
            <a:ext cx="5820228" cy="1693292"/>
          </a:xfrm>
        </p:spPr>
        <p:txBody>
          <a:bodyPr>
            <a:normAutofit/>
          </a:bodyPr>
          <a:lstStyle/>
          <a:p>
            <a:r>
              <a:rPr lang="en-US" dirty="0" smtClean="0"/>
              <a:t>Satisfiability  Modulo</a:t>
            </a:r>
            <a:br>
              <a:rPr lang="en-US" dirty="0" smtClean="0"/>
            </a:br>
            <a:r>
              <a:rPr lang="en-US" dirty="0" smtClean="0"/>
              <a:t>Computable Functions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475844" y="228599"/>
            <a:ext cx="3819070" cy="1378805"/>
            <a:chOff x="4475844" y="228599"/>
            <a:chExt cx="3819070" cy="1378805"/>
          </a:xfrm>
        </p:grpSpPr>
        <p:sp>
          <p:nvSpPr>
            <p:cNvPr id="23" name="Rounded Rectangle 22"/>
            <p:cNvSpPr/>
            <p:nvPr/>
          </p:nvSpPr>
          <p:spPr>
            <a:xfrm>
              <a:off x="4475844" y="228599"/>
              <a:ext cx="3819070" cy="8309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61114" y="228599"/>
              <a:ext cx="3733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…of quantifier-free formulas in a decidable base theory…</a:t>
              </a:r>
              <a:endParaRPr lang="en-US" sz="24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5072742" y="990600"/>
              <a:ext cx="228600" cy="6168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674914" y="2587170"/>
            <a:ext cx="4735286" cy="1357141"/>
            <a:chOff x="674914" y="2587170"/>
            <a:chExt cx="4735286" cy="1357141"/>
          </a:xfrm>
        </p:grpSpPr>
        <p:sp>
          <p:nvSpPr>
            <p:cNvPr id="24" name="Rounded Rectangle 23"/>
            <p:cNvSpPr/>
            <p:nvPr/>
          </p:nvSpPr>
          <p:spPr>
            <a:xfrm>
              <a:off x="674914" y="3113314"/>
              <a:ext cx="4735286" cy="8309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4914" y="3113314"/>
              <a:ext cx="47352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smtClean="0"/>
                <a:t>…pure, total, deterministic, first-order and terminating on all inputs…</a:t>
              </a:r>
              <a:endParaRPr lang="en-US" sz="24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4132944" y="2587170"/>
              <a:ext cx="685800" cy="5987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ontent Placeholder 3"/>
          <p:cNvSpPr txBox="1">
            <a:spLocks/>
          </p:cNvSpPr>
          <p:nvPr/>
        </p:nvSpPr>
        <p:spPr bwMode="auto">
          <a:xfrm>
            <a:off x="228600" y="4172912"/>
            <a:ext cx="8686800" cy="253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3400" dirty="0" smtClean="0"/>
              <a:t>Semi-decidable problem worthy of attention.</a:t>
            </a:r>
          </a:p>
          <a:p>
            <a:pPr>
              <a:buFont typeface="Arial" charset="0"/>
              <a:buChar char="•"/>
            </a:pPr>
            <a:r>
              <a:rPr lang="en-US" sz="3400" dirty="0" smtClean="0"/>
              <a:t>What are general techniques for proving and disproving constraints?</a:t>
            </a:r>
          </a:p>
          <a:p>
            <a:pPr>
              <a:buFont typeface="Arial" charset="0"/>
              <a:buChar char="•"/>
            </a:pPr>
            <a:r>
              <a:rPr lang="en-US" sz="3400" dirty="0" smtClean="0"/>
              <a:t>What are interesting decidable fragments?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14754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with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def</a:t>
            </a:r>
            <a:r>
              <a:rPr lang="en-US" sz="2200" dirty="0" smtClean="0"/>
              <a:t> size(</a:t>
            </a:r>
            <a:r>
              <a:rPr lang="en-US" sz="2200" dirty="0" err="1" smtClean="0"/>
              <a:t>lst</a:t>
            </a:r>
            <a:r>
              <a:rPr lang="en-US" sz="2200" dirty="0" smtClean="0"/>
              <a:t>: List) = </a:t>
            </a:r>
            <a:r>
              <a:rPr lang="en-US" sz="2200" dirty="0" err="1" smtClean="0"/>
              <a:t>lst</a:t>
            </a:r>
            <a:r>
              <a:rPr lang="en-US" sz="2200" dirty="0" smtClean="0"/>
              <a:t> </a:t>
            </a:r>
            <a:r>
              <a:rPr lang="en-US" sz="2200" b="1" dirty="0" smtClean="0"/>
              <a:t>match</a:t>
            </a:r>
            <a:r>
              <a:rPr lang="en-US" sz="2200" dirty="0" smtClean="0"/>
              <a:t> {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b="1" dirty="0" smtClean="0"/>
              <a:t>case</a:t>
            </a:r>
            <a:r>
              <a:rPr lang="en-US" sz="2200" dirty="0" smtClean="0"/>
              <a:t> Nil </a:t>
            </a:r>
            <a:r>
              <a:rPr lang="en-US" sz="2000" dirty="0"/>
              <a:t>⇒</a:t>
            </a:r>
            <a:r>
              <a:rPr lang="en-US" sz="2200" dirty="0" smtClean="0"/>
              <a:t> 0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b="1" dirty="0" smtClean="0"/>
              <a:t>case</a:t>
            </a:r>
            <a:r>
              <a:rPr lang="en-US" sz="2200" dirty="0" smtClean="0"/>
              <a:t> Cons(_, </a:t>
            </a:r>
            <a:r>
              <a:rPr lang="en-US" sz="2200" dirty="0" err="1" smtClean="0"/>
              <a:t>xs</a:t>
            </a:r>
            <a:r>
              <a:rPr lang="en-US" sz="2200" dirty="0" smtClean="0"/>
              <a:t>) </a:t>
            </a:r>
            <a:r>
              <a:rPr lang="en-US" sz="2000" dirty="0"/>
              <a:t>⇒</a:t>
            </a:r>
            <a:r>
              <a:rPr lang="en-US" sz="2200" dirty="0" smtClean="0"/>
              <a:t> 1 + size(</a:t>
            </a:r>
            <a:r>
              <a:rPr lang="en-US" sz="2200" dirty="0" err="1" smtClean="0"/>
              <a:t>xs</a:t>
            </a:r>
            <a:r>
              <a:rPr lang="en-US" sz="2200" dirty="0" smtClean="0"/>
              <a:t>)</a:t>
            </a:r>
          </a:p>
          <a:p>
            <a:r>
              <a:rPr lang="en-US" sz="22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7252" y="1295400"/>
            <a:ext cx="48805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def</a:t>
            </a:r>
            <a:r>
              <a:rPr lang="en-US" sz="2200" dirty="0" smtClean="0"/>
              <a:t> </a:t>
            </a:r>
            <a:r>
              <a:rPr lang="en-US" sz="2200" dirty="0" err="1" smtClean="0"/>
              <a:t>sizeTR</a:t>
            </a:r>
            <a:r>
              <a:rPr lang="en-US" sz="2200" dirty="0" smtClean="0"/>
              <a:t>(</a:t>
            </a:r>
            <a:r>
              <a:rPr lang="en-US" sz="2200" dirty="0" err="1" smtClean="0"/>
              <a:t>lst</a:t>
            </a:r>
            <a:r>
              <a:rPr lang="en-US" sz="2200" dirty="0" smtClean="0"/>
              <a:t>: List, </a:t>
            </a:r>
            <a:r>
              <a:rPr lang="en-US" sz="2200" dirty="0" err="1" smtClean="0"/>
              <a:t>acc</a:t>
            </a:r>
            <a:r>
              <a:rPr lang="en-US" sz="2200" dirty="0" smtClean="0"/>
              <a:t>: </a:t>
            </a:r>
            <a:r>
              <a:rPr lang="en-US" sz="2200" dirty="0" err="1" smtClean="0"/>
              <a:t>Int</a:t>
            </a:r>
            <a:r>
              <a:rPr lang="en-US" sz="2200" dirty="0" smtClean="0"/>
              <a:t>) = </a:t>
            </a:r>
            <a:r>
              <a:rPr lang="en-US" sz="2200" dirty="0" err="1" smtClean="0"/>
              <a:t>lst</a:t>
            </a:r>
            <a:r>
              <a:rPr lang="en-US" sz="2200" dirty="0" smtClean="0"/>
              <a:t> </a:t>
            </a:r>
            <a:r>
              <a:rPr lang="en-US" sz="2200" b="1" dirty="0" smtClean="0"/>
              <a:t>match</a:t>
            </a:r>
            <a:r>
              <a:rPr lang="en-US" sz="2200" dirty="0" smtClean="0"/>
              <a:t> {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b="1" dirty="0" smtClean="0"/>
              <a:t>case</a:t>
            </a:r>
            <a:r>
              <a:rPr lang="en-US" sz="2200" dirty="0" smtClean="0"/>
              <a:t> Nil </a:t>
            </a:r>
            <a:r>
              <a:rPr lang="en-US" sz="2000" dirty="0"/>
              <a:t>⇒</a:t>
            </a:r>
            <a:r>
              <a:rPr lang="en-US" sz="2200" dirty="0" smtClean="0"/>
              <a:t> </a:t>
            </a:r>
            <a:r>
              <a:rPr lang="en-US" sz="2200" dirty="0" err="1" smtClean="0"/>
              <a:t>acc</a:t>
            </a:r>
            <a:endParaRPr lang="en-US" sz="2200" dirty="0" smtClean="0"/>
          </a:p>
          <a:p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b="1" dirty="0" smtClean="0"/>
              <a:t>case</a:t>
            </a:r>
            <a:r>
              <a:rPr lang="en-US" sz="2200" dirty="0" smtClean="0"/>
              <a:t> Cons(_, </a:t>
            </a:r>
            <a:r>
              <a:rPr lang="en-US" sz="2200" dirty="0" err="1" smtClean="0"/>
              <a:t>xs</a:t>
            </a:r>
            <a:r>
              <a:rPr lang="en-US" sz="2200" dirty="0" smtClean="0"/>
              <a:t>) </a:t>
            </a:r>
            <a:r>
              <a:rPr lang="en-US" sz="2000" dirty="0"/>
              <a:t>⇒</a:t>
            </a:r>
            <a:r>
              <a:rPr lang="en-US" sz="2200" dirty="0" smtClean="0"/>
              <a:t> </a:t>
            </a:r>
            <a:r>
              <a:rPr lang="en-US" sz="2200" dirty="0" err="1" smtClean="0"/>
              <a:t>sizeTR</a:t>
            </a:r>
            <a:r>
              <a:rPr lang="en-US" sz="2200" dirty="0" smtClean="0"/>
              <a:t>(</a:t>
            </a:r>
            <a:r>
              <a:rPr lang="en-US" sz="2200" dirty="0" err="1" smtClean="0"/>
              <a:t>xs</a:t>
            </a:r>
            <a:r>
              <a:rPr lang="en-US" sz="2200" dirty="0" smtClean="0"/>
              <a:t>, 1 + </a:t>
            </a:r>
            <a:r>
              <a:rPr lang="en-US" sz="2200" dirty="0" err="1" smtClean="0"/>
              <a:t>acc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} </a:t>
            </a:r>
            <a:endParaRPr lang="en-US" sz="22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038600" y="1295400"/>
            <a:ext cx="0" cy="5105400"/>
          </a:xfrm>
          <a:prstGeom prst="line">
            <a:avLst/>
          </a:prstGeom>
          <a:ln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4615696"/>
            <a:ext cx="381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def</a:t>
            </a:r>
            <a:r>
              <a:rPr lang="en-US" sz="2200" dirty="0" smtClean="0"/>
              <a:t> size(</a:t>
            </a:r>
            <a:r>
              <a:rPr lang="en-US" sz="2200" dirty="0" err="1" smtClean="0"/>
              <a:t>lst</a:t>
            </a:r>
            <a:r>
              <a:rPr lang="en-US" sz="2200" dirty="0" smtClean="0"/>
              <a:t>: List) = if(</a:t>
            </a:r>
            <a:r>
              <a:rPr lang="en-US" sz="2200" dirty="0" err="1" smtClean="0"/>
              <a:t>lst</a:t>
            </a:r>
            <a:r>
              <a:rPr lang="en-US" sz="2200" dirty="0" smtClean="0"/>
              <a:t> = Nil) {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0</a:t>
            </a:r>
          </a:p>
          <a:p>
            <a:r>
              <a:rPr lang="en-US" sz="2200" dirty="0" smtClean="0"/>
              <a:t>} else {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1 + size(</a:t>
            </a:r>
            <a:r>
              <a:rPr lang="en-US" sz="2200" dirty="0" err="1" smtClean="0"/>
              <a:t>lst.tail</a:t>
            </a:r>
            <a:r>
              <a:rPr lang="en-US" sz="2200" dirty="0" smtClean="0"/>
              <a:t>)</a:t>
            </a:r>
          </a:p>
          <a:p>
            <a:r>
              <a:rPr lang="en-US" sz="2200" dirty="0"/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615696"/>
            <a:ext cx="4876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def</a:t>
            </a:r>
            <a:r>
              <a:rPr lang="en-US" sz="2200" dirty="0" smtClean="0"/>
              <a:t> </a:t>
            </a:r>
            <a:r>
              <a:rPr lang="en-US" sz="2200" dirty="0" err="1" smtClean="0"/>
              <a:t>sizeTR</a:t>
            </a:r>
            <a:r>
              <a:rPr lang="en-US" sz="2200" dirty="0" smtClean="0"/>
              <a:t>(</a:t>
            </a:r>
            <a:r>
              <a:rPr lang="en-US" sz="2200" dirty="0" err="1" smtClean="0"/>
              <a:t>lst</a:t>
            </a:r>
            <a:r>
              <a:rPr lang="en-US" sz="2200" dirty="0" smtClean="0"/>
              <a:t>: List, </a:t>
            </a:r>
            <a:r>
              <a:rPr lang="en-US" sz="2200" dirty="0" err="1" smtClean="0"/>
              <a:t>acc</a:t>
            </a:r>
            <a:r>
              <a:rPr lang="en-US" sz="2200" dirty="0" smtClean="0"/>
              <a:t>: </a:t>
            </a:r>
            <a:r>
              <a:rPr lang="en-US" sz="2200" dirty="0" err="1" smtClean="0"/>
              <a:t>Int</a:t>
            </a:r>
            <a:r>
              <a:rPr lang="en-US" sz="2200" dirty="0" smtClean="0"/>
              <a:t>) = if (</a:t>
            </a:r>
            <a:r>
              <a:rPr lang="en-US" sz="2200" dirty="0" err="1" smtClean="0"/>
              <a:t>lst</a:t>
            </a:r>
            <a:r>
              <a:rPr lang="en-US" sz="2200" dirty="0"/>
              <a:t> </a:t>
            </a:r>
            <a:r>
              <a:rPr lang="en-US" sz="2200" dirty="0" smtClean="0"/>
              <a:t>= Nil) {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acc</a:t>
            </a:r>
            <a:endParaRPr lang="en-US" sz="2200" dirty="0" smtClean="0"/>
          </a:p>
          <a:p>
            <a:r>
              <a:rPr lang="en-US" sz="2200" dirty="0" smtClean="0"/>
              <a:t>} else {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sizeTR</a:t>
            </a:r>
            <a:r>
              <a:rPr lang="en-US" sz="2200" dirty="0" smtClean="0"/>
              <a:t>(</a:t>
            </a:r>
            <a:r>
              <a:rPr lang="en-US" sz="2200" dirty="0" err="1" smtClean="0"/>
              <a:t>lst.tail</a:t>
            </a:r>
            <a:r>
              <a:rPr lang="en-US" sz="2200" dirty="0" smtClean="0"/>
              <a:t>, 1 + </a:t>
            </a:r>
            <a:r>
              <a:rPr lang="en-US" sz="2200" dirty="0" err="1" smtClean="0"/>
              <a:t>acc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} </a:t>
            </a:r>
            <a:r>
              <a:rPr lang="en-US" sz="2200" b="1" dirty="0" smtClean="0"/>
              <a:t>ensuring</a:t>
            </a:r>
            <a:r>
              <a:rPr lang="en-US" sz="2200" dirty="0" smtClean="0"/>
              <a:t>(res </a:t>
            </a:r>
            <a:r>
              <a:rPr lang="en-US" sz="2000" dirty="0"/>
              <a:t>⇒</a:t>
            </a:r>
            <a:r>
              <a:rPr lang="en-US" sz="2200" dirty="0" smtClean="0"/>
              <a:t> res = size(</a:t>
            </a:r>
            <a:r>
              <a:rPr lang="en-US" sz="2200" dirty="0" err="1" smtClean="0"/>
              <a:t>lst</a:t>
            </a:r>
            <a:r>
              <a:rPr lang="en-US" sz="2200" dirty="0" smtClean="0"/>
              <a:t>) + </a:t>
            </a:r>
            <a:r>
              <a:rPr lang="en-US" sz="2200" dirty="0" err="1" smtClean="0"/>
              <a:t>acc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cxnSp>
        <p:nvCxnSpPr>
          <p:cNvPr id="15" name="Straight Arrow Connector 14"/>
          <p:cNvCxnSpPr>
            <a:endCxn id="11" idx="0"/>
          </p:cNvCxnSpPr>
          <p:nvPr/>
        </p:nvCxnSpPr>
        <p:spPr>
          <a:xfrm>
            <a:off x="2133600" y="2667000"/>
            <a:ext cx="0" cy="19486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12" idx="0"/>
          </p:cNvCxnSpPr>
          <p:nvPr/>
        </p:nvCxnSpPr>
        <p:spPr>
          <a:xfrm>
            <a:off x="6627526" y="2772728"/>
            <a:ext cx="1874" cy="18429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486464" y="3276600"/>
            <a:ext cx="3124200" cy="5715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size(</a:t>
            </a:r>
            <a:r>
              <a:rPr lang="en-US" sz="2400" dirty="0" err="1"/>
              <a:t>lst</a:t>
            </a:r>
            <a:r>
              <a:rPr lang="en-US" sz="2400" dirty="0"/>
              <a:t>) = </a:t>
            </a:r>
            <a:r>
              <a:rPr lang="en-US" sz="2400" dirty="0" err="1"/>
              <a:t>sizeTR</a:t>
            </a:r>
            <a:r>
              <a:rPr lang="en-US" sz="2400" dirty="0"/>
              <a:t>(</a:t>
            </a:r>
            <a:r>
              <a:rPr lang="en-US" sz="2400" dirty="0" err="1"/>
              <a:t>lst</a:t>
            </a:r>
            <a:r>
              <a:rPr lang="en-US" sz="2400" dirty="0"/>
              <a:t>, 0)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25912" y="2312313"/>
            <a:ext cx="46969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ensuring</a:t>
            </a:r>
            <a:r>
              <a:rPr lang="en-US" sz="2200" dirty="0" smtClean="0"/>
              <a:t>(res </a:t>
            </a:r>
            <a:r>
              <a:rPr lang="en-US" sz="2000" dirty="0"/>
              <a:t>⇒</a:t>
            </a:r>
            <a:r>
              <a:rPr lang="en-US" sz="2200" dirty="0" smtClean="0"/>
              <a:t> res = size(</a:t>
            </a:r>
            <a:r>
              <a:rPr lang="en-US" sz="2200" dirty="0" err="1" smtClean="0"/>
              <a:t>lst</a:t>
            </a:r>
            <a:r>
              <a:rPr lang="en-US" sz="2200" dirty="0" smtClean="0"/>
              <a:t>) + </a:t>
            </a:r>
            <a:r>
              <a:rPr lang="en-US" sz="2200" dirty="0" err="1" smtClean="0"/>
              <a:t>acc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2524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7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with </a:t>
            </a:r>
            <a:r>
              <a:rPr lang="en-US" dirty="0" err="1" smtClean="0"/>
              <a:t>Inlining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038600" y="1295400"/>
            <a:ext cx="0" cy="1785104"/>
          </a:xfrm>
          <a:prstGeom prst="line">
            <a:avLst/>
          </a:prstGeom>
          <a:ln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1295400"/>
            <a:ext cx="381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prstClr val="black"/>
                </a:solidFill>
              </a:rPr>
              <a:t>def</a:t>
            </a:r>
            <a:r>
              <a:rPr lang="en-US" sz="2200" dirty="0" smtClean="0">
                <a:solidFill>
                  <a:prstClr val="black"/>
                </a:solidFill>
              </a:rPr>
              <a:t> size(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: List) = if(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 = Nil)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0</a:t>
            </a:r>
          </a:p>
          <a:p>
            <a:r>
              <a:rPr lang="en-US" sz="2200" dirty="0" smtClean="0">
                <a:solidFill>
                  <a:prstClr val="black"/>
                </a:solidFill>
              </a:rPr>
              <a:t>} else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1 + size(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sz="2200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1295400"/>
            <a:ext cx="4876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prstClr val="black"/>
                </a:solidFill>
              </a:rPr>
              <a:t>def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: List,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: </a:t>
            </a:r>
            <a:r>
              <a:rPr lang="en-US" sz="2200" dirty="0" err="1" smtClean="0">
                <a:solidFill>
                  <a:prstClr val="black"/>
                </a:solidFill>
              </a:rPr>
              <a:t>Int</a:t>
            </a:r>
            <a:r>
              <a:rPr lang="en-US" sz="2200" dirty="0" smtClean="0">
                <a:solidFill>
                  <a:prstClr val="black"/>
                </a:solidFill>
              </a:rPr>
              <a:t>) = if 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= Nil)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endParaRPr lang="en-US" sz="2200" dirty="0" smtClean="0">
              <a:solidFill>
                <a:prstClr val="black"/>
              </a:solidFill>
            </a:endParaRPr>
          </a:p>
          <a:p>
            <a:r>
              <a:rPr lang="en-US" sz="2200" dirty="0" smtClean="0">
                <a:solidFill>
                  <a:prstClr val="black"/>
                </a:solidFill>
              </a:rPr>
              <a:t>} else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, 1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sz="2200" dirty="0" smtClean="0">
                <a:solidFill>
                  <a:prstClr val="black"/>
                </a:solidFill>
              </a:rPr>
              <a:t>} </a:t>
            </a:r>
            <a:r>
              <a:rPr lang="en-US" sz="2200" b="1" dirty="0" smtClean="0">
                <a:solidFill>
                  <a:prstClr val="black"/>
                </a:solidFill>
              </a:rPr>
              <a:t>ensuring</a:t>
            </a:r>
            <a:r>
              <a:rPr lang="en-US" sz="2200" dirty="0" smtClean="0">
                <a:solidFill>
                  <a:prstClr val="black"/>
                </a:solidFill>
              </a:rPr>
              <a:t>(res </a:t>
            </a:r>
            <a:r>
              <a:rPr lang="en-US" sz="2000" dirty="0">
                <a:solidFill>
                  <a:prstClr val="black"/>
                </a:solidFill>
              </a:rPr>
              <a:t>⇒</a:t>
            </a:r>
            <a:r>
              <a:rPr lang="en-US" sz="2200" dirty="0" smtClean="0">
                <a:solidFill>
                  <a:prstClr val="black"/>
                </a:solidFill>
              </a:rPr>
              <a:t> res = size(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)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35814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∀ </a:t>
            </a:r>
            <a:r>
              <a:rPr lang="en-US" sz="2400" dirty="0" err="1" smtClean="0"/>
              <a:t>lst</a:t>
            </a:r>
            <a:r>
              <a:rPr lang="en-US" sz="2400" dirty="0" smtClean="0"/>
              <a:t>, ∀ </a:t>
            </a:r>
            <a:r>
              <a:rPr lang="en-US" sz="2400" dirty="0" err="1" smtClean="0"/>
              <a:t>acc</a:t>
            </a:r>
            <a:r>
              <a:rPr lang="en-US" sz="2400" dirty="0" smtClean="0"/>
              <a:t> : 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b="1" dirty="0" smtClean="0">
                <a:solidFill>
                  <a:prstClr val="black"/>
                </a:solidFill>
              </a:rPr>
              <a:t>if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 = Nil)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else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, 1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)) = size(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)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648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∃ </a:t>
            </a:r>
            <a:r>
              <a:rPr lang="en-US" sz="2400" dirty="0" err="1" smtClean="0"/>
              <a:t>lst</a:t>
            </a:r>
            <a:r>
              <a:rPr lang="en-US" sz="2400" dirty="0"/>
              <a:t>, ∃ </a:t>
            </a:r>
            <a:r>
              <a:rPr lang="en-US" sz="2400" dirty="0" err="1" smtClean="0"/>
              <a:t>acc</a:t>
            </a:r>
            <a:r>
              <a:rPr lang="en-US" sz="2400" dirty="0" smtClean="0"/>
              <a:t> : 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b="1" dirty="0" smtClean="0">
                <a:solidFill>
                  <a:prstClr val="black"/>
                </a:solidFill>
              </a:rPr>
              <a:t>if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 = Nil)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else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, 1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)) </a:t>
            </a:r>
            <a:r>
              <a:rPr lang="en-US" sz="2400" dirty="0"/>
              <a:t>≠</a:t>
            </a:r>
            <a:r>
              <a:rPr lang="en-US" sz="2200" dirty="0" smtClean="0">
                <a:solidFill>
                  <a:prstClr val="black"/>
                </a:solidFill>
              </a:rPr>
              <a:t> size(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)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endParaRPr lang="en-US" sz="2200" dirty="0">
              <a:solidFill>
                <a:prstClr val="black"/>
              </a:solidFill>
            </a:endParaRPr>
          </a:p>
        </p:txBody>
      </p:sp>
      <p:cxnSp>
        <p:nvCxnSpPr>
          <p:cNvPr id="9" name="Straight Arrow Connector 8"/>
          <p:cNvCxnSpPr>
            <a:stCxn id="13" idx="2"/>
            <a:endCxn id="14" idx="0"/>
          </p:cNvCxnSpPr>
          <p:nvPr/>
        </p:nvCxnSpPr>
        <p:spPr>
          <a:xfrm>
            <a:off x="4572000" y="4043065"/>
            <a:ext cx="0" cy="6051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838200" y="5627012"/>
            <a:ext cx="7467600" cy="6594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lst</a:t>
            </a:r>
            <a:r>
              <a:rPr lang="en-US" sz="2200" dirty="0"/>
              <a:t> → Nil, </a:t>
            </a:r>
            <a:r>
              <a:rPr lang="en-US" sz="2200" dirty="0" smtClean="0"/>
              <a:t> </a:t>
            </a:r>
            <a:r>
              <a:rPr lang="en-US" sz="2200" dirty="0" err="1" smtClean="0"/>
              <a:t>acc</a:t>
            </a:r>
            <a:r>
              <a:rPr lang="en-US" sz="2200" dirty="0" smtClean="0"/>
              <a:t> </a:t>
            </a:r>
            <a:r>
              <a:rPr lang="en-US" sz="2200" dirty="0"/>
              <a:t>→ 0, </a:t>
            </a:r>
            <a:r>
              <a:rPr lang="en-US" sz="2200" dirty="0" smtClean="0"/>
              <a:t> size </a:t>
            </a:r>
            <a:r>
              <a:rPr lang="en-US" sz="2200" dirty="0"/>
              <a:t>: { Nil → 1, _ → 0 }, </a:t>
            </a:r>
            <a:r>
              <a:rPr lang="en-US" sz="2200" dirty="0" smtClean="0"/>
              <a:t> </a:t>
            </a:r>
            <a:r>
              <a:rPr lang="en-US" sz="2200" dirty="0" err="1" smtClean="0"/>
              <a:t>sizeTR</a:t>
            </a:r>
            <a:r>
              <a:rPr lang="en-US" sz="2200" dirty="0" smtClean="0"/>
              <a:t> </a:t>
            </a:r>
            <a:r>
              <a:rPr lang="en-US" sz="2200" dirty="0"/>
              <a:t>: { _ → 0 }</a:t>
            </a:r>
          </a:p>
        </p:txBody>
      </p:sp>
    </p:spTree>
    <p:extLst>
      <p:ext uri="{BB962C8B-B14F-4D97-AF65-F5344CB8AC3E}">
        <p14:creationId xmlns:p14="http://schemas.microsoft.com/office/powerpoint/2010/main" val="68463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with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2138442"/>
            <a:ext cx="807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b="1" dirty="0" smtClean="0">
                <a:solidFill>
                  <a:prstClr val="black"/>
                </a:solidFill>
              </a:rPr>
              <a:t>if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</a:t>
            </a:r>
            <a:r>
              <a:rPr lang="en-US" sz="2500" dirty="0" smtClean="0">
                <a:solidFill>
                  <a:prstClr val="black"/>
                </a:solidFill>
              </a:rPr>
              <a:t> = Nil)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500" b="1" dirty="0" smtClean="0">
                <a:solidFill>
                  <a:prstClr val="black"/>
                </a:solidFill>
              </a:rPr>
              <a:t>else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500" dirty="0" err="1" smtClean="0">
                <a:solidFill>
                  <a:prstClr val="black"/>
                </a:solidFill>
              </a:rPr>
              <a:t>sizeTR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lst.tail</a:t>
            </a:r>
            <a:r>
              <a:rPr lang="en-US" sz="2500" dirty="0" smtClean="0">
                <a:solidFill>
                  <a:prstClr val="black"/>
                </a:solidFill>
              </a:rPr>
              <a:t>, 1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r>
              <a:rPr lang="en-US" sz="2500" dirty="0" smtClean="0">
                <a:solidFill>
                  <a:prstClr val="black"/>
                </a:solidFill>
              </a:rPr>
              <a:t>)) </a:t>
            </a:r>
            <a:r>
              <a:rPr lang="en-US" sz="2500" dirty="0">
                <a:solidFill>
                  <a:prstClr val="black"/>
                </a:solidFill>
              </a:rPr>
              <a:t>≠</a:t>
            </a:r>
            <a:r>
              <a:rPr lang="en-US" sz="2500" dirty="0" smtClean="0">
                <a:solidFill>
                  <a:prstClr val="black"/>
                </a:solidFill>
              </a:rPr>
              <a:t> size(</a:t>
            </a:r>
            <a:r>
              <a:rPr lang="en-US" sz="2500" dirty="0" err="1" smtClean="0">
                <a:solidFill>
                  <a:prstClr val="black"/>
                </a:solidFill>
              </a:rPr>
              <a:t>lst</a:t>
            </a:r>
            <a:r>
              <a:rPr lang="en-US" sz="2500" dirty="0" smtClean="0">
                <a:solidFill>
                  <a:prstClr val="black"/>
                </a:solidFill>
              </a:rPr>
              <a:t>)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endParaRPr lang="en-US" sz="2500" dirty="0" smtClean="0">
              <a:solidFill>
                <a:prstClr val="black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38200" y="4445913"/>
            <a:ext cx="7467600" cy="6594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prstClr val="black"/>
                </a:solidFill>
              </a:rPr>
              <a:t>lst</a:t>
            </a:r>
            <a:r>
              <a:rPr lang="en-US" sz="2200" dirty="0">
                <a:solidFill>
                  <a:prstClr val="black"/>
                </a:solidFill>
              </a:rPr>
              <a:t> → Nil,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→ 0, </a:t>
            </a:r>
            <a:r>
              <a:rPr lang="en-US" sz="2200" dirty="0" smtClean="0">
                <a:solidFill>
                  <a:prstClr val="black"/>
                </a:solidFill>
              </a:rPr>
              <a:t> size </a:t>
            </a:r>
            <a:r>
              <a:rPr lang="en-US" sz="2200" dirty="0">
                <a:solidFill>
                  <a:prstClr val="black"/>
                </a:solidFill>
              </a:rPr>
              <a:t>: { Nil → 1, _ → 0 },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: { _ → 0 }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574718"/>
            <a:ext cx="181613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</a:rPr>
              <a:t>∃ </a:t>
            </a:r>
            <a:r>
              <a:rPr lang="en-US" sz="2500" dirty="0" err="1">
                <a:solidFill>
                  <a:prstClr val="black"/>
                </a:solidFill>
              </a:rPr>
              <a:t>lst</a:t>
            </a:r>
            <a:r>
              <a:rPr lang="en-US" sz="2500" dirty="0">
                <a:solidFill>
                  <a:prstClr val="black"/>
                </a:solidFill>
              </a:rPr>
              <a:t>, ∃ </a:t>
            </a:r>
            <a:r>
              <a:rPr lang="en-US" sz="2500" dirty="0" err="1">
                <a:solidFill>
                  <a:prstClr val="black"/>
                </a:solidFill>
              </a:rPr>
              <a:t>acc</a:t>
            </a:r>
            <a:r>
              <a:rPr lang="en-US" sz="2500" dirty="0">
                <a:solidFill>
                  <a:prstClr val="black"/>
                </a:solidFill>
              </a:rPr>
              <a:t> : </a:t>
            </a:r>
            <a:endParaRPr lang="en-US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3104346"/>
            <a:ext cx="838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∧ </a:t>
            </a:r>
            <a:r>
              <a:rPr lang="en-US" sz="2500" dirty="0" smtClean="0"/>
              <a:t> </a:t>
            </a:r>
            <a:r>
              <a:rPr lang="en-US" sz="2500" dirty="0" err="1" smtClean="0">
                <a:solidFill>
                  <a:prstClr val="black"/>
                </a:solidFill>
              </a:rPr>
              <a:t>sizeTR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lst.tail</a:t>
            </a:r>
            <a:r>
              <a:rPr lang="en-US" sz="2500" dirty="0" smtClean="0">
                <a:solidFill>
                  <a:prstClr val="black"/>
                </a:solidFill>
              </a:rPr>
              <a:t>, 1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r>
              <a:rPr lang="en-US" sz="2500" dirty="0" smtClean="0">
                <a:solidFill>
                  <a:prstClr val="black"/>
                </a:solidFill>
              </a:rPr>
              <a:t>) = size(</a:t>
            </a:r>
            <a:r>
              <a:rPr lang="en-US" sz="2500" dirty="0" err="1" smtClean="0">
                <a:solidFill>
                  <a:prstClr val="black"/>
                </a:solidFill>
              </a:rPr>
              <a:t>lst.tail</a:t>
            </a:r>
            <a:r>
              <a:rPr lang="en-US" sz="2500" dirty="0" smtClean="0">
                <a:solidFill>
                  <a:prstClr val="black"/>
                </a:solidFill>
              </a:rPr>
              <a:t>) + 1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endParaRPr lang="en-US" sz="2500" dirty="0" smtClean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2600107"/>
            <a:ext cx="838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∧ 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prstClr val="black"/>
                </a:solidFill>
              </a:rPr>
              <a:t>size(</a:t>
            </a:r>
            <a:r>
              <a:rPr lang="en-US" sz="2500" dirty="0" err="1" smtClean="0">
                <a:solidFill>
                  <a:prstClr val="black"/>
                </a:solidFill>
              </a:rPr>
              <a:t>lst</a:t>
            </a:r>
            <a:r>
              <a:rPr lang="en-US" sz="2500" dirty="0" smtClean="0">
                <a:solidFill>
                  <a:prstClr val="black"/>
                </a:solidFill>
              </a:rPr>
              <a:t>) = </a:t>
            </a:r>
            <a:r>
              <a:rPr lang="en-US" sz="2500" b="1" dirty="0" smtClean="0">
                <a:solidFill>
                  <a:prstClr val="black"/>
                </a:solidFill>
              </a:rPr>
              <a:t>if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</a:t>
            </a:r>
            <a:r>
              <a:rPr lang="en-US" sz="2500" dirty="0" smtClean="0">
                <a:solidFill>
                  <a:prstClr val="black"/>
                </a:solidFill>
              </a:rPr>
              <a:t> = Nil) 0 </a:t>
            </a:r>
            <a:r>
              <a:rPr lang="en-US" sz="2500" b="1" dirty="0" smtClean="0">
                <a:solidFill>
                  <a:prstClr val="black"/>
                </a:solidFill>
              </a:rPr>
              <a:t>else</a:t>
            </a:r>
            <a:r>
              <a:rPr lang="en-US" sz="2500" dirty="0" smtClean="0">
                <a:solidFill>
                  <a:prstClr val="black"/>
                </a:solidFill>
              </a:rPr>
              <a:t> 1 + size(</a:t>
            </a:r>
            <a:r>
              <a:rPr lang="en-US" sz="2500" dirty="0" err="1" smtClean="0">
                <a:solidFill>
                  <a:prstClr val="black"/>
                </a:solidFill>
              </a:rPr>
              <a:t>lst.tail</a:t>
            </a:r>
            <a:r>
              <a:rPr lang="en-US" sz="25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38200" y="5207913"/>
            <a:ext cx="7467600" cy="6345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prstClr val="black"/>
                </a:solidFill>
              </a:rPr>
              <a:t>lst</a:t>
            </a:r>
            <a:r>
              <a:rPr lang="en-US" sz="2200" dirty="0">
                <a:solidFill>
                  <a:prstClr val="black"/>
                </a:solidFill>
              </a:rPr>
              <a:t> → </a:t>
            </a:r>
            <a:r>
              <a:rPr lang="en-US" sz="2200" dirty="0" smtClean="0">
                <a:solidFill>
                  <a:prstClr val="black"/>
                </a:solidFill>
              </a:rPr>
              <a:t>Cons(0, Nil), 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→ </a:t>
            </a:r>
            <a:r>
              <a:rPr lang="en-US" sz="2200" dirty="0" smtClean="0">
                <a:solidFill>
                  <a:prstClr val="black"/>
                </a:solidFill>
              </a:rPr>
              <a:t>1,  size </a:t>
            </a:r>
            <a:r>
              <a:rPr lang="en-US" sz="2200" dirty="0">
                <a:solidFill>
                  <a:prstClr val="black"/>
                </a:solidFill>
              </a:rPr>
              <a:t>: </a:t>
            </a:r>
            <a:r>
              <a:rPr lang="en-US" sz="2200" dirty="0" smtClean="0">
                <a:solidFill>
                  <a:prstClr val="black"/>
                </a:solidFill>
              </a:rPr>
              <a:t>{ _ </a:t>
            </a:r>
            <a:r>
              <a:rPr lang="en-US" sz="2200" dirty="0">
                <a:solidFill>
                  <a:prstClr val="black"/>
                </a:solidFill>
              </a:rPr>
              <a:t>→ 0 },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: { _ → 0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9639" y="5952582"/>
            <a:ext cx="2264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⇒ </a:t>
            </a:r>
            <a:r>
              <a:rPr lang="en-US" sz="2400" b="1" dirty="0" err="1" smtClean="0"/>
              <a:t>Unsatisfiable</a:t>
            </a:r>
            <a:r>
              <a:rPr lang="en-US" sz="2400" b="1" dirty="0" smtClean="0"/>
              <a:t>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4775656"/>
            <a:ext cx="7924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" y="5525184"/>
            <a:ext cx="7924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13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Disproving with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381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prstClr val="black"/>
                </a:solidFill>
              </a:rPr>
              <a:t>def</a:t>
            </a:r>
            <a:r>
              <a:rPr lang="en-US" sz="2200" dirty="0" smtClean="0">
                <a:solidFill>
                  <a:prstClr val="black"/>
                </a:solidFill>
              </a:rPr>
              <a:t> size(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: List) = 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match</a:t>
            </a:r>
            <a:r>
              <a:rPr lang="en-US" sz="2200" dirty="0" smtClean="0">
                <a:solidFill>
                  <a:prstClr val="black"/>
                </a:solidFill>
              </a:rPr>
              <a:t>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case</a:t>
            </a:r>
            <a:r>
              <a:rPr lang="en-US" sz="2200" dirty="0" smtClean="0">
                <a:solidFill>
                  <a:prstClr val="black"/>
                </a:solidFill>
              </a:rPr>
              <a:t> Nil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⇒</a:t>
            </a:r>
            <a:r>
              <a:rPr lang="en-US" sz="2200" dirty="0">
                <a:solidFill>
                  <a:prstClr val="black"/>
                </a:solidFill>
              </a:rPr>
              <a:t> 1</a:t>
            </a:r>
            <a:endParaRPr lang="en-US" sz="2200" dirty="0" smtClean="0">
              <a:solidFill>
                <a:prstClr val="black"/>
              </a:solidFill>
            </a:endParaRP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case</a:t>
            </a:r>
            <a:r>
              <a:rPr lang="en-US" sz="2200" dirty="0" smtClean="0">
                <a:solidFill>
                  <a:prstClr val="black"/>
                </a:solidFill>
              </a:rPr>
              <a:t> Cons(_, Nil) </a:t>
            </a:r>
            <a:r>
              <a:rPr lang="en-US" sz="2000" dirty="0" smtClean="0">
                <a:solidFill>
                  <a:prstClr val="black"/>
                </a:solidFill>
              </a:rPr>
              <a:t>⇒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1</a:t>
            </a:r>
            <a:endParaRPr lang="en-US" sz="2200" dirty="0" smtClean="0">
              <a:solidFill>
                <a:prstClr val="black"/>
              </a:solidFill>
            </a:endParaRP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case</a:t>
            </a:r>
            <a:r>
              <a:rPr lang="en-US" sz="2200" dirty="0" smtClean="0">
                <a:solidFill>
                  <a:prstClr val="black"/>
                </a:solidFill>
              </a:rPr>
              <a:t> Cons(_, </a:t>
            </a:r>
            <a:r>
              <a:rPr lang="en-US" sz="2200" dirty="0" err="1" smtClean="0">
                <a:solidFill>
                  <a:prstClr val="black"/>
                </a:solidFill>
              </a:rPr>
              <a:t>xs</a:t>
            </a:r>
            <a:r>
              <a:rPr lang="en-US" sz="2200" dirty="0" smtClean="0">
                <a:solidFill>
                  <a:prstClr val="black"/>
                </a:solidFill>
              </a:rPr>
              <a:t>) </a:t>
            </a:r>
            <a:r>
              <a:rPr lang="en-US" sz="2000" dirty="0">
                <a:solidFill>
                  <a:prstClr val="black"/>
                </a:solidFill>
              </a:rPr>
              <a:t>⇒</a:t>
            </a:r>
            <a:r>
              <a:rPr lang="en-US" sz="2200" dirty="0" smtClean="0">
                <a:solidFill>
                  <a:prstClr val="black"/>
                </a:solidFill>
              </a:rPr>
              <a:t> 1 + size(</a:t>
            </a:r>
            <a:r>
              <a:rPr lang="en-US" sz="2200" dirty="0" err="1" smtClean="0">
                <a:solidFill>
                  <a:prstClr val="black"/>
                </a:solidFill>
              </a:rPr>
              <a:t>xs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sz="2200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7252" y="1295400"/>
            <a:ext cx="48805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prstClr val="black"/>
                </a:solidFill>
              </a:rPr>
              <a:t>def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: List,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: </a:t>
            </a:r>
            <a:r>
              <a:rPr lang="en-US" sz="2200" dirty="0" err="1" smtClean="0">
                <a:solidFill>
                  <a:prstClr val="black"/>
                </a:solidFill>
              </a:rPr>
              <a:t>Int</a:t>
            </a:r>
            <a:r>
              <a:rPr lang="en-US" sz="2200" dirty="0" smtClean="0">
                <a:solidFill>
                  <a:prstClr val="black"/>
                </a:solidFill>
              </a:rPr>
              <a:t>) = 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match</a:t>
            </a:r>
            <a:r>
              <a:rPr lang="en-US" sz="2200" dirty="0" smtClean="0">
                <a:solidFill>
                  <a:prstClr val="black"/>
                </a:solidFill>
              </a:rPr>
              <a:t>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case</a:t>
            </a:r>
            <a:r>
              <a:rPr lang="en-US" sz="2200" dirty="0" smtClean="0">
                <a:solidFill>
                  <a:prstClr val="black"/>
                </a:solidFill>
              </a:rPr>
              <a:t> Nil </a:t>
            </a:r>
            <a:r>
              <a:rPr lang="en-US" sz="2000" dirty="0">
                <a:solidFill>
                  <a:prstClr val="black"/>
                </a:solidFill>
              </a:rPr>
              <a:t>⇒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endParaRPr lang="en-US" sz="2200" dirty="0" smtClean="0">
              <a:solidFill>
                <a:prstClr val="black"/>
              </a:solidFill>
            </a:endParaRP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case</a:t>
            </a:r>
            <a:r>
              <a:rPr lang="en-US" sz="2200" dirty="0" smtClean="0">
                <a:solidFill>
                  <a:prstClr val="black"/>
                </a:solidFill>
              </a:rPr>
              <a:t> Cons(_, </a:t>
            </a:r>
            <a:r>
              <a:rPr lang="en-US" sz="2200" dirty="0" err="1" smtClean="0">
                <a:solidFill>
                  <a:prstClr val="black"/>
                </a:solidFill>
              </a:rPr>
              <a:t>xs</a:t>
            </a:r>
            <a:r>
              <a:rPr lang="en-US" sz="2200" dirty="0" smtClean="0">
                <a:solidFill>
                  <a:prstClr val="black"/>
                </a:solidFill>
              </a:rPr>
              <a:t>) </a:t>
            </a:r>
            <a:r>
              <a:rPr lang="en-US" sz="2000" dirty="0">
                <a:solidFill>
                  <a:prstClr val="black"/>
                </a:solidFill>
              </a:rPr>
              <a:t>⇒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xs</a:t>
            </a:r>
            <a:r>
              <a:rPr lang="en-US" sz="2200" dirty="0" smtClean="0">
                <a:solidFill>
                  <a:prstClr val="black"/>
                </a:solidFill>
              </a:rPr>
              <a:t>, 1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sz="2200" dirty="0" smtClean="0">
                <a:solidFill>
                  <a:prstClr val="black"/>
                </a:solidFill>
              </a:rPr>
              <a:t>}</a:t>
            </a:r>
            <a:endParaRPr lang="en-US" sz="22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038600" y="1295400"/>
            <a:ext cx="0" cy="5105400"/>
          </a:xfrm>
          <a:prstGeom prst="line">
            <a:avLst/>
          </a:prstGeom>
          <a:ln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4267200"/>
            <a:ext cx="3810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prstClr val="black"/>
                </a:solidFill>
              </a:rPr>
              <a:t>def</a:t>
            </a:r>
            <a:r>
              <a:rPr lang="en-US" sz="2200" dirty="0" smtClean="0">
                <a:solidFill>
                  <a:prstClr val="black"/>
                </a:solidFill>
              </a:rPr>
              <a:t> size(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: List) = if(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 = Nil)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1</a:t>
            </a:r>
          </a:p>
          <a:p>
            <a:r>
              <a:rPr lang="en-US" sz="2200" dirty="0" smtClean="0">
                <a:solidFill>
                  <a:prstClr val="black"/>
                </a:solidFill>
              </a:rPr>
              <a:t>} else if(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 = Nil)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1</a:t>
            </a:r>
          </a:p>
          <a:p>
            <a:r>
              <a:rPr lang="en-US" sz="2200" dirty="0" smtClean="0">
                <a:solidFill>
                  <a:prstClr val="black"/>
                </a:solidFill>
              </a:rPr>
              <a:t>} else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1 + size(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sz="2200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615696"/>
            <a:ext cx="4876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prstClr val="black"/>
                </a:solidFill>
              </a:rPr>
              <a:t>def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: List,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: </a:t>
            </a:r>
            <a:r>
              <a:rPr lang="en-US" sz="2200" dirty="0" err="1" smtClean="0">
                <a:solidFill>
                  <a:prstClr val="black"/>
                </a:solidFill>
              </a:rPr>
              <a:t>Int</a:t>
            </a:r>
            <a:r>
              <a:rPr lang="en-US" sz="2200" dirty="0" smtClean="0">
                <a:solidFill>
                  <a:prstClr val="black"/>
                </a:solidFill>
              </a:rPr>
              <a:t>) = if 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= Nil)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endParaRPr lang="en-US" sz="2200" dirty="0" smtClean="0">
              <a:solidFill>
                <a:prstClr val="black"/>
              </a:solidFill>
            </a:endParaRPr>
          </a:p>
          <a:p>
            <a:r>
              <a:rPr lang="en-US" sz="2200" dirty="0" smtClean="0">
                <a:solidFill>
                  <a:prstClr val="black"/>
                </a:solidFill>
              </a:rPr>
              <a:t>} else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, 1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sz="2200" dirty="0" smtClean="0">
                <a:solidFill>
                  <a:prstClr val="black"/>
                </a:solidFill>
              </a:rPr>
              <a:t>}</a:t>
            </a:r>
            <a:endParaRPr lang="en-US" sz="2200" dirty="0">
              <a:solidFill>
                <a:prstClr val="black"/>
              </a:solidFill>
            </a:endParaRPr>
          </a:p>
        </p:txBody>
      </p:sp>
      <p:cxnSp>
        <p:nvCxnSpPr>
          <p:cNvPr id="15" name="Straight Arrow Connector 14"/>
          <p:cNvCxnSpPr>
            <a:stCxn id="5" idx="2"/>
            <a:endCxn id="11" idx="0"/>
          </p:cNvCxnSpPr>
          <p:nvPr/>
        </p:nvCxnSpPr>
        <p:spPr>
          <a:xfrm>
            <a:off x="2133600" y="3080504"/>
            <a:ext cx="0" cy="11866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12" idx="0"/>
          </p:cNvCxnSpPr>
          <p:nvPr/>
        </p:nvCxnSpPr>
        <p:spPr>
          <a:xfrm>
            <a:off x="6627526" y="2772728"/>
            <a:ext cx="1874" cy="18429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486464" y="3276600"/>
            <a:ext cx="3124200" cy="5715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size(</a:t>
            </a:r>
            <a:r>
              <a:rPr lang="en-US" sz="2400" dirty="0" err="1">
                <a:solidFill>
                  <a:prstClr val="black"/>
                </a:solidFill>
              </a:rPr>
              <a:t>lst</a:t>
            </a:r>
            <a:r>
              <a:rPr lang="en-US" sz="2400" dirty="0">
                <a:solidFill>
                  <a:prstClr val="black"/>
                </a:solidFill>
              </a:rPr>
              <a:t>) = </a:t>
            </a:r>
            <a:r>
              <a:rPr lang="en-US" sz="2400" dirty="0" err="1">
                <a:solidFill>
                  <a:prstClr val="black"/>
                </a:solidFill>
              </a:rPr>
              <a:t>sizeTR</a:t>
            </a:r>
            <a:r>
              <a:rPr lang="en-US" sz="2400" dirty="0">
                <a:solidFill>
                  <a:prstClr val="black"/>
                </a:solidFill>
              </a:rPr>
              <a:t>(</a:t>
            </a:r>
            <a:r>
              <a:rPr lang="en-US" sz="2400" dirty="0" err="1">
                <a:solidFill>
                  <a:prstClr val="black"/>
                </a:solidFill>
              </a:rPr>
              <a:t>lst</a:t>
            </a:r>
            <a:r>
              <a:rPr lang="en-US" sz="2400" dirty="0">
                <a:solidFill>
                  <a:prstClr val="black"/>
                </a:solidFill>
              </a:rPr>
              <a:t>, 0) </a:t>
            </a:r>
          </a:p>
        </p:txBody>
      </p:sp>
      <p:sp>
        <p:nvSpPr>
          <p:cNvPr id="3" name="Oval 2"/>
          <p:cNvSpPr/>
          <p:nvPr/>
        </p:nvSpPr>
        <p:spPr>
          <a:xfrm rot="21308782">
            <a:off x="228600" y="1591030"/>
            <a:ext cx="1905000" cy="510064"/>
          </a:xfrm>
          <a:prstGeom prst="ellipse">
            <a:avLst/>
          </a:prstGeom>
          <a:noFill/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Disproving with </a:t>
            </a:r>
            <a:r>
              <a:rPr lang="en-US" dirty="0" err="1" smtClean="0"/>
              <a:t>Inlining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038600" y="1295400"/>
            <a:ext cx="0" cy="1785104"/>
          </a:xfrm>
          <a:prstGeom prst="line">
            <a:avLst/>
          </a:prstGeom>
          <a:ln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1295400"/>
            <a:ext cx="3810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prstClr val="black"/>
                </a:solidFill>
              </a:rPr>
              <a:t>def</a:t>
            </a:r>
            <a:r>
              <a:rPr lang="en-US" sz="2200" dirty="0" smtClean="0">
                <a:solidFill>
                  <a:prstClr val="black"/>
                </a:solidFill>
              </a:rPr>
              <a:t> size(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: List) = if(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 = Nil)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1</a:t>
            </a:r>
            <a:endParaRPr lang="en-US" sz="2200" dirty="0" smtClean="0">
              <a:solidFill>
                <a:prstClr val="black"/>
              </a:solidFill>
            </a:endParaRPr>
          </a:p>
          <a:p>
            <a:r>
              <a:rPr lang="en-US" sz="2200" dirty="0" smtClean="0">
                <a:solidFill>
                  <a:prstClr val="black"/>
                </a:solidFill>
              </a:rPr>
              <a:t>} else if(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 = Nil)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1</a:t>
            </a:r>
          </a:p>
          <a:p>
            <a:r>
              <a:rPr lang="en-US" sz="2200" dirty="0" smtClean="0">
                <a:solidFill>
                  <a:prstClr val="black"/>
                </a:solidFill>
              </a:rPr>
              <a:t>} else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1 + size(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sz="2200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1295400"/>
            <a:ext cx="4876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prstClr val="black"/>
                </a:solidFill>
              </a:rPr>
              <a:t>def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: List,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: </a:t>
            </a:r>
            <a:r>
              <a:rPr lang="en-US" sz="2200" dirty="0" err="1" smtClean="0">
                <a:solidFill>
                  <a:prstClr val="black"/>
                </a:solidFill>
              </a:rPr>
              <a:t>Int</a:t>
            </a:r>
            <a:r>
              <a:rPr lang="en-US" sz="2200" dirty="0" smtClean="0">
                <a:solidFill>
                  <a:prstClr val="black"/>
                </a:solidFill>
              </a:rPr>
              <a:t>) = if 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= Nil)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endParaRPr lang="en-US" sz="2200" dirty="0" smtClean="0">
              <a:solidFill>
                <a:prstClr val="black"/>
              </a:solidFill>
            </a:endParaRPr>
          </a:p>
          <a:p>
            <a:r>
              <a:rPr lang="en-US" sz="2200" dirty="0" smtClean="0">
                <a:solidFill>
                  <a:prstClr val="black"/>
                </a:solidFill>
              </a:rPr>
              <a:t>} else {</a:t>
            </a:r>
          </a:p>
          <a:p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, 1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sz="2200" dirty="0" smtClean="0">
                <a:solidFill>
                  <a:prstClr val="black"/>
                </a:solidFill>
              </a:rPr>
              <a:t>}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380553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∀ </a:t>
            </a:r>
            <a:r>
              <a:rPr lang="en-US" sz="2400" dirty="0" err="1" smtClean="0">
                <a:solidFill>
                  <a:prstClr val="black"/>
                </a:solidFill>
              </a:rPr>
              <a:t>lst</a:t>
            </a:r>
            <a:r>
              <a:rPr lang="en-US" sz="2400" dirty="0" smtClean="0">
                <a:solidFill>
                  <a:prstClr val="black"/>
                </a:solidFill>
              </a:rPr>
              <a:t>, ∀ </a:t>
            </a:r>
            <a:r>
              <a:rPr lang="en-US" sz="2400" dirty="0" err="1" smtClean="0">
                <a:solidFill>
                  <a:prstClr val="black"/>
                </a:solidFill>
              </a:rPr>
              <a:t>acc</a:t>
            </a:r>
            <a:r>
              <a:rPr lang="en-US" sz="2400" dirty="0" smtClean="0">
                <a:solidFill>
                  <a:prstClr val="black"/>
                </a:solidFill>
              </a:rPr>
              <a:t> : 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b="1" dirty="0" smtClean="0">
                <a:solidFill>
                  <a:prstClr val="black"/>
                </a:solidFill>
              </a:rPr>
              <a:t>if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 = Nil)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else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, 1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)) = size(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)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648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∃ </a:t>
            </a:r>
            <a:r>
              <a:rPr lang="en-US" sz="2400" dirty="0" err="1" smtClean="0">
                <a:solidFill>
                  <a:prstClr val="black"/>
                </a:solidFill>
              </a:rPr>
              <a:t>lst</a:t>
            </a:r>
            <a:r>
              <a:rPr lang="en-US" sz="2400" dirty="0">
                <a:solidFill>
                  <a:prstClr val="black"/>
                </a:solidFill>
              </a:rPr>
              <a:t>, ∃ </a:t>
            </a:r>
            <a:r>
              <a:rPr lang="en-US" sz="2400" dirty="0" err="1" smtClean="0">
                <a:solidFill>
                  <a:prstClr val="black"/>
                </a:solidFill>
              </a:rPr>
              <a:t>acc</a:t>
            </a:r>
            <a:r>
              <a:rPr lang="en-US" sz="2400" dirty="0" smtClean="0">
                <a:solidFill>
                  <a:prstClr val="black"/>
                </a:solidFill>
              </a:rPr>
              <a:t> : 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b="1" dirty="0" smtClean="0">
                <a:solidFill>
                  <a:prstClr val="black"/>
                </a:solidFill>
              </a:rPr>
              <a:t>if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 = Nil)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</a:rPr>
              <a:t>else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</a:rPr>
              <a:t>sizeTR</a:t>
            </a:r>
            <a:r>
              <a:rPr lang="en-US" sz="2200" dirty="0" smtClean="0">
                <a:solidFill>
                  <a:prstClr val="black"/>
                </a:solidFill>
              </a:rPr>
              <a:t>(</a:t>
            </a:r>
            <a:r>
              <a:rPr lang="en-US" sz="2200" dirty="0" err="1" smtClean="0">
                <a:solidFill>
                  <a:prstClr val="black"/>
                </a:solidFill>
              </a:rPr>
              <a:t>lst.tail</a:t>
            </a:r>
            <a:r>
              <a:rPr lang="en-US" sz="2200" dirty="0" smtClean="0">
                <a:solidFill>
                  <a:prstClr val="black"/>
                </a:solidFill>
              </a:rPr>
              <a:t>, 1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)) </a:t>
            </a:r>
            <a:r>
              <a:rPr lang="en-US" sz="2400" dirty="0">
                <a:solidFill>
                  <a:prstClr val="black"/>
                </a:solidFill>
              </a:rPr>
              <a:t>≠</a:t>
            </a:r>
            <a:r>
              <a:rPr lang="en-US" sz="2200" dirty="0" smtClean="0">
                <a:solidFill>
                  <a:prstClr val="black"/>
                </a:solidFill>
              </a:rPr>
              <a:t> size(</a:t>
            </a:r>
            <a:r>
              <a:rPr lang="en-US" sz="2200" dirty="0" err="1" smtClean="0">
                <a:solidFill>
                  <a:prstClr val="black"/>
                </a:solidFill>
              </a:rPr>
              <a:t>lst</a:t>
            </a:r>
            <a:r>
              <a:rPr lang="en-US" sz="2200" dirty="0" smtClean="0">
                <a:solidFill>
                  <a:prstClr val="black"/>
                </a:solidFill>
              </a:rPr>
              <a:t>) +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endParaRPr lang="en-US" sz="2200" dirty="0">
              <a:solidFill>
                <a:prstClr val="black"/>
              </a:solidFill>
            </a:endParaRPr>
          </a:p>
        </p:txBody>
      </p:sp>
      <p:cxnSp>
        <p:nvCxnSpPr>
          <p:cNvPr id="9" name="Straight Arrow Connector 8"/>
          <p:cNvCxnSpPr>
            <a:stCxn id="13" idx="2"/>
            <a:endCxn id="14" idx="0"/>
          </p:cNvCxnSpPr>
          <p:nvPr/>
        </p:nvCxnSpPr>
        <p:spPr>
          <a:xfrm>
            <a:off x="4648200" y="4267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838200" y="5627012"/>
            <a:ext cx="7467600" cy="6594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lst</a:t>
            </a:r>
            <a:r>
              <a:rPr lang="en-US" sz="2200" dirty="0"/>
              <a:t> → </a:t>
            </a:r>
            <a:r>
              <a:rPr lang="en-US" sz="2200" dirty="0" smtClean="0"/>
              <a:t>Cons(0, Nil),  </a:t>
            </a:r>
            <a:r>
              <a:rPr lang="en-US" sz="2200" dirty="0" err="1" smtClean="0"/>
              <a:t>acc</a:t>
            </a:r>
            <a:r>
              <a:rPr lang="en-US" sz="2200" dirty="0" smtClean="0"/>
              <a:t> </a:t>
            </a:r>
            <a:r>
              <a:rPr lang="en-US" sz="2200" dirty="0"/>
              <a:t>→ </a:t>
            </a:r>
            <a:r>
              <a:rPr lang="en-US" sz="2200" dirty="0" smtClean="0"/>
              <a:t>0,  size </a:t>
            </a:r>
            <a:r>
              <a:rPr lang="en-US" sz="2200" dirty="0"/>
              <a:t>: </a:t>
            </a:r>
            <a:r>
              <a:rPr lang="en-US" sz="2200" dirty="0" smtClean="0"/>
              <a:t>{ </a:t>
            </a:r>
            <a:r>
              <a:rPr lang="en-US" sz="2200" dirty="0"/>
              <a:t>_ → </a:t>
            </a:r>
            <a:r>
              <a:rPr lang="en-US" sz="2200" dirty="0" smtClean="0"/>
              <a:t>1 </a:t>
            </a:r>
            <a:r>
              <a:rPr lang="en-US" sz="2200" dirty="0"/>
              <a:t>}, </a:t>
            </a:r>
            <a:r>
              <a:rPr lang="en-US" sz="2200" dirty="0" smtClean="0"/>
              <a:t> </a:t>
            </a:r>
            <a:r>
              <a:rPr lang="en-US" sz="2200" dirty="0" err="1" smtClean="0"/>
              <a:t>sizeTR</a:t>
            </a:r>
            <a:r>
              <a:rPr lang="en-US" sz="2200" dirty="0" smtClean="0"/>
              <a:t> </a:t>
            </a:r>
            <a:r>
              <a:rPr lang="en-US" sz="2200" dirty="0"/>
              <a:t>: { _ → </a:t>
            </a:r>
            <a:r>
              <a:rPr lang="en-US" sz="2200" dirty="0" smtClean="0"/>
              <a:t>0 </a:t>
            </a:r>
            <a:r>
              <a:rPr lang="en-US" sz="2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681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Disproving with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1600200"/>
            <a:ext cx="807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b="1" dirty="0" smtClean="0">
                <a:solidFill>
                  <a:prstClr val="black"/>
                </a:solidFill>
              </a:rPr>
              <a:t>if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</a:t>
            </a:r>
            <a:r>
              <a:rPr lang="en-US" sz="2500" dirty="0" smtClean="0">
                <a:solidFill>
                  <a:prstClr val="black"/>
                </a:solidFill>
              </a:rPr>
              <a:t> = Nil) 0 </a:t>
            </a:r>
            <a:r>
              <a:rPr lang="en-US" sz="2500" b="1" dirty="0" smtClean="0">
                <a:solidFill>
                  <a:prstClr val="black"/>
                </a:solidFill>
              </a:rPr>
              <a:t>else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500" dirty="0" err="1" smtClean="0">
                <a:solidFill>
                  <a:prstClr val="black"/>
                </a:solidFill>
              </a:rPr>
              <a:t>sizeTR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lst.tail</a:t>
            </a:r>
            <a:r>
              <a:rPr lang="en-US" sz="2500" dirty="0" smtClean="0">
                <a:solidFill>
                  <a:prstClr val="black"/>
                </a:solidFill>
              </a:rPr>
              <a:t>, 1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r>
              <a:rPr lang="en-US" sz="2500" dirty="0" smtClean="0">
                <a:solidFill>
                  <a:prstClr val="black"/>
                </a:solidFill>
              </a:rPr>
              <a:t>)) </a:t>
            </a:r>
            <a:r>
              <a:rPr lang="en-US" sz="2500" dirty="0">
                <a:solidFill>
                  <a:prstClr val="black"/>
                </a:solidFill>
              </a:rPr>
              <a:t>≠</a:t>
            </a:r>
            <a:r>
              <a:rPr lang="en-US" sz="2500" dirty="0" smtClean="0">
                <a:solidFill>
                  <a:prstClr val="black"/>
                </a:solidFill>
              </a:rPr>
              <a:t> size(</a:t>
            </a:r>
            <a:r>
              <a:rPr lang="en-US" sz="2500" dirty="0" err="1" smtClean="0">
                <a:solidFill>
                  <a:prstClr val="black"/>
                </a:solidFill>
              </a:rPr>
              <a:t>lst</a:t>
            </a:r>
            <a:r>
              <a:rPr lang="en-US" sz="2500" dirty="0" smtClean="0">
                <a:solidFill>
                  <a:prstClr val="black"/>
                </a:solidFill>
              </a:rPr>
              <a:t>)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endParaRPr lang="en-US" sz="2500" dirty="0" smtClean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143000"/>
            <a:ext cx="181613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</a:rPr>
              <a:t>∃ </a:t>
            </a:r>
            <a:r>
              <a:rPr lang="en-US" sz="2500" dirty="0" err="1">
                <a:solidFill>
                  <a:prstClr val="black"/>
                </a:solidFill>
              </a:rPr>
              <a:t>lst</a:t>
            </a:r>
            <a:r>
              <a:rPr lang="en-US" sz="2500" dirty="0">
                <a:solidFill>
                  <a:prstClr val="black"/>
                </a:solidFill>
              </a:rPr>
              <a:t>, ∃ </a:t>
            </a:r>
            <a:r>
              <a:rPr lang="en-US" sz="2500" dirty="0" err="1">
                <a:solidFill>
                  <a:prstClr val="black"/>
                </a:solidFill>
              </a:rPr>
              <a:t>acc</a:t>
            </a:r>
            <a:r>
              <a:rPr lang="en-US" sz="2500" dirty="0">
                <a:solidFill>
                  <a:prstClr val="black"/>
                </a:solidFill>
              </a:rPr>
              <a:t> : </a:t>
            </a:r>
            <a:endParaRPr lang="en-US" sz="25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1991525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∧ 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prstClr val="black"/>
                </a:solidFill>
              </a:rPr>
              <a:t>size(</a:t>
            </a:r>
            <a:r>
              <a:rPr lang="en-US" sz="2500" dirty="0" err="1" smtClean="0">
                <a:solidFill>
                  <a:prstClr val="black"/>
                </a:solidFill>
              </a:rPr>
              <a:t>lst</a:t>
            </a:r>
            <a:r>
              <a:rPr lang="en-US" sz="2500" dirty="0" smtClean="0">
                <a:solidFill>
                  <a:prstClr val="black"/>
                </a:solidFill>
              </a:rPr>
              <a:t>) = </a:t>
            </a:r>
            <a:r>
              <a:rPr lang="en-US" sz="2500" b="1" dirty="0" smtClean="0">
                <a:solidFill>
                  <a:prstClr val="black"/>
                </a:solidFill>
              </a:rPr>
              <a:t>if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</a:t>
            </a:r>
            <a:r>
              <a:rPr lang="en-US" sz="2500" dirty="0" smtClean="0">
                <a:solidFill>
                  <a:prstClr val="black"/>
                </a:solidFill>
              </a:rPr>
              <a:t> = Nil </a:t>
            </a:r>
            <a:r>
              <a:rPr lang="en-US" sz="2800" dirty="0"/>
              <a:t>∨ </a:t>
            </a:r>
            <a:r>
              <a:rPr lang="en-US" sz="2500" dirty="0" err="1" smtClean="0">
                <a:solidFill>
                  <a:prstClr val="black"/>
                </a:solidFill>
              </a:rPr>
              <a:t>lst.tail</a:t>
            </a:r>
            <a:r>
              <a:rPr lang="en-US" sz="2500" dirty="0" smtClean="0">
                <a:solidFill>
                  <a:prstClr val="black"/>
                </a:solidFill>
              </a:rPr>
              <a:t> = Nil) </a:t>
            </a:r>
            <a:r>
              <a:rPr lang="en-US" sz="2500" dirty="0">
                <a:solidFill>
                  <a:prstClr val="black"/>
                </a:solidFill>
              </a:rPr>
              <a:t>1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500" b="1" dirty="0" smtClean="0">
                <a:solidFill>
                  <a:prstClr val="black"/>
                </a:solidFill>
              </a:rPr>
              <a:t>else</a:t>
            </a:r>
            <a:r>
              <a:rPr lang="en-US" sz="2500" dirty="0" smtClean="0">
                <a:solidFill>
                  <a:prstClr val="black"/>
                </a:solidFill>
              </a:rPr>
              <a:t> 1 + size(</a:t>
            </a:r>
            <a:r>
              <a:rPr lang="en-US" sz="2500" dirty="0" err="1" smtClean="0">
                <a:solidFill>
                  <a:prstClr val="black"/>
                </a:solidFill>
              </a:rPr>
              <a:t>lst.tail</a:t>
            </a:r>
            <a:r>
              <a:rPr lang="en-US" sz="25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38200" y="5055513"/>
            <a:ext cx="7467600" cy="8118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prstClr val="black"/>
                </a:solidFill>
              </a:rPr>
              <a:t>lst</a:t>
            </a:r>
            <a:r>
              <a:rPr lang="en-US" sz="2200" dirty="0">
                <a:solidFill>
                  <a:prstClr val="black"/>
                </a:solidFill>
              </a:rPr>
              <a:t> → </a:t>
            </a:r>
            <a:r>
              <a:rPr lang="en-US" sz="2200" dirty="0" smtClean="0">
                <a:solidFill>
                  <a:prstClr val="black"/>
                </a:solidFill>
              </a:rPr>
              <a:t>[ 0, 1 ], 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→ </a:t>
            </a:r>
            <a:r>
              <a:rPr lang="en-US" sz="2200" dirty="0" smtClean="0">
                <a:solidFill>
                  <a:prstClr val="black"/>
                </a:solidFill>
              </a:rPr>
              <a:t>0</a:t>
            </a:r>
            <a:r>
              <a:rPr lang="en-US" sz="2200" dirty="0">
                <a:solidFill>
                  <a:prstClr val="black"/>
                </a:solidFill>
              </a:rPr>
              <a:t>, </a:t>
            </a:r>
            <a:r>
              <a:rPr lang="en-US" sz="2200" dirty="0" err="1">
                <a:solidFill>
                  <a:prstClr val="black"/>
                </a:solidFill>
              </a:rPr>
              <a:t>sizeTR</a:t>
            </a:r>
            <a:r>
              <a:rPr lang="en-US" sz="2200" dirty="0">
                <a:solidFill>
                  <a:prstClr val="black"/>
                </a:solidFill>
              </a:rPr>
              <a:t> : { _ → 0 </a:t>
            </a:r>
            <a:r>
              <a:rPr lang="en-US" sz="2200" dirty="0" smtClean="0">
                <a:solidFill>
                  <a:prstClr val="black"/>
                </a:solidFill>
              </a:rPr>
              <a:t>}</a:t>
            </a:r>
          </a:p>
          <a:p>
            <a:pPr algn="ctr"/>
            <a:r>
              <a:rPr lang="en-US" sz="2200" dirty="0" smtClean="0">
                <a:solidFill>
                  <a:prstClr val="black"/>
                </a:solidFill>
              </a:rPr>
              <a:t>size </a:t>
            </a:r>
            <a:r>
              <a:rPr lang="en-US" sz="2200" dirty="0">
                <a:solidFill>
                  <a:prstClr val="black"/>
                </a:solidFill>
              </a:rPr>
              <a:t>: </a:t>
            </a:r>
            <a:r>
              <a:rPr lang="en-US" sz="2200" dirty="0" smtClean="0">
                <a:solidFill>
                  <a:prstClr val="black"/>
                </a:solidFill>
              </a:rPr>
              <a:t>{ </a:t>
            </a:r>
            <a:r>
              <a:rPr lang="en-US" sz="2200" dirty="0">
                <a:solidFill>
                  <a:prstClr val="black"/>
                </a:solidFill>
              </a:rPr>
              <a:t>[ 0 ] </a:t>
            </a:r>
            <a:r>
              <a:rPr lang="en-US" sz="2200" dirty="0" smtClean="0">
                <a:solidFill>
                  <a:prstClr val="black"/>
                </a:solidFill>
              </a:rPr>
              <a:t>→ 1, [ 0, </a:t>
            </a:r>
            <a:r>
              <a:rPr lang="en-US" sz="2200" dirty="0">
                <a:solidFill>
                  <a:prstClr val="black"/>
                </a:solidFill>
              </a:rPr>
              <a:t>1 ] </a:t>
            </a:r>
            <a:r>
              <a:rPr lang="en-US" sz="2200" dirty="0" smtClean="0">
                <a:solidFill>
                  <a:prstClr val="black"/>
                </a:solidFill>
              </a:rPr>
              <a:t>→ 2, _ → 0 }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463908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∧ </a:t>
            </a:r>
            <a:r>
              <a:rPr lang="en-US" sz="2500" dirty="0" smtClean="0"/>
              <a:t> </a:t>
            </a:r>
            <a:r>
              <a:rPr lang="en-US" sz="2500" dirty="0" err="1" smtClean="0">
                <a:solidFill>
                  <a:prstClr val="black"/>
                </a:solidFill>
              </a:rPr>
              <a:t>sizeTR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lst.tail</a:t>
            </a:r>
            <a:r>
              <a:rPr lang="en-US" sz="2500" dirty="0" smtClean="0">
                <a:solidFill>
                  <a:prstClr val="black"/>
                </a:solidFill>
              </a:rPr>
              <a:t>, 1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r>
              <a:rPr lang="en-US" sz="2500" dirty="0" smtClean="0">
                <a:solidFill>
                  <a:prstClr val="black"/>
                </a:solidFill>
              </a:rPr>
              <a:t>) = </a:t>
            </a:r>
            <a:r>
              <a:rPr lang="en-US" sz="2500" b="1" dirty="0" smtClean="0">
                <a:solidFill>
                  <a:prstClr val="black"/>
                </a:solidFill>
              </a:rPr>
              <a:t>if</a:t>
            </a:r>
            <a:r>
              <a:rPr lang="en-US" sz="2500" dirty="0" smtClean="0">
                <a:solidFill>
                  <a:prstClr val="black"/>
                </a:solidFill>
              </a:rPr>
              <a:t> (</a:t>
            </a:r>
            <a:r>
              <a:rPr lang="en-US" sz="2500" dirty="0" err="1" smtClean="0">
                <a:solidFill>
                  <a:prstClr val="black"/>
                </a:solidFill>
              </a:rPr>
              <a:t>lst.tail</a:t>
            </a:r>
            <a:r>
              <a:rPr lang="en-US" sz="2500" dirty="0" smtClean="0">
                <a:solidFill>
                  <a:prstClr val="black"/>
                </a:solidFill>
              </a:rPr>
              <a:t> = Nil) 1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500" b="1" dirty="0" smtClean="0">
                <a:solidFill>
                  <a:prstClr val="black"/>
                </a:solidFill>
              </a:rPr>
              <a:t>else</a:t>
            </a:r>
          </a:p>
          <a:p>
            <a:r>
              <a:rPr lang="en-US" sz="2500" b="1" dirty="0">
                <a:solidFill>
                  <a:prstClr val="black"/>
                </a:solidFill>
              </a:rPr>
              <a:t> </a:t>
            </a:r>
            <a:r>
              <a:rPr lang="en-US" sz="2500" b="1" dirty="0" smtClean="0">
                <a:solidFill>
                  <a:prstClr val="black"/>
                </a:solidFill>
              </a:rPr>
              <a:t>      </a:t>
            </a:r>
            <a:r>
              <a:rPr lang="en-US" sz="2500" dirty="0" err="1" smtClean="0">
                <a:solidFill>
                  <a:prstClr val="black"/>
                </a:solidFill>
              </a:rPr>
              <a:t>sizeTR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lst.tail.tail</a:t>
            </a:r>
            <a:r>
              <a:rPr lang="en-US" sz="2500" dirty="0" smtClean="0">
                <a:solidFill>
                  <a:prstClr val="black"/>
                </a:solidFill>
              </a:rPr>
              <a:t>, 2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r>
              <a:rPr lang="en-US" sz="2500" dirty="0" smtClean="0">
                <a:solidFill>
                  <a:prstClr val="black"/>
                </a:solidFill>
              </a:rPr>
              <a:t>)</a:t>
            </a:r>
            <a:endParaRPr lang="en-US" sz="2500" b="1" dirty="0" smtClean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200400"/>
            <a:ext cx="8382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∧ 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prstClr val="black"/>
                </a:solidFill>
              </a:rPr>
              <a:t>size(</a:t>
            </a:r>
            <a:r>
              <a:rPr lang="en-US" sz="2500" dirty="0" err="1" smtClean="0">
                <a:solidFill>
                  <a:prstClr val="black"/>
                </a:solidFill>
              </a:rPr>
              <a:t>lst.tail</a:t>
            </a:r>
            <a:r>
              <a:rPr lang="en-US" sz="2500" dirty="0" smtClean="0">
                <a:solidFill>
                  <a:prstClr val="black"/>
                </a:solidFill>
              </a:rPr>
              <a:t>) = </a:t>
            </a:r>
            <a:r>
              <a:rPr lang="en-US" sz="2500" b="1" dirty="0" smtClean="0">
                <a:solidFill>
                  <a:prstClr val="black"/>
                </a:solidFill>
              </a:rPr>
              <a:t>if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lst.tail</a:t>
            </a:r>
            <a:r>
              <a:rPr lang="en-US" sz="2500" dirty="0" smtClean="0">
                <a:solidFill>
                  <a:prstClr val="black"/>
                </a:solidFill>
              </a:rPr>
              <a:t> = Nil </a:t>
            </a:r>
            <a:r>
              <a:rPr lang="en-US" sz="2800" dirty="0"/>
              <a:t>∨ </a:t>
            </a:r>
            <a:r>
              <a:rPr lang="en-US" sz="2500" dirty="0" err="1" smtClean="0">
                <a:solidFill>
                  <a:prstClr val="black"/>
                </a:solidFill>
              </a:rPr>
              <a:t>lst.tail.tail</a:t>
            </a:r>
            <a:r>
              <a:rPr lang="en-US" sz="2500" dirty="0" smtClean="0">
                <a:solidFill>
                  <a:prstClr val="black"/>
                </a:solidFill>
              </a:rPr>
              <a:t> = Nil) </a:t>
            </a:r>
            <a:r>
              <a:rPr lang="en-US" sz="2500" dirty="0">
                <a:solidFill>
                  <a:prstClr val="black"/>
                </a:solidFill>
              </a:rPr>
              <a:t>1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500" b="1" dirty="0" smtClean="0">
                <a:solidFill>
                  <a:prstClr val="black"/>
                </a:solidFill>
              </a:rPr>
              <a:t>else</a:t>
            </a:r>
            <a:r>
              <a:rPr lang="en-US" sz="2500" dirty="0" smtClean="0">
                <a:solidFill>
                  <a:prstClr val="black"/>
                </a:solidFill>
              </a:rPr>
              <a:t> 1 + </a:t>
            </a:r>
          </a:p>
          <a:p>
            <a:r>
              <a:rPr lang="en-US" sz="2500" dirty="0">
                <a:solidFill>
                  <a:prstClr val="black"/>
                </a:solidFill>
              </a:rPr>
              <a:t> </a:t>
            </a:r>
            <a:r>
              <a:rPr lang="en-US" sz="2500" dirty="0" smtClean="0">
                <a:solidFill>
                  <a:prstClr val="black"/>
                </a:solidFill>
              </a:rPr>
              <a:t>      size(</a:t>
            </a:r>
            <a:r>
              <a:rPr lang="en-US" sz="2500" dirty="0" err="1" smtClean="0">
                <a:solidFill>
                  <a:prstClr val="black"/>
                </a:solidFill>
              </a:rPr>
              <a:t>lst.tail.tail</a:t>
            </a:r>
            <a:r>
              <a:rPr lang="en-US" sz="25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038600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∧ </a:t>
            </a:r>
            <a:r>
              <a:rPr lang="en-US" sz="2500" dirty="0" smtClean="0"/>
              <a:t> </a:t>
            </a:r>
            <a:r>
              <a:rPr lang="en-US" sz="2500" dirty="0" err="1" smtClean="0">
                <a:solidFill>
                  <a:prstClr val="black"/>
                </a:solidFill>
              </a:rPr>
              <a:t>sizeTR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lst.tail.tail</a:t>
            </a:r>
            <a:r>
              <a:rPr lang="en-US" sz="2500" dirty="0" smtClean="0">
                <a:solidFill>
                  <a:prstClr val="black"/>
                </a:solidFill>
              </a:rPr>
              <a:t>, 2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r>
              <a:rPr lang="en-US" sz="2500" dirty="0" smtClean="0">
                <a:solidFill>
                  <a:prstClr val="black"/>
                </a:solidFill>
              </a:rPr>
              <a:t>) = </a:t>
            </a:r>
            <a:r>
              <a:rPr lang="en-US" sz="2500" b="1" dirty="0" smtClean="0">
                <a:solidFill>
                  <a:prstClr val="black"/>
                </a:solidFill>
              </a:rPr>
              <a:t>if</a:t>
            </a:r>
            <a:r>
              <a:rPr lang="en-US" sz="2500" dirty="0" smtClean="0">
                <a:solidFill>
                  <a:prstClr val="black"/>
                </a:solidFill>
              </a:rPr>
              <a:t> (</a:t>
            </a:r>
            <a:r>
              <a:rPr lang="en-US" sz="2500" dirty="0" err="1" smtClean="0">
                <a:solidFill>
                  <a:prstClr val="black"/>
                </a:solidFill>
              </a:rPr>
              <a:t>lst.tail.tail</a:t>
            </a:r>
            <a:r>
              <a:rPr lang="en-US" sz="2500" dirty="0" smtClean="0">
                <a:solidFill>
                  <a:prstClr val="black"/>
                </a:solidFill>
              </a:rPr>
              <a:t> = Nil) 2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500" b="1" dirty="0" smtClean="0">
                <a:solidFill>
                  <a:prstClr val="black"/>
                </a:solidFill>
              </a:rPr>
              <a:t>else</a:t>
            </a:r>
          </a:p>
          <a:p>
            <a:r>
              <a:rPr lang="en-US" sz="2500" b="1" dirty="0">
                <a:solidFill>
                  <a:prstClr val="black"/>
                </a:solidFill>
              </a:rPr>
              <a:t> </a:t>
            </a:r>
            <a:r>
              <a:rPr lang="en-US" sz="2500" b="1" dirty="0" smtClean="0">
                <a:solidFill>
                  <a:prstClr val="black"/>
                </a:solidFill>
              </a:rPr>
              <a:t>      </a:t>
            </a:r>
            <a:r>
              <a:rPr lang="en-US" sz="2500" dirty="0" err="1" smtClean="0">
                <a:solidFill>
                  <a:prstClr val="black"/>
                </a:solidFill>
              </a:rPr>
              <a:t>sizeTR</a:t>
            </a:r>
            <a:r>
              <a:rPr lang="en-US" sz="2500" dirty="0" smtClean="0">
                <a:solidFill>
                  <a:prstClr val="black"/>
                </a:solidFill>
              </a:rPr>
              <a:t>(</a:t>
            </a:r>
            <a:r>
              <a:rPr lang="en-US" sz="2500" dirty="0" err="1" smtClean="0">
                <a:solidFill>
                  <a:prstClr val="black"/>
                </a:solidFill>
              </a:rPr>
              <a:t>lst.tail.tail.tail</a:t>
            </a:r>
            <a:r>
              <a:rPr lang="en-US" sz="2500" dirty="0" smtClean="0">
                <a:solidFill>
                  <a:prstClr val="black"/>
                </a:solidFill>
              </a:rPr>
              <a:t>, 3 + </a:t>
            </a:r>
            <a:r>
              <a:rPr lang="en-US" sz="2500" dirty="0" err="1" smtClean="0">
                <a:solidFill>
                  <a:prstClr val="black"/>
                </a:solidFill>
              </a:rPr>
              <a:t>acc</a:t>
            </a:r>
            <a:r>
              <a:rPr lang="en-US" sz="2500" dirty="0" smtClean="0">
                <a:solidFill>
                  <a:prstClr val="black"/>
                </a:solidFill>
              </a:rPr>
              <a:t>)</a:t>
            </a:r>
            <a:endParaRPr lang="en-US" sz="2500" b="1" dirty="0" smtClean="0">
              <a:solidFill>
                <a:prstClr val="black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38200" y="5893713"/>
            <a:ext cx="7467600" cy="8118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prstClr val="black"/>
                </a:solidFill>
              </a:rPr>
              <a:t>lst</a:t>
            </a:r>
            <a:r>
              <a:rPr lang="en-US" sz="2200" dirty="0">
                <a:solidFill>
                  <a:prstClr val="black"/>
                </a:solidFill>
              </a:rPr>
              <a:t> → </a:t>
            </a:r>
            <a:r>
              <a:rPr lang="en-US" sz="2200" dirty="0" smtClean="0">
                <a:solidFill>
                  <a:prstClr val="black"/>
                </a:solidFill>
              </a:rPr>
              <a:t>[ 0, 1, 2 ],  </a:t>
            </a:r>
            <a:r>
              <a:rPr lang="en-US" sz="2200" dirty="0" err="1" smtClean="0">
                <a:solidFill>
                  <a:prstClr val="black"/>
                </a:solidFill>
              </a:rPr>
              <a:t>acc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→ 0, </a:t>
            </a:r>
            <a:r>
              <a:rPr lang="en-US" sz="2200" dirty="0" err="1">
                <a:solidFill>
                  <a:prstClr val="black"/>
                </a:solidFill>
              </a:rPr>
              <a:t>sizeTR</a:t>
            </a:r>
            <a:r>
              <a:rPr lang="en-US" sz="2200" dirty="0">
                <a:solidFill>
                  <a:prstClr val="black"/>
                </a:solidFill>
              </a:rPr>
              <a:t> : { _  → 0 </a:t>
            </a:r>
            <a:r>
              <a:rPr lang="en-US" sz="2200" dirty="0" smtClean="0">
                <a:solidFill>
                  <a:prstClr val="black"/>
                </a:solidFill>
              </a:rPr>
              <a:t>},</a:t>
            </a:r>
          </a:p>
          <a:p>
            <a:pPr algn="ctr"/>
            <a:r>
              <a:rPr lang="en-US" sz="2200" dirty="0" smtClean="0">
                <a:solidFill>
                  <a:prstClr val="black"/>
                </a:solidFill>
              </a:rPr>
              <a:t>size </a:t>
            </a:r>
            <a:r>
              <a:rPr lang="en-US" sz="2200" dirty="0">
                <a:solidFill>
                  <a:prstClr val="black"/>
                </a:solidFill>
              </a:rPr>
              <a:t>: </a:t>
            </a:r>
            <a:r>
              <a:rPr lang="en-US" sz="2200" dirty="0" smtClean="0">
                <a:solidFill>
                  <a:prstClr val="black"/>
                </a:solidFill>
              </a:rPr>
              <a:t>{ </a:t>
            </a:r>
            <a:r>
              <a:rPr lang="en-US" sz="2200" dirty="0">
                <a:solidFill>
                  <a:prstClr val="black"/>
                </a:solidFill>
              </a:rPr>
              <a:t>[ 0 ] </a:t>
            </a:r>
            <a:r>
              <a:rPr lang="en-US" sz="2200" dirty="0" smtClean="0">
                <a:solidFill>
                  <a:prstClr val="black"/>
                </a:solidFill>
              </a:rPr>
              <a:t>→ 1, [ 0, </a:t>
            </a:r>
            <a:r>
              <a:rPr lang="en-US" sz="2200" dirty="0">
                <a:solidFill>
                  <a:prstClr val="black"/>
                </a:solidFill>
              </a:rPr>
              <a:t>1 ] </a:t>
            </a:r>
            <a:r>
              <a:rPr lang="en-US" sz="2200" dirty="0" smtClean="0">
                <a:solidFill>
                  <a:prstClr val="black"/>
                </a:solidFill>
              </a:rPr>
              <a:t>→ 2, [ 0, 1, 2 ] </a:t>
            </a:r>
            <a:r>
              <a:rPr lang="en-US" sz="2200" dirty="0">
                <a:solidFill>
                  <a:prstClr val="black"/>
                </a:solidFill>
              </a:rPr>
              <a:t>→ </a:t>
            </a:r>
            <a:r>
              <a:rPr lang="en-US" sz="2200" dirty="0" smtClean="0">
                <a:solidFill>
                  <a:prstClr val="black"/>
                </a:solidFill>
              </a:rPr>
              <a:t>3, _ → 0 }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55623" y="5943600"/>
            <a:ext cx="7121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…</a:t>
            </a:r>
            <a:endParaRPr lang="en-US" sz="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5461456"/>
            <a:ext cx="81783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93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2" grpId="0"/>
      <p:bldP spid="13" grpId="0"/>
      <p:bldP spid="19" grpId="0"/>
      <p:bldP spid="20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Disproving with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1447800"/>
            <a:ext cx="1433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size(</a:t>
            </a:r>
            <a:r>
              <a:rPr lang="en-US" sz="3200" dirty="0" err="1" smtClean="0"/>
              <a:t>lst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1447800"/>
            <a:ext cx="26442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sizeTR</a:t>
            </a:r>
            <a:r>
              <a:rPr lang="en-US" sz="3200" dirty="0" smtClean="0"/>
              <a:t>(</a:t>
            </a:r>
            <a:r>
              <a:rPr lang="en-US" sz="3200" dirty="0" err="1" smtClean="0"/>
              <a:t>lst</a:t>
            </a:r>
            <a:r>
              <a:rPr lang="en-US" sz="3200" dirty="0" smtClean="0"/>
              <a:t>, aux)</a:t>
            </a:r>
            <a:endParaRPr lang="en-US" sz="32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6267938" y="3905737"/>
            <a:ext cx="1301816" cy="1055076"/>
            <a:chOff x="4267200" y="2209800"/>
            <a:chExt cx="1093525" cy="886264"/>
          </a:xfrm>
        </p:grpSpPr>
        <p:sp>
          <p:nvSpPr>
            <p:cNvPr id="62" name="Rectangle 61"/>
            <p:cNvSpPr/>
            <p:nvPr/>
          </p:nvSpPr>
          <p:spPr>
            <a:xfrm>
              <a:off x="4267200" y="2867464"/>
              <a:ext cx="228600" cy="228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flipH="1">
              <a:off x="4419600" y="2324100"/>
              <a:ext cx="450292" cy="6617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4879605" y="2338168"/>
              <a:ext cx="481120" cy="6629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4755591" y="22098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636723" y="3033486"/>
            <a:ext cx="1301816" cy="1055076"/>
            <a:chOff x="4267200" y="2209800"/>
            <a:chExt cx="1093525" cy="886264"/>
          </a:xfrm>
        </p:grpSpPr>
        <p:sp>
          <p:nvSpPr>
            <p:cNvPr id="57" name="Rectangle 56"/>
            <p:cNvSpPr/>
            <p:nvPr/>
          </p:nvSpPr>
          <p:spPr>
            <a:xfrm>
              <a:off x="4267200" y="2867464"/>
              <a:ext cx="228600" cy="228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H="1">
              <a:off x="4419600" y="2324100"/>
              <a:ext cx="450292" cy="6617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4879605" y="2338168"/>
              <a:ext cx="481120" cy="6629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4755591" y="22098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82922" y="3905737"/>
            <a:ext cx="1843193" cy="1123463"/>
            <a:chOff x="1562100" y="2171700"/>
            <a:chExt cx="1548282" cy="943709"/>
          </a:xfrm>
        </p:grpSpPr>
        <p:sp>
          <p:nvSpPr>
            <p:cNvPr id="36" name="Rectangle 35"/>
            <p:cNvSpPr/>
            <p:nvPr/>
          </p:nvSpPr>
          <p:spPr>
            <a:xfrm>
              <a:off x="2265023" y="2886809"/>
              <a:ext cx="228600" cy="228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62100" y="2871568"/>
              <a:ext cx="228600" cy="228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1676400" y="2171700"/>
              <a:ext cx="1433982" cy="800100"/>
              <a:chOff x="1676400" y="2019300"/>
              <a:chExt cx="1433982" cy="800100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 flipH="1">
                <a:off x="1676400" y="2133600"/>
                <a:ext cx="716991" cy="685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2393391" y="2133600"/>
                <a:ext cx="0" cy="685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2393391" y="2133600"/>
                <a:ext cx="716991" cy="685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2279091" y="20193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1204686" y="3033486"/>
            <a:ext cx="1843193" cy="1123463"/>
            <a:chOff x="1562100" y="2171700"/>
            <a:chExt cx="1548282" cy="943709"/>
          </a:xfrm>
        </p:grpSpPr>
        <p:sp>
          <p:nvSpPr>
            <p:cNvPr id="28" name="Rectangle 27"/>
            <p:cNvSpPr/>
            <p:nvPr/>
          </p:nvSpPr>
          <p:spPr>
            <a:xfrm>
              <a:off x="2265023" y="2886809"/>
              <a:ext cx="228600" cy="228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562100" y="2871568"/>
              <a:ext cx="228600" cy="228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676400" y="2171700"/>
              <a:ext cx="1433982" cy="800100"/>
              <a:chOff x="1676400" y="2019300"/>
              <a:chExt cx="1433982" cy="800100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H="1">
                <a:off x="1676400" y="2133600"/>
                <a:ext cx="716991" cy="685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2393391" y="2133600"/>
                <a:ext cx="0" cy="685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2393391" y="2133600"/>
                <a:ext cx="716991" cy="685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2279091" y="20193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342900" y="2171700"/>
            <a:ext cx="1843193" cy="1123463"/>
            <a:chOff x="1562100" y="2171700"/>
            <a:chExt cx="1548282" cy="943709"/>
          </a:xfrm>
        </p:grpSpPr>
        <p:sp>
          <p:nvSpPr>
            <p:cNvPr id="25" name="Rectangle 24"/>
            <p:cNvSpPr/>
            <p:nvPr/>
          </p:nvSpPr>
          <p:spPr>
            <a:xfrm>
              <a:off x="2265023" y="2886809"/>
              <a:ext cx="228600" cy="228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562100" y="2871568"/>
              <a:ext cx="228600" cy="228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676400" y="2171700"/>
              <a:ext cx="1433982" cy="800100"/>
              <a:chOff x="1676400" y="2019300"/>
              <a:chExt cx="1433982" cy="8001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H="1">
                <a:off x="1676400" y="2133600"/>
                <a:ext cx="716991" cy="685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2393391" y="2133600"/>
                <a:ext cx="0" cy="685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2393391" y="2133600"/>
                <a:ext cx="716991" cy="685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2279091" y="20193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5014686" y="2171700"/>
            <a:ext cx="1301816" cy="1055076"/>
            <a:chOff x="4267200" y="2209800"/>
            <a:chExt cx="1093525" cy="886264"/>
          </a:xfrm>
        </p:grpSpPr>
        <p:sp>
          <p:nvSpPr>
            <p:cNvPr id="45" name="Rectangle 44"/>
            <p:cNvSpPr/>
            <p:nvPr/>
          </p:nvSpPr>
          <p:spPr>
            <a:xfrm>
              <a:off x="4267200" y="2867464"/>
              <a:ext cx="228600" cy="228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H="1">
              <a:off x="4419600" y="2324100"/>
              <a:ext cx="450292" cy="6617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4879605" y="2338168"/>
              <a:ext cx="481120" cy="6629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4755591" y="22098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849572" y="472440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473176" y="472440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18143" y="5715000"/>
            <a:ext cx="9029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There are always unknown branches in the evaluation tree.</a:t>
            </a:r>
          </a:p>
          <a:p>
            <a:pPr algn="ctr"/>
            <a:r>
              <a:rPr lang="en-US" sz="2800" i="1" dirty="0" smtClean="0"/>
              <a:t>We can never be sure that there exists no smaller solution.</a:t>
            </a:r>
            <a:endParaRPr lang="en-US" sz="2800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2971800" y="381000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2139176" y="297180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6239908" y="2991728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6859742" y="383687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74" name="Group 73"/>
          <p:cNvGrpSpPr/>
          <p:nvPr/>
        </p:nvGrpSpPr>
        <p:grpSpPr>
          <a:xfrm>
            <a:off x="3352800" y="4125644"/>
            <a:ext cx="4216954" cy="699097"/>
            <a:chOff x="3352800" y="4125644"/>
            <a:chExt cx="4216954" cy="699097"/>
          </a:xfrm>
        </p:grpSpPr>
        <p:grpSp>
          <p:nvGrpSpPr>
            <p:cNvPr id="75" name="Group 74"/>
            <p:cNvGrpSpPr/>
            <p:nvPr/>
          </p:nvGrpSpPr>
          <p:grpSpPr>
            <a:xfrm>
              <a:off x="3352800" y="4156949"/>
              <a:ext cx="457200" cy="667792"/>
              <a:chOff x="3352800" y="4156949"/>
              <a:chExt cx="457200" cy="667792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flipV="1">
                <a:off x="3352800" y="4177880"/>
                <a:ext cx="457200" cy="51079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499334" y="4156949"/>
                <a:ext cx="82066" cy="66779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7112554" y="4125644"/>
              <a:ext cx="457200" cy="667792"/>
              <a:chOff x="3352800" y="4156949"/>
              <a:chExt cx="457200" cy="667792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V="1">
                <a:off x="3352800" y="4177880"/>
                <a:ext cx="457200" cy="51079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499334" y="4156949"/>
                <a:ext cx="82066" cy="66779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7281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0" grpId="1"/>
      <p:bldP spid="71" grpId="0"/>
      <p:bldP spid="72" grpId="0"/>
      <p:bldP spid="73" grpId="0"/>
      <p:bldP spid="7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Rewriting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37144"/>
            <a:ext cx="297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size(</a:t>
            </a:r>
            <a:r>
              <a:rPr lang="en-US" sz="2400" dirty="0" err="1" smtClean="0">
                <a:solidFill>
                  <a:prstClr val="black"/>
                </a:solidFill>
              </a:rPr>
              <a:t>lst</a:t>
            </a:r>
            <a:r>
              <a:rPr lang="en-US" sz="2400" dirty="0" smtClean="0">
                <a:solidFill>
                  <a:prstClr val="black"/>
                </a:solidFill>
              </a:rPr>
              <a:t>) = </a:t>
            </a:r>
            <a:r>
              <a:rPr lang="en-US" sz="2400" b="1" dirty="0" smtClean="0">
                <a:solidFill>
                  <a:prstClr val="black"/>
                </a:solidFill>
              </a:rPr>
              <a:t>if</a:t>
            </a:r>
            <a:r>
              <a:rPr lang="en-US" sz="2400" dirty="0" smtClean="0">
                <a:solidFill>
                  <a:prstClr val="black"/>
                </a:solidFill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</a:rPr>
              <a:t>lst</a:t>
            </a:r>
            <a:r>
              <a:rPr lang="en-US" sz="2400" dirty="0" smtClean="0">
                <a:solidFill>
                  <a:prstClr val="black"/>
                </a:solidFill>
              </a:rPr>
              <a:t> = Nil) {</a:t>
            </a:r>
          </a:p>
          <a:p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1</a:t>
            </a:r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} </a:t>
            </a:r>
            <a:r>
              <a:rPr lang="en-US" sz="2400" b="1" dirty="0" smtClean="0">
                <a:solidFill>
                  <a:prstClr val="black"/>
                </a:solidFill>
              </a:rPr>
              <a:t>else if</a:t>
            </a:r>
            <a:r>
              <a:rPr lang="en-US" sz="2400" dirty="0" smtClean="0">
                <a:solidFill>
                  <a:prstClr val="black"/>
                </a:solidFill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</a:rPr>
              <a:t>lst.tail</a:t>
            </a:r>
            <a:r>
              <a:rPr lang="en-US" sz="2400" dirty="0" smtClean="0">
                <a:solidFill>
                  <a:prstClr val="black"/>
                </a:solidFill>
              </a:rPr>
              <a:t> = Nil) {</a:t>
            </a:r>
          </a:p>
          <a:p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1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} </a:t>
            </a:r>
            <a:r>
              <a:rPr lang="en-US" sz="2400" b="1" dirty="0" smtClean="0">
                <a:solidFill>
                  <a:prstClr val="black"/>
                </a:solidFill>
              </a:rPr>
              <a:t>else</a:t>
            </a:r>
            <a:r>
              <a:rPr lang="en-US" sz="2400" dirty="0" smtClean="0">
                <a:solidFill>
                  <a:prstClr val="black"/>
                </a:solidFill>
              </a:rPr>
              <a:t> {</a:t>
            </a:r>
          </a:p>
          <a:p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1 + size(</a:t>
            </a:r>
            <a:r>
              <a:rPr lang="en-US" sz="2400" dirty="0" err="1" smtClean="0">
                <a:solidFill>
                  <a:prstClr val="black"/>
                </a:solidFill>
              </a:rPr>
              <a:t>lst.tail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sz="2400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437144"/>
            <a:ext cx="411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size(</a:t>
            </a:r>
            <a:r>
              <a:rPr lang="en-US" sz="2400" dirty="0" err="1" smtClean="0">
                <a:solidFill>
                  <a:prstClr val="black"/>
                </a:solidFill>
              </a:rPr>
              <a:t>lst</a:t>
            </a:r>
            <a:r>
              <a:rPr lang="en-US" sz="2400" dirty="0" smtClean="0">
                <a:solidFill>
                  <a:prstClr val="black"/>
                </a:solidFill>
              </a:rPr>
              <a:t>) = ite</a:t>
            </a:r>
            <a:r>
              <a:rPr lang="en-US" sz="2400" baseline="-25000" dirty="0" smtClean="0">
                <a:solidFill>
                  <a:prstClr val="black"/>
                </a:solidFill>
              </a:rPr>
              <a:t>1</a:t>
            </a:r>
          </a:p>
          <a:p>
            <a:r>
              <a:rPr lang="en-US" sz="2400" dirty="0"/>
              <a:t>∧ 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⇔ 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lst</a:t>
            </a:r>
            <a:r>
              <a:rPr lang="en-US" sz="2400" dirty="0" smtClean="0">
                <a:solidFill>
                  <a:prstClr val="black"/>
                </a:solidFill>
              </a:rPr>
              <a:t> = Nil</a:t>
            </a:r>
          </a:p>
          <a:p>
            <a:r>
              <a:rPr lang="en-US" sz="2400" dirty="0"/>
              <a:t>∧ p</a:t>
            </a:r>
            <a:r>
              <a:rPr lang="en-US" sz="2400" baseline="-25000" dirty="0"/>
              <a:t>1</a:t>
            </a:r>
            <a:r>
              <a:rPr lang="en-US" sz="2400" dirty="0" smtClean="0"/>
              <a:t> ⇒ </a:t>
            </a:r>
            <a:r>
              <a:rPr lang="en-US" sz="2400" dirty="0">
                <a:solidFill>
                  <a:prstClr val="black"/>
                </a:solidFill>
              </a:rPr>
              <a:t>ite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 smtClean="0"/>
              <a:t> = 1</a:t>
            </a:r>
          </a:p>
          <a:p>
            <a:r>
              <a:rPr lang="en-US" sz="2400" dirty="0"/>
              <a:t>∧ </a:t>
            </a:r>
            <a:r>
              <a:rPr lang="en-US" sz="2400" dirty="0" smtClean="0"/>
              <a:t>¬p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⇒ </a:t>
            </a:r>
            <a:r>
              <a:rPr lang="en-US" sz="2400" dirty="0">
                <a:solidFill>
                  <a:prstClr val="black"/>
                </a:solidFill>
              </a:rPr>
              <a:t>ite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>
                <a:solidFill>
                  <a:prstClr val="black"/>
                </a:solidFill>
              </a:rPr>
              <a:t>ite</a:t>
            </a:r>
            <a:r>
              <a:rPr lang="en-US" sz="2400" baseline="-25000" dirty="0" smtClean="0">
                <a:solidFill>
                  <a:prstClr val="black"/>
                </a:solidFill>
              </a:rPr>
              <a:t>2</a:t>
            </a:r>
            <a:endParaRPr lang="en-US" sz="2400" dirty="0"/>
          </a:p>
          <a:p>
            <a:r>
              <a:rPr lang="en-US" sz="2400" dirty="0" smtClean="0"/>
              <a:t>∧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⇔  </a:t>
            </a:r>
            <a:r>
              <a:rPr lang="en-US" sz="2400" dirty="0" err="1" smtClean="0">
                <a:solidFill>
                  <a:prstClr val="black"/>
                </a:solidFill>
              </a:rPr>
              <a:t>lst.tail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= Nil</a:t>
            </a:r>
          </a:p>
          <a:p>
            <a:r>
              <a:rPr lang="en-US" sz="2400" dirty="0"/>
              <a:t>∧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⇒ </a:t>
            </a:r>
            <a:r>
              <a:rPr lang="en-US" sz="2400" dirty="0" smtClean="0">
                <a:solidFill>
                  <a:prstClr val="black"/>
                </a:solidFill>
              </a:rPr>
              <a:t>ite</a:t>
            </a:r>
            <a:r>
              <a:rPr lang="en-US" sz="2400" baseline="-25000" dirty="0" smtClean="0">
                <a:solidFill>
                  <a:prstClr val="black"/>
                </a:solidFill>
              </a:rPr>
              <a:t>2</a:t>
            </a:r>
            <a:r>
              <a:rPr lang="en-US" sz="2400" dirty="0" smtClean="0"/>
              <a:t> </a:t>
            </a:r>
            <a:r>
              <a:rPr lang="en-US" sz="2400" dirty="0"/>
              <a:t>= 1</a:t>
            </a:r>
          </a:p>
          <a:p>
            <a:r>
              <a:rPr lang="en-US" sz="2400" dirty="0"/>
              <a:t>∧ </a:t>
            </a:r>
            <a:r>
              <a:rPr lang="en-US" sz="2400" dirty="0" smtClean="0"/>
              <a:t>¬p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⇒ </a:t>
            </a:r>
            <a:r>
              <a:rPr lang="en-US" sz="2400" dirty="0" smtClean="0">
                <a:solidFill>
                  <a:prstClr val="black"/>
                </a:solidFill>
              </a:rPr>
              <a:t>ite</a:t>
            </a:r>
            <a:r>
              <a:rPr lang="en-US" sz="2400" baseline="-25000" dirty="0" smtClean="0">
                <a:solidFill>
                  <a:prstClr val="black"/>
                </a:solidFill>
              </a:rPr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 + size(</a:t>
            </a:r>
            <a:r>
              <a:rPr lang="en-US" sz="2400" dirty="0" err="1" smtClean="0"/>
              <a:t>lst.tail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3352800" y="2775972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425" y="4316850"/>
            <a:ext cx="1433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size(</a:t>
            </a:r>
            <a:r>
              <a:rPr lang="en-US" sz="3200" dirty="0" err="1" smtClean="0">
                <a:solidFill>
                  <a:prstClr val="black"/>
                </a:solidFill>
              </a:rPr>
              <a:t>lst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8436" y="5558135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523256" y="6034314"/>
            <a:ext cx="1258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¬p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∧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2666256" y="6015335"/>
            <a:ext cx="141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¬p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∧</a:t>
            </a:r>
            <a:r>
              <a:rPr lang="en-US" sz="2400" dirty="0" smtClean="0"/>
              <a:t> ¬p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622409" y="4114800"/>
            <a:ext cx="10631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…</a:t>
            </a:r>
          </a:p>
          <a:p>
            <a:r>
              <a:rPr lang="en-US" sz="3600" dirty="0" smtClean="0"/>
              <a:t>∧ p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838200" y="4439137"/>
            <a:ext cx="2286000" cy="1580663"/>
            <a:chOff x="838200" y="4439137"/>
            <a:chExt cx="2286000" cy="1580663"/>
          </a:xfrm>
        </p:grpSpPr>
        <p:sp>
          <p:nvSpPr>
            <p:cNvPr id="12" name="Rectangle 11"/>
            <p:cNvSpPr/>
            <p:nvPr/>
          </p:nvSpPr>
          <p:spPr>
            <a:xfrm>
              <a:off x="1941713" y="5747657"/>
              <a:ext cx="272143" cy="27214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38200" y="5272313"/>
              <a:ext cx="272143" cy="27214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974271" y="4575208"/>
              <a:ext cx="853561" cy="8164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094532" y="5032408"/>
              <a:ext cx="0" cy="8164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094532" y="5032408"/>
              <a:ext cx="1029668" cy="9692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1961182" y="4896336"/>
              <a:ext cx="272143" cy="2721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3" name="Straight Arrow Connector 22"/>
            <p:cNvCxnSpPr>
              <a:endCxn id="28" idx="1"/>
            </p:cNvCxnSpPr>
            <p:nvPr/>
          </p:nvCxnSpPr>
          <p:spPr>
            <a:xfrm>
              <a:off x="1827832" y="4575208"/>
              <a:ext cx="173204" cy="3609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1691760" y="4439137"/>
              <a:ext cx="272143" cy="27214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14600" y="5314327"/>
            <a:ext cx="457200" cy="667792"/>
            <a:chOff x="3352800" y="4156949"/>
            <a:chExt cx="457200" cy="667792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3352800" y="4177880"/>
              <a:ext cx="457200" cy="51079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499334" y="4156949"/>
              <a:ext cx="82066" cy="66779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019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9" grpId="0"/>
      <p:bldP spid="20" grpId="0"/>
      <p:bldP spid="22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4827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prstClr val="white"/>
                </a:solidFill>
                <a:latin typeface="Lucida Console" pitchFamily="49" charset="0"/>
              </a:rPr>
              <a:t>~$ ./demo</a:t>
            </a:r>
            <a:endParaRPr lang="en-US" sz="5400" dirty="0">
              <a:solidFill>
                <a:prstClr val="white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4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6629400" y="4899632"/>
            <a:ext cx="704850" cy="120083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 smtClean="0"/>
              <a:t>(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500" dirty="0" smtClean="0"/>
              <a:t>, B) = unroll(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_</a:t>
            </a:r>
            <a:r>
              <a:rPr lang="en-US" sz="2500" dirty="0" smtClean="0"/>
              <a:t>)</a:t>
            </a:r>
          </a:p>
          <a:p>
            <a:pPr marL="0" indent="0">
              <a:buNone/>
            </a:pPr>
            <a:r>
              <a:rPr lang="en-US" sz="2500" b="1" dirty="0" smtClean="0"/>
              <a:t>while</a:t>
            </a:r>
            <a:r>
              <a:rPr lang="en-US" sz="2500" dirty="0" smtClean="0"/>
              <a:t>(</a:t>
            </a:r>
            <a:r>
              <a:rPr lang="en-US" sz="2500" b="1" dirty="0" smtClean="0"/>
              <a:t>true</a:t>
            </a:r>
            <a:r>
              <a:rPr lang="en-US" sz="2500" dirty="0" smtClean="0"/>
              <a:t>) {</a:t>
            </a:r>
          </a:p>
          <a:p>
            <a:pPr marL="0" indent="0">
              <a:buNone/>
            </a:pPr>
            <a:r>
              <a:rPr lang="en-US" sz="2500" b="1" dirty="0"/>
              <a:t> </a:t>
            </a:r>
            <a:r>
              <a:rPr lang="en-US" sz="2500" b="1" dirty="0" smtClean="0"/>
              <a:t> </a:t>
            </a:r>
            <a:r>
              <a:rPr lang="en-US" sz="2500" dirty="0" smtClean="0"/>
              <a:t>solve(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500" dirty="0" smtClean="0"/>
              <a:t> </a:t>
            </a:r>
            <a:r>
              <a:rPr lang="en-US" sz="2800" dirty="0" smtClean="0"/>
              <a:t>∧</a:t>
            </a:r>
            <a:r>
              <a:rPr lang="en-US" sz="2500" dirty="0" smtClean="0"/>
              <a:t> B) </a:t>
            </a:r>
            <a:r>
              <a:rPr lang="en-US" sz="2500" b="1" dirty="0" smtClean="0"/>
              <a:t>match</a:t>
            </a:r>
            <a:r>
              <a:rPr lang="en-US" sz="2500" dirty="0" smtClean="0"/>
              <a:t> {</a:t>
            </a:r>
          </a:p>
          <a:p>
            <a:pPr marL="0" indent="0">
              <a:buNone/>
            </a:pPr>
            <a:r>
              <a:rPr lang="en-US" sz="2500" b="1" dirty="0"/>
              <a:t> </a:t>
            </a:r>
            <a:r>
              <a:rPr lang="en-US" sz="2500" b="1" dirty="0" smtClean="0"/>
              <a:t>   case </a:t>
            </a:r>
            <a:r>
              <a:rPr lang="en-US" sz="2500" dirty="0" smtClean="0"/>
              <a:t>“SAT” </a:t>
            </a:r>
            <a:r>
              <a:rPr lang="en-US" sz="2500" dirty="0"/>
              <a:t>⇒</a:t>
            </a:r>
            <a:r>
              <a:rPr lang="en-US" sz="2500" dirty="0" smtClean="0"/>
              <a:t> </a:t>
            </a:r>
            <a:r>
              <a:rPr lang="en-US" sz="2500" b="1" dirty="0" smtClean="0"/>
              <a:t>return</a:t>
            </a:r>
            <a:r>
              <a:rPr lang="en-US" sz="2500" dirty="0" smtClean="0"/>
              <a:t> “SAT”</a:t>
            </a:r>
          </a:p>
          <a:p>
            <a:pPr marL="0" indent="0">
              <a:buNone/>
            </a:pPr>
            <a:r>
              <a:rPr lang="en-US" sz="2500" b="1" dirty="0"/>
              <a:t> </a:t>
            </a:r>
            <a:r>
              <a:rPr lang="en-US" sz="2500" b="1" dirty="0" smtClean="0"/>
              <a:t>   case </a:t>
            </a:r>
            <a:r>
              <a:rPr lang="en-US" sz="2500" dirty="0" smtClean="0"/>
              <a:t>“UNSAT” ⇒ solve(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500" dirty="0" smtClean="0"/>
              <a:t>) </a:t>
            </a:r>
            <a:r>
              <a:rPr lang="en-US" sz="2500" b="1" dirty="0" smtClean="0"/>
              <a:t>match </a:t>
            </a:r>
            <a:r>
              <a:rPr lang="en-US" sz="2500" dirty="0" smtClean="0"/>
              <a:t>{</a:t>
            </a:r>
          </a:p>
          <a:p>
            <a:pPr marL="0" indent="0">
              <a:buNone/>
            </a:pPr>
            <a:r>
              <a:rPr lang="en-US" sz="2500" b="1" dirty="0"/>
              <a:t> </a:t>
            </a:r>
            <a:r>
              <a:rPr lang="en-US" sz="2500" b="1" dirty="0" smtClean="0"/>
              <a:t>     case</a:t>
            </a:r>
            <a:r>
              <a:rPr lang="en-US" sz="2500" dirty="0" smtClean="0"/>
              <a:t> “UNSAT” </a:t>
            </a:r>
            <a:r>
              <a:rPr lang="en-US" sz="2500" dirty="0"/>
              <a:t>⇒</a:t>
            </a:r>
            <a:r>
              <a:rPr lang="en-US" sz="2500" dirty="0" smtClean="0"/>
              <a:t> </a:t>
            </a:r>
            <a:r>
              <a:rPr lang="en-US" sz="2500" b="1" dirty="0" smtClean="0"/>
              <a:t>return</a:t>
            </a:r>
            <a:r>
              <a:rPr lang="en-US" sz="2500" dirty="0" smtClean="0"/>
              <a:t> “UNSAT”</a:t>
            </a:r>
          </a:p>
          <a:p>
            <a:pPr marL="0" indent="0">
              <a:buNone/>
            </a:pPr>
            <a:r>
              <a:rPr lang="en-US" sz="2500" b="1" dirty="0"/>
              <a:t> </a:t>
            </a:r>
            <a:r>
              <a:rPr lang="en-US" sz="2500" b="1" dirty="0" smtClean="0"/>
              <a:t>     case </a:t>
            </a:r>
            <a:r>
              <a:rPr lang="en-US" sz="2500" dirty="0" smtClean="0"/>
              <a:t>“SAT” </a:t>
            </a:r>
            <a:r>
              <a:rPr lang="en-US" sz="2500" dirty="0"/>
              <a:t>⇒</a:t>
            </a:r>
            <a:r>
              <a:rPr lang="en-US" sz="2500" dirty="0" smtClean="0"/>
              <a:t> (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500" dirty="0" smtClean="0"/>
              <a:t>, B) = unroll(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φ</a:t>
            </a:r>
            <a:r>
              <a:rPr lang="en-US" sz="2500" dirty="0" smtClean="0"/>
              <a:t>, B)</a:t>
            </a:r>
          </a:p>
          <a:p>
            <a:pPr marL="0" indent="0">
              <a:buNone/>
            </a:pPr>
            <a:r>
              <a:rPr lang="en-US" sz="2500" b="1" dirty="0" smtClean="0"/>
              <a:t>    </a:t>
            </a:r>
            <a:r>
              <a:rPr lang="en-US" sz="2500" dirty="0" smtClean="0"/>
              <a:t>}</a:t>
            </a:r>
          </a:p>
          <a:p>
            <a:pPr marL="0" indent="0">
              <a:buNone/>
            </a:pPr>
            <a:r>
              <a:rPr lang="en-US" sz="2500" dirty="0" smtClean="0"/>
              <a:t>  }</a:t>
            </a: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}</a:t>
            </a:r>
            <a:endParaRPr lang="en-US" sz="25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86200" y="4733778"/>
            <a:ext cx="5029200" cy="1980752"/>
            <a:chOff x="3886200" y="4733778"/>
            <a:chExt cx="5029200" cy="1980752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4572000" y="4733778"/>
              <a:ext cx="1752600" cy="15190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3886200" y="5791200"/>
              <a:ext cx="5029200" cy="92333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86200" y="5782270"/>
              <a:ext cx="502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err="1" smtClean="0"/>
                <a:t>Inlines</a:t>
              </a:r>
              <a:r>
                <a:rPr lang="en-US" dirty="0" smtClean="0"/>
                <a:t> some </a:t>
              </a:r>
              <a:r>
                <a:rPr lang="en-US" dirty="0" err="1" smtClean="0"/>
                <a:t>postconditions</a:t>
              </a:r>
              <a:r>
                <a:rPr lang="en-US" dirty="0" smtClean="0"/>
                <a:t> and bodies of function applications that were guarded by a literal in B, returns the new formula and new set of guards B.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90600" y="4733778"/>
            <a:ext cx="2286000" cy="1366687"/>
            <a:chOff x="990600" y="4733778"/>
            <a:chExt cx="2286000" cy="1366687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2057400" y="4733778"/>
              <a:ext cx="152400" cy="1057422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990600" y="5638800"/>
              <a:ext cx="2286000" cy="46166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“I’m feeling lucky”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34000" y="1447800"/>
            <a:ext cx="3429000" cy="2819400"/>
            <a:chOff x="5334000" y="1447800"/>
            <a:chExt cx="3429000" cy="2819400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5334000" y="2019300"/>
              <a:ext cx="1866900" cy="22479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5638800" y="1447800"/>
              <a:ext cx="3124200" cy="1143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Some literals in B may be implied by </a:t>
              </a:r>
              <a:r>
                <a:rPr lang="el-GR" dirty="0" smtClean="0">
                  <a:latin typeface="Arial" pitchFamily="34" charset="0"/>
                  <a:cs typeface="Arial" pitchFamily="34" charset="0"/>
                </a:rPr>
                <a:t>φ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smtClean="0"/>
                <a:t>: no need to unroll what they guard.</a:t>
              </a:r>
              <a:endParaRPr lang="en-US" dirty="0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267450" y="4747232"/>
            <a:ext cx="2286000" cy="461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Inlining</a:t>
            </a:r>
            <a:r>
              <a:rPr lang="en-US" dirty="0" smtClean="0"/>
              <a:t> must be </a:t>
            </a:r>
            <a:r>
              <a:rPr lang="en-US" i="1" dirty="0" smtClean="0"/>
              <a:t>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&amp;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2800" dirty="0" smtClean="0"/>
              <a:t>All functions terminate on all inputs.</a:t>
            </a:r>
          </a:p>
          <a:p>
            <a:pPr marL="514350" indent="-514350">
              <a:buAutoNum type="arabicParenR"/>
            </a:pPr>
            <a:endParaRPr lang="en-US" sz="2000" dirty="0"/>
          </a:p>
          <a:p>
            <a:pPr marL="514350" indent="-514350">
              <a:buAutoNum type="arabicParenR"/>
            </a:pPr>
            <a:r>
              <a:rPr lang="en-US" sz="2800" dirty="0" smtClean="0"/>
              <a:t>All functions satisfy their </a:t>
            </a:r>
            <a:r>
              <a:rPr lang="en-US" sz="2800" dirty="0" err="1" smtClean="0"/>
              <a:t>postconditions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arenR"/>
            </a:pPr>
            <a:endParaRPr lang="en-US" sz="2000" dirty="0"/>
          </a:p>
          <a:p>
            <a:pPr marL="514350" indent="-514350">
              <a:buAutoNum type="arabicParenR"/>
            </a:pPr>
            <a:r>
              <a:rPr lang="en-US" sz="2800" dirty="0" smtClean="0"/>
              <a:t>All function invocations satisfy the precondition.</a:t>
            </a:r>
          </a:p>
          <a:p>
            <a:pPr marL="514350" indent="-514350">
              <a:buAutoNum type="arabicParenR"/>
            </a:pPr>
            <a:endParaRPr lang="en-US" sz="2000" dirty="0"/>
          </a:p>
          <a:p>
            <a:pPr marL="514350" indent="-514350">
              <a:buAutoNum type="arabicParenR"/>
            </a:pPr>
            <a:r>
              <a:rPr lang="en-US" sz="2800" dirty="0" smtClean="0"/>
              <a:t>All </a:t>
            </a:r>
            <a:r>
              <a:rPr lang="en-US" sz="2800" b="1" dirty="0" smtClean="0"/>
              <a:t>match</a:t>
            </a:r>
            <a:r>
              <a:rPr lang="en-US" sz="2800" dirty="0" smtClean="0"/>
              <a:t> expressions are exhaustive.</a:t>
            </a:r>
          </a:p>
          <a:p>
            <a:pPr marL="514350" indent="-514350">
              <a:buAutoNum type="arabicParenR"/>
            </a:pPr>
            <a:endParaRPr lang="en-US" sz="2000" dirty="0"/>
          </a:p>
          <a:p>
            <a:pPr marL="514350" indent="-514350">
              <a:buAutoNum type="arabicParenR"/>
            </a:pPr>
            <a:r>
              <a:rPr lang="en-US" sz="2800" dirty="0" smtClean="0"/>
              <a:t>The SMT solver is sound and complete.</a:t>
            </a:r>
          </a:p>
          <a:p>
            <a:pPr marL="514350" indent="-514350">
              <a:buAutoNum type="arabicParenR"/>
            </a:pPr>
            <a:endParaRPr lang="en-US" sz="3000" dirty="0" smtClean="0"/>
          </a:p>
          <a:p>
            <a:pPr marL="514350" indent="-514350">
              <a:buAutoNum type="arabicParenR"/>
            </a:pP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3201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(We currently prove 2) – 4).)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8923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563"/>
            <a:ext cx="7772400" cy="2946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Properties of the Algorithm</a:t>
            </a:r>
          </a:p>
        </p:txBody>
      </p:sp>
    </p:spTree>
    <p:extLst>
      <p:ext uri="{BB962C8B-B14F-4D97-AF65-F5344CB8AC3E}">
        <p14:creationId xmlns:p14="http://schemas.microsoft.com/office/powerpoint/2010/main" val="31739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630" y="1585686"/>
            <a:ext cx="8458200" cy="4800600"/>
          </a:xfrm>
        </p:spPr>
        <p:txBody>
          <a:bodyPr/>
          <a:lstStyle/>
          <a:p>
            <a:pPr marL="0" indent="0">
              <a:buNone/>
            </a:pPr>
            <a:endParaRPr lang="en-US" sz="3100" dirty="0"/>
          </a:p>
          <a:p>
            <a:pPr marL="514350" indent="-514350" algn="just">
              <a:buFont typeface="Arial" pitchFamily="34" charset="0"/>
              <a:buAutoNum type="arabicParenR"/>
            </a:pPr>
            <a:r>
              <a:rPr lang="en-US" sz="3100" dirty="0" smtClean="0"/>
              <a:t>The algorithm terminates when there exists an </a:t>
            </a:r>
            <a:r>
              <a:rPr lang="en-US" sz="3100" dirty="0"/>
              <a:t>assume/guarantee style inductive </a:t>
            </a:r>
            <a:r>
              <a:rPr lang="en-US" sz="3100" dirty="0" smtClean="0"/>
              <a:t>proofs.</a:t>
            </a:r>
            <a:endParaRPr lang="en-US" sz="3100" dirty="0"/>
          </a:p>
          <a:p>
            <a:pPr marL="514350" indent="-514350" algn="just">
              <a:buAutoNum type="arabicParenR"/>
            </a:pPr>
            <a:endParaRPr lang="en-US" sz="2000" dirty="0" smtClean="0"/>
          </a:p>
          <a:p>
            <a:pPr marL="514350" indent="-514350" algn="just">
              <a:buAutoNum type="arabicParenR"/>
            </a:pPr>
            <a:r>
              <a:rPr lang="en-US" sz="3100" dirty="0" smtClean="0"/>
              <a:t>The algorithm terminates when the formula admits a counter-example.</a:t>
            </a:r>
          </a:p>
          <a:p>
            <a:pPr marL="514350" indent="-514350" algn="just">
              <a:buAutoNum type="arabicParenR"/>
            </a:pPr>
            <a:endParaRPr lang="en-US" sz="2000" dirty="0"/>
          </a:p>
          <a:p>
            <a:pPr marL="514350" indent="-514350" algn="just">
              <a:buAutoNum type="arabicParenR"/>
            </a:pPr>
            <a:r>
              <a:rPr lang="en-US" sz="3100" dirty="0" smtClean="0"/>
              <a:t>(The </a:t>
            </a:r>
            <a:r>
              <a:rPr lang="en-US" sz="3100" dirty="0" smtClean="0"/>
              <a:t>algorithm is a decision procedure for </a:t>
            </a:r>
            <a:r>
              <a:rPr lang="en-US" sz="3100" i="1" dirty="0" smtClean="0"/>
              <a:t>sufficiently </a:t>
            </a:r>
            <a:r>
              <a:rPr lang="en-US" sz="3100" i="1" dirty="0" err="1" smtClean="0"/>
              <a:t>surjective</a:t>
            </a:r>
            <a:r>
              <a:rPr lang="en-US" sz="3100" dirty="0" smtClean="0"/>
              <a:t> abstraction functions</a:t>
            </a:r>
            <a:r>
              <a:rPr lang="en-US" sz="3100" dirty="0" smtClean="0"/>
              <a:t>.)</a:t>
            </a:r>
            <a:endParaRPr lang="en-US" sz="3100" dirty="0"/>
          </a:p>
          <a:p>
            <a:endParaRPr lang="en-US" sz="3100" dirty="0"/>
          </a:p>
        </p:txBody>
      </p:sp>
      <p:sp>
        <p:nvSpPr>
          <p:cNvPr id="6" name="Rounded Rectangle 5"/>
          <p:cNvSpPr/>
          <p:nvPr/>
        </p:nvSpPr>
        <p:spPr>
          <a:xfrm>
            <a:off x="2743200" y="457200"/>
            <a:ext cx="36576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750" dirty="0" smtClean="0"/>
              <a:t>Three Facts</a:t>
            </a:r>
            <a:endParaRPr lang="en-US" sz="37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4572000"/>
            <a:ext cx="8001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5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there exists a proof in assume/guarantee style, it will be found by sufficient </a:t>
            </a:r>
            <a:r>
              <a:rPr lang="en-US" dirty="0" err="1" smtClean="0"/>
              <a:t>inlining</a:t>
            </a:r>
            <a:r>
              <a:rPr lang="en-US" dirty="0" smtClean="0"/>
              <a:t> of the </a:t>
            </a:r>
            <a:r>
              <a:rPr lang="en-US" dirty="0" err="1" smtClean="0"/>
              <a:t>postconditions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Also succeeds when the property becomes inductive only after a certain number of iterations (à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i="1" dirty="0" smtClean="0"/>
              <a:t>k-</a:t>
            </a:r>
            <a:r>
              <a:rPr lang="en-US" dirty="0" smtClean="0"/>
              <a:t>induction).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Counter-examples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199"/>
          </a:xfrm>
        </p:spPr>
        <p:txBody>
          <a:bodyPr/>
          <a:lstStyle/>
          <a:p>
            <a:r>
              <a:rPr lang="en-US" dirty="0">
                <a:latin typeface="+mj-lt"/>
              </a:rPr>
              <a:t>Let </a:t>
            </a:r>
            <a:r>
              <a:rPr lang="en-US" dirty="0" smtClean="0">
                <a:latin typeface="+mj-lt"/>
                <a:cs typeface="Arial" pitchFamily="34" charset="0"/>
              </a:rPr>
              <a:t>a</a:t>
            </a:r>
            <a:r>
              <a:rPr lang="en-US" baseline="-25000" dirty="0" smtClean="0">
                <a:latin typeface="+mj-lt"/>
                <a:cs typeface="Arial" pitchFamily="34" charset="0"/>
              </a:rPr>
              <a:t>1</a:t>
            </a:r>
            <a:r>
              <a:rPr lang="en-US" dirty="0" smtClean="0">
                <a:latin typeface="+mj-lt"/>
              </a:rPr>
              <a:t>,… </a:t>
            </a:r>
            <a:r>
              <a:rPr lang="en-US" dirty="0" smtClean="0">
                <a:latin typeface="+mj-lt"/>
                <a:cs typeface="Arial" pitchFamily="34" charset="0"/>
              </a:rPr>
              <a:t>a</a:t>
            </a:r>
            <a:r>
              <a:rPr lang="en-US" baseline="-25000" dirty="0" smtClean="0"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latin typeface="+mj-lt"/>
              </a:rPr>
              <a:t> be the free variables of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dirty="0" smtClean="0">
                <a:latin typeface="+mj-lt"/>
              </a:rPr>
              <a:t>, and </a:t>
            </a:r>
            <a:r>
              <a:rPr lang="en-US" dirty="0" smtClean="0">
                <a:latin typeface="+mj-lt"/>
                <a:cs typeface="Arial" pitchFamily="34" charset="0"/>
              </a:rPr>
              <a:t>c</a:t>
            </a:r>
            <a:r>
              <a:rPr lang="en-US" baseline="-25000" dirty="0" smtClean="0">
                <a:latin typeface="+mj-lt"/>
                <a:cs typeface="Arial" pitchFamily="34" charset="0"/>
              </a:rPr>
              <a:t>1</a:t>
            </a:r>
            <a:r>
              <a:rPr lang="en-US" dirty="0" smtClean="0">
                <a:latin typeface="+mj-lt"/>
              </a:rPr>
              <a:t>,…,</a:t>
            </a:r>
            <a:r>
              <a:rPr lang="en-US" dirty="0" err="1" smtClean="0">
                <a:latin typeface="+mj-lt"/>
                <a:cs typeface="Arial" pitchFamily="34" charset="0"/>
              </a:rPr>
              <a:t>c</a:t>
            </a:r>
            <a:r>
              <a:rPr lang="en-US" baseline="-25000" dirty="0" err="1" smtClean="0"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be </a:t>
            </a:r>
            <a:r>
              <a:rPr lang="en-US" dirty="0" smtClean="0">
                <a:latin typeface="+mj-lt"/>
              </a:rPr>
              <a:t>a counter-example to </a:t>
            </a:r>
            <a:r>
              <a:rPr lang="el-GR" dirty="0">
                <a:latin typeface="Arial" pitchFamily="34" charset="0"/>
                <a:cs typeface="Arial" pitchFamily="34" charset="0"/>
              </a:rPr>
              <a:t>φ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Let </a:t>
            </a:r>
            <a:r>
              <a:rPr lang="en-US" i="1" dirty="0" smtClean="0">
                <a:latin typeface="+mj-lt"/>
                <a:cs typeface="Arial" pitchFamily="34" charset="0"/>
              </a:rPr>
              <a:t>T</a:t>
            </a:r>
            <a:r>
              <a:rPr lang="en-US" dirty="0" smtClean="0">
                <a:latin typeface="+mj-lt"/>
                <a:cs typeface="Arial" pitchFamily="34" charset="0"/>
              </a:rPr>
              <a:t> be the evaluation tree of </a:t>
            </a:r>
            <a:r>
              <a:rPr lang="el-GR" dirty="0">
                <a:latin typeface="Arial" pitchFamily="34" charset="0"/>
                <a:cs typeface="Arial" pitchFamily="34" charset="0"/>
              </a:rPr>
              <a:t>φ</a:t>
            </a:r>
            <a:r>
              <a:rPr lang="en-US" dirty="0" smtClean="0">
                <a:latin typeface="+mj-lt"/>
              </a:rPr>
              <a:t>[</a:t>
            </a:r>
            <a:r>
              <a:rPr lang="en-US" dirty="0" smtClean="0">
                <a:latin typeface="+mj-lt"/>
                <a:cs typeface="Arial" pitchFamily="34" charset="0"/>
              </a:rPr>
              <a:t>a</a:t>
            </a:r>
            <a:r>
              <a:rPr lang="en-US" baseline="-25000" dirty="0" smtClean="0">
                <a:latin typeface="+mj-lt"/>
                <a:cs typeface="Arial" pitchFamily="34" charset="0"/>
              </a:rPr>
              <a:t>1</a:t>
            </a:r>
            <a:r>
              <a:rPr lang="en-US" dirty="0" smtClean="0">
                <a:latin typeface="+mj-lt"/>
              </a:rPr>
              <a:t>→</a:t>
            </a:r>
            <a:r>
              <a:rPr lang="en-US" dirty="0" smtClean="0">
                <a:latin typeface="+mj-lt"/>
                <a:cs typeface="Arial" pitchFamily="34" charset="0"/>
              </a:rPr>
              <a:t>c</a:t>
            </a:r>
            <a:r>
              <a:rPr lang="en-US" baseline="-25000" dirty="0" smtClean="0">
                <a:latin typeface="+mj-lt"/>
                <a:cs typeface="Arial" pitchFamily="34" charset="0"/>
              </a:rPr>
              <a:t>1, </a:t>
            </a:r>
            <a:r>
              <a:rPr lang="en-US" dirty="0" smtClean="0">
                <a:latin typeface="+mj-lt"/>
              </a:rPr>
              <a:t>…, </a:t>
            </a:r>
            <a:r>
              <a:rPr lang="en-US" dirty="0" err="1" smtClean="0">
                <a:latin typeface="+mj-lt"/>
                <a:cs typeface="Arial" pitchFamily="34" charset="0"/>
              </a:rPr>
              <a:t>a</a:t>
            </a:r>
            <a:r>
              <a:rPr lang="en-US" baseline="-25000" dirty="0" err="1" smtClean="0">
                <a:latin typeface="+mj-lt"/>
                <a:cs typeface="Arial" pitchFamily="34" charset="0"/>
              </a:rPr>
              <a:t>n</a:t>
            </a:r>
            <a:r>
              <a:rPr lang="en-US" dirty="0" err="1" smtClean="0">
                <a:latin typeface="+mj-lt"/>
              </a:rPr>
              <a:t>→</a:t>
            </a:r>
            <a:r>
              <a:rPr lang="en-US" dirty="0" err="1" smtClean="0">
                <a:latin typeface="+mj-lt"/>
                <a:cs typeface="Arial" pitchFamily="34" charset="0"/>
              </a:rPr>
              <a:t>c</a:t>
            </a:r>
            <a:r>
              <a:rPr lang="en-US" baseline="-25000" dirty="0" err="1" smtClean="0"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latin typeface="+mj-lt"/>
              </a:rPr>
              <a:t>].</a:t>
            </a: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i="1" dirty="0" smtClean="0">
                <a:latin typeface="+mj-lt"/>
              </a:rPr>
              <a:t>Eventually, the algorithm will reach a point where </a:t>
            </a:r>
            <a:r>
              <a:rPr lang="en-US" dirty="0" smtClean="0">
                <a:latin typeface="+mj-lt"/>
              </a:rPr>
              <a:t>T</a:t>
            </a:r>
            <a:r>
              <a:rPr lang="en-US" i="1" dirty="0" smtClean="0">
                <a:latin typeface="+mj-lt"/>
              </a:rPr>
              <a:t> is covered.</a:t>
            </a:r>
            <a:endParaRPr lang="en-US" i="1" dirty="0">
              <a:latin typeface="+mj-lt"/>
            </a:endParaRPr>
          </a:p>
          <a:p>
            <a:endParaRPr lang="en-US" dirty="0" smtClean="0">
              <a:latin typeface="+mj-lt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2321612" y="3292287"/>
            <a:ext cx="2326587" cy="2018657"/>
            <a:chOff x="2321613" y="3453252"/>
            <a:chExt cx="2001864" cy="1736912"/>
          </a:xfrm>
        </p:grpSpPr>
        <p:sp>
          <p:nvSpPr>
            <p:cNvPr id="24" name="Rectangle 23"/>
            <p:cNvSpPr/>
            <p:nvPr/>
          </p:nvSpPr>
          <p:spPr>
            <a:xfrm>
              <a:off x="2321613" y="4454184"/>
              <a:ext cx="117757" cy="1177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28153" y="5042968"/>
              <a:ext cx="117757" cy="1177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16937" y="5057688"/>
              <a:ext cx="117757" cy="1177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16937" y="4586661"/>
              <a:ext cx="117757" cy="1177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05720" y="5072407"/>
              <a:ext cx="117757" cy="1177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2733761" y="3453252"/>
              <a:ext cx="471027" cy="5887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204788" y="3453252"/>
              <a:ext cx="471027" cy="5887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3322545" y="4042036"/>
              <a:ext cx="353270" cy="5887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675815" y="4042036"/>
              <a:ext cx="0" cy="5887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675815" y="4042036"/>
              <a:ext cx="353270" cy="5887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3087032" y="4630819"/>
              <a:ext cx="235513" cy="47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322545" y="4630819"/>
              <a:ext cx="353270" cy="47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029085" y="4630819"/>
              <a:ext cx="235513" cy="47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2380491" y="4042036"/>
              <a:ext cx="353270" cy="47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257800" y="3313203"/>
            <a:ext cx="2934408" cy="2554197"/>
            <a:chOff x="5257800" y="3442447"/>
            <a:chExt cx="2584236" cy="2249397"/>
          </a:xfrm>
        </p:grpSpPr>
        <p:sp>
          <p:nvSpPr>
            <p:cNvPr id="64" name="Rectangle 63"/>
            <p:cNvSpPr/>
            <p:nvPr/>
          </p:nvSpPr>
          <p:spPr>
            <a:xfrm>
              <a:off x="6023219" y="5351321"/>
              <a:ext cx="117757" cy="1177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5257800" y="3442447"/>
              <a:ext cx="2001864" cy="1736912"/>
              <a:chOff x="2019300" y="4191000"/>
              <a:chExt cx="1295400" cy="112395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019300" y="4838700"/>
                <a:ext cx="76200" cy="76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476500" y="5219700"/>
                <a:ext cx="76200" cy="76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57500" y="5229225"/>
                <a:ext cx="76200" cy="76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857500" y="4924425"/>
                <a:ext cx="76200" cy="76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238500" y="5238750"/>
                <a:ext cx="76200" cy="762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flipH="1">
                <a:off x="2286000" y="4191000"/>
                <a:ext cx="30480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2590800" y="4191000"/>
                <a:ext cx="30480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>
                <a:off x="2667000" y="4572000"/>
                <a:ext cx="22860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2895600" y="45720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2895600" y="4572000"/>
                <a:ext cx="22860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flipH="1">
                <a:off x="2514600" y="4953000"/>
                <a:ext cx="1524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2667000" y="4953000"/>
                <a:ext cx="2286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3124200" y="4953000"/>
                <a:ext cx="1524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H="1">
                <a:off x="2057400" y="4572000"/>
                <a:ext cx="2286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Arrow Connector 47"/>
            <p:cNvCxnSpPr/>
            <p:nvPr/>
          </p:nvCxnSpPr>
          <p:spPr>
            <a:xfrm>
              <a:off x="6140975" y="3453252"/>
              <a:ext cx="0" cy="5779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5669948" y="4031231"/>
              <a:ext cx="294392" cy="47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5660423" y="4494013"/>
              <a:ext cx="294392" cy="519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6965272" y="4620014"/>
              <a:ext cx="654728" cy="4121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6258732" y="4620015"/>
              <a:ext cx="65868" cy="4523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6082097" y="5072407"/>
              <a:ext cx="242503" cy="3377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6324600" y="5072407"/>
              <a:ext cx="228524" cy="3377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6002052" y="397764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?</a:t>
              </a:r>
              <a:endParaRPr lang="en-US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71160" y="495528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?</a:t>
              </a:r>
              <a:endParaRPr lang="en-US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73588" y="5322512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?</a:t>
              </a:r>
              <a:endParaRPr lang="en-US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549968" y="4913995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?</a:t>
              </a:r>
              <a:endParaRPr lang="en-US" b="1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24000" y="4013910"/>
            <a:ext cx="7136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i="1" dirty="0" smtClean="0"/>
              <a:t>T :</a:t>
            </a:r>
            <a:endParaRPr lang="en-US" sz="4200" i="1" dirty="0"/>
          </a:p>
        </p:txBody>
      </p:sp>
    </p:spTree>
    <p:extLst>
      <p:ext uri="{BB962C8B-B14F-4D97-AF65-F5344CB8AC3E}">
        <p14:creationId xmlns:p14="http://schemas.microsoft.com/office/powerpoint/2010/main" val="139251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563"/>
            <a:ext cx="7772400" cy="2946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Verification System.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0" y="6477000"/>
            <a:ext cx="301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000000"/>
                </a:solidFill>
              </a:rPr>
              <a:t>Photo: Hisao Suzuki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Elbow Connector 13"/>
          <p:cNvCxnSpPr>
            <a:endCxn id="5" idx="2"/>
          </p:cNvCxnSpPr>
          <p:nvPr/>
        </p:nvCxnSpPr>
        <p:spPr>
          <a:xfrm flipV="1">
            <a:off x="7333939" y="4229100"/>
            <a:ext cx="1041400" cy="34070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971739" y="2865290"/>
            <a:ext cx="2590800" cy="1859110"/>
          </a:xfrm>
          <a:prstGeom prst="roundRect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3024362"/>
            <a:ext cx="3200400" cy="15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Leon</a:t>
            </a:r>
            <a:endParaRPr lang="en-US" dirty="0"/>
          </a:p>
        </p:txBody>
      </p:sp>
      <p:pic>
        <p:nvPicPr>
          <p:cNvPr id="4" name="Picture 2" descr="C:\Users\psuter\Desktop\talks\2011-02-01 NEU\scal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60" y="3276600"/>
            <a:ext cx="2318140" cy="69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psuter\Desktop\talks\2011-02-01 NEU\z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939" y="3429000"/>
            <a:ext cx="13208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16899" y="3852263"/>
            <a:ext cx="15886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compiler</a:t>
            </a:r>
            <a:endParaRPr lang="en-US" sz="3000" b="1" dirty="0"/>
          </a:p>
        </p:txBody>
      </p:sp>
      <p:sp>
        <p:nvSpPr>
          <p:cNvPr id="9" name="Vertical Scroll 8"/>
          <p:cNvSpPr/>
          <p:nvPr/>
        </p:nvSpPr>
        <p:spPr>
          <a:xfrm>
            <a:off x="1682979" y="1219200"/>
            <a:ext cx="1021501" cy="1066800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scala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2"/>
            <a:endCxn id="8" idx="0"/>
          </p:cNvCxnSpPr>
          <p:nvPr/>
        </p:nvCxnSpPr>
        <p:spPr>
          <a:xfrm>
            <a:off x="2193730" y="2286000"/>
            <a:ext cx="16070" cy="738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6200000" flipV="1">
            <a:off x="7848393" y="2762147"/>
            <a:ext cx="241092" cy="8128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12" idx="1"/>
          </p:cNvCxnSpPr>
          <p:nvPr/>
        </p:nvCxnSpPr>
        <p:spPr>
          <a:xfrm>
            <a:off x="3810000" y="3786362"/>
            <a:ext cx="1161739" cy="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5439" y="3079682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prunes out</a:t>
            </a:r>
          </a:p>
          <a:p>
            <a:pPr marL="285750" indent="-285750">
              <a:buFontTx/>
              <a:buChar char="-"/>
            </a:pPr>
            <a:r>
              <a:rPr lang="en-US" dirty="0"/>
              <a:t>rewrites </a:t>
            </a:r>
            <a:r>
              <a:rPr lang="en-US" dirty="0" smtClean="0"/>
              <a:t>functions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generate VCs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solve VCs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(generate </a:t>
            </a:r>
            <a:r>
              <a:rPr lang="en-US" dirty="0" err="1" smtClean="0"/>
              <a:t>testcases</a:t>
            </a:r>
            <a:r>
              <a:rPr lang="en-US" dirty="0" smtClean="0"/>
              <a:t>)</a:t>
            </a:r>
          </a:p>
        </p:txBody>
      </p:sp>
      <p:cxnSp>
        <p:nvCxnSpPr>
          <p:cNvPr id="26" name="Straight Arrow Connector 25"/>
          <p:cNvCxnSpPr>
            <a:stCxn id="12" idx="2"/>
          </p:cNvCxnSpPr>
          <p:nvPr/>
        </p:nvCxnSpPr>
        <p:spPr>
          <a:xfrm>
            <a:off x="6267139" y="4724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72306" y="5558135"/>
            <a:ext cx="1589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final report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61722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Try out </a:t>
            </a:r>
            <a:r>
              <a:rPr lang="en-US" sz="2400" dirty="0" err="1" smtClean="0"/>
              <a:t>Leon</a:t>
            </a:r>
            <a:r>
              <a:rPr lang="en-US" sz="2400" i="1" dirty="0" err="1" smtClean="0"/>
              <a:t>Online</a:t>
            </a:r>
            <a:r>
              <a:rPr lang="en-US" sz="2400" i="1" dirty="0" smtClean="0"/>
              <a:t> : </a:t>
            </a:r>
            <a:r>
              <a:rPr lang="en-US" sz="2400" i="1" dirty="0" smtClean="0">
                <a:hlinkClick r:id="rId5"/>
              </a:rPr>
              <a:t>http://lara.epfl.ch/leon/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7566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Proves that all match expressions are exhaustive.</a:t>
            </a:r>
          </a:p>
          <a:p>
            <a:r>
              <a:rPr lang="en-US" dirty="0" smtClean="0"/>
              <a:t>Proves that the preconditions imply the </a:t>
            </a:r>
            <a:r>
              <a:rPr lang="en-US" dirty="0" err="1" smtClean="0"/>
              <a:t>postconditions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Proves that all function invocations satisfy the preconditions.</a:t>
            </a:r>
          </a:p>
          <a:p>
            <a:r>
              <a:rPr lang="en-US" dirty="0" smtClean="0"/>
              <a:t>Can generate </a:t>
            </a:r>
            <a:r>
              <a:rPr lang="en-US" dirty="0" err="1" smtClean="0"/>
              <a:t>testcases</a:t>
            </a:r>
            <a:r>
              <a:rPr lang="en-US" dirty="0" smtClean="0"/>
              <a:t> that satisfy some precondition.</a:t>
            </a:r>
          </a:p>
        </p:txBody>
      </p:sp>
    </p:spTree>
    <p:extLst>
      <p:ext uri="{BB962C8B-B14F-4D97-AF65-F5344CB8AC3E}">
        <p14:creationId xmlns:p14="http://schemas.microsoft.com/office/powerpoint/2010/main" val="4344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Experimental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151720"/>
              </p:ext>
            </p:extLst>
          </p:nvPr>
        </p:nvGraphicFramePr>
        <p:xfrm>
          <a:off x="457200" y="16764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990600"/>
                <a:gridCol w="1371600"/>
                <a:gridCol w="1554480"/>
                <a:gridCol w="164592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Benchmark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/>
                        <a:t>LoC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#Funs.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#VCs.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Time (s)</a:t>
                      </a:r>
                      <a:endParaRPr lang="en-US" sz="24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ListOperations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1.29</a:t>
                      </a:r>
                      <a:endParaRPr lang="en-US" sz="24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AssociativeList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0.91</a:t>
                      </a: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InsertionSort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0.87</a:t>
                      </a:r>
                      <a:endParaRPr lang="en-US" sz="24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RedBlackTrees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2.98</a:t>
                      </a:r>
                      <a:endParaRPr lang="en-US" sz="24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PropositionalLogic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4.17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029200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/>
              <a:t>Functional correctness properties of data structures: red black trees implement a set and maintain height invariants, associative list has read-over-write property, insertion sort returns a sorted list of identical content, etc. Properties of propositional logic transformations: </a:t>
            </a:r>
            <a:r>
              <a:rPr lang="en-US" i="1" dirty="0" err="1" smtClean="0"/>
              <a:t>nnf</a:t>
            </a:r>
            <a:r>
              <a:rPr lang="en-US" i="1" dirty="0" smtClean="0"/>
              <a:t> and removing implications are stable, applying a (wrong) simplification to an </a:t>
            </a:r>
            <a:r>
              <a:rPr lang="en-US" i="1" dirty="0" err="1" smtClean="0"/>
              <a:t>nnf</a:t>
            </a:r>
            <a:r>
              <a:rPr lang="en-US" i="1" dirty="0" smtClean="0"/>
              <a:t> formula does not keep it in </a:t>
            </a:r>
            <a:r>
              <a:rPr lang="en-US" i="1" dirty="0" err="1" smtClean="0"/>
              <a:t>nnf</a:t>
            </a:r>
            <a:r>
              <a:rPr lang="en-US" i="1" dirty="0" smtClean="0"/>
              <a:t>, etc.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468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pPr algn="just"/>
            <a:r>
              <a:rPr lang="en-US" dirty="0" smtClean="0"/>
              <a:t>A verifier for </a:t>
            </a:r>
            <a:r>
              <a:rPr lang="en-US" dirty="0" err="1" smtClean="0"/>
              <a:t>Scala</a:t>
            </a:r>
            <a:r>
              <a:rPr lang="en-US" dirty="0" smtClean="0"/>
              <a:t> programs.</a:t>
            </a:r>
          </a:p>
          <a:p>
            <a:pPr algn="just"/>
            <a:r>
              <a:rPr lang="en-US" dirty="0" smtClean="0"/>
              <a:t>The programming and specification languages are the same, purely functional, subset.</a:t>
            </a:r>
            <a:endParaRPr lang="en-US" dirty="0"/>
          </a:p>
        </p:txBody>
      </p:sp>
      <p:pic>
        <p:nvPicPr>
          <p:cNvPr id="1026" name="Picture 2" descr="C:\Users\psuter\Desktop\talks\2011-02-01 NEU\scal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16532"/>
            <a:ext cx="2388432" cy="71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4158496"/>
            <a:ext cx="4191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def</a:t>
            </a:r>
            <a:r>
              <a:rPr lang="en-US" sz="2200" dirty="0" smtClean="0"/>
              <a:t> content(t: Tree) = t </a:t>
            </a:r>
            <a:r>
              <a:rPr lang="en-US" sz="2200" b="1" dirty="0" smtClean="0"/>
              <a:t>match</a:t>
            </a:r>
            <a:r>
              <a:rPr lang="en-US" sz="2200" dirty="0" smtClean="0"/>
              <a:t> {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b="1" dirty="0" smtClean="0"/>
              <a:t>case</a:t>
            </a:r>
            <a:r>
              <a:rPr lang="en-US" sz="2200" dirty="0" smtClean="0"/>
              <a:t> Leaf </a:t>
            </a:r>
            <a:r>
              <a:rPr lang="en-US" sz="2000" dirty="0"/>
              <a:t>⇒</a:t>
            </a:r>
            <a:r>
              <a:rPr lang="en-US" sz="2200" dirty="0" smtClean="0"/>
              <a:t> </a:t>
            </a:r>
            <a:r>
              <a:rPr lang="en-US" sz="2200" dirty="0" err="1" smtClean="0"/>
              <a:t>Set.empty</a:t>
            </a:r>
            <a:endParaRPr lang="en-US" sz="2200" dirty="0" smtClean="0"/>
          </a:p>
          <a:p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b="1" dirty="0" smtClean="0"/>
              <a:t>case</a:t>
            </a:r>
            <a:r>
              <a:rPr lang="en-US" sz="2200" dirty="0" smtClean="0"/>
              <a:t> Node(</a:t>
            </a:r>
            <a:r>
              <a:rPr lang="en-US" sz="2200" dirty="0" err="1" smtClean="0"/>
              <a:t>l,v,r</a:t>
            </a:r>
            <a:r>
              <a:rPr lang="en-US" sz="2200" dirty="0" smtClean="0"/>
              <a:t>) </a:t>
            </a:r>
            <a:r>
              <a:rPr lang="en-US" sz="2000" dirty="0" smtClean="0"/>
              <a:t>⇒</a:t>
            </a:r>
            <a:endParaRPr lang="en-US" sz="2200" dirty="0"/>
          </a:p>
          <a:p>
            <a:r>
              <a:rPr lang="en-US" sz="2200" dirty="0" smtClean="0"/>
              <a:t>    (content(l) ++ content(r)) + e</a:t>
            </a:r>
          </a:p>
          <a:p>
            <a:r>
              <a:rPr lang="en-US" sz="22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3504724"/>
            <a:ext cx="4343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def</a:t>
            </a:r>
            <a:r>
              <a:rPr lang="en-US" sz="2200" dirty="0" smtClean="0"/>
              <a:t> insert(</a:t>
            </a:r>
            <a:r>
              <a:rPr lang="en-US" sz="2200" dirty="0" err="1" smtClean="0"/>
              <a:t>e:Int</a:t>
            </a:r>
            <a:r>
              <a:rPr lang="en-US" sz="2200" dirty="0" smtClean="0"/>
              <a:t>, t: Tree) = t </a:t>
            </a:r>
            <a:r>
              <a:rPr lang="en-US" sz="2200" b="1" dirty="0" smtClean="0"/>
              <a:t>match</a:t>
            </a:r>
            <a:r>
              <a:rPr lang="en-US" sz="2200" dirty="0" smtClean="0"/>
              <a:t> {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b="1" dirty="0" smtClean="0"/>
              <a:t>case</a:t>
            </a:r>
            <a:r>
              <a:rPr lang="en-US" sz="2200" dirty="0" smtClean="0"/>
              <a:t> Leaf </a:t>
            </a:r>
            <a:r>
              <a:rPr lang="en-US" sz="2000" dirty="0"/>
              <a:t>⇒</a:t>
            </a:r>
            <a:r>
              <a:rPr lang="en-US" sz="2200" dirty="0" smtClean="0"/>
              <a:t> Node(</a:t>
            </a:r>
            <a:r>
              <a:rPr lang="en-US" sz="2200" dirty="0" err="1" smtClean="0"/>
              <a:t>Leaf,e,Leaf</a:t>
            </a:r>
            <a:r>
              <a:rPr lang="en-US" sz="2200" dirty="0" smtClean="0"/>
              <a:t>)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b="1" dirty="0" smtClean="0"/>
              <a:t>case</a:t>
            </a:r>
            <a:r>
              <a:rPr lang="en-US" sz="2200" dirty="0" smtClean="0"/>
              <a:t> Node(</a:t>
            </a:r>
            <a:r>
              <a:rPr lang="en-US" sz="2200" dirty="0" err="1" smtClean="0"/>
              <a:t>l,v,r</a:t>
            </a:r>
            <a:r>
              <a:rPr lang="en-US" sz="2200" dirty="0" smtClean="0"/>
              <a:t>) if e &lt; v </a:t>
            </a:r>
            <a:r>
              <a:rPr lang="en-US" sz="2400" dirty="0"/>
              <a:t>⇒</a:t>
            </a:r>
            <a:endParaRPr lang="en-US" sz="2200" dirty="0"/>
          </a:p>
          <a:p>
            <a:r>
              <a:rPr lang="en-US" sz="2200" dirty="0" smtClean="0"/>
              <a:t>    Node(insert(</a:t>
            </a:r>
            <a:r>
              <a:rPr lang="en-US" sz="2200" dirty="0" err="1" smtClean="0"/>
              <a:t>e,l</a:t>
            </a:r>
            <a:r>
              <a:rPr lang="en-US" sz="2200" dirty="0" smtClean="0"/>
              <a:t>),</a:t>
            </a:r>
            <a:r>
              <a:rPr lang="en-US" sz="2200" dirty="0" err="1" smtClean="0"/>
              <a:t>v,r</a:t>
            </a:r>
            <a:r>
              <a:rPr lang="en-US" sz="2200" dirty="0" smtClean="0"/>
              <a:t>)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b="1" dirty="0" smtClean="0"/>
              <a:t>case</a:t>
            </a:r>
            <a:r>
              <a:rPr lang="en-US" sz="2200" dirty="0" smtClean="0"/>
              <a:t> </a:t>
            </a:r>
            <a:r>
              <a:rPr lang="en-US" sz="2200" dirty="0"/>
              <a:t>Node(</a:t>
            </a:r>
            <a:r>
              <a:rPr lang="en-US" sz="2200" dirty="0" err="1"/>
              <a:t>l,v,r</a:t>
            </a:r>
            <a:r>
              <a:rPr lang="en-US" sz="2200" dirty="0"/>
              <a:t>) if e </a:t>
            </a:r>
            <a:r>
              <a:rPr lang="en-US" sz="2200" dirty="0" smtClean="0"/>
              <a:t>&gt; </a:t>
            </a:r>
            <a:r>
              <a:rPr lang="en-US" sz="2200" dirty="0"/>
              <a:t>v </a:t>
            </a:r>
            <a:r>
              <a:rPr lang="en-US" sz="2400" dirty="0"/>
              <a:t>⇒</a:t>
            </a:r>
            <a:endParaRPr lang="en-US" sz="2200" dirty="0"/>
          </a:p>
          <a:p>
            <a:r>
              <a:rPr lang="en-US" sz="2200" dirty="0"/>
              <a:t>    </a:t>
            </a:r>
            <a:r>
              <a:rPr lang="en-US" sz="2200" dirty="0" smtClean="0"/>
              <a:t>Node(</a:t>
            </a:r>
            <a:r>
              <a:rPr lang="en-US" sz="2200" dirty="0" err="1" smtClean="0"/>
              <a:t>l,v,insert</a:t>
            </a:r>
            <a:r>
              <a:rPr lang="en-US" sz="2200" dirty="0" smtClean="0"/>
              <a:t>(r))</a:t>
            </a:r>
          </a:p>
          <a:p>
            <a:r>
              <a:rPr lang="en-US" sz="2200" dirty="0" smtClean="0"/>
              <a:t>  </a:t>
            </a:r>
            <a:r>
              <a:rPr lang="en-US" sz="2200" b="1" dirty="0" smtClean="0"/>
              <a:t>case</a:t>
            </a:r>
            <a:r>
              <a:rPr lang="en-US" sz="2200" dirty="0" smtClean="0"/>
              <a:t> _ </a:t>
            </a:r>
            <a:r>
              <a:rPr lang="en-US" sz="2000" dirty="0" smtClean="0"/>
              <a:t>⇒ t</a:t>
            </a:r>
            <a:endParaRPr lang="en-US" sz="2200" dirty="0" smtClean="0"/>
          </a:p>
          <a:p>
            <a:r>
              <a:rPr lang="en-US" sz="2200" dirty="0" smtClean="0"/>
              <a:t>} </a:t>
            </a:r>
            <a:r>
              <a:rPr lang="en-US" sz="2200" b="1" dirty="0" smtClean="0"/>
              <a:t>ensuring</a:t>
            </a:r>
            <a:r>
              <a:rPr lang="en-US" sz="2200" dirty="0" smtClean="0"/>
              <a:t>(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res </a:t>
            </a:r>
            <a:r>
              <a:rPr lang="en-US" sz="2000" dirty="0" smtClean="0"/>
              <a:t>⇒ content(res) == content(t) + e)</a:t>
            </a:r>
            <a:endParaRPr lang="en-US" sz="2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3581400"/>
            <a:ext cx="0" cy="3124200"/>
          </a:xfrm>
          <a:prstGeom prst="line">
            <a:avLst/>
          </a:prstGeom>
          <a:ln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11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 features</a:t>
            </a:r>
          </a:p>
          <a:p>
            <a:pPr lvl="1"/>
            <a:r>
              <a:rPr lang="en-US" dirty="0" smtClean="0"/>
              <a:t>Termination proofs.</a:t>
            </a:r>
          </a:p>
          <a:p>
            <a:pPr lvl="1"/>
            <a:r>
              <a:rPr lang="en-US" dirty="0" smtClean="0"/>
              <a:t>Generic types.</a:t>
            </a:r>
          </a:p>
          <a:p>
            <a:pPr lvl="1"/>
            <a:r>
              <a:rPr lang="en-US" dirty="0" smtClean="0"/>
              <a:t>Support for more </a:t>
            </a:r>
            <a:r>
              <a:rPr lang="en-US" dirty="0" err="1" smtClean="0"/>
              <a:t>Scala</a:t>
            </a:r>
            <a:r>
              <a:rPr lang="en-US" dirty="0" smtClean="0"/>
              <a:t> constructs (tuples, etc.).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Proof system</a:t>
            </a:r>
          </a:p>
          <a:p>
            <a:pPr lvl="1" algn="just"/>
            <a:r>
              <a:rPr lang="en-US" dirty="0" smtClean="0"/>
              <a:t>Currently, supports only a limited form of induction on arguments (</a:t>
            </a:r>
            <a:r>
              <a:rPr lang="en-US" b="1" dirty="0" smtClean="0"/>
              <a:t>@induct</a:t>
            </a:r>
            <a:r>
              <a:rPr lang="en-US" dirty="0" smtClean="0"/>
              <a:t>).</a:t>
            </a:r>
          </a:p>
          <a:p>
            <a:pPr lvl="1" algn="just"/>
            <a:r>
              <a:rPr lang="en-US" dirty="0" smtClean="0"/>
              <a:t>Folding is limited to functions present in the formula.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SMT Solvers + axioms</a:t>
            </a:r>
          </a:p>
          <a:p>
            <a:pPr lvl="1" algn="just"/>
            <a:r>
              <a:rPr lang="en-US" dirty="0" smtClean="0"/>
              <a:t>can be very efficient for well-formed axioms</a:t>
            </a:r>
          </a:p>
          <a:p>
            <a:pPr lvl="1" algn="just"/>
            <a:r>
              <a:rPr lang="en-US" dirty="0" smtClean="0"/>
              <a:t>in general, no guarantee than instantiations are fair</a:t>
            </a:r>
          </a:p>
          <a:p>
            <a:pPr lvl="1" algn="just"/>
            <a:r>
              <a:rPr lang="en-US" dirty="0" smtClean="0"/>
              <a:t>cannot in general conclude </a:t>
            </a:r>
            <a:r>
              <a:rPr lang="en-US" dirty="0" err="1" smtClean="0"/>
              <a:t>satisfiability</a:t>
            </a:r>
            <a:r>
              <a:rPr lang="en-US" dirty="0" smtClean="0"/>
              <a:t> </a:t>
            </a:r>
            <a:r>
              <a:rPr lang="en-US" sz="2000" dirty="0" smtClean="0"/>
              <a:t>(changing…)</a:t>
            </a:r>
          </a:p>
          <a:p>
            <a:pPr algn="just"/>
            <a:r>
              <a:rPr lang="en-US" dirty="0" smtClean="0"/>
              <a:t>Interactive verification systems </a:t>
            </a:r>
            <a:r>
              <a:rPr lang="en-US" sz="2400" dirty="0" smtClean="0"/>
              <a:t>(ACL2, Isabelle, Coq)</a:t>
            </a:r>
          </a:p>
          <a:p>
            <a:pPr lvl="1" algn="just"/>
            <a:r>
              <a:rPr lang="en-US" dirty="0" smtClean="0"/>
              <a:t>very good at building inductive proofs</a:t>
            </a:r>
          </a:p>
          <a:p>
            <a:pPr lvl="1" algn="just"/>
            <a:r>
              <a:rPr lang="en-US" dirty="0" smtClean="0"/>
              <a:t>could benefit greatly from counter-example generation (as feedback to the user but also to prune out branches in the search)</a:t>
            </a:r>
          </a:p>
          <a:p>
            <a:pPr algn="just"/>
            <a:r>
              <a:rPr lang="en-US" dirty="0" err="1" smtClean="0"/>
              <a:t>Sinha’s</a:t>
            </a:r>
            <a:r>
              <a:rPr lang="en-US" dirty="0" smtClean="0"/>
              <a:t> </a:t>
            </a:r>
            <a:r>
              <a:rPr lang="en-US" i="1" dirty="0" smtClean="0"/>
              <a:t>Inertial Refinement</a:t>
            </a:r>
            <a:r>
              <a:rPr lang="en-US" dirty="0" smtClean="0"/>
              <a:t> technique</a:t>
            </a:r>
          </a:p>
          <a:p>
            <a:pPr lvl="1" algn="just"/>
            <a:r>
              <a:rPr lang="en-US" dirty="0" smtClean="0"/>
              <a:t>similar use of “blocked paths”</a:t>
            </a:r>
          </a:p>
          <a:p>
            <a:pPr lvl="1" algn="just"/>
            <a:r>
              <a:rPr lang="en-US" dirty="0" smtClean="0"/>
              <a:t>no guarantee to find counter-examples</a:t>
            </a:r>
          </a:p>
          <a:p>
            <a:pPr algn="just"/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1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DSolve</a:t>
            </a:r>
            <a:r>
              <a:rPr lang="en-US" dirty="0" smtClean="0"/>
              <a:t> </a:t>
            </a:r>
            <a:r>
              <a:rPr lang="en-US" sz="2600" dirty="0" smtClean="0"/>
              <a:t>(Liquid Types)</a:t>
            </a:r>
          </a:p>
          <a:p>
            <a:pPr lvl="1" algn="just"/>
            <a:r>
              <a:rPr lang="en-US" dirty="0" smtClean="0"/>
              <a:t>because the proofs are based on type inference rules, cannot immediately be used to prove assertions relating different functions</a:t>
            </a:r>
          </a:p>
          <a:p>
            <a:pPr algn="just"/>
            <a:r>
              <a:rPr lang="en-US" dirty="0" smtClean="0"/>
              <a:t>Bounded Model Checking</a:t>
            </a:r>
          </a:p>
          <a:p>
            <a:pPr lvl="1" algn="just"/>
            <a:r>
              <a:rPr lang="en-US" dirty="0" smtClean="0"/>
              <a:t>offer similar guarantees on the discovery of counter-examples</a:t>
            </a:r>
          </a:p>
          <a:p>
            <a:pPr lvl="1" algn="just"/>
            <a:r>
              <a:rPr lang="en-US" dirty="0" smtClean="0"/>
              <a:t>applied to the verification of temporal properties</a:t>
            </a:r>
          </a:p>
          <a:p>
            <a:pPr lvl="1" algn="just"/>
            <a:r>
              <a:rPr lang="en-US" dirty="0" smtClean="0"/>
              <a:t>reduces to SAT rather than SMT</a:t>
            </a:r>
          </a:p>
          <a:p>
            <a:pPr algn="just"/>
            <a:r>
              <a:rPr lang="en-US" dirty="0" smtClean="0"/>
              <a:t>Finite Model Finding </a:t>
            </a:r>
            <a:r>
              <a:rPr lang="en-US" sz="2600" dirty="0" smtClean="0"/>
              <a:t>(Alloy, Paradox)</a:t>
            </a:r>
            <a:endParaRPr lang="en-US" sz="2200" dirty="0"/>
          </a:p>
          <a:p>
            <a:pPr lvl="1" algn="just"/>
            <a:r>
              <a:rPr lang="en-US" dirty="0" smtClean="0"/>
              <a:t>lack of theory reasoning, no proofs</a:t>
            </a:r>
          </a:p>
        </p:txBody>
      </p:sp>
    </p:spTree>
    <p:extLst>
      <p:ext uri="{BB962C8B-B14F-4D97-AF65-F5344CB8AC3E}">
        <p14:creationId xmlns:p14="http://schemas.microsoft.com/office/powerpoint/2010/main" val="20548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00300" y="15240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def</a:t>
            </a:r>
            <a:r>
              <a:rPr lang="en-US" sz="2400" dirty="0" smtClean="0"/>
              <a:t> size(</a:t>
            </a:r>
            <a:r>
              <a:rPr lang="en-US" sz="2400" dirty="0" err="1" smtClean="0"/>
              <a:t>lst</a:t>
            </a:r>
            <a:r>
              <a:rPr lang="en-US" sz="2400" dirty="0" smtClean="0"/>
              <a:t>: List) = (</a:t>
            </a:r>
            <a:r>
              <a:rPr lang="en-US" sz="2400" dirty="0" err="1" smtClean="0"/>
              <a:t>lst</a:t>
            </a:r>
            <a:r>
              <a:rPr lang="en-US" sz="2400" dirty="0" smtClean="0"/>
              <a:t> </a:t>
            </a:r>
            <a:r>
              <a:rPr lang="en-US" sz="2400" b="1" dirty="0" smtClean="0"/>
              <a:t>match</a:t>
            </a:r>
            <a:r>
              <a:rPr lang="en-US" sz="2400" dirty="0" smtClean="0"/>
              <a:t>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case</a:t>
            </a:r>
            <a:r>
              <a:rPr lang="en-US" sz="2400" dirty="0" smtClean="0"/>
              <a:t> Nil </a:t>
            </a:r>
            <a:r>
              <a:rPr lang="en-US" sz="2400" dirty="0"/>
              <a:t>⇒</a:t>
            </a:r>
            <a:r>
              <a:rPr lang="en-US" sz="2400" dirty="0" smtClean="0"/>
              <a:t> 0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case</a:t>
            </a:r>
            <a:r>
              <a:rPr lang="en-US" sz="2400" dirty="0" smtClean="0"/>
              <a:t> Cons(_, </a:t>
            </a:r>
            <a:r>
              <a:rPr lang="en-US" sz="2400" dirty="0" err="1" smtClean="0"/>
              <a:t>xs</a:t>
            </a:r>
            <a:r>
              <a:rPr lang="en-US" sz="2400" dirty="0" smtClean="0"/>
              <a:t>) </a:t>
            </a:r>
            <a:r>
              <a:rPr lang="en-US" sz="2400" dirty="0"/>
              <a:t>⇒</a:t>
            </a:r>
            <a:r>
              <a:rPr lang="en-US" sz="2400" dirty="0" smtClean="0"/>
              <a:t> 1 + size(</a:t>
            </a:r>
            <a:r>
              <a:rPr lang="en-US" sz="2400" dirty="0" err="1" smtClean="0"/>
              <a:t>xs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}) ensuring(res ⇒ res </a:t>
            </a:r>
            <a:r>
              <a:rPr lang="en-US" sz="2400" dirty="0"/>
              <a:t>≥</a:t>
            </a:r>
            <a:r>
              <a:rPr lang="en-US" sz="2400" dirty="0" smtClean="0"/>
              <a:t> 0)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90800" y="3276600"/>
            <a:ext cx="9906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4419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(size(</a:t>
            </a:r>
            <a:r>
              <a:rPr lang="en-US" sz="2400" dirty="0" err="1" smtClean="0"/>
              <a:t>xs</a:t>
            </a:r>
            <a:r>
              <a:rPr lang="en-US" sz="2400" dirty="0" smtClean="0"/>
              <a:t>) </a:t>
            </a:r>
            <a:r>
              <a:rPr lang="en-US" sz="2400" dirty="0"/>
              <a:t>≥ </a:t>
            </a:r>
            <a:r>
              <a:rPr lang="en-US" sz="2400" dirty="0" smtClean="0"/>
              <a:t>0) </a:t>
            </a:r>
            <a:r>
              <a:rPr lang="en-US" sz="2400" dirty="0"/>
              <a:t>⇒ </a:t>
            </a:r>
            <a:r>
              <a:rPr lang="en-US" sz="2400" dirty="0" smtClean="0"/>
              <a:t>(</a:t>
            </a:r>
            <a:r>
              <a:rPr lang="en-US" sz="2400" dirty="0" err="1" smtClean="0"/>
              <a:t>lst</a:t>
            </a:r>
            <a:r>
              <a:rPr lang="en-US" sz="2400" dirty="0" smtClean="0"/>
              <a:t> </a:t>
            </a:r>
            <a:r>
              <a:rPr lang="en-US" sz="2400" b="1" dirty="0" smtClean="0"/>
              <a:t>match</a:t>
            </a:r>
            <a:r>
              <a:rPr lang="en-US" sz="2400" dirty="0" smtClean="0"/>
              <a:t>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case</a:t>
            </a:r>
            <a:r>
              <a:rPr lang="en-US" sz="2400" dirty="0" smtClean="0"/>
              <a:t> Nil </a:t>
            </a:r>
            <a:r>
              <a:rPr lang="en-US" sz="2400" dirty="0"/>
              <a:t>⇒</a:t>
            </a:r>
            <a:r>
              <a:rPr lang="en-US" sz="2400" dirty="0" smtClean="0"/>
              <a:t> 0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case</a:t>
            </a:r>
            <a:r>
              <a:rPr lang="en-US" sz="2400" dirty="0" smtClean="0"/>
              <a:t> Cons(_, </a:t>
            </a:r>
            <a:r>
              <a:rPr lang="en-US" sz="2400" dirty="0" err="1" smtClean="0"/>
              <a:t>xs</a:t>
            </a:r>
            <a:r>
              <a:rPr lang="en-US" sz="2400" dirty="0" smtClean="0"/>
              <a:t>) </a:t>
            </a:r>
            <a:r>
              <a:rPr lang="en-US" sz="2400" dirty="0"/>
              <a:t>⇒</a:t>
            </a:r>
            <a:r>
              <a:rPr lang="en-US" sz="2400" dirty="0" smtClean="0"/>
              <a:t> 1 + size(</a:t>
            </a:r>
            <a:r>
              <a:rPr lang="en-US" sz="2400" dirty="0" err="1" smtClean="0"/>
              <a:t>xs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}) ≥ 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4419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(size(</a:t>
            </a:r>
            <a:r>
              <a:rPr lang="en-US" sz="2400" dirty="0" err="1" smtClean="0"/>
              <a:t>xs</a:t>
            </a:r>
            <a:r>
              <a:rPr lang="en-US" sz="2400" dirty="0" smtClean="0"/>
              <a:t>) </a:t>
            </a:r>
            <a:r>
              <a:rPr lang="en-US" sz="2400" dirty="0"/>
              <a:t>≥ </a:t>
            </a:r>
            <a:r>
              <a:rPr lang="en-US" sz="2400" dirty="0" smtClean="0"/>
              <a:t>0) </a:t>
            </a:r>
            <a:r>
              <a:rPr lang="en-US" sz="2400" dirty="0"/>
              <a:t>∧</a:t>
            </a:r>
            <a:r>
              <a:rPr lang="en-US" sz="2400" dirty="0" smtClean="0"/>
              <a:t> (</a:t>
            </a:r>
            <a:r>
              <a:rPr lang="en-US" sz="2400" dirty="0" err="1" smtClean="0"/>
              <a:t>lst</a:t>
            </a:r>
            <a:r>
              <a:rPr lang="en-US" sz="2400" dirty="0" smtClean="0"/>
              <a:t> </a:t>
            </a:r>
            <a:r>
              <a:rPr lang="en-US" sz="2400" b="1" dirty="0" smtClean="0"/>
              <a:t>match</a:t>
            </a:r>
            <a:r>
              <a:rPr lang="en-US" sz="2400" dirty="0" smtClean="0"/>
              <a:t>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case</a:t>
            </a:r>
            <a:r>
              <a:rPr lang="en-US" sz="2400" dirty="0" smtClean="0"/>
              <a:t> Nil </a:t>
            </a:r>
            <a:r>
              <a:rPr lang="en-US" sz="2400" dirty="0"/>
              <a:t>⇒</a:t>
            </a:r>
            <a:r>
              <a:rPr lang="en-US" sz="2400" dirty="0" smtClean="0"/>
              <a:t> 0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case</a:t>
            </a:r>
            <a:r>
              <a:rPr lang="en-US" sz="2400" dirty="0" smtClean="0"/>
              <a:t> Cons(_, </a:t>
            </a:r>
            <a:r>
              <a:rPr lang="en-US" sz="2400" dirty="0" err="1" smtClean="0"/>
              <a:t>xs</a:t>
            </a:r>
            <a:r>
              <a:rPr lang="en-US" sz="2400" dirty="0" smtClean="0"/>
              <a:t>) </a:t>
            </a:r>
            <a:r>
              <a:rPr lang="en-US" sz="2400" dirty="0"/>
              <a:t>⇒</a:t>
            </a:r>
            <a:r>
              <a:rPr lang="en-US" sz="2400" dirty="0" smtClean="0"/>
              <a:t> 1 + size(</a:t>
            </a:r>
            <a:r>
              <a:rPr lang="en-US" sz="2400" dirty="0" err="1" smtClean="0"/>
              <a:t>xs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}) </a:t>
            </a:r>
            <a:r>
              <a:rPr lang="en-US" sz="2400" dirty="0" smtClean="0"/>
              <a:t>&lt; 0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267200" y="520443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12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199"/>
          </a:xfrm>
        </p:spPr>
        <p:txBody>
          <a:bodyPr/>
          <a:lstStyle/>
          <a:p>
            <a:r>
              <a:rPr lang="en-US" dirty="0" smtClean="0"/>
              <a:t>We encode the </a:t>
            </a:r>
            <a:r>
              <a:rPr lang="en-US" i="1" dirty="0" smtClean="0"/>
              <a:t>path condition</a:t>
            </a:r>
            <a:r>
              <a:rPr lang="en-US" dirty="0" smtClean="0"/>
              <a:t> and use it to prove that </a:t>
            </a:r>
            <a:r>
              <a:rPr lang="en-US" dirty="0" err="1" smtClean="0"/>
              <a:t>precond</a:t>
            </a:r>
            <a:r>
              <a:rPr lang="en-US" dirty="0" smtClean="0"/>
              <a:t>. can’t be violated.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1670" y="2819400"/>
            <a:ext cx="445346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def</a:t>
            </a:r>
            <a:r>
              <a:rPr lang="en-US" sz="2400" dirty="0"/>
              <a:t> zip(l1: List, l2: List) : </a:t>
            </a:r>
            <a:r>
              <a:rPr lang="en-US" sz="2400" dirty="0" err="1" smtClean="0"/>
              <a:t>PairList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require</a:t>
            </a:r>
            <a:r>
              <a:rPr lang="en-US" sz="2400" dirty="0" smtClean="0"/>
              <a:t>(size(l1</a:t>
            </a:r>
            <a:r>
              <a:rPr lang="en-US" sz="2400" dirty="0"/>
              <a:t>) == size(l2</a:t>
            </a:r>
            <a:r>
              <a:rPr lang="en-US" sz="2400" dirty="0" smtClean="0"/>
              <a:t>))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l1 </a:t>
            </a:r>
            <a:r>
              <a:rPr lang="en-US" sz="2400" b="1" dirty="0"/>
              <a:t>match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case</a:t>
            </a:r>
            <a:r>
              <a:rPr lang="en-US" sz="2400" dirty="0" smtClean="0"/>
              <a:t> </a:t>
            </a:r>
            <a:r>
              <a:rPr lang="en-US" sz="2400" dirty="0"/>
              <a:t>Nil() ⇒</a:t>
            </a:r>
            <a:r>
              <a:rPr lang="en-US" sz="2400" dirty="0" smtClean="0"/>
              <a:t> </a:t>
            </a:r>
            <a:r>
              <a:rPr lang="en-US" sz="2400" dirty="0" err="1" smtClean="0"/>
              <a:t>PNil</a:t>
            </a:r>
            <a:r>
              <a:rPr lang="en-US" sz="2400" dirty="0" smtClean="0"/>
              <a:t>()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case</a:t>
            </a:r>
            <a:r>
              <a:rPr lang="en-US" sz="2400" dirty="0" smtClean="0"/>
              <a:t> </a:t>
            </a:r>
            <a:r>
              <a:rPr lang="en-US" sz="2400" dirty="0"/>
              <a:t>Cons(x, </a:t>
            </a:r>
            <a:r>
              <a:rPr lang="en-US" sz="2400" dirty="0" err="1"/>
              <a:t>xs</a:t>
            </a:r>
            <a:r>
              <a:rPr lang="en-US" sz="2400" dirty="0"/>
              <a:t>) ⇒</a:t>
            </a:r>
            <a:r>
              <a:rPr lang="en-US" sz="2400" dirty="0" smtClean="0"/>
              <a:t> </a:t>
            </a:r>
            <a:r>
              <a:rPr lang="en-US" sz="2400" dirty="0"/>
              <a:t>l2 </a:t>
            </a:r>
            <a:r>
              <a:rPr lang="en-US" sz="2400" b="1" dirty="0"/>
              <a:t>match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case</a:t>
            </a:r>
            <a:r>
              <a:rPr lang="en-US" sz="2400" dirty="0" smtClean="0"/>
              <a:t> </a:t>
            </a:r>
            <a:r>
              <a:rPr lang="en-US" sz="2400" dirty="0"/>
              <a:t>Cons(y, </a:t>
            </a:r>
            <a:r>
              <a:rPr lang="en-US" sz="2400" dirty="0" err="1"/>
              <a:t>ys</a:t>
            </a:r>
            <a:r>
              <a:rPr lang="en-US" sz="2400" dirty="0"/>
              <a:t>) </a:t>
            </a:r>
            <a:r>
              <a:rPr lang="en-US" sz="2400" dirty="0" smtClean="0"/>
              <a:t>⇒</a:t>
            </a:r>
            <a:endParaRPr lang="en-US" sz="2400" dirty="0"/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PCons</a:t>
            </a:r>
            <a:r>
              <a:rPr lang="en-US" sz="2400" dirty="0" smtClean="0"/>
              <a:t>(P(x</a:t>
            </a:r>
            <a:r>
              <a:rPr lang="en-US" sz="2400" dirty="0"/>
              <a:t>, y), zip(</a:t>
            </a:r>
            <a:r>
              <a:rPr lang="en-US" sz="2400" dirty="0" err="1"/>
              <a:t>xs</a:t>
            </a:r>
            <a:r>
              <a:rPr lang="en-US" sz="2400" dirty="0"/>
              <a:t>, </a:t>
            </a:r>
            <a:r>
              <a:rPr lang="en-US" sz="2400" dirty="0" err="1"/>
              <a:t>ys</a:t>
            </a:r>
            <a:r>
              <a:rPr lang="en-US" sz="2400" dirty="0" smtClean="0"/>
              <a:t>))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944870" y="5245626"/>
            <a:ext cx="0" cy="697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01333" y="6107668"/>
            <a:ext cx="1487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Unsatisfiable</a:t>
            </a:r>
            <a:r>
              <a:rPr lang="en-US" b="1" dirty="0" smtClean="0"/>
              <a:t>.</a:t>
            </a:r>
            <a:endParaRPr lang="en-US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2743200" y="3505200"/>
            <a:ext cx="6248400" cy="1740426"/>
            <a:chOff x="2743200" y="3505200"/>
            <a:chExt cx="6248400" cy="1740426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3505200"/>
              <a:ext cx="2971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   size(l1) == size(l2)</a:t>
              </a:r>
            </a:p>
            <a:p>
              <a:r>
                <a:rPr lang="en-US" sz="2400" dirty="0" smtClean="0"/>
                <a:t>∧ l1 </a:t>
              </a:r>
              <a:r>
                <a:rPr lang="en-US" sz="2400" dirty="0">
                  <a:solidFill>
                    <a:prstClr val="black"/>
                  </a:solidFill>
                </a:rPr>
                <a:t>≠</a:t>
              </a:r>
              <a:r>
                <a:rPr lang="en-US" sz="2400" dirty="0" smtClean="0"/>
                <a:t> </a:t>
              </a:r>
              <a:r>
                <a:rPr lang="en-US" sz="2400" dirty="0"/>
                <a:t>Nil </a:t>
              </a:r>
              <a:r>
                <a:rPr lang="en-US" sz="2400" dirty="0" smtClean="0"/>
                <a:t>∧ </a:t>
              </a:r>
              <a:r>
                <a:rPr lang="en-US" sz="2400" dirty="0" err="1" smtClean="0"/>
                <a:t>xs</a:t>
              </a:r>
              <a:r>
                <a:rPr lang="en-US" sz="2400" dirty="0"/>
                <a:t> </a:t>
              </a:r>
              <a:r>
                <a:rPr lang="en-US" sz="2400" dirty="0" smtClean="0"/>
                <a:t>= l1.tail </a:t>
              </a:r>
            </a:p>
            <a:p>
              <a:r>
                <a:rPr lang="en-US" sz="2400" dirty="0" smtClean="0"/>
                <a:t>∧ l2 </a:t>
              </a:r>
              <a:r>
                <a:rPr lang="en-US" sz="2400" dirty="0">
                  <a:solidFill>
                    <a:prstClr val="black"/>
                  </a:solidFill>
                </a:rPr>
                <a:t>≠</a:t>
              </a:r>
              <a:r>
                <a:rPr lang="en-US" sz="2400" dirty="0" smtClean="0"/>
                <a:t> Nil </a:t>
              </a:r>
              <a:r>
                <a:rPr lang="en-US" sz="2400" dirty="0"/>
                <a:t>∧ </a:t>
              </a:r>
              <a:r>
                <a:rPr lang="en-US" sz="2400" dirty="0" err="1" smtClean="0"/>
                <a:t>ys</a:t>
              </a:r>
              <a:r>
                <a:rPr lang="en-US" sz="2400" dirty="0" smtClean="0"/>
                <a:t> </a:t>
              </a:r>
              <a:r>
                <a:rPr lang="en-US" sz="2400" dirty="0"/>
                <a:t>= </a:t>
              </a:r>
              <a:r>
                <a:rPr lang="en-US" sz="2400" dirty="0" smtClean="0"/>
                <a:t>l2.tail</a:t>
              </a:r>
            </a:p>
            <a:p>
              <a:r>
                <a:rPr lang="en-US" sz="2400" dirty="0"/>
                <a:t>∧ </a:t>
              </a:r>
              <a:r>
                <a:rPr lang="en-US" sz="2400" dirty="0" smtClean="0"/>
                <a:t>size(</a:t>
              </a:r>
              <a:r>
                <a:rPr lang="en-US" sz="2400" dirty="0" err="1" smtClean="0"/>
                <a:t>xs</a:t>
              </a:r>
              <a:r>
                <a:rPr lang="en-US" sz="2400" dirty="0" smtClean="0"/>
                <a:t>) </a:t>
              </a:r>
              <a:r>
                <a:rPr lang="en-US" sz="2400" dirty="0" smtClean="0">
                  <a:solidFill>
                    <a:prstClr val="black"/>
                  </a:solidFill>
                </a:rPr>
                <a:t>≠ size(</a:t>
              </a:r>
              <a:r>
                <a:rPr lang="en-US" sz="2400" dirty="0" err="1" smtClean="0">
                  <a:solidFill>
                    <a:prstClr val="black"/>
                  </a:solidFill>
                </a:rPr>
                <a:t>ys</a:t>
              </a:r>
              <a:r>
                <a:rPr lang="en-US" sz="2400" dirty="0">
                  <a:solidFill>
                    <a:prstClr val="black"/>
                  </a:solidFill>
                </a:rPr>
                <a:t>)</a:t>
              </a:r>
              <a:endParaRPr lang="en-US" sz="2400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743200" y="3505200"/>
              <a:ext cx="3124200" cy="1740426"/>
              <a:chOff x="2743200" y="3505200"/>
              <a:chExt cx="3124200" cy="1740426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4125470" y="3505200"/>
                <a:ext cx="1741930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3211070" y="4419600"/>
                <a:ext cx="2656330" cy="457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2743200" y="4114800"/>
                <a:ext cx="31242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4125470" y="4876800"/>
                <a:ext cx="1741930" cy="3688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8502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Pattern-Matching Exhaustiveness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199"/>
          </a:xfrm>
        </p:spPr>
        <p:txBody>
          <a:bodyPr/>
          <a:lstStyle/>
          <a:p>
            <a:r>
              <a:rPr lang="en-US" dirty="0" smtClean="0"/>
              <a:t>We generate a formula that expresses that no </a:t>
            </a:r>
            <a:r>
              <a:rPr lang="en-US" b="1" dirty="0" smtClean="0"/>
              <a:t>case</a:t>
            </a:r>
            <a:r>
              <a:rPr lang="en-US" dirty="0" smtClean="0"/>
              <a:t> matches, and prove it </a:t>
            </a:r>
            <a:r>
              <a:rPr lang="en-US" dirty="0" err="1" smtClean="0"/>
              <a:t>unsatisfiable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1670" y="2819400"/>
            <a:ext cx="445346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def</a:t>
            </a:r>
            <a:r>
              <a:rPr lang="en-US" sz="2400" dirty="0"/>
              <a:t> zip(l1: List, l2: List) : </a:t>
            </a:r>
            <a:r>
              <a:rPr lang="en-US" sz="2400" dirty="0" err="1" smtClean="0"/>
              <a:t>PairList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require</a:t>
            </a:r>
            <a:r>
              <a:rPr lang="en-US" sz="2400" dirty="0" smtClean="0"/>
              <a:t>(size(l1</a:t>
            </a:r>
            <a:r>
              <a:rPr lang="en-US" sz="2400" dirty="0"/>
              <a:t>) == size(l2</a:t>
            </a:r>
            <a:r>
              <a:rPr lang="en-US" sz="2400" dirty="0" smtClean="0"/>
              <a:t>))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l1 </a:t>
            </a:r>
            <a:r>
              <a:rPr lang="en-US" sz="2400" b="1" dirty="0"/>
              <a:t>match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case</a:t>
            </a:r>
            <a:r>
              <a:rPr lang="en-US" sz="2400" dirty="0" smtClean="0"/>
              <a:t> </a:t>
            </a:r>
            <a:r>
              <a:rPr lang="en-US" sz="2400" dirty="0"/>
              <a:t>Nil() ⇒</a:t>
            </a:r>
            <a:r>
              <a:rPr lang="en-US" sz="2400" dirty="0" smtClean="0"/>
              <a:t> </a:t>
            </a:r>
            <a:r>
              <a:rPr lang="en-US" sz="2400" dirty="0" err="1" smtClean="0"/>
              <a:t>PNil</a:t>
            </a:r>
            <a:r>
              <a:rPr lang="en-US" sz="2400" dirty="0" smtClean="0"/>
              <a:t>()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case</a:t>
            </a:r>
            <a:r>
              <a:rPr lang="en-US" sz="2400" dirty="0" smtClean="0"/>
              <a:t> </a:t>
            </a:r>
            <a:r>
              <a:rPr lang="en-US" sz="2400" dirty="0"/>
              <a:t>Cons(x, </a:t>
            </a:r>
            <a:r>
              <a:rPr lang="en-US" sz="2400" dirty="0" err="1"/>
              <a:t>xs</a:t>
            </a:r>
            <a:r>
              <a:rPr lang="en-US" sz="2400" dirty="0"/>
              <a:t>) ⇒</a:t>
            </a:r>
            <a:r>
              <a:rPr lang="en-US" sz="2400" dirty="0" smtClean="0"/>
              <a:t> </a:t>
            </a:r>
            <a:r>
              <a:rPr lang="en-US" sz="2400" dirty="0"/>
              <a:t>l2 </a:t>
            </a:r>
            <a:r>
              <a:rPr lang="en-US" sz="2400" b="1" dirty="0"/>
              <a:t>match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case</a:t>
            </a:r>
            <a:r>
              <a:rPr lang="en-US" sz="2400" dirty="0" smtClean="0"/>
              <a:t> </a:t>
            </a:r>
            <a:r>
              <a:rPr lang="en-US" sz="2400" dirty="0"/>
              <a:t>Cons(y, </a:t>
            </a:r>
            <a:r>
              <a:rPr lang="en-US" sz="2400" dirty="0" err="1"/>
              <a:t>ys</a:t>
            </a:r>
            <a:r>
              <a:rPr lang="en-US" sz="2400" dirty="0"/>
              <a:t>) </a:t>
            </a:r>
            <a:r>
              <a:rPr lang="en-US" sz="2400" dirty="0" smtClean="0"/>
              <a:t>⇒</a:t>
            </a:r>
            <a:endParaRPr lang="en-US" sz="2400" dirty="0"/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PCons</a:t>
            </a:r>
            <a:r>
              <a:rPr lang="en-US" sz="2400" dirty="0" smtClean="0"/>
              <a:t>(P(x</a:t>
            </a:r>
            <a:r>
              <a:rPr lang="en-US" sz="2400" dirty="0"/>
              <a:t>, y), zip(</a:t>
            </a:r>
            <a:r>
              <a:rPr lang="en-US" sz="2400" dirty="0" err="1"/>
              <a:t>xs</a:t>
            </a:r>
            <a:r>
              <a:rPr lang="en-US" sz="2400" dirty="0"/>
              <a:t>, </a:t>
            </a:r>
            <a:r>
              <a:rPr lang="en-US" sz="2400" dirty="0" err="1"/>
              <a:t>ys</a:t>
            </a:r>
            <a:r>
              <a:rPr lang="en-US" sz="2400" dirty="0" smtClean="0"/>
              <a:t>))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753870" y="3505200"/>
            <a:ext cx="5932930" cy="1569660"/>
            <a:chOff x="2514600" y="3505200"/>
            <a:chExt cx="5932930" cy="1569660"/>
          </a:xfrm>
        </p:grpSpPr>
        <p:sp>
          <p:nvSpPr>
            <p:cNvPr id="5" name="TextBox 4"/>
            <p:cNvSpPr txBox="1"/>
            <p:nvPr/>
          </p:nvSpPr>
          <p:spPr>
            <a:xfrm>
              <a:off x="5867400" y="3505200"/>
              <a:ext cx="258013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   size(l1) == size(l2)</a:t>
              </a:r>
            </a:p>
            <a:p>
              <a:r>
                <a:rPr lang="en-US" sz="2400" dirty="0" smtClean="0"/>
                <a:t>∧ l1 </a:t>
              </a:r>
              <a:r>
                <a:rPr lang="en-US" sz="2400" dirty="0">
                  <a:solidFill>
                    <a:prstClr val="black"/>
                  </a:solidFill>
                </a:rPr>
                <a:t>≠</a:t>
              </a:r>
              <a:r>
                <a:rPr lang="en-US" sz="2400" dirty="0" smtClean="0"/>
                <a:t> Nil</a:t>
              </a:r>
            </a:p>
            <a:p>
              <a:r>
                <a:rPr lang="en-US" sz="2400" dirty="0" smtClean="0"/>
                <a:t>∧ l2 == Nil</a:t>
              </a:r>
            </a:p>
            <a:p>
              <a:pPr algn="r"/>
              <a:endParaRPr lang="en-US" sz="24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886200" y="3505200"/>
              <a:ext cx="1981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514600" y="4114800"/>
              <a:ext cx="3352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971800" y="4419600"/>
              <a:ext cx="2895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6944870" y="4712226"/>
            <a:ext cx="0" cy="697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01333" y="5486400"/>
            <a:ext cx="1487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Unsatisfiable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319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Algorithms that answer a </a:t>
            </a:r>
            <a:r>
              <a:rPr lang="en-US" dirty="0" err="1" smtClean="0"/>
              <a:t>satisfiability</a:t>
            </a:r>
            <a:r>
              <a:rPr lang="en-US" dirty="0" smtClean="0"/>
              <a:t>/validity question for a class of formulas.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7200" y="3200400"/>
            <a:ext cx="8136251" cy="609600"/>
            <a:chOff x="533400" y="2971800"/>
            <a:chExt cx="8136251" cy="609600"/>
          </a:xfrm>
        </p:grpSpPr>
        <p:sp>
          <p:nvSpPr>
            <p:cNvPr id="4" name="Rounded Rectangle 3"/>
            <p:cNvSpPr/>
            <p:nvPr/>
          </p:nvSpPr>
          <p:spPr>
            <a:xfrm>
              <a:off x="533400" y="2971800"/>
              <a:ext cx="3124200" cy="609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3*x + 2*y = </a:t>
              </a:r>
              <a:r>
                <a:rPr lang="en-US" sz="3200" dirty="0"/>
                <a:t>7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3"/>
            </p:cNvCxnSpPr>
            <p:nvPr/>
          </p:nvCxnSpPr>
          <p:spPr>
            <a:xfrm>
              <a:off x="3657600" y="3276600"/>
              <a:ext cx="2971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726490" y="2971800"/>
              <a:ext cx="19431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x = 1, y = 2</a:t>
              </a:r>
              <a:endParaRPr lang="en-US" sz="3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7200" y="4419600"/>
            <a:ext cx="8385743" cy="609600"/>
            <a:chOff x="533400" y="4191000"/>
            <a:chExt cx="8385743" cy="609600"/>
          </a:xfrm>
        </p:grpSpPr>
        <p:sp>
          <p:nvSpPr>
            <p:cNvPr id="9" name="Rounded Rectangle 8"/>
            <p:cNvSpPr/>
            <p:nvPr/>
          </p:nvSpPr>
          <p:spPr>
            <a:xfrm>
              <a:off x="533400" y="4191000"/>
              <a:ext cx="5410200" cy="609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3*x + 2*y = </a:t>
              </a:r>
              <a:r>
                <a:rPr lang="en-US" sz="3200" dirty="0"/>
                <a:t>7</a:t>
              </a:r>
              <a:r>
                <a:rPr lang="en-US" sz="3200" dirty="0" smtClean="0"/>
                <a:t> ∧ y &lt; 0</a:t>
              </a:r>
              <a:r>
                <a:rPr lang="en-US" sz="3200" dirty="0"/>
                <a:t> ∧ </a:t>
              </a:r>
              <a:r>
                <a:rPr lang="en-US" sz="3200" dirty="0" smtClean="0"/>
                <a:t>x </a:t>
              </a:r>
              <a:r>
                <a:rPr lang="en-US" sz="3200" dirty="0"/>
                <a:t>≤</a:t>
              </a:r>
              <a:r>
                <a:rPr lang="en-US" sz="3200" dirty="0" smtClean="0"/>
                <a:t> y </a:t>
              </a:r>
              <a:endParaRPr lang="en-US" sz="3200" dirty="0"/>
            </a:p>
          </p:txBody>
        </p:sp>
        <p:cxnSp>
          <p:nvCxnSpPr>
            <p:cNvPr id="10" name="Straight Arrow Connector 9"/>
            <p:cNvCxnSpPr>
              <a:stCxn id="9" idx="3"/>
            </p:cNvCxnSpPr>
            <p:nvPr/>
          </p:nvCxnSpPr>
          <p:spPr>
            <a:xfrm>
              <a:off x="5943600" y="4495800"/>
              <a:ext cx="51437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477000" y="4191000"/>
              <a:ext cx="24421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/>
                <a:t>Unsatisfiable</a:t>
              </a:r>
              <a:r>
                <a:rPr lang="en-US" sz="3200" dirty="0" smtClean="0"/>
                <a:t>.</a:t>
              </a:r>
              <a:endParaRPr lang="en-US" sz="3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57200" y="5715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i="1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sz="3200" i="1" dirty="0" smtClean="0"/>
              <a:t> is valid</a:t>
            </a:r>
            <a:r>
              <a:rPr lang="en-US" sz="3200" dirty="0"/>
              <a:t> </a:t>
            </a:r>
            <a:r>
              <a:rPr lang="en-US" sz="3200" dirty="0" smtClean="0"/>
              <a:t> ⇔ ¬</a:t>
            </a:r>
            <a:r>
              <a:rPr lang="el-GR" sz="3200" i="1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sz="3200" i="1" dirty="0" smtClean="0"/>
              <a:t> is </a:t>
            </a:r>
            <a:r>
              <a:rPr lang="en-US" sz="3200" i="1" dirty="0" err="1" smtClean="0"/>
              <a:t>unsatisfiable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442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dirty="0" smtClean="0"/>
              <a:t>Satisfiability Modulo Theories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Essentially, efficient implementations of decision procedures.</a:t>
            </a:r>
          </a:p>
          <a:p>
            <a:pPr algn="just"/>
            <a:r>
              <a:rPr lang="en-US" dirty="0" smtClean="0"/>
              <a:t>Decide the </a:t>
            </a:r>
            <a:r>
              <a:rPr lang="en-US" dirty="0" err="1" smtClean="0"/>
              <a:t>satisfiability</a:t>
            </a:r>
            <a:r>
              <a:rPr lang="en-US" dirty="0" smtClean="0"/>
              <a:t> of a formula modulo a </a:t>
            </a:r>
            <a:r>
              <a:rPr lang="en-US" i="1" dirty="0" smtClean="0"/>
              <a:t>combination</a:t>
            </a:r>
            <a:r>
              <a:rPr lang="en-US" dirty="0" smtClean="0"/>
              <a:t> of theories.</a:t>
            </a:r>
          </a:p>
          <a:p>
            <a:pPr algn="just"/>
            <a:r>
              <a:rPr lang="en-US" dirty="0" smtClean="0"/>
              <a:t>Usually for quantifier-free formulas.</a:t>
            </a:r>
            <a:endParaRPr lang="en-US" dirty="0"/>
          </a:p>
        </p:txBody>
      </p:sp>
      <p:pic>
        <p:nvPicPr>
          <p:cNvPr id="1026" name="Picture 2" descr="C:\Users\psuter\Desktop\talks\2011-02-01 NEU\cvc3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236" y="5257800"/>
            <a:ext cx="2307167" cy="88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suter\Desktop\talks\2011-02-01 NEU\z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60" y="5380414"/>
            <a:ext cx="13208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suter\Desktop\talks\2011-02-01 NEU\yic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80" y="5383879"/>
            <a:ext cx="16637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0" t="41201" r="49381" b="46799"/>
          <a:stretch/>
        </p:blipFill>
        <p:spPr bwMode="auto">
          <a:xfrm>
            <a:off x="5820115" y="5428904"/>
            <a:ext cx="2438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76470" y="5456614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896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Solving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" y="1371600"/>
            <a:ext cx="4533900" cy="2514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662378"/>
            <a:ext cx="4152900" cy="2062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l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Cons(e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∧ (l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Nil ∨ e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0)</a:t>
            </a:r>
          </a:p>
          <a:p>
            <a:r>
              <a:rPr lang="en-US" sz="3200" dirty="0" smtClean="0"/>
              <a:t>∧ (f(e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 </a:t>
            </a:r>
            <a:r>
              <a:rPr lang="en-US" sz="3200" dirty="0"/>
              <a:t>≠ </a:t>
            </a:r>
            <a:r>
              <a:rPr lang="en-US" sz="3200" dirty="0" smtClean="0"/>
              <a:t>f(e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</a:t>
            </a:r>
            <a:r>
              <a:rPr lang="en-US" sz="3200" dirty="0"/>
              <a:t>∨ l</a:t>
            </a:r>
            <a:r>
              <a:rPr lang="en-US" sz="3200" baseline="-25000" dirty="0"/>
              <a:t>1</a:t>
            </a:r>
            <a:r>
              <a:rPr lang="en-US" sz="3200" dirty="0"/>
              <a:t> </a:t>
            </a:r>
            <a:r>
              <a:rPr lang="en-US" sz="3200" dirty="0" smtClean="0"/>
              <a:t>= Nil)</a:t>
            </a:r>
          </a:p>
          <a:p>
            <a:r>
              <a:rPr lang="en-US" sz="3200" dirty="0"/>
              <a:t>∧ </a:t>
            </a:r>
            <a:r>
              <a:rPr lang="en-US" sz="3200" dirty="0" smtClean="0"/>
              <a:t>(e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0</a:t>
            </a:r>
            <a:r>
              <a:rPr lang="en-US" sz="3200" dirty="0"/>
              <a:t> ∨ </a:t>
            </a:r>
            <a:r>
              <a:rPr lang="en-US" sz="3200" dirty="0" smtClean="0"/>
              <a:t>f(e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= 0)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1295400"/>
            <a:ext cx="3505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l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Cons(e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</a:t>
            </a:r>
          </a:p>
          <a:p>
            <a:pPr algn="r"/>
            <a:r>
              <a:rPr lang="en-US" sz="3200" dirty="0"/>
              <a:t>f(e</a:t>
            </a:r>
            <a:r>
              <a:rPr lang="en-US" sz="3200" baseline="-25000" dirty="0"/>
              <a:t>1</a:t>
            </a:r>
            <a:r>
              <a:rPr lang="en-US" sz="3200" dirty="0"/>
              <a:t>) ≠ f(e</a:t>
            </a:r>
            <a:r>
              <a:rPr lang="en-US" sz="3200" baseline="-25000" dirty="0"/>
              <a:t>2</a:t>
            </a:r>
            <a:r>
              <a:rPr lang="en-US" sz="3200" dirty="0" smtClean="0"/>
              <a:t>)</a:t>
            </a:r>
          </a:p>
          <a:p>
            <a:pPr algn="r"/>
            <a:r>
              <a:rPr lang="en-US" sz="3200" dirty="0"/>
              <a:t>¬(f(e</a:t>
            </a:r>
            <a:r>
              <a:rPr lang="en-US" sz="3200" baseline="-25000" dirty="0"/>
              <a:t>2</a:t>
            </a:r>
            <a:r>
              <a:rPr lang="en-US" sz="3200" dirty="0"/>
              <a:t>) = 0</a:t>
            </a:r>
            <a:r>
              <a:rPr lang="en-US" sz="3200" dirty="0" smtClean="0"/>
              <a:t>)</a:t>
            </a:r>
          </a:p>
          <a:p>
            <a:pPr algn="r"/>
            <a:r>
              <a:rPr lang="en-US" sz="3200" dirty="0" smtClean="0"/>
              <a:t>¬(</a:t>
            </a:r>
            <a:r>
              <a:rPr lang="en-US" sz="3200" dirty="0"/>
              <a:t>l</a:t>
            </a:r>
            <a:r>
              <a:rPr lang="en-US" sz="3200" baseline="-25000" dirty="0"/>
              <a:t>2</a:t>
            </a:r>
            <a:r>
              <a:rPr lang="en-US" sz="3200" dirty="0"/>
              <a:t> = </a:t>
            </a:r>
            <a:r>
              <a:rPr lang="en-US" sz="3200" dirty="0" smtClean="0"/>
              <a:t>Nil)</a:t>
            </a:r>
          </a:p>
          <a:p>
            <a:pPr algn="r"/>
            <a:r>
              <a:rPr lang="en-US" sz="3200" dirty="0" smtClean="0"/>
              <a:t>e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smtClean="0"/>
              <a:t>0</a:t>
            </a:r>
          </a:p>
          <a:p>
            <a:pPr algn="r"/>
            <a:r>
              <a:rPr lang="en-US" sz="3200" dirty="0" smtClean="0"/>
              <a:t>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smtClean="0"/>
              <a:t>0</a:t>
            </a:r>
          </a:p>
          <a:p>
            <a:pPr algn="r"/>
            <a:r>
              <a:rPr lang="en-US" sz="3200" dirty="0"/>
              <a:t>l</a:t>
            </a:r>
            <a:r>
              <a:rPr lang="en-US" sz="3200" baseline="-25000" dirty="0"/>
              <a:t>2</a:t>
            </a:r>
            <a:r>
              <a:rPr lang="en-US" sz="3200" dirty="0"/>
              <a:t> = </a:t>
            </a:r>
            <a:r>
              <a:rPr lang="en-US" sz="3200" dirty="0" smtClean="0"/>
              <a:t>Nil</a:t>
            </a:r>
          </a:p>
          <a:p>
            <a:pPr algn="r"/>
            <a:r>
              <a:rPr lang="en-US" sz="3200" dirty="0"/>
              <a:t>e</a:t>
            </a:r>
            <a:r>
              <a:rPr lang="en-US" sz="3200" baseline="-25000" dirty="0"/>
              <a:t>2</a:t>
            </a:r>
            <a:r>
              <a:rPr lang="en-US" sz="3200" dirty="0"/>
              <a:t> = </a:t>
            </a:r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0500" y="5867400"/>
            <a:ext cx="872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i="1" dirty="0" smtClean="0"/>
              <a:t>Assignment to the free variables, and a model for the functions symbols that satisfy the axiom:</a:t>
            </a:r>
            <a:r>
              <a:rPr lang="en-US" sz="2700" dirty="0" smtClean="0"/>
              <a:t> a = b ⇒ f(a) = f(b). </a:t>
            </a:r>
            <a:endParaRPr lang="en-US" sz="2700" dirty="0"/>
          </a:p>
        </p:txBody>
      </p:sp>
      <p:sp>
        <p:nvSpPr>
          <p:cNvPr id="10" name="TextBox 9"/>
          <p:cNvSpPr txBox="1"/>
          <p:nvPr/>
        </p:nvSpPr>
        <p:spPr>
          <a:xfrm>
            <a:off x="325099" y="4073734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</a:t>
            </a:r>
            <a:r>
              <a:rPr lang="en-US" sz="3200" baseline="-25000" dirty="0" smtClean="0"/>
              <a:t>1</a:t>
            </a:r>
            <a:r>
              <a:rPr lang="en-US" sz="3200" dirty="0"/>
              <a:t> → </a:t>
            </a:r>
            <a:r>
              <a:rPr lang="en-US" sz="3200" dirty="0" smtClean="0"/>
              <a:t>Cons(e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l</a:t>
            </a:r>
            <a:r>
              <a:rPr lang="en-US" sz="3200" baseline="-25000" dirty="0" smtClean="0"/>
              <a:t>2</a:t>
            </a:r>
            <a:r>
              <a:rPr lang="en-US" sz="3200" dirty="0"/>
              <a:t>), l</a:t>
            </a:r>
            <a:r>
              <a:rPr lang="en-US" sz="3200" baseline="-25000" dirty="0"/>
              <a:t>2</a:t>
            </a:r>
            <a:r>
              <a:rPr lang="en-US" sz="3200" dirty="0"/>
              <a:t> →</a:t>
            </a:r>
            <a:r>
              <a:rPr lang="en-US" sz="3200" dirty="0" smtClean="0"/>
              <a:t> Nil,</a:t>
            </a:r>
          </a:p>
          <a:p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→ 1, e</a:t>
            </a:r>
            <a:r>
              <a:rPr lang="en-US" sz="3200" baseline="-25000" dirty="0"/>
              <a:t>2</a:t>
            </a:r>
            <a:r>
              <a:rPr lang="en-US" sz="3200" dirty="0"/>
              <a:t> → </a:t>
            </a:r>
            <a:r>
              <a:rPr lang="en-US" sz="3200" dirty="0" smtClean="0"/>
              <a:t>0,</a:t>
            </a:r>
            <a:endParaRPr lang="en-US" sz="3200" dirty="0"/>
          </a:p>
          <a:p>
            <a:r>
              <a:rPr lang="en-US" sz="3200" dirty="0" smtClean="0"/>
              <a:t>f : { 1 → 1,  _ → 0 }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858000" y="3065115"/>
            <a:ext cx="1828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0" y="3535180"/>
            <a:ext cx="1828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58000" y="4038600"/>
            <a:ext cx="1828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39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3137</Words>
  <Application>Microsoft Office PowerPoint</Application>
  <PresentationFormat>On-screen Show (4:3)</PresentationFormat>
  <Paragraphs>433</Paragraphs>
  <Slides>32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1_Office Theme</vt:lpstr>
      <vt:lpstr>Office Theme</vt:lpstr>
      <vt:lpstr>2_Office Theme</vt:lpstr>
      <vt:lpstr>3_Office Theme</vt:lpstr>
      <vt:lpstr>Verification of Functional Programs in Scala</vt:lpstr>
      <vt:lpstr>PowerPoint Presentation</vt:lpstr>
      <vt:lpstr>Leon </vt:lpstr>
      <vt:lpstr>Postconditions</vt:lpstr>
      <vt:lpstr>Preconditions</vt:lpstr>
      <vt:lpstr>Pattern-Matching Exhaustiveness</vt:lpstr>
      <vt:lpstr>Decision Procedures</vt:lpstr>
      <vt:lpstr>Satisfiability Modulo Theories Solvers</vt:lpstr>
      <vt:lpstr>SMT Solving</vt:lpstr>
      <vt:lpstr>SMT + Computable Functions</vt:lpstr>
      <vt:lpstr>Satisfiability  Modulo Computable Functions</vt:lpstr>
      <vt:lpstr>Proving with Inlining</vt:lpstr>
      <vt:lpstr>Proving with Inlining</vt:lpstr>
      <vt:lpstr>Proving with Inlining</vt:lpstr>
      <vt:lpstr>Disproving with Inlining</vt:lpstr>
      <vt:lpstr>Disproving with Inlining</vt:lpstr>
      <vt:lpstr>Disproving with Inlining</vt:lpstr>
      <vt:lpstr>Disproving with Inlining</vt:lpstr>
      <vt:lpstr>Branch Rewriting</vt:lpstr>
      <vt:lpstr>Algorithm</vt:lpstr>
      <vt:lpstr>Assumptions &amp; Guarantees</vt:lpstr>
      <vt:lpstr>Properties of the Algorithm</vt:lpstr>
      <vt:lpstr>PowerPoint Presentation</vt:lpstr>
      <vt:lpstr>Inductive Proofs</vt:lpstr>
      <vt:lpstr>Counter-examples</vt:lpstr>
      <vt:lpstr>Verification System.</vt:lpstr>
      <vt:lpstr>Leon</vt:lpstr>
      <vt:lpstr>Leon</vt:lpstr>
      <vt:lpstr>Some Experimental Results</vt:lpstr>
      <vt:lpstr>Limitations &amp; Future work</vt:lpstr>
      <vt:lpstr>Related Work</vt:lpstr>
      <vt:lpstr>Related Work cont’d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Satisfiability Modulo Computable Functions</dc:title>
  <dc:creator>psuter</dc:creator>
  <cp:lastModifiedBy>psuter</cp:lastModifiedBy>
  <cp:revision>279</cp:revision>
  <dcterms:created xsi:type="dcterms:W3CDTF">2011-01-24T21:21:32Z</dcterms:created>
  <dcterms:modified xsi:type="dcterms:W3CDTF">2011-04-17T17:54:06Z</dcterms:modified>
</cp:coreProperties>
</file>