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44" r:id="rId1"/>
  </p:sldMasterIdLst>
  <p:notesMasterIdLst>
    <p:notesMasterId r:id="rId7"/>
  </p:notesMasterIdLst>
  <p:sldIdLst>
    <p:sldId id="515" r:id="rId2"/>
    <p:sldId id="533" r:id="rId3"/>
    <p:sldId id="536" r:id="rId4"/>
    <p:sldId id="535" r:id="rId5"/>
    <p:sldId id="53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7263" autoAdjust="0"/>
    <p:restoredTop sz="77273" autoAdjust="0"/>
  </p:normalViewPr>
  <p:slideViewPr>
    <p:cSldViewPr>
      <p:cViewPr varScale="1">
        <p:scale>
          <a:sx n="72" d="100"/>
          <a:sy n="72" d="100"/>
        </p:scale>
        <p:origin x="-852" y="-84"/>
      </p:cViewPr>
      <p:guideLst>
        <p:guide orient="horz" pos="2160"/>
        <p:guide pos="2928"/>
      </p:guideLst>
    </p:cSldViewPr>
  </p:slideViewPr>
  <p:outlineViewPr>
    <p:cViewPr>
      <p:scale>
        <a:sx n="33" d="100"/>
        <a:sy n="33" d="100"/>
      </p:scale>
      <p:origin x="0" y="29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4BE9E9-CF38-416B-96C4-8D9F33EAF4D8}" type="datetimeFigureOut">
              <a:rPr lang="en-US" smtClean="0"/>
              <a:pPr/>
              <a:t>2011-02-22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7E23C-B908-4BE6-B759-298985D67E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38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3D55-B7B6-4871-9F53-2564914CBC69}" type="datetimeFigureOut">
              <a:rPr lang="en-US" smtClean="0"/>
              <a:pPr/>
              <a:t>2011-02-22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C350-3472-4F7A-A46F-717DF5D2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3D55-B7B6-4871-9F53-2564914CBC69}" type="datetimeFigureOut">
              <a:rPr lang="en-US" smtClean="0"/>
              <a:pPr/>
              <a:t>2011-02-22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C350-3472-4F7A-A46F-717DF5D2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3D55-B7B6-4871-9F53-2564914CBC69}" type="datetimeFigureOut">
              <a:rPr lang="en-US" smtClean="0"/>
              <a:pPr/>
              <a:t>2011-02-22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C350-3472-4F7A-A46F-717DF5D2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3D55-B7B6-4871-9F53-2564914CBC69}" type="datetimeFigureOut">
              <a:rPr lang="en-US" smtClean="0"/>
              <a:pPr/>
              <a:t>2011-02-22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C350-3472-4F7A-A46F-717DF5D2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3D55-B7B6-4871-9F53-2564914CBC69}" type="datetimeFigureOut">
              <a:rPr lang="en-US" smtClean="0"/>
              <a:pPr/>
              <a:t>2011-02-22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C350-3472-4F7A-A46F-717DF5D2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3D55-B7B6-4871-9F53-2564914CBC69}" type="datetimeFigureOut">
              <a:rPr lang="en-US" smtClean="0"/>
              <a:pPr/>
              <a:t>2011-02-22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C350-3472-4F7A-A46F-717DF5D2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3D55-B7B6-4871-9F53-2564914CBC69}" type="datetimeFigureOut">
              <a:rPr lang="en-US" smtClean="0"/>
              <a:pPr/>
              <a:t>2011-02-22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C350-3472-4F7A-A46F-717DF5D2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3D55-B7B6-4871-9F53-2564914CBC69}" type="datetimeFigureOut">
              <a:rPr lang="en-US" smtClean="0"/>
              <a:pPr/>
              <a:t>2011-02-22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C350-3472-4F7A-A46F-717DF5D2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3D55-B7B6-4871-9F53-2564914CBC69}" type="datetimeFigureOut">
              <a:rPr lang="en-US" smtClean="0"/>
              <a:pPr/>
              <a:t>2011-02-22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C350-3472-4F7A-A46F-717DF5D2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3D55-B7B6-4871-9F53-2564914CBC69}" type="datetimeFigureOut">
              <a:rPr lang="en-US" smtClean="0"/>
              <a:pPr/>
              <a:t>2011-02-22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C350-3472-4F7A-A46F-717DF5D2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3D55-B7B6-4871-9F53-2564914CBC69}" type="datetimeFigureOut">
              <a:rPr lang="en-US" smtClean="0"/>
              <a:pPr/>
              <a:t>2011-02-22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C350-3472-4F7A-A46F-717DF5D2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93D55-B7B6-4871-9F53-2564914CBC69}" type="datetimeFigureOut">
              <a:rPr lang="en-US" smtClean="0"/>
              <a:pPr/>
              <a:t>2011-02-22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0C350-3472-4F7A-A46F-717DF5D2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cala-lang.org/" TargetMode="External"/><Relationship Id="rId2" Type="http://schemas.openxmlformats.org/officeDocument/2006/relationships/hyperlink" Target="http://moodle.epfl.ch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cala-lang.org/node/5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ara.epfl.ch/w/sav" TargetMode="External"/><Relationship Id="rId2" Type="http://schemas.openxmlformats.org/officeDocument/2006/relationships/hyperlink" Target="http://rise4fun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Logistics, Exercises and Demos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91600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Everyone should register for the course ‘SAV’ in </a:t>
            </a: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http://moodle.epfl.ch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whatAFunCourse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Please obtain “The Calculus of Computation” book</a:t>
            </a:r>
          </a:p>
          <a:p>
            <a:pPr marL="0" indent="0">
              <a:buNone/>
            </a:pPr>
            <a:r>
              <a:rPr lang="en-US" dirty="0" smtClean="0"/>
              <a:t>Bring your laptops whenever you can</a:t>
            </a:r>
          </a:p>
          <a:p>
            <a:pPr marL="0" indent="0">
              <a:buNone/>
            </a:pPr>
            <a:r>
              <a:rPr lang="en-US" dirty="0" smtClean="0"/>
              <a:t>If you do not know Scala, please take a look now</a:t>
            </a:r>
          </a:p>
          <a:p>
            <a:pPr lvl="1"/>
            <a:r>
              <a:rPr lang="en-US" dirty="0" smtClean="0"/>
              <a:t>can write ~Java, can write ~Haskell/</a:t>
            </a:r>
            <a:r>
              <a:rPr lang="en-US" dirty="0" err="1" smtClean="0"/>
              <a:t>Ocaml</a:t>
            </a:r>
            <a:r>
              <a:rPr lang="en-US" dirty="0" smtClean="0"/>
              <a:t>, see more at:</a:t>
            </a:r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http://scala-lang.org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Example: </a:t>
            </a:r>
            <a:r>
              <a:rPr lang="en-US" dirty="0" smtClean="0">
                <a:hlinkClick r:id="rId4"/>
              </a:rPr>
              <a:t>binary tree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85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Membership in Binary Search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sealed abstract class </a:t>
            </a:r>
            <a:r>
              <a:rPr lang="en-US" dirty="0" smtClean="0"/>
              <a:t>BST {</a:t>
            </a:r>
          </a:p>
          <a:p>
            <a:pPr marL="0" indent="0">
              <a:buNone/>
            </a:pPr>
            <a:r>
              <a:rPr lang="en-US" b="1" dirty="0" smtClean="0"/>
              <a:t>  </a:t>
            </a:r>
            <a:r>
              <a:rPr lang="en-US" b="1" dirty="0" err="1" smtClean="0"/>
              <a:t>def</a:t>
            </a:r>
            <a:r>
              <a:rPr lang="en-US" b="1" dirty="0" smtClean="0"/>
              <a:t> </a:t>
            </a:r>
            <a:r>
              <a:rPr lang="en-US" dirty="0" smtClean="0"/>
              <a:t>contains(key: </a:t>
            </a:r>
            <a:r>
              <a:rPr lang="en-US" dirty="0" err="1" smtClean="0"/>
              <a:t>Int</a:t>
            </a:r>
            <a:r>
              <a:rPr lang="en-US" dirty="0" smtClean="0"/>
              <a:t>): Boolean = (this : BST) match { 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b="1" dirty="0" smtClean="0"/>
              <a:t>case</a:t>
            </a:r>
            <a:r>
              <a:rPr lang="en-US" dirty="0" smtClean="0"/>
              <a:t> Node(left: </a:t>
            </a:r>
            <a:r>
              <a:rPr lang="en-US" dirty="0" err="1" smtClean="0"/>
              <a:t>BST,value</a:t>
            </a:r>
            <a:r>
              <a:rPr lang="en-US" dirty="0" smtClean="0"/>
              <a:t>: </a:t>
            </a:r>
            <a:r>
              <a:rPr lang="en-US" dirty="0" err="1" smtClean="0"/>
              <a:t>Int</a:t>
            </a:r>
            <a:r>
              <a:rPr lang="en-US" dirty="0" smtClean="0"/>
              <a:t>, _) </a:t>
            </a:r>
            <a:r>
              <a:rPr lang="en-US" b="1" dirty="0" smtClean="0"/>
              <a:t>if</a:t>
            </a:r>
            <a:r>
              <a:rPr lang="en-US" dirty="0" smtClean="0"/>
              <a:t> key &lt; value =&gt; </a:t>
            </a:r>
            <a:r>
              <a:rPr lang="en-US" dirty="0" err="1" smtClean="0"/>
              <a:t>left.contains</a:t>
            </a:r>
            <a:r>
              <a:rPr lang="en-US" dirty="0" smtClean="0"/>
              <a:t>(key)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b="1" dirty="0" smtClean="0"/>
              <a:t>case</a:t>
            </a:r>
            <a:r>
              <a:rPr lang="en-US" dirty="0" smtClean="0"/>
              <a:t> Node(_,value: </a:t>
            </a:r>
            <a:r>
              <a:rPr lang="en-US" dirty="0" err="1" smtClean="0"/>
              <a:t>Int</a:t>
            </a:r>
            <a:r>
              <a:rPr lang="en-US" dirty="0" smtClean="0"/>
              <a:t>, right: BST) </a:t>
            </a:r>
            <a:r>
              <a:rPr lang="en-US" b="1" dirty="0" smtClean="0"/>
              <a:t>if</a:t>
            </a:r>
            <a:r>
              <a:rPr lang="en-US" dirty="0" smtClean="0"/>
              <a:t> key &gt; value =&gt; </a:t>
            </a:r>
            <a:r>
              <a:rPr lang="en-US" dirty="0" err="1" smtClean="0"/>
              <a:t>right.contains</a:t>
            </a:r>
            <a:r>
              <a:rPr lang="en-US" dirty="0" smtClean="0"/>
              <a:t>(key)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b="1" dirty="0" smtClean="0"/>
              <a:t>case</a:t>
            </a:r>
            <a:r>
              <a:rPr lang="en-US" dirty="0" smtClean="0"/>
              <a:t> Node(_,value: </a:t>
            </a:r>
            <a:r>
              <a:rPr lang="en-US" dirty="0" err="1" smtClean="0"/>
              <a:t>Int</a:t>
            </a:r>
            <a:r>
              <a:rPr lang="en-US" dirty="0" smtClean="0"/>
              <a:t>, _) </a:t>
            </a:r>
            <a:r>
              <a:rPr lang="en-US" b="1" dirty="0" smtClean="0"/>
              <a:t>if</a:t>
            </a:r>
            <a:r>
              <a:rPr lang="en-US" dirty="0" smtClean="0"/>
              <a:t> key == value =&gt; true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b="1" dirty="0" smtClean="0"/>
              <a:t>case</a:t>
            </a:r>
            <a:r>
              <a:rPr lang="en-US" dirty="0" smtClean="0"/>
              <a:t> e : Empty =&gt; false</a:t>
            </a:r>
          </a:p>
          <a:p>
            <a:pPr marL="0" indent="0">
              <a:buNone/>
            </a:pPr>
            <a:r>
              <a:rPr lang="en-US" dirty="0" smtClean="0"/>
              <a:t>  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b="1" dirty="0" smtClean="0"/>
              <a:t>case class </a:t>
            </a:r>
            <a:r>
              <a:rPr lang="en-US" dirty="0" smtClean="0"/>
              <a:t>Empty </a:t>
            </a:r>
            <a:r>
              <a:rPr lang="en-US" b="1" dirty="0" smtClean="0"/>
              <a:t>extends </a:t>
            </a:r>
            <a:r>
              <a:rPr lang="en-US" dirty="0" smtClean="0"/>
              <a:t>BST</a:t>
            </a:r>
          </a:p>
          <a:p>
            <a:pPr marL="0" indent="0">
              <a:buNone/>
            </a:pPr>
            <a:r>
              <a:rPr lang="en-US" b="1" dirty="0" smtClean="0"/>
              <a:t>case class </a:t>
            </a:r>
            <a:r>
              <a:rPr lang="en-US" dirty="0" smtClean="0"/>
              <a:t>Node(</a:t>
            </a:r>
            <a:r>
              <a:rPr lang="en-US" dirty="0" err="1" smtClean="0"/>
              <a:t>val</a:t>
            </a:r>
            <a:r>
              <a:rPr lang="en-US" dirty="0" smtClean="0"/>
              <a:t> left: BST, </a:t>
            </a:r>
            <a:r>
              <a:rPr lang="en-US" dirty="0" err="1" smtClean="0"/>
              <a:t>val</a:t>
            </a:r>
            <a:r>
              <a:rPr lang="en-US" dirty="0" smtClean="0"/>
              <a:t> value: 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 err="1" smtClean="0"/>
              <a:t>val</a:t>
            </a:r>
            <a:r>
              <a:rPr lang="en-US" dirty="0" smtClean="0"/>
              <a:t> right: BST) </a:t>
            </a:r>
            <a:r>
              <a:rPr lang="en-US" b="1" dirty="0" smtClean="0"/>
              <a:t>extends </a:t>
            </a:r>
            <a:r>
              <a:rPr lang="en-US" dirty="0" smtClean="0"/>
              <a:t>BST</a:t>
            </a:r>
          </a:p>
        </p:txBody>
      </p:sp>
    </p:spTree>
    <p:extLst>
      <p:ext uri="{BB962C8B-B14F-4D97-AF65-F5344CB8AC3E}">
        <p14:creationId xmlns:p14="http://schemas.microsoft.com/office/powerpoint/2010/main" val="108980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sealed abstract class </a:t>
            </a:r>
            <a:r>
              <a:rPr lang="en-US" dirty="0"/>
              <a:t>BST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b="1" dirty="0" smtClean="0"/>
              <a:t>class </a:t>
            </a:r>
            <a:r>
              <a:rPr lang="en-US" dirty="0" smtClean="0"/>
              <a:t>Empty </a:t>
            </a:r>
            <a:r>
              <a:rPr lang="en-US" b="1" dirty="0" smtClean="0"/>
              <a:t>extends </a:t>
            </a:r>
            <a:r>
              <a:rPr lang="en-US" dirty="0" smtClean="0"/>
              <a:t>BST {}</a:t>
            </a:r>
          </a:p>
          <a:p>
            <a:pPr marL="0" indent="0">
              <a:buNone/>
            </a:pPr>
            <a:r>
              <a:rPr lang="en-US" b="1" dirty="0" smtClean="0"/>
              <a:t>class </a:t>
            </a:r>
            <a:r>
              <a:rPr lang="en-US" dirty="0" smtClean="0"/>
              <a:t>Node </a:t>
            </a:r>
            <a:r>
              <a:rPr lang="en-US" b="1" dirty="0"/>
              <a:t>extends </a:t>
            </a:r>
            <a:r>
              <a:rPr lang="en-US" dirty="0"/>
              <a:t>BST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public final BST left, right;</a:t>
            </a:r>
            <a:br>
              <a:rPr lang="en-US" dirty="0" smtClean="0"/>
            </a:br>
            <a:r>
              <a:rPr lang="en-US" dirty="0" smtClean="0"/>
              <a:t>  public final </a:t>
            </a:r>
            <a:r>
              <a:rPr lang="en-US" dirty="0" err="1" smtClean="0"/>
              <a:t>int</a:t>
            </a:r>
            <a:r>
              <a:rPr lang="en-US" dirty="0" smtClean="0"/>
              <a:t> value;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Node(</a:t>
            </a:r>
            <a:r>
              <a:rPr lang="en-US" dirty="0" err="1" smtClean="0"/>
              <a:t>lft</a:t>
            </a:r>
            <a:r>
              <a:rPr lang="en-US" dirty="0" smtClean="0"/>
              <a:t> : BST, </a:t>
            </a:r>
            <a:r>
              <a:rPr lang="en-US" dirty="0" err="1" smtClean="0"/>
              <a:t>vl</a:t>
            </a:r>
            <a:r>
              <a:rPr lang="en-US" dirty="0" smtClean="0"/>
              <a:t> : 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 err="1" smtClean="0"/>
              <a:t>rght</a:t>
            </a:r>
            <a:r>
              <a:rPr lang="en-US" dirty="0" smtClean="0"/>
              <a:t>: BST) {</a:t>
            </a:r>
            <a:br>
              <a:rPr lang="en-US" dirty="0" smtClean="0"/>
            </a:br>
            <a:r>
              <a:rPr lang="en-US" dirty="0" smtClean="0"/>
              <a:t>    left = </a:t>
            </a:r>
            <a:r>
              <a:rPr lang="en-US" dirty="0" err="1" smtClean="0"/>
              <a:t>lft</a:t>
            </a:r>
            <a:r>
              <a:rPr lang="en-US" dirty="0" smtClean="0"/>
              <a:t>; value = </a:t>
            </a:r>
            <a:r>
              <a:rPr lang="en-US" dirty="0" err="1" smtClean="0"/>
              <a:t>vl</a:t>
            </a:r>
            <a:r>
              <a:rPr lang="en-US" dirty="0" smtClean="0"/>
              <a:t>; right = </a:t>
            </a:r>
            <a:r>
              <a:rPr lang="en-US" dirty="0" err="1" smtClean="0"/>
              <a:t>rght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}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public </a:t>
            </a:r>
            <a:r>
              <a:rPr lang="en-US" b="1" dirty="0" err="1" smtClean="0"/>
              <a:t>boolean</a:t>
            </a:r>
            <a:r>
              <a:rPr lang="en-US" dirty="0" smtClean="0"/>
              <a:t> equals(BST other) { ... } </a:t>
            </a:r>
            <a:br>
              <a:rPr lang="en-US" dirty="0" smtClean="0"/>
            </a:br>
            <a:r>
              <a:rPr lang="en-US" dirty="0" smtClean="0"/>
              <a:t>  public String </a:t>
            </a:r>
            <a:r>
              <a:rPr lang="en-US" dirty="0" err="1" smtClean="0"/>
              <a:t>toString</a:t>
            </a:r>
            <a:r>
              <a:rPr lang="en-US" dirty="0" smtClean="0"/>
              <a:t>() { ... }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and this is all without the traversal...</a:t>
            </a:r>
          </a:p>
        </p:txBody>
      </p:sp>
    </p:spTree>
    <p:extLst>
      <p:ext uri="{BB962C8B-B14F-4D97-AF65-F5344CB8AC3E}">
        <p14:creationId xmlns:p14="http://schemas.microsoft.com/office/powerpoint/2010/main" val="3712022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Functional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+mj-lt"/>
              </a:rPr>
              <a:t>Objective </a:t>
            </a:r>
            <a:r>
              <a:rPr lang="en-US" sz="2800" dirty="0" err="1" smtClean="0">
                <a:latin typeface="+mj-lt"/>
              </a:rPr>
              <a:t>Caml</a:t>
            </a:r>
            <a:r>
              <a:rPr lang="en-US" sz="2800" dirty="0" smtClean="0">
                <a:latin typeface="+mj-lt"/>
              </a:rPr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latin typeface="Courier New" pitchFamily="49" charset="0"/>
              </a:rPr>
              <a:t>  type tree =</a:t>
            </a:r>
            <a:endParaRPr lang="en-US" sz="2800" b="1" dirty="0">
              <a:solidFill>
                <a:srgbClr val="99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latin typeface="Courier New" pitchFamily="49" charset="0"/>
              </a:rPr>
              <a:t>     Leaf</a:t>
            </a:r>
            <a:endParaRPr lang="en-US" sz="2800" b="1" dirty="0">
              <a:solidFill>
                <a:srgbClr val="99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latin typeface="Courier New" pitchFamily="49" charset="0"/>
              </a:rPr>
              <a:t>   </a:t>
            </a:r>
            <a:r>
              <a:rPr lang="en-US" sz="2800" b="1" dirty="0">
                <a:latin typeface="Courier New" pitchFamily="49" charset="0"/>
              </a:rPr>
              <a:t>| Node of </a:t>
            </a:r>
            <a:r>
              <a:rPr lang="en-US" sz="2800" b="1" dirty="0" smtClean="0">
                <a:latin typeface="Courier New" pitchFamily="49" charset="0"/>
              </a:rPr>
              <a:t>tree </a:t>
            </a:r>
            <a:r>
              <a:rPr lang="en-US" sz="2800" b="1" dirty="0">
                <a:latin typeface="Courier New" pitchFamily="49" charset="0"/>
              </a:rPr>
              <a:t>* </a:t>
            </a:r>
            <a:r>
              <a:rPr lang="en-US" sz="2800" b="1" dirty="0" err="1" smtClean="0">
                <a:latin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</a:rPr>
              <a:t> * tree </a:t>
            </a:r>
            <a:endParaRPr lang="en-US" sz="2800" b="1" dirty="0">
              <a:latin typeface="Courier New" pitchFamily="49" charset="0"/>
            </a:endParaRPr>
          </a:p>
          <a:p>
            <a:pPr marL="0" indent="0">
              <a:buNone/>
            </a:pPr>
            <a:r>
              <a:rPr lang="en-US" sz="2800" dirty="0" smtClean="0"/>
              <a:t>Haskell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>
                <a:latin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</a:rPr>
              <a:t>data Tree </a:t>
            </a:r>
            <a:r>
              <a:rPr lang="en-US" sz="2800" b="1" dirty="0">
                <a:latin typeface="Courier New" pitchFamily="49" charset="0"/>
              </a:rPr>
              <a:t>=</a:t>
            </a:r>
            <a:endParaRPr lang="en-US" sz="2800" b="1" dirty="0">
              <a:solidFill>
                <a:srgbClr val="99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>
                <a:latin typeface="Courier New" pitchFamily="49" charset="0"/>
              </a:rPr>
              <a:t>     Leaf</a:t>
            </a:r>
            <a:endParaRPr lang="en-US" sz="2800" b="1" dirty="0">
              <a:solidFill>
                <a:srgbClr val="99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>
                <a:latin typeface="Courier New" pitchFamily="49" charset="0"/>
              </a:rPr>
              <a:t>   | Node </a:t>
            </a:r>
            <a:r>
              <a:rPr lang="en-US" sz="2800" b="1" dirty="0" smtClean="0">
                <a:latin typeface="Courier New" pitchFamily="49" charset="0"/>
              </a:rPr>
              <a:t>tree </a:t>
            </a:r>
            <a:r>
              <a:rPr lang="en-US" sz="2800" b="1" dirty="0" err="1" smtClean="0">
                <a:latin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</a:rPr>
              <a:t> tree</a:t>
            </a:r>
          </a:p>
        </p:txBody>
      </p:sp>
    </p:spTree>
    <p:extLst>
      <p:ext uri="{BB962C8B-B14F-4D97-AF65-F5344CB8AC3E}">
        <p14:creationId xmlns:p14="http://schemas.microsoft.com/office/powerpoint/2010/main" val="4165400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 of Today’s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Bookmark this site, gives demo of many interesting related tools: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>
                <a:hlinkClick r:id="rId2"/>
              </a:rPr>
              <a:t>http://rise4fun.com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Check course page and </a:t>
            </a:r>
            <a:r>
              <a:rPr lang="en-US" dirty="0" err="1" smtClean="0"/>
              <a:t>moodle</a:t>
            </a:r>
            <a:r>
              <a:rPr lang="en-US" dirty="0" smtClean="0"/>
              <a:t> page regularly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hlinkClick r:id="rId3"/>
              </a:rPr>
              <a:t>http://lara.epfl.ch/w/sav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Attend all lectures, exercises, labs that you can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Next </a:t>
            </a:r>
            <a:r>
              <a:rPr lang="en-US"/>
              <a:t>Eva </a:t>
            </a:r>
            <a:r>
              <a:rPr lang="en-US" smtClean="0"/>
              <a:t>leads exercises/labs </a:t>
            </a:r>
            <a:r>
              <a:rPr lang="en-US" dirty="0"/>
              <a:t>using </a:t>
            </a:r>
            <a:r>
              <a:rPr lang="en-US" dirty="0" smtClean="0"/>
              <a:t>Spec#</a:t>
            </a:r>
          </a:p>
        </p:txBody>
      </p:sp>
    </p:spTree>
    <p:extLst>
      <p:ext uri="{BB962C8B-B14F-4D97-AF65-F5344CB8AC3E}">
        <p14:creationId xmlns:p14="http://schemas.microsoft.com/office/powerpoint/2010/main" val="228672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9803</TotalTime>
  <Words>262</Words>
  <Application>Microsoft Office PowerPoint</Application>
  <PresentationFormat>On-screen Show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Logistics, Exercises and Demos</vt:lpstr>
      <vt:lpstr>Membership in Binary Search Tree</vt:lpstr>
      <vt:lpstr>Java</vt:lpstr>
      <vt:lpstr>Other Functional Languages</vt:lpstr>
      <vt:lpstr>Rest of Today’s Class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Procedures for Algebraic Data Types with Abstractions</dc:title>
  <dc:creator>psuter</dc:creator>
  <cp:lastModifiedBy>kuncak</cp:lastModifiedBy>
  <cp:revision>888</cp:revision>
  <dcterms:created xsi:type="dcterms:W3CDTF">2009-12-16T09:41:49Z</dcterms:created>
  <dcterms:modified xsi:type="dcterms:W3CDTF">2011-02-22T20:00:55Z</dcterms:modified>
</cp:coreProperties>
</file>