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30279975" cy="42808525"/>
  <p:notesSz cx="9601200" cy="15087600"/>
  <p:embeddedFontLst>
    <p:embeddedFont>
      <p:font typeface="Helvetica" pitchFamily="34" charset="0"/>
      <p:regular r:id="rId3"/>
      <p:bold r:id="rId4"/>
      <p:italic r:id="rId5"/>
      <p:boldItalic r:id="rId6"/>
    </p:embeddedFont>
    <p:embeddedFont>
      <p:font typeface="Narkisim" pitchFamily="34" charset="-79"/>
      <p:regular r:id="rId7"/>
    </p:embeddedFont>
    <p:embeddedFont>
      <p:font typeface="Microsoft Sans Serif" pitchFamily="34" charset="0"/>
      <p:regular r:id="rId8"/>
    </p:embeddedFont>
    <p:embeddedFont>
      <p:font typeface="Verdana" pitchFamily="34" charset="0"/>
      <p:regular r:id="rId9"/>
      <p:bold r:id="rId10"/>
      <p:italic r:id="rId11"/>
      <p:boldItalic r:id="rId12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830388" indent="-1373188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3660775" indent="-2746375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5491163" indent="-4119563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7321550" indent="-549275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184"/>
    <a:srgbClr val="FCFEA4"/>
    <a:srgbClr val="C2FFA3"/>
    <a:srgbClr val="99FF66"/>
    <a:srgbClr val="66FF33"/>
    <a:srgbClr val="FFE285"/>
    <a:srgbClr val="DCED3B"/>
    <a:srgbClr val="C9C600"/>
    <a:srgbClr val="E6F272"/>
    <a:srgbClr val="EFF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845" autoAdjust="0"/>
    <p:restoredTop sz="94660"/>
  </p:normalViewPr>
  <p:slideViewPr>
    <p:cSldViewPr>
      <p:cViewPr>
        <p:scale>
          <a:sx n="30" d="100"/>
          <a:sy n="30" d="100"/>
        </p:scale>
        <p:origin x="-1374" y="198"/>
      </p:cViewPr>
      <p:guideLst>
        <p:guide orient="horz" pos="13483"/>
        <p:guide pos="9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9572" y="13301404"/>
            <a:ext cx="25740836" cy="9170530"/>
          </a:xfrm>
          <a:prstGeom prst="rect">
            <a:avLst/>
          </a:prstGeom>
        </p:spPr>
        <p:txBody>
          <a:bodyPr lIns="366107" tIns="183054" rIns="366107" bIns="18305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9137" y="24257745"/>
            <a:ext cx="21201705" cy="10937271"/>
          </a:xfrm>
        </p:spPr>
        <p:txBody>
          <a:bodyPr/>
          <a:lstStyle>
            <a:lvl1pPr marL="0" indent="0" algn="ctr">
              <a:buNone/>
              <a:defRPr/>
            </a:lvl1pPr>
            <a:lvl2pPr marL="1830537" indent="0" algn="ctr">
              <a:buNone/>
              <a:defRPr/>
            </a:lvl2pPr>
            <a:lvl3pPr marL="3661075" indent="0" algn="ctr">
              <a:buNone/>
              <a:defRPr/>
            </a:lvl3pPr>
            <a:lvl4pPr marL="5491612" indent="0" algn="ctr">
              <a:buNone/>
              <a:defRPr/>
            </a:lvl4pPr>
            <a:lvl5pPr marL="7322149" indent="0" algn="ctr">
              <a:buNone/>
              <a:defRPr/>
            </a:lvl5pPr>
            <a:lvl6pPr marL="9152687" indent="0" algn="ctr">
              <a:buNone/>
              <a:defRPr/>
            </a:lvl6pPr>
            <a:lvl7pPr marL="10983224" indent="0" algn="ctr">
              <a:buNone/>
              <a:defRPr/>
            </a:lvl7pPr>
            <a:lvl8pPr marL="12813762" indent="0" algn="ctr">
              <a:buNone/>
              <a:defRPr/>
            </a:lvl8pPr>
            <a:lvl9pPr marL="1464429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104B6-9F09-4D6B-8E51-A6D916821B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047" y="1715902"/>
            <a:ext cx="27253885" cy="7130517"/>
          </a:xfrm>
          <a:prstGeom prst="rect">
            <a:avLst/>
          </a:prstGeom>
        </p:spPr>
        <p:txBody>
          <a:bodyPr lIns="366107" tIns="183054" rIns="366107" bIns="18305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E37AF-817A-46DE-8AEA-0A9F935A0E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428668" y="1715902"/>
            <a:ext cx="7171071" cy="39160649"/>
          </a:xfrm>
          <a:prstGeom prst="rect">
            <a:avLst/>
          </a:prstGeom>
        </p:spPr>
        <p:txBody>
          <a:bodyPr vert="eaVert" lIns="366107" tIns="183054" rIns="366107" bIns="18305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456" y="1715902"/>
            <a:ext cx="20902908" cy="391606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E3F26-7022-4363-9A80-8525AFDE48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047" y="1715902"/>
            <a:ext cx="27253885" cy="7130517"/>
          </a:xfrm>
          <a:prstGeom prst="rect">
            <a:avLst/>
          </a:prstGeom>
        </p:spPr>
        <p:txBody>
          <a:bodyPr lIns="366107" tIns="183054" rIns="366107" bIns="18305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1C87-DCF0-41F5-9BF1-4E754CC1B4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57" y="27511599"/>
            <a:ext cx="25740840" cy="8496880"/>
          </a:xfrm>
          <a:prstGeom prst="rect">
            <a:avLst/>
          </a:prstGeom>
        </p:spPr>
        <p:txBody>
          <a:bodyPr lIns="366107" tIns="183054" rIns="366107" bIns="183054"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357" y="18144057"/>
            <a:ext cx="25740840" cy="9367542"/>
          </a:xfrm>
        </p:spPr>
        <p:txBody>
          <a:bodyPr anchor="b"/>
          <a:lstStyle>
            <a:lvl1pPr marL="0" indent="0">
              <a:buNone/>
              <a:defRPr sz="8000"/>
            </a:lvl1pPr>
            <a:lvl2pPr marL="1830537" indent="0">
              <a:buNone/>
              <a:defRPr sz="7200"/>
            </a:lvl2pPr>
            <a:lvl3pPr marL="3661075" indent="0">
              <a:buNone/>
              <a:defRPr sz="6400"/>
            </a:lvl3pPr>
            <a:lvl4pPr marL="5491612" indent="0">
              <a:buNone/>
              <a:defRPr sz="5600"/>
            </a:lvl4pPr>
            <a:lvl5pPr marL="7322149" indent="0">
              <a:buNone/>
              <a:defRPr sz="5600"/>
            </a:lvl5pPr>
            <a:lvl6pPr marL="9152687" indent="0">
              <a:buNone/>
              <a:defRPr sz="5600"/>
            </a:lvl6pPr>
            <a:lvl7pPr marL="10983224" indent="0">
              <a:buNone/>
              <a:defRPr sz="5600"/>
            </a:lvl7pPr>
            <a:lvl8pPr marL="12813762" indent="0">
              <a:buNone/>
              <a:defRPr sz="5600"/>
            </a:lvl8pPr>
            <a:lvl9pPr marL="14644299" indent="0">
              <a:buNone/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A4E63-DEBF-4984-A590-893CF8D373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047" y="1715902"/>
            <a:ext cx="27253885" cy="7130517"/>
          </a:xfrm>
          <a:prstGeom prst="rect">
            <a:avLst/>
          </a:prstGeom>
        </p:spPr>
        <p:txBody>
          <a:bodyPr lIns="366107" tIns="183054" rIns="366107" bIns="18305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456" y="6100978"/>
            <a:ext cx="14036989" cy="34775571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62749" y="6100978"/>
            <a:ext cx="14036989" cy="34775571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684D2-84AD-4D22-9882-0B3445E41D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047" y="1715902"/>
            <a:ext cx="27253885" cy="7130517"/>
          </a:xfrm>
          <a:prstGeom prst="rect">
            <a:avLst/>
          </a:prstGeom>
        </p:spPr>
        <p:txBody>
          <a:bodyPr lIns="366107" tIns="183054" rIns="366107" bIns="18305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045" y="9583619"/>
            <a:ext cx="13382186" cy="3991056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0537" indent="0">
              <a:buNone/>
              <a:defRPr sz="8000" b="1"/>
            </a:lvl2pPr>
            <a:lvl3pPr marL="3661075" indent="0">
              <a:buNone/>
              <a:defRPr sz="7200" b="1"/>
            </a:lvl3pPr>
            <a:lvl4pPr marL="5491612" indent="0">
              <a:buNone/>
              <a:defRPr sz="6400" b="1"/>
            </a:lvl4pPr>
            <a:lvl5pPr marL="7322149" indent="0">
              <a:buNone/>
              <a:defRPr sz="6400" b="1"/>
            </a:lvl5pPr>
            <a:lvl6pPr marL="9152687" indent="0">
              <a:buNone/>
              <a:defRPr sz="6400" b="1"/>
            </a:lvl6pPr>
            <a:lvl7pPr marL="10983224" indent="0">
              <a:buNone/>
              <a:defRPr sz="6400" b="1"/>
            </a:lvl7pPr>
            <a:lvl8pPr marL="12813762" indent="0">
              <a:buNone/>
              <a:defRPr sz="6400" b="1"/>
            </a:lvl8pPr>
            <a:lvl9pPr marL="1464429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045" y="13574675"/>
            <a:ext cx="13382186" cy="24664474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4744" y="9583619"/>
            <a:ext cx="13382186" cy="3991056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0537" indent="0">
              <a:buNone/>
              <a:defRPr sz="8000" b="1"/>
            </a:lvl2pPr>
            <a:lvl3pPr marL="3661075" indent="0">
              <a:buNone/>
              <a:defRPr sz="7200" b="1"/>
            </a:lvl3pPr>
            <a:lvl4pPr marL="5491612" indent="0">
              <a:buNone/>
              <a:defRPr sz="6400" b="1"/>
            </a:lvl4pPr>
            <a:lvl5pPr marL="7322149" indent="0">
              <a:buNone/>
              <a:defRPr sz="6400" b="1"/>
            </a:lvl5pPr>
            <a:lvl6pPr marL="9152687" indent="0">
              <a:buNone/>
              <a:defRPr sz="6400" b="1"/>
            </a:lvl6pPr>
            <a:lvl7pPr marL="10983224" indent="0">
              <a:buNone/>
              <a:defRPr sz="6400" b="1"/>
            </a:lvl7pPr>
            <a:lvl8pPr marL="12813762" indent="0">
              <a:buNone/>
              <a:defRPr sz="6400" b="1"/>
            </a:lvl8pPr>
            <a:lvl9pPr marL="1464429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4744" y="13574675"/>
            <a:ext cx="13382186" cy="24664474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59DD9-8943-4612-A784-45350DD359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047" y="1715902"/>
            <a:ext cx="27253885" cy="7130517"/>
          </a:xfrm>
          <a:prstGeom prst="rect">
            <a:avLst/>
          </a:prstGeom>
        </p:spPr>
        <p:txBody>
          <a:bodyPr lIns="366107" tIns="183054" rIns="366107" bIns="18305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0A7BD-DE2B-4C6A-992C-DB8097D023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798D-2967-43B1-8CA7-CA71DAA4EA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047" y="1703192"/>
            <a:ext cx="9961941" cy="7257621"/>
          </a:xfrm>
          <a:prstGeom prst="rect">
            <a:avLst/>
          </a:prstGeom>
        </p:spPr>
        <p:txBody>
          <a:bodyPr lIns="366107" tIns="183054" rIns="366107" bIns="183054"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355" y="1703189"/>
            <a:ext cx="16929577" cy="3653596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047" y="8960812"/>
            <a:ext cx="9961941" cy="29278339"/>
          </a:xfrm>
        </p:spPr>
        <p:txBody>
          <a:bodyPr/>
          <a:lstStyle>
            <a:lvl1pPr marL="0" indent="0">
              <a:buNone/>
              <a:defRPr sz="5600"/>
            </a:lvl1pPr>
            <a:lvl2pPr marL="1830537" indent="0">
              <a:buNone/>
              <a:defRPr sz="4800"/>
            </a:lvl2pPr>
            <a:lvl3pPr marL="3661075" indent="0">
              <a:buNone/>
              <a:defRPr sz="4000"/>
            </a:lvl3pPr>
            <a:lvl4pPr marL="5491612" indent="0">
              <a:buNone/>
              <a:defRPr sz="3600"/>
            </a:lvl4pPr>
            <a:lvl5pPr marL="7322149" indent="0">
              <a:buNone/>
              <a:defRPr sz="3600"/>
            </a:lvl5pPr>
            <a:lvl6pPr marL="9152687" indent="0">
              <a:buNone/>
              <a:defRPr sz="3600"/>
            </a:lvl6pPr>
            <a:lvl7pPr marL="10983224" indent="0">
              <a:buNone/>
              <a:defRPr sz="3600"/>
            </a:lvl7pPr>
            <a:lvl8pPr marL="12813762" indent="0">
              <a:buNone/>
              <a:defRPr sz="3600"/>
            </a:lvl8pPr>
            <a:lvl9pPr marL="14644299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A6CBD-251A-489C-9464-1ACC83C87C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748" y="29964700"/>
            <a:ext cx="18162900" cy="3539836"/>
          </a:xfrm>
          <a:prstGeom prst="rect">
            <a:avLst/>
          </a:prstGeom>
        </p:spPr>
        <p:txBody>
          <a:bodyPr lIns="366107" tIns="183054" rIns="366107" bIns="183054"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7748" y="3825821"/>
            <a:ext cx="18162900" cy="25681304"/>
          </a:xfrm>
        </p:spPr>
        <p:txBody>
          <a:bodyPr/>
          <a:lstStyle>
            <a:lvl1pPr marL="0" indent="0">
              <a:buNone/>
              <a:defRPr sz="12800"/>
            </a:lvl1pPr>
            <a:lvl2pPr marL="1830537" indent="0">
              <a:buNone/>
              <a:defRPr sz="11200"/>
            </a:lvl2pPr>
            <a:lvl3pPr marL="3661075" indent="0">
              <a:buNone/>
              <a:defRPr sz="9600"/>
            </a:lvl3pPr>
            <a:lvl4pPr marL="5491612" indent="0">
              <a:buNone/>
              <a:defRPr sz="8000"/>
            </a:lvl4pPr>
            <a:lvl5pPr marL="7322149" indent="0">
              <a:buNone/>
              <a:defRPr sz="8000"/>
            </a:lvl5pPr>
            <a:lvl6pPr marL="9152687" indent="0">
              <a:buNone/>
              <a:defRPr sz="8000"/>
            </a:lvl6pPr>
            <a:lvl7pPr marL="10983224" indent="0">
              <a:buNone/>
              <a:defRPr sz="8000"/>
            </a:lvl7pPr>
            <a:lvl8pPr marL="12813762" indent="0">
              <a:buNone/>
              <a:defRPr sz="8000"/>
            </a:lvl8pPr>
            <a:lvl9pPr marL="14644299" indent="0">
              <a:buNone/>
              <a:defRPr sz="8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748" y="33504536"/>
            <a:ext cx="18162900" cy="5020596"/>
          </a:xfrm>
        </p:spPr>
        <p:txBody>
          <a:bodyPr/>
          <a:lstStyle>
            <a:lvl1pPr marL="0" indent="0">
              <a:buNone/>
              <a:defRPr sz="5600"/>
            </a:lvl1pPr>
            <a:lvl2pPr marL="1830537" indent="0">
              <a:buNone/>
              <a:defRPr sz="4800"/>
            </a:lvl2pPr>
            <a:lvl3pPr marL="3661075" indent="0">
              <a:buNone/>
              <a:defRPr sz="4000"/>
            </a:lvl3pPr>
            <a:lvl4pPr marL="5491612" indent="0">
              <a:buNone/>
              <a:defRPr sz="3600"/>
            </a:lvl4pPr>
            <a:lvl5pPr marL="7322149" indent="0">
              <a:buNone/>
              <a:defRPr sz="3600"/>
            </a:lvl5pPr>
            <a:lvl6pPr marL="9152687" indent="0">
              <a:buNone/>
              <a:defRPr sz="3600"/>
            </a:lvl6pPr>
            <a:lvl7pPr marL="10983224" indent="0">
              <a:buNone/>
              <a:defRPr sz="3600"/>
            </a:lvl7pPr>
            <a:lvl8pPr marL="12813762" indent="0">
              <a:buNone/>
              <a:defRPr sz="3600"/>
            </a:lvl8pPr>
            <a:lvl9pPr marL="14644299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2C2F9-CE32-405D-818D-C6ABC6D335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6100763"/>
            <a:ext cx="28684537" cy="3477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4" tIns="199329" rIns="398654" bIns="199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2888" y="41181338"/>
            <a:ext cx="70691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54" tIns="199329" rIns="398654" bIns="199329" numCol="1" anchor="t" anchorCtr="0" compatLnSpc="1">
            <a:prstTxWarp prst="textNoShape">
              <a:avLst/>
            </a:prstTxWarp>
          </a:bodyPr>
          <a:lstStyle>
            <a:lvl1pPr>
              <a:defRPr sz="6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41181338"/>
            <a:ext cx="959167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54" tIns="199329" rIns="398654" bIns="199329" numCol="1" anchor="t" anchorCtr="0" compatLnSpc="1">
            <a:prstTxWarp prst="textNoShape">
              <a:avLst/>
            </a:prstTxWarp>
          </a:bodyPr>
          <a:lstStyle>
            <a:lvl1pPr algn="ctr">
              <a:defRPr sz="6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950" y="41181338"/>
            <a:ext cx="7069138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54" tIns="199329" rIns="398654" bIns="199329" numCol="1" anchor="t" anchorCtr="0" compatLnSpc="1">
            <a:prstTxWarp prst="textNoShape">
              <a:avLst/>
            </a:prstTxWarp>
          </a:bodyPr>
          <a:lstStyle>
            <a:lvl1pPr algn="r">
              <a:defRPr sz="6000"/>
            </a:lvl1pPr>
          </a:lstStyle>
          <a:p>
            <a:pPr>
              <a:defRPr/>
            </a:pPr>
            <a:fld id="{DC93DA8E-BE61-4AA7-9C7E-B140AFBF1BC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7018338" y="2554288"/>
            <a:ext cx="22582187" cy="1182687"/>
          </a:xfrm>
          <a:prstGeom prst="rect">
            <a:avLst/>
          </a:prstGeom>
          <a:solidFill>
            <a:srgbClr val="006666"/>
          </a:solidFill>
          <a:ln>
            <a:noFill/>
          </a:ln>
          <a:extLst/>
        </p:spPr>
        <p:txBody>
          <a:bodyPr wrap="none" lIns="366107" tIns="183054" rIns="366107" bIns="183054" anchor="ctr"/>
          <a:lstStyle/>
          <a:p>
            <a:pPr>
              <a:defRPr/>
            </a:pPr>
            <a:endParaRPr lang="en-US"/>
          </a:p>
        </p:txBody>
      </p:sp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8338" y="793750"/>
            <a:ext cx="16173450" cy="1652588"/>
            <a:chOff x="1104" y="123"/>
            <a:chExt cx="2544" cy="260"/>
          </a:xfrm>
        </p:grpSpPr>
        <p:sp>
          <p:nvSpPr>
            <p:cNvPr id="1034" name="AutoShape 8"/>
            <p:cNvSpPr>
              <a:spLocks noChangeArrowheads="1"/>
            </p:cNvSpPr>
            <p:nvPr userDrawn="1"/>
          </p:nvSpPr>
          <p:spPr bwMode="auto">
            <a:xfrm>
              <a:off x="3312" y="123"/>
              <a:ext cx="336" cy="116"/>
            </a:xfrm>
            <a:prstGeom prst="parallelogram">
              <a:avLst>
                <a:gd name="adj" fmla="val 41383"/>
              </a:avLst>
            </a:prstGeom>
            <a:solidFill>
              <a:srgbClr val="92B7B6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 userDrawn="1"/>
          </p:nvGrpSpPr>
          <p:grpSpPr bwMode="auto">
            <a:xfrm>
              <a:off x="1104" y="123"/>
              <a:ext cx="2400" cy="260"/>
              <a:chOff x="1056" y="1513"/>
              <a:chExt cx="2400" cy="240"/>
            </a:xfrm>
          </p:grpSpPr>
          <p:sp>
            <p:nvSpPr>
              <p:cNvPr id="1036" name="Rectangle 10"/>
              <p:cNvSpPr>
                <a:spLocks noChangeArrowheads="1"/>
              </p:cNvSpPr>
              <p:nvPr/>
            </p:nvSpPr>
            <p:spPr bwMode="auto">
              <a:xfrm>
                <a:off x="1056" y="1513"/>
                <a:ext cx="2304" cy="240"/>
              </a:xfrm>
              <a:prstGeom prst="rect">
                <a:avLst/>
              </a:prstGeom>
              <a:solidFill>
                <a:srgbClr val="649696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7" name="AutoShape 11"/>
              <p:cNvSpPr>
                <a:spLocks noChangeArrowheads="1"/>
              </p:cNvSpPr>
              <p:nvPr/>
            </p:nvSpPr>
            <p:spPr bwMode="auto">
              <a:xfrm>
                <a:off x="3264" y="1632"/>
                <a:ext cx="192" cy="121"/>
              </a:xfrm>
              <a:prstGeom prst="parallelogram">
                <a:avLst>
                  <a:gd name="adj" fmla="val 39669"/>
                </a:avLst>
              </a:prstGeom>
              <a:solidFill>
                <a:srgbClr val="649696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32" name="Text Box 13"/>
          <p:cNvSpPr txBox="1">
            <a:spLocks noChangeArrowheads="1"/>
          </p:cNvSpPr>
          <p:nvPr userDrawn="1"/>
        </p:nvSpPr>
        <p:spPr bwMode="auto">
          <a:xfrm>
            <a:off x="7323138" y="704850"/>
            <a:ext cx="9329737" cy="1847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366107" tIns="183054" rIns="366107" bIns="183054"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CH" sz="4800" b="1">
                <a:solidFill>
                  <a:schemeClr val="bg1"/>
                </a:solidFill>
                <a:latin typeface="Verdana" pitchFamily="34" charset="0"/>
              </a:rPr>
              <a:t>School of Computer and</a:t>
            </a:r>
          </a:p>
          <a:p>
            <a:pPr eaLnBrk="1" hangingPunct="1">
              <a:defRPr/>
            </a:pPr>
            <a:r>
              <a:rPr lang="fr-CH" sz="4800" b="1">
                <a:solidFill>
                  <a:schemeClr val="bg1"/>
                </a:solidFill>
                <a:latin typeface="Verdana" pitchFamily="34" charset="0"/>
              </a:rPr>
              <a:t>Communication Sciences</a:t>
            </a:r>
            <a:endParaRPr lang="en-GB" sz="48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33" name="Picture 18" descr="epfl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06438" y="762000"/>
            <a:ext cx="60071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3984625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84625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Arial" charset="0"/>
        </a:defRPr>
      </a:lvl2pPr>
      <a:lvl3pPr algn="ctr" defTabSz="3984625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Arial" charset="0"/>
        </a:defRPr>
      </a:lvl3pPr>
      <a:lvl4pPr algn="ctr" defTabSz="3984625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Arial" charset="0"/>
        </a:defRPr>
      </a:lvl4pPr>
      <a:lvl5pPr algn="ctr" defTabSz="3984625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Arial" charset="0"/>
        </a:defRPr>
      </a:lvl5pPr>
      <a:lvl6pPr marL="1830537" algn="ctr" defTabSz="3985234" rtl="0" fontAlgn="base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Arial" charset="0"/>
        </a:defRPr>
      </a:lvl6pPr>
      <a:lvl7pPr marL="3661075" algn="ctr" defTabSz="3985234" rtl="0" fontAlgn="base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Arial" charset="0"/>
        </a:defRPr>
      </a:lvl7pPr>
      <a:lvl8pPr marL="5491612" algn="ctr" defTabSz="3985234" rtl="0" fontAlgn="base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Arial" charset="0"/>
        </a:defRPr>
      </a:lvl8pPr>
      <a:lvl9pPr marL="7322149" algn="ctr" defTabSz="3985234" rtl="0" fontAlgn="base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Arial" charset="0"/>
        </a:defRPr>
      </a:lvl9pPr>
    </p:titleStyle>
    <p:bodyStyle>
      <a:lvl1pPr marL="1492250" indent="-1492250" algn="l" defTabSz="3984625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  <a:ea typeface="+mn-ea"/>
          <a:cs typeface="+mn-cs"/>
        </a:defRPr>
      </a:lvl1pPr>
      <a:lvl2pPr marL="3240088" indent="-1244600" algn="l" defTabSz="3984625" rtl="0" eaLnBrk="0" fontAlgn="base" hangingPunct="0">
        <a:spcBef>
          <a:spcPct val="20000"/>
        </a:spcBef>
        <a:spcAft>
          <a:spcPct val="0"/>
        </a:spcAft>
        <a:buChar char="–"/>
        <a:defRPr sz="12000">
          <a:solidFill>
            <a:schemeClr val="tx1"/>
          </a:solidFill>
          <a:latin typeface="+mn-lt"/>
        </a:defRPr>
      </a:lvl2pPr>
      <a:lvl3pPr marL="4981575" indent="-996950" algn="l" defTabSz="3984625" rtl="0" eaLnBrk="0" fontAlgn="base" hangingPunct="0">
        <a:spcBef>
          <a:spcPct val="20000"/>
        </a:spcBef>
        <a:spcAft>
          <a:spcPct val="0"/>
        </a:spcAft>
        <a:buChar char="•"/>
        <a:defRPr sz="10400">
          <a:solidFill>
            <a:schemeClr val="tx1"/>
          </a:solidFill>
          <a:latin typeface="+mn-lt"/>
        </a:defRPr>
      </a:lvl3pPr>
      <a:lvl4pPr marL="6978650" indent="-996950" algn="l" defTabSz="3984625" rtl="0" eaLnBrk="0" fontAlgn="base" hangingPunct="0">
        <a:spcBef>
          <a:spcPct val="20000"/>
        </a:spcBef>
        <a:spcAft>
          <a:spcPct val="0"/>
        </a:spcAft>
        <a:buChar char="–"/>
        <a:defRPr sz="8800">
          <a:solidFill>
            <a:schemeClr val="tx1"/>
          </a:solidFill>
          <a:latin typeface="+mn-lt"/>
        </a:defRPr>
      </a:lvl4pPr>
      <a:lvl5pPr marL="8967788" indent="-996950" algn="l" defTabSz="3984625" rtl="0" eaLnBrk="0" fontAlgn="base" hangingPunct="0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5pPr>
      <a:lvl6pPr marL="10798901" indent="-997899" algn="l" defTabSz="3985234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6pPr>
      <a:lvl7pPr marL="12629439" indent="-997899" algn="l" defTabSz="3985234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7pPr>
      <a:lvl8pPr marL="14459976" indent="-997899" algn="l" defTabSz="3985234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8pPr>
      <a:lvl9pPr marL="16290513" indent="-997899" algn="l" defTabSz="3985234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30537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61075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91612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22149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52687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83224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13762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44299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amp.epfl.ch/~magarcia/ScalaNET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ounded Rectangle 375"/>
          <p:cNvSpPr/>
          <p:nvPr/>
        </p:nvSpPr>
        <p:spPr bwMode="auto">
          <a:xfrm>
            <a:off x="825501" y="10315031"/>
            <a:ext cx="28267025" cy="32250607"/>
          </a:xfrm>
          <a:prstGeom prst="roundRect">
            <a:avLst>
              <a:gd name="adj" fmla="val 2877"/>
            </a:avLst>
          </a:prstGeom>
          <a:solidFill>
            <a:srgbClr val="FCFEA4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15" name="Text Box 40"/>
          <p:cNvSpPr txBox="1">
            <a:spLocks noChangeArrowheads="1"/>
          </p:cNvSpPr>
          <p:nvPr/>
        </p:nvSpPr>
        <p:spPr bwMode="auto">
          <a:xfrm>
            <a:off x="6786563" y="2544763"/>
            <a:ext cx="2365692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6107" tIns="183054" rIns="366107" bIns="183054">
            <a:spAutoFit/>
          </a:bodyPr>
          <a:lstStyle/>
          <a:p>
            <a:pPr defTabSz="3984625"/>
            <a:r>
              <a:rPr lang="fr-FR" sz="5500">
                <a:solidFill>
                  <a:srgbClr val="FFFF00"/>
                </a:solidFill>
                <a:latin typeface="Helvetica" pitchFamily="34" charset="0"/>
              </a:rPr>
              <a:t>M. Garcia,T. Gvero,H. Hojjat,V. Kuncak,M. Odersky,R. Piskac, L.Rytz  </a:t>
            </a:r>
          </a:p>
          <a:p>
            <a:pPr defTabSz="3984625"/>
            <a:r>
              <a:rPr lang="fr-FR" sz="5500">
                <a:solidFill>
                  <a:srgbClr val="FFFF00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13316" name="Text Box 41"/>
          <p:cNvSpPr txBox="1">
            <a:spLocks noChangeArrowheads="1"/>
          </p:cNvSpPr>
          <p:nvPr/>
        </p:nvSpPr>
        <p:spPr bwMode="auto">
          <a:xfrm>
            <a:off x="24212550" y="615950"/>
            <a:ext cx="51943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6107" tIns="183054" rIns="366107" bIns="183054">
            <a:spAutoFit/>
          </a:bodyPr>
          <a:lstStyle/>
          <a:p>
            <a:pPr algn="r" defTabSz="3984625"/>
            <a:r>
              <a:rPr lang="fr-CH" sz="5600" b="1">
                <a:solidFill>
                  <a:schemeClr val="bg1"/>
                </a:solidFill>
                <a:latin typeface="Helvetica" pitchFamily="34" charset="0"/>
              </a:rPr>
              <a:t>August 2008</a:t>
            </a:r>
            <a:endParaRPr lang="fr-FR" sz="5600" b="1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3" name="Text Box 276"/>
          <p:cNvSpPr txBox="1">
            <a:spLocks noChangeArrowheads="1"/>
          </p:cNvSpPr>
          <p:nvPr/>
        </p:nvSpPr>
        <p:spPr bwMode="auto">
          <a:xfrm>
            <a:off x="-314324" y="4201800"/>
            <a:ext cx="11350029" cy="1724025"/>
          </a:xfrm>
          <a:prstGeom prst="rect">
            <a:avLst/>
          </a:prstGeom>
          <a:noFill/>
          <a:ln>
            <a:noFill/>
          </a:ln>
          <a:extLst/>
        </p:spPr>
        <p:txBody>
          <a:bodyPr lIns="366107" tIns="183054" rIns="366107" bIns="1830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ProgLab.NET:</a:t>
            </a:r>
            <a:endParaRPr lang="en-US" sz="5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3318" name="Picture 57" descr="MSR Logo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2838" y="650875"/>
            <a:ext cx="52038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3"/>
          <p:cNvSpPr txBox="1">
            <a:spLocks/>
          </p:cNvSpPr>
          <p:nvPr/>
        </p:nvSpPr>
        <p:spPr>
          <a:xfrm>
            <a:off x="1242193" y="12260609"/>
            <a:ext cx="13393738" cy="6983413"/>
          </a:xfrm>
          <a:prstGeom prst="rect">
            <a:avLst/>
          </a:prstGeom>
          <a:noFill/>
        </p:spPr>
        <p:txBody>
          <a:bodyPr lIns="366107" tIns="183054" rIns="366107" bIns="183054"/>
          <a:lstStyle/>
          <a:p>
            <a:pPr marL="857250" indent="-857250" defTabSz="3984625">
              <a:buFont typeface="Arial" charset="0"/>
              <a:buChar char="•"/>
            </a:pPr>
            <a:r>
              <a:rPr lang="en-US" sz="4000" dirty="0"/>
              <a:t>Scala.NET targets all .NET platforms</a:t>
            </a:r>
          </a:p>
          <a:p>
            <a:pPr marL="2000250" lvl="2" indent="-857250" defTabSz="3984625">
              <a:buFont typeface="Arial" charset="0"/>
              <a:buChar char="•"/>
            </a:pPr>
            <a:r>
              <a:rPr lang="en-US" sz="4000" dirty="0"/>
              <a:t>desktop &amp; server</a:t>
            </a:r>
          </a:p>
          <a:p>
            <a:pPr marL="2000250" lvl="2" indent="-857250" defTabSz="3984625">
              <a:buFont typeface="Arial" charset="0"/>
              <a:buChar char="•"/>
            </a:pPr>
            <a:r>
              <a:rPr lang="en-US" sz="4000" dirty="0"/>
              <a:t>mobile</a:t>
            </a:r>
          </a:p>
          <a:p>
            <a:pPr marL="2000250" lvl="2" indent="-857250" defTabSz="3984625">
              <a:buFont typeface="Arial" charset="0"/>
              <a:buChar char="•"/>
            </a:pPr>
            <a:r>
              <a:rPr lang="en-US" sz="4000" dirty="0"/>
              <a:t>game console</a:t>
            </a:r>
          </a:p>
          <a:p>
            <a:pPr marL="857250" indent="-857250" defTabSz="3984625">
              <a:buFont typeface="Arial" charset="0"/>
              <a:buChar char="•"/>
            </a:pPr>
            <a:r>
              <a:rPr lang="en-US" sz="4000" dirty="0"/>
              <a:t>Programs using only </a:t>
            </a:r>
            <a:r>
              <a:rPr lang="en-US" sz="4000" dirty="0" err="1"/>
              <a:t>Scala</a:t>
            </a:r>
            <a:r>
              <a:rPr lang="en-US" sz="4000" dirty="0"/>
              <a:t> SDK </a:t>
            </a:r>
            <a:br>
              <a:rPr lang="en-US" sz="4000" dirty="0"/>
            </a:br>
            <a:r>
              <a:rPr lang="en-US" sz="4000" dirty="0"/>
              <a:t>are cross-platform (JVM and .NET)</a:t>
            </a:r>
          </a:p>
          <a:p>
            <a:pPr marL="857250" indent="-857250" defTabSz="3984625">
              <a:buFont typeface="Arial" charset="0"/>
              <a:buChar char="•"/>
            </a:pPr>
            <a:r>
              <a:rPr lang="en-US" sz="4000" dirty="0"/>
              <a:t>Additionally, a migration tool (jdk2ikvm) ports </a:t>
            </a:r>
            <a:br>
              <a:rPr lang="en-US" sz="4000" dirty="0"/>
            </a:br>
            <a:r>
              <a:rPr lang="en-US" sz="4000" dirty="0"/>
              <a:t>JDK-based </a:t>
            </a:r>
            <a:r>
              <a:rPr lang="en-US" sz="4000" dirty="0" err="1"/>
              <a:t>Scala</a:t>
            </a:r>
            <a:r>
              <a:rPr lang="en-US" sz="4000" dirty="0"/>
              <a:t> sources to .NET</a:t>
            </a:r>
            <a:br>
              <a:rPr lang="en-US" sz="4000" dirty="0"/>
            </a:br>
            <a:r>
              <a:rPr lang="ru-RU" sz="4800" b="1" dirty="0" smtClean="0">
                <a:hlinkClick r:id="rId3"/>
              </a:rPr>
              <a:t>http</a:t>
            </a:r>
            <a:r>
              <a:rPr lang="ru-RU" sz="4800" b="1" dirty="0">
                <a:hlinkClick r:id="rId3"/>
              </a:rPr>
              <a:t>://lamp.epfl.ch/~magarcia/ScalaNET/</a:t>
            </a:r>
            <a:r>
              <a:rPr lang="ru-RU" sz="4800" dirty="0"/>
              <a:t> </a:t>
            </a:r>
            <a:endParaRPr lang="en-US" sz="4800" dirty="0"/>
          </a:p>
        </p:txBody>
      </p:sp>
      <p:pic>
        <p:nvPicPr>
          <p:cNvPr id="13329" name="Picture 11" descr="p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1186" y="18233787"/>
            <a:ext cx="9829332" cy="594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231313" y="4602163"/>
            <a:ext cx="221869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A Workbench for Ensuring Software Quality and Reliability</a:t>
            </a:r>
          </a:p>
        </p:txBody>
      </p:sp>
      <p:sp>
        <p:nvSpPr>
          <p:cNvPr id="27" name="Rectangle 68"/>
          <p:cNvSpPr>
            <a:spLocks noChangeArrowheads="1"/>
          </p:cNvSpPr>
          <p:nvPr/>
        </p:nvSpPr>
        <p:spPr bwMode="auto">
          <a:xfrm>
            <a:off x="15644043" y="24788687"/>
            <a:ext cx="12744450" cy="1008063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defTabSz="995363">
              <a:defRPr/>
            </a:pPr>
            <a:r>
              <a:rPr lang="en-US" sz="5400" dirty="0" err="1">
                <a:solidFill>
                  <a:schemeClr val="tx1"/>
                </a:solidFill>
              </a:rPr>
              <a:t>InSynth</a:t>
            </a:r>
            <a:r>
              <a:rPr lang="en-US" sz="5400" dirty="0">
                <a:solidFill>
                  <a:schemeClr val="tx1"/>
                </a:solidFill>
              </a:rPr>
              <a:t>: Interactive Synthesis of Code</a:t>
            </a:r>
          </a:p>
          <a:p>
            <a:pPr defTabSz="995363"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Rectangle 68"/>
          <p:cNvSpPr>
            <a:spLocks noChangeArrowheads="1"/>
          </p:cNvSpPr>
          <p:nvPr/>
        </p:nvSpPr>
        <p:spPr bwMode="auto">
          <a:xfrm>
            <a:off x="1675457" y="24725508"/>
            <a:ext cx="12744450" cy="1872208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defTabSz="995363">
              <a:defRPr/>
            </a:pPr>
            <a:r>
              <a:rPr lang="en-US" sz="5400" dirty="0" err="1">
                <a:solidFill>
                  <a:schemeClr val="tx1"/>
                </a:solidFill>
              </a:rPr>
              <a:t>Eldarica</a:t>
            </a:r>
            <a:r>
              <a:rPr lang="en-US" sz="5400" dirty="0">
                <a:solidFill>
                  <a:schemeClr val="tx1"/>
                </a:solidFill>
              </a:rPr>
              <a:t>: Predicate Abstraction for Concurrent Programs</a:t>
            </a:r>
          </a:p>
          <a:p>
            <a:pPr algn="ctr" defTabSz="995363"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054" name="Straight Connector 2053"/>
          <p:cNvCxnSpPr/>
          <p:nvPr/>
        </p:nvCxnSpPr>
        <p:spPr bwMode="auto">
          <a:xfrm>
            <a:off x="1530350" y="24284582"/>
            <a:ext cx="264271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98428" y="26872802"/>
            <a:ext cx="6697311" cy="2308324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/>
              <a:t>Huge state space in </a:t>
            </a:r>
            <a:r>
              <a:rPr lang="en-US" sz="3600" dirty="0" smtClean="0"/>
              <a:t>a concurrent program</a:t>
            </a:r>
            <a:endParaRPr lang="en-US" sz="3600" dirty="0"/>
          </a:p>
          <a:p>
            <a:pPr>
              <a:defRPr/>
            </a:pPr>
            <a:r>
              <a:rPr lang="en-US" sz="3600" dirty="0" smtClean="0"/>
              <a:t>- </a:t>
            </a:r>
            <a:r>
              <a:rPr lang="en-US" sz="3600" dirty="0"/>
              <a:t>unknown number of processes</a:t>
            </a:r>
          </a:p>
          <a:p>
            <a:pPr>
              <a:defRPr/>
            </a:pPr>
            <a:r>
              <a:rPr lang="en-US" sz="3600" dirty="0" smtClean="0"/>
              <a:t>- </a:t>
            </a:r>
            <a:r>
              <a:rPr lang="en-US" sz="3600" dirty="0"/>
              <a:t>unbounded </a:t>
            </a:r>
            <a:r>
              <a:rPr lang="en-US" sz="3600" dirty="0" smtClean="0"/>
              <a:t>variables</a:t>
            </a:r>
            <a:endParaRPr lang="en-US" sz="3600" dirty="0"/>
          </a:p>
        </p:txBody>
      </p:sp>
      <p:sp>
        <p:nvSpPr>
          <p:cNvPr id="42" name="Rectangle 68"/>
          <p:cNvSpPr>
            <a:spLocks noChangeArrowheads="1"/>
          </p:cNvSpPr>
          <p:nvPr/>
        </p:nvSpPr>
        <p:spPr bwMode="auto">
          <a:xfrm>
            <a:off x="15500471" y="10675119"/>
            <a:ext cx="12744450" cy="1008063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defTabSz="995363">
              <a:defRPr/>
            </a:pPr>
            <a:r>
              <a:rPr lang="en-US" sz="5400" dirty="0">
                <a:solidFill>
                  <a:schemeClr val="tx1"/>
                </a:solidFill>
              </a:rPr>
              <a:t>Side-Effect Analysis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6" name="Rectangle 68"/>
          <p:cNvSpPr>
            <a:spLocks noChangeArrowheads="1"/>
          </p:cNvSpPr>
          <p:nvPr/>
        </p:nvSpPr>
        <p:spPr bwMode="auto">
          <a:xfrm>
            <a:off x="1530919" y="10675119"/>
            <a:ext cx="12744450" cy="1008063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defTabSz="995363">
              <a:defRPr/>
            </a:pPr>
            <a:r>
              <a:rPr lang="en-US" sz="5400" dirty="0" err="1" smtClean="0">
                <a:solidFill>
                  <a:schemeClr val="tx1"/>
                </a:solidFill>
              </a:rPr>
              <a:t>.Net</a:t>
            </a:r>
            <a:r>
              <a:rPr lang="en-US" sz="5400" dirty="0" smtClean="0">
                <a:solidFill>
                  <a:schemeClr val="tx1"/>
                </a:solidFill>
              </a:rPr>
              <a:t> Translation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909638" y="5925825"/>
            <a:ext cx="28267025" cy="4029165"/>
          </a:xfrm>
          <a:prstGeom prst="roundRect">
            <a:avLst/>
          </a:prstGeom>
          <a:solidFill>
            <a:srgbClr val="E8E184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itle 3"/>
          <p:cNvSpPr txBox="1">
            <a:spLocks/>
          </p:cNvSpPr>
          <p:nvPr/>
        </p:nvSpPr>
        <p:spPr>
          <a:xfrm>
            <a:off x="825501" y="6232396"/>
            <a:ext cx="29004118" cy="3362554"/>
          </a:xfrm>
          <a:prstGeom prst="rect">
            <a:avLst/>
          </a:prstGeom>
          <a:noFill/>
        </p:spPr>
        <p:txBody>
          <a:bodyPr lIns="366107" tIns="183054" rIns="366107" bIns="183054"/>
          <a:lstStyle/>
          <a:p>
            <a:pPr marL="857250" indent="-857250" defTabSz="3984625">
              <a:buFont typeface="Arial" charset="0"/>
              <a:buChar char="•"/>
            </a:pPr>
            <a:r>
              <a:rPr lang="en-US" sz="5400" b="1" dirty="0" err="1" smtClean="0"/>
              <a:t>ProgLab.Net</a:t>
            </a:r>
            <a:r>
              <a:rPr lang="en-US" sz="5400" b="1" dirty="0" smtClean="0"/>
              <a:t>: </a:t>
            </a:r>
            <a:r>
              <a:rPr lang="en-US" sz="5400" dirty="0" smtClean="0"/>
              <a:t>programming environment equipped with a </a:t>
            </a:r>
            <a:r>
              <a:rPr lang="en-US" sz="5400" dirty="0"/>
              <a:t>set of program analysis </a:t>
            </a:r>
            <a:r>
              <a:rPr lang="en-US" sz="5400" dirty="0" smtClean="0"/>
              <a:t>tools</a:t>
            </a:r>
            <a:endParaRPr lang="en-US" sz="5400" dirty="0" smtClean="0"/>
          </a:p>
          <a:p>
            <a:pPr marL="857250" indent="-857250" defTabSz="3984625">
              <a:buFont typeface="Arial" charset="0"/>
              <a:buChar char="•"/>
            </a:pPr>
            <a:r>
              <a:rPr lang="en-US" sz="5400" dirty="0" smtClean="0"/>
              <a:t>Improve the productivity of software development with rapid feedbacks from the system</a:t>
            </a:r>
          </a:p>
          <a:p>
            <a:pPr marL="857250" indent="-857250" defTabSz="3984625">
              <a:buFont typeface="Arial" charset="0"/>
              <a:buChar char="•"/>
            </a:pPr>
            <a:r>
              <a:rPr lang="en-US" sz="5400" dirty="0" smtClean="0"/>
              <a:t>Increase the reliability of software by formal </a:t>
            </a:r>
            <a:r>
              <a:rPr lang="en-US" sz="5400" smtClean="0"/>
              <a:t>verification (sequential </a:t>
            </a:r>
            <a:r>
              <a:rPr lang="en-US" sz="5400" dirty="0" smtClean="0"/>
              <a:t>and concurrent)</a:t>
            </a:r>
          </a:p>
          <a:p>
            <a:pPr marL="857250" indent="-857250" defTabSz="3984625">
              <a:buFont typeface="Arial" charset="0"/>
              <a:buChar char="•"/>
            </a:pPr>
            <a:r>
              <a:rPr lang="en-US" sz="5400" dirty="0" smtClean="0"/>
              <a:t>Aid the programmer by automatic generation of code snippets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299104" y="26881060"/>
            <a:ext cx="6697311" cy="2308324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/>
              <a:t>Finite manageable state space</a:t>
            </a:r>
            <a:endParaRPr lang="en-US" sz="3600" dirty="0"/>
          </a:p>
          <a:p>
            <a:pPr>
              <a:defRPr/>
            </a:pPr>
            <a:r>
              <a:rPr lang="en-US" sz="3600" dirty="0" smtClean="0"/>
              <a:t>- locate error in abstract space</a:t>
            </a:r>
            <a:endParaRPr lang="en-US" sz="3600" dirty="0"/>
          </a:p>
          <a:p>
            <a:pPr>
              <a:defRPr/>
            </a:pPr>
            <a:r>
              <a:rPr lang="en-US" sz="3600" dirty="0" smtClean="0"/>
              <a:t>- generalize counter example in original program</a:t>
            </a:r>
            <a:endParaRPr lang="en-US" sz="3600" dirty="0"/>
          </a:p>
        </p:txBody>
      </p:sp>
      <p:sp>
        <p:nvSpPr>
          <p:cNvPr id="2055" name="Rectangle 2054"/>
          <p:cNvSpPr/>
          <p:nvPr/>
        </p:nvSpPr>
        <p:spPr>
          <a:xfrm>
            <a:off x="5529031" y="29815040"/>
            <a:ext cx="5078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Predicate Abstraction </a:t>
            </a:r>
          </a:p>
        </p:txBody>
      </p:sp>
      <p:sp>
        <p:nvSpPr>
          <p:cNvPr id="2056" name="Notched Right Arrow 2055"/>
          <p:cNvSpPr/>
          <p:nvPr/>
        </p:nvSpPr>
        <p:spPr bwMode="auto">
          <a:xfrm>
            <a:off x="7430843" y="29262410"/>
            <a:ext cx="1274787" cy="704459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7" name="TextBox 2056"/>
          <p:cNvSpPr txBox="1"/>
          <p:nvPr/>
        </p:nvSpPr>
        <p:spPr>
          <a:xfrm>
            <a:off x="1091404" y="29322250"/>
            <a:ext cx="3061495" cy="584775"/>
          </a:xfrm>
          <a:prstGeom prst="rect">
            <a:avLst/>
          </a:prstGeom>
          <a:solidFill>
            <a:srgbClr val="99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concrete space</a:t>
            </a:r>
            <a:endParaRPr lang="en-US" sz="3200" dirty="0"/>
          </a:p>
        </p:txBody>
      </p:sp>
      <p:sp>
        <p:nvSpPr>
          <p:cNvPr id="2058" name="Rounded Rectangle 2057"/>
          <p:cNvSpPr/>
          <p:nvPr/>
        </p:nvSpPr>
        <p:spPr bwMode="auto">
          <a:xfrm>
            <a:off x="5026220" y="30477270"/>
            <a:ext cx="5865295" cy="1503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1933792" y="29322251"/>
            <a:ext cx="3061495" cy="584775"/>
          </a:xfrm>
          <a:prstGeom prst="rect">
            <a:avLst/>
          </a:prstGeom>
          <a:solidFill>
            <a:srgbClr val="99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abstract space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978124" y="30477270"/>
            <a:ext cx="59218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/>
              <a:t>Abstract with respect to </a:t>
            </a:r>
            <a:r>
              <a:rPr lang="en-US" sz="3200" dirty="0"/>
              <a:t>‘important’ features</a:t>
            </a:r>
          </a:p>
          <a:p>
            <a:pPr algn="ctr">
              <a:defRPr/>
            </a:pPr>
            <a:r>
              <a:rPr lang="en-US" sz="2400" dirty="0"/>
              <a:t>(critical messages, shared variables,…)</a:t>
            </a:r>
            <a:endParaRPr lang="en-US" sz="2400" dirty="0"/>
          </a:p>
        </p:txBody>
      </p:sp>
      <p:sp>
        <p:nvSpPr>
          <p:cNvPr id="38" name="Oval 37"/>
          <p:cNvSpPr/>
          <p:nvPr/>
        </p:nvSpPr>
        <p:spPr bwMode="auto">
          <a:xfrm>
            <a:off x="1430701" y="34242977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95363">
              <a:defRPr/>
            </a:pPr>
            <a:endParaRPr lang="en-US" sz="2000"/>
          </a:p>
        </p:txBody>
      </p:sp>
      <p:cxnSp>
        <p:nvCxnSpPr>
          <p:cNvPr id="2064" name="Straight Arrow Connector 2063"/>
          <p:cNvCxnSpPr>
            <a:endCxn id="38" idx="2"/>
          </p:cNvCxnSpPr>
          <p:nvPr/>
        </p:nvCxnSpPr>
        <p:spPr bwMode="auto">
          <a:xfrm>
            <a:off x="1182233" y="34471577"/>
            <a:ext cx="2484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1" name="Oval 120"/>
          <p:cNvSpPr/>
          <p:nvPr/>
        </p:nvSpPr>
        <p:spPr bwMode="auto">
          <a:xfrm>
            <a:off x="4027700" y="34242977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95363">
              <a:defRPr/>
            </a:pPr>
            <a:endParaRPr lang="en-US" sz="2000"/>
          </a:p>
        </p:txBody>
      </p:sp>
      <p:cxnSp>
        <p:nvCxnSpPr>
          <p:cNvPr id="2066" name="Straight Arrow Connector 2065"/>
          <p:cNvCxnSpPr>
            <a:stCxn id="38" idx="6"/>
            <a:endCxn id="121" idx="2"/>
          </p:cNvCxnSpPr>
          <p:nvPr/>
        </p:nvCxnSpPr>
        <p:spPr bwMode="auto">
          <a:xfrm>
            <a:off x="1887901" y="34471577"/>
            <a:ext cx="213979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5" name="Oval 124"/>
          <p:cNvSpPr/>
          <p:nvPr/>
        </p:nvSpPr>
        <p:spPr bwMode="auto">
          <a:xfrm>
            <a:off x="3429382" y="32819879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95363">
              <a:defRPr/>
            </a:pPr>
            <a:endParaRPr lang="en-US" sz="2000"/>
          </a:p>
        </p:txBody>
      </p:sp>
      <p:sp>
        <p:nvSpPr>
          <p:cNvPr id="142" name="Oval 141"/>
          <p:cNvSpPr/>
          <p:nvPr/>
        </p:nvSpPr>
        <p:spPr bwMode="auto">
          <a:xfrm>
            <a:off x="5622947" y="32723371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95363">
              <a:defRPr/>
            </a:pPr>
            <a:endParaRPr lang="en-US" sz="2000"/>
          </a:p>
        </p:txBody>
      </p:sp>
      <p:sp>
        <p:nvSpPr>
          <p:cNvPr id="145" name="Oval 144"/>
          <p:cNvSpPr/>
          <p:nvPr/>
        </p:nvSpPr>
        <p:spPr bwMode="auto">
          <a:xfrm>
            <a:off x="5761264" y="35795539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95363">
              <a:defRPr/>
            </a:pPr>
            <a:endParaRPr lang="en-US" sz="2000"/>
          </a:p>
        </p:txBody>
      </p:sp>
      <p:sp>
        <p:nvSpPr>
          <p:cNvPr id="150" name="Oval 149"/>
          <p:cNvSpPr/>
          <p:nvPr/>
        </p:nvSpPr>
        <p:spPr bwMode="auto">
          <a:xfrm>
            <a:off x="3429381" y="35669429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95363">
              <a:defRPr/>
            </a:pPr>
            <a:endParaRPr lang="en-US" sz="2000"/>
          </a:p>
        </p:txBody>
      </p:sp>
      <p:cxnSp>
        <p:nvCxnSpPr>
          <p:cNvPr id="40" name="Straight Arrow Connector 39"/>
          <p:cNvCxnSpPr>
            <a:stCxn id="125" idx="6"/>
            <a:endCxn id="142" idx="1"/>
          </p:cNvCxnSpPr>
          <p:nvPr/>
        </p:nvCxnSpPr>
        <p:spPr bwMode="auto">
          <a:xfrm flipV="1">
            <a:off x="3886582" y="32790326"/>
            <a:ext cx="1803320" cy="2581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142" idx="4"/>
            <a:endCxn id="121" idx="7"/>
          </p:cNvCxnSpPr>
          <p:nvPr/>
        </p:nvCxnSpPr>
        <p:spPr bwMode="auto">
          <a:xfrm flipH="1">
            <a:off x="4417945" y="33180571"/>
            <a:ext cx="1433602" cy="11293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21" idx="1"/>
            <a:endCxn id="125" idx="4"/>
          </p:cNvCxnSpPr>
          <p:nvPr/>
        </p:nvCxnSpPr>
        <p:spPr bwMode="auto">
          <a:xfrm flipH="1" flipV="1">
            <a:off x="3657982" y="33277079"/>
            <a:ext cx="436673" cy="10328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150" idx="6"/>
            <a:endCxn id="145" idx="3"/>
          </p:cNvCxnSpPr>
          <p:nvPr/>
        </p:nvCxnSpPr>
        <p:spPr bwMode="auto">
          <a:xfrm>
            <a:off x="3886581" y="35898029"/>
            <a:ext cx="1941638" cy="287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1" name="TextBox 160"/>
          <p:cNvSpPr txBox="1"/>
          <p:nvPr/>
        </p:nvSpPr>
        <p:spPr>
          <a:xfrm>
            <a:off x="1037251" y="35104971"/>
            <a:ext cx="284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[front(actor2)=1]</a:t>
            </a:r>
            <a:endParaRPr lang="en-US" sz="2800" dirty="0"/>
          </a:p>
        </p:txBody>
      </p:sp>
      <p:sp>
        <p:nvSpPr>
          <p:cNvPr id="162" name="TextBox 161"/>
          <p:cNvSpPr txBox="1"/>
          <p:nvPr/>
        </p:nvSpPr>
        <p:spPr>
          <a:xfrm>
            <a:off x="3663211" y="32307112"/>
            <a:ext cx="198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actor2 ! 1</a:t>
            </a:r>
            <a:endParaRPr lang="en-US" sz="3200" dirty="0"/>
          </a:p>
        </p:txBody>
      </p:sp>
      <p:sp>
        <p:nvSpPr>
          <p:cNvPr id="164" name="TextBox 163"/>
          <p:cNvSpPr txBox="1"/>
          <p:nvPr/>
        </p:nvSpPr>
        <p:spPr>
          <a:xfrm>
            <a:off x="2043821" y="34022752"/>
            <a:ext cx="2017766" cy="48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actor1 ! 0</a:t>
            </a:r>
            <a:endParaRPr lang="en-US" sz="3200" dirty="0"/>
          </a:p>
        </p:txBody>
      </p:sp>
      <p:sp>
        <p:nvSpPr>
          <p:cNvPr id="169" name="TextBox 168"/>
          <p:cNvSpPr txBox="1"/>
          <p:nvPr/>
        </p:nvSpPr>
        <p:spPr>
          <a:xfrm>
            <a:off x="5213715" y="33539959"/>
            <a:ext cx="286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dequeue</a:t>
            </a:r>
            <a:r>
              <a:rPr lang="en-US" sz="2800" dirty="0" smtClean="0"/>
              <a:t>(actor1)</a:t>
            </a:r>
            <a:endParaRPr lang="en-US" sz="2800" dirty="0"/>
          </a:p>
        </p:txBody>
      </p:sp>
      <p:sp>
        <p:nvSpPr>
          <p:cNvPr id="170" name="TextBox 169"/>
          <p:cNvSpPr txBox="1"/>
          <p:nvPr/>
        </p:nvSpPr>
        <p:spPr>
          <a:xfrm>
            <a:off x="5213715" y="34836103"/>
            <a:ext cx="286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dequeue</a:t>
            </a:r>
            <a:r>
              <a:rPr lang="en-US" sz="2800" dirty="0" smtClean="0"/>
              <a:t>(actor2)</a:t>
            </a:r>
            <a:endParaRPr lang="en-US" sz="2800" dirty="0"/>
          </a:p>
        </p:txBody>
      </p:sp>
      <p:cxnSp>
        <p:nvCxnSpPr>
          <p:cNvPr id="205" name="Straight Arrow Connector 204"/>
          <p:cNvCxnSpPr>
            <a:stCxn id="121" idx="3"/>
            <a:endCxn id="150" idx="0"/>
          </p:cNvCxnSpPr>
          <p:nvPr/>
        </p:nvCxnSpPr>
        <p:spPr bwMode="auto">
          <a:xfrm flipH="1">
            <a:off x="3657981" y="34633222"/>
            <a:ext cx="436674" cy="10362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2" name="Straight Arrow Connector 231"/>
          <p:cNvCxnSpPr>
            <a:stCxn id="145" idx="0"/>
            <a:endCxn id="121" idx="5"/>
          </p:cNvCxnSpPr>
          <p:nvPr/>
        </p:nvCxnSpPr>
        <p:spPr bwMode="auto">
          <a:xfrm flipH="1" flipV="1">
            <a:off x="4417945" y="34633222"/>
            <a:ext cx="1571919" cy="11623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6" name="TextBox 235"/>
          <p:cNvSpPr txBox="1"/>
          <p:nvPr/>
        </p:nvSpPr>
        <p:spPr>
          <a:xfrm>
            <a:off x="1037251" y="33323935"/>
            <a:ext cx="284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[front(actor1)=0]</a:t>
            </a:r>
            <a:endParaRPr lang="en-US" sz="2800" dirty="0"/>
          </a:p>
        </p:txBody>
      </p:sp>
      <p:sp>
        <p:nvSpPr>
          <p:cNvPr id="237" name="TextBox 236"/>
          <p:cNvSpPr txBox="1"/>
          <p:nvPr/>
        </p:nvSpPr>
        <p:spPr>
          <a:xfrm>
            <a:off x="3640395" y="36277183"/>
            <a:ext cx="198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actor1 ! 0</a:t>
            </a:r>
            <a:endParaRPr lang="en-US" sz="3200" dirty="0"/>
          </a:p>
        </p:txBody>
      </p:sp>
      <p:sp>
        <p:nvSpPr>
          <p:cNvPr id="111" name="Rectangle 110"/>
          <p:cNvSpPr/>
          <p:nvPr/>
        </p:nvSpPr>
        <p:spPr bwMode="auto">
          <a:xfrm>
            <a:off x="1026419" y="32307112"/>
            <a:ext cx="6956278" cy="455484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1098428" y="36877271"/>
            <a:ext cx="3927792" cy="584775"/>
          </a:xfrm>
          <a:prstGeom prst="rect">
            <a:avLst/>
          </a:prstGeom>
          <a:solidFill>
            <a:srgbClr val="99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Control Flow Graph</a:t>
            </a:r>
            <a:endParaRPr lang="en-US" sz="3200" dirty="0"/>
          </a:p>
        </p:txBody>
      </p:sp>
      <p:sp>
        <p:nvSpPr>
          <p:cNvPr id="245" name="Oval 244"/>
          <p:cNvSpPr/>
          <p:nvPr/>
        </p:nvSpPr>
        <p:spPr bwMode="auto">
          <a:xfrm>
            <a:off x="11586443" y="33404446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95363">
              <a:defRPr/>
            </a:pPr>
            <a:endParaRPr lang="en-US" sz="2000"/>
          </a:p>
        </p:txBody>
      </p:sp>
      <p:sp>
        <p:nvSpPr>
          <p:cNvPr id="247" name="Oval 246"/>
          <p:cNvSpPr/>
          <p:nvPr/>
        </p:nvSpPr>
        <p:spPr bwMode="auto">
          <a:xfrm>
            <a:off x="11284986" y="34378902"/>
            <a:ext cx="1046689" cy="5715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95363">
              <a:defRPr/>
            </a:pPr>
            <a:endParaRPr lang="en-US" sz="2000"/>
          </a:p>
        </p:txBody>
      </p:sp>
      <p:cxnSp>
        <p:nvCxnSpPr>
          <p:cNvPr id="250" name="Straight Arrow Connector 249"/>
          <p:cNvCxnSpPr>
            <a:endCxn id="245" idx="0"/>
          </p:cNvCxnSpPr>
          <p:nvPr/>
        </p:nvCxnSpPr>
        <p:spPr bwMode="auto">
          <a:xfrm>
            <a:off x="11815043" y="33020756"/>
            <a:ext cx="0" cy="383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3" name="TextBox 252"/>
          <p:cNvSpPr txBox="1"/>
          <p:nvPr/>
        </p:nvSpPr>
        <p:spPr>
          <a:xfrm>
            <a:off x="12031171" y="34869758"/>
            <a:ext cx="310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[front(actor1)=</a:t>
            </a:r>
            <a:r>
              <a:rPr lang="en-US" sz="3200" dirty="0"/>
              <a:t>0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cxnSp>
        <p:nvCxnSpPr>
          <p:cNvPr id="258" name="Straight Arrow Connector 257"/>
          <p:cNvCxnSpPr>
            <a:stCxn id="245" idx="4"/>
            <a:endCxn id="247" idx="0"/>
          </p:cNvCxnSpPr>
          <p:nvPr/>
        </p:nvCxnSpPr>
        <p:spPr bwMode="auto">
          <a:xfrm flipH="1">
            <a:off x="11808331" y="33861646"/>
            <a:ext cx="6712" cy="517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2" name="Rectangle 261"/>
          <p:cNvSpPr/>
          <p:nvPr/>
        </p:nvSpPr>
        <p:spPr bwMode="auto">
          <a:xfrm>
            <a:off x="8299227" y="32307112"/>
            <a:ext cx="6956278" cy="89713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8371236" y="41422486"/>
            <a:ext cx="3927792" cy="584775"/>
          </a:xfrm>
          <a:prstGeom prst="rect">
            <a:avLst/>
          </a:prstGeom>
          <a:solidFill>
            <a:srgbClr val="99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Reachability Tree</a:t>
            </a:r>
            <a:endParaRPr lang="en-US" sz="3200" dirty="0"/>
          </a:p>
        </p:txBody>
      </p:sp>
      <p:sp>
        <p:nvSpPr>
          <p:cNvPr id="270" name="TextBox 269"/>
          <p:cNvSpPr txBox="1"/>
          <p:nvPr/>
        </p:nvSpPr>
        <p:spPr>
          <a:xfrm>
            <a:off x="8310058" y="32367196"/>
            <a:ext cx="6848185" cy="452683"/>
          </a:xfrm>
          <a:prstGeom prst="rect">
            <a:avLst/>
          </a:prstGeom>
          <a:solidFill>
            <a:srgbClr val="99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19" name="TextBox 118"/>
          <p:cNvSpPr txBox="1"/>
          <p:nvPr/>
        </p:nvSpPr>
        <p:spPr>
          <a:xfrm>
            <a:off x="8299227" y="32277470"/>
            <a:ext cx="6859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:  (</a:t>
            </a:r>
            <a:r>
              <a:rPr lang="en-US" sz="2800" dirty="0"/>
              <a:t>front(actor1)=0</a:t>
            </a:r>
            <a:r>
              <a:rPr lang="en-US" sz="2800" dirty="0" smtClean="0"/>
              <a:t>),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:  </a:t>
            </a:r>
            <a:r>
              <a:rPr lang="en-US" sz="2800" dirty="0"/>
              <a:t>(</a:t>
            </a:r>
            <a:r>
              <a:rPr lang="en-US" sz="2800" dirty="0" smtClean="0"/>
              <a:t>front(actor2)=1)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1433671" y="34365702"/>
            <a:ext cx="77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{</a:t>
            </a:r>
            <a:r>
              <a:rPr lang="en-US" sz="2800" dirty="0"/>
              <a:t>p</a:t>
            </a:r>
            <a:r>
              <a:rPr lang="en-US" sz="2800" baseline="-25000" dirty="0"/>
              <a:t>0</a:t>
            </a:r>
            <a:r>
              <a:rPr lang="en-US" sz="2800" dirty="0" smtClean="0"/>
              <a:t>}</a:t>
            </a:r>
            <a:endParaRPr lang="en-US" sz="2800" dirty="0"/>
          </a:p>
        </p:txBody>
      </p:sp>
      <p:sp>
        <p:nvSpPr>
          <p:cNvPr id="279" name="TextBox 278"/>
          <p:cNvSpPr txBox="1"/>
          <p:nvPr/>
        </p:nvSpPr>
        <p:spPr>
          <a:xfrm>
            <a:off x="11971635" y="33789638"/>
            <a:ext cx="2017766" cy="48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actor1 ! 0</a:t>
            </a:r>
            <a:endParaRPr lang="en-US" sz="3200" dirty="0"/>
          </a:p>
        </p:txBody>
      </p:sp>
      <p:sp>
        <p:nvSpPr>
          <p:cNvPr id="288" name="Oval 287"/>
          <p:cNvSpPr/>
          <p:nvPr/>
        </p:nvSpPr>
        <p:spPr bwMode="auto">
          <a:xfrm>
            <a:off x="11284986" y="35450367"/>
            <a:ext cx="1046689" cy="5715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95363">
              <a:defRPr/>
            </a:pPr>
            <a:endParaRPr lang="en-US" sz="2000"/>
          </a:p>
        </p:txBody>
      </p:sp>
      <p:sp>
        <p:nvSpPr>
          <p:cNvPr id="289" name="TextBox 288"/>
          <p:cNvSpPr txBox="1"/>
          <p:nvPr/>
        </p:nvSpPr>
        <p:spPr>
          <a:xfrm>
            <a:off x="11466318" y="35474516"/>
            <a:ext cx="77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{</a:t>
            </a:r>
            <a:r>
              <a:rPr lang="en-US" sz="2800" dirty="0"/>
              <a:t>p</a:t>
            </a:r>
            <a:r>
              <a:rPr lang="en-US" sz="2800" baseline="-25000" dirty="0"/>
              <a:t>0</a:t>
            </a:r>
            <a:r>
              <a:rPr lang="en-US" sz="2800" dirty="0" smtClean="0"/>
              <a:t>}</a:t>
            </a:r>
            <a:endParaRPr lang="en-US" sz="2800" dirty="0"/>
          </a:p>
        </p:txBody>
      </p:sp>
      <p:cxnSp>
        <p:nvCxnSpPr>
          <p:cNvPr id="290" name="Straight Arrow Connector 289"/>
          <p:cNvCxnSpPr>
            <a:stCxn id="247" idx="4"/>
            <a:endCxn id="288" idx="0"/>
          </p:cNvCxnSpPr>
          <p:nvPr/>
        </p:nvCxnSpPr>
        <p:spPr bwMode="auto">
          <a:xfrm>
            <a:off x="11808331" y="34950421"/>
            <a:ext cx="0" cy="4999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7" name="Straight Arrow Connector 296"/>
          <p:cNvCxnSpPr/>
          <p:nvPr/>
        </p:nvCxnSpPr>
        <p:spPr bwMode="auto">
          <a:xfrm flipH="1">
            <a:off x="10891515" y="34836103"/>
            <a:ext cx="393472" cy="1143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1" name="Oval 300"/>
          <p:cNvSpPr/>
          <p:nvPr/>
        </p:nvSpPr>
        <p:spPr bwMode="auto">
          <a:xfrm>
            <a:off x="11179153" y="36573327"/>
            <a:ext cx="1252799" cy="5715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95363">
              <a:defRPr/>
            </a:pPr>
            <a:endParaRPr lang="en-US" sz="2000"/>
          </a:p>
        </p:txBody>
      </p:sp>
      <p:sp>
        <p:nvSpPr>
          <p:cNvPr id="302" name="TextBox 301"/>
          <p:cNvSpPr txBox="1"/>
          <p:nvPr/>
        </p:nvSpPr>
        <p:spPr>
          <a:xfrm>
            <a:off x="11198448" y="36597476"/>
            <a:ext cx="121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{p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,p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}</a:t>
            </a:r>
            <a:endParaRPr lang="en-US" sz="2800" dirty="0"/>
          </a:p>
        </p:txBody>
      </p:sp>
      <p:cxnSp>
        <p:nvCxnSpPr>
          <p:cNvPr id="303" name="Straight Arrow Connector 302"/>
          <p:cNvCxnSpPr>
            <a:stCxn id="288" idx="4"/>
            <a:endCxn id="302" idx="0"/>
          </p:cNvCxnSpPr>
          <p:nvPr/>
        </p:nvCxnSpPr>
        <p:spPr bwMode="auto">
          <a:xfrm flipH="1">
            <a:off x="11805836" y="36021886"/>
            <a:ext cx="2495" cy="5755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6" name="TextBox 305"/>
          <p:cNvSpPr txBox="1"/>
          <p:nvPr/>
        </p:nvSpPr>
        <p:spPr>
          <a:xfrm>
            <a:off x="12043643" y="35949878"/>
            <a:ext cx="201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actor2 ! 1</a:t>
            </a:r>
            <a:endParaRPr lang="en-US" sz="3200" dirty="0"/>
          </a:p>
        </p:txBody>
      </p:sp>
      <p:sp>
        <p:nvSpPr>
          <p:cNvPr id="307" name="Oval 306"/>
          <p:cNvSpPr/>
          <p:nvPr/>
        </p:nvSpPr>
        <p:spPr bwMode="auto">
          <a:xfrm>
            <a:off x="11308705" y="37612763"/>
            <a:ext cx="1046689" cy="5715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95363">
              <a:defRPr/>
            </a:pPr>
            <a:endParaRPr lang="en-US" sz="2000"/>
          </a:p>
        </p:txBody>
      </p:sp>
      <p:sp>
        <p:nvSpPr>
          <p:cNvPr id="308" name="TextBox 307"/>
          <p:cNvSpPr txBox="1"/>
          <p:nvPr/>
        </p:nvSpPr>
        <p:spPr>
          <a:xfrm>
            <a:off x="11490037" y="37636912"/>
            <a:ext cx="77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{p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}</a:t>
            </a:r>
            <a:endParaRPr lang="en-US" sz="2800" dirty="0"/>
          </a:p>
        </p:txBody>
      </p:sp>
      <p:cxnSp>
        <p:nvCxnSpPr>
          <p:cNvPr id="309" name="Straight Arrow Connector 308"/>
          <p:cNvCxnSpPr/>
          <p:nvPr/>
        </p:nvCxnSpPr>
        <p:spPr bwMode="auto">
          <a:xfrm>
            <a:off x="11827619" y="37169658"/>
            <a:ext cx="1" cy="467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2" name="TextBox 311"/>
          <p:cNvSpPr txBox="1"/>
          <p:nvPr/>
        </p:nvSpPr>
        <p:spPr>
          <a:xfrm>
            <a:off x="12062916" y="37110897"/>
            <a:ext cx="282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dequeue</a:t>
            </a:r>
            <a:r>
              <a:rPr lang="en-US" sz="2800" dirty="0" smtClean="0"/>
              <a:t>(actor1)</a:t>
            </a:r>
            <a:endParaRPr lang="en-US" sz="2800" dirty="0"/>
          </a:p>
        </p:txBody>
      </p:sp>
      <p:sp>
        <p:nvSpPr>
          <p:cNvPr id="316" name="Oval 315"/>
          <p:cNvSpPr/>
          <p:nvPr/>
        </p:nvSpPr>
        <p:spPr bwMode="auto">
          <a:xfrm>
            <a:off x="11251555" y="38637769"/>
            <a:ext cx="1046689" cy="5715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95363">
              <a:defRPr/>
            </a:pPr>
            <a:endParaRPr lang="en-US" sz="2000"/>
          </a:p>
        </p:txBody>
      </p:sp>
      <p:sp>
        <p:nvSpPr>
          <p:cNvPr id="317" name="TextBox 316"/>
          <p:cNvSpPr txBox="1"/>
          <p:nvPr/>
        </p:nvSpPr>
        <p:spPr>
          <a:xfrm>
            <a:off x="11432887" y="38661918"/>
            <a:ext cx="77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{p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}</a:t>
            </a:r>
            <a:endParaRPr lang="en-US" sz="2800" dirty="0"/>
          </a:p>
        </p:txBody>
      </p:sp>
      <p:cxnSp>
        <p:nvCxnSpPr>
          <p:cNvPr id="318" name="Straight Arrow Connector 317"/>
          <p:cNvCxnSpPr>
            <a:stCxn id="307" idx="4"/>
            <a:endCxn id="317" idx="0"/>
          </p:cNvCxnSpPr>
          <p:nvPr/>
        </p:nvCxnSpPr>
        <p:spPr bwMode="auto">
          <a:xfrm flipH="1">
            <a:off x="11819590" y="38184282"/>
            <a:ext cx="12460" cy="4776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1" name="Straight Arrow Connector 320"/>
          <p:cNvCxnSpPr>
            <a:stCxn id="316" idx="3"/>
          </p:cNvCxnSpPr>
          <p:nvPr/>
        </p:nvCxnSpPr>
        <p:spPr bwMode="auto">
          <a:xfrm flipH="1">
            <a:off x="11026121" y="39125591"/>
            <a:ext cx="378718" cy="198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4" name="TextBox 323"/>
          <p:cNvSpPr txBox="1"/>
          <p:nvPr/>
        </p:nvSpPr>
        <p:spPr>
          <a:xfrm>
            <a:off x="12115651" y="38089846"/>
            <a:ext cx="310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[front(actor2)=1]</a:t>
            </a:r>
            <a:endParaRPr lang="en-US" sz="3200" dirty="0"/>
          </a:p>
        </p:txBody>
      </p:sp>
      <p:sp>
        <p:nvSpPr>
          <p:cNvPr id="326" name="Oval 325"/>
          <p:cNvSpPr/>
          <p:nvPr/>
        </p:nvSpPr>
        <p:spPr bwMode="auto">
          <a:xfrm>
            <a:off x="11140808" y="39670145"/>
            <a:ext cx="1252799" cy="5715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95363">
              <a:defRPr/>
            </a:pPr>
            <a:endParaRPr lang="en-US" sz="2000"/>
          </a:p>
        </p:txBody>
      </p:sp>
      <p:sp>
        <p:nvSpPr>
          <p:cNvPr id="327" name="TextBox 326"/>
          <p:cNvSpPr txBox="1"/>
          <p:nvPr/>
        </p:nvSpPr>
        <p:spPr>
          <a:xfrm>
            <a:off x="11160103" y="39694294"/>
            <a:ext cx="121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{p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,p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}</a:t>
            </a:r>
            <a:endParaRPr lang="en-US" sz="2800" dirty="0"/>
          </a:p>
        </p:txBody>
      </p:sp>
      <p:cxnSp>
        <p:nvCxnSpPr>
          <p:cNvPr id="328" name="Straight Arrow Connector 327"/>
          <p:cNvCxnSpPr>
            <a:stCxn id="316" idx="4"/>
            <a:endCxn id="326" idx="0"/>
          </p:cNvCxnSpPr>
          <p:nvPr/>
        </p:nvCxnSpPr>
        <p:spPr bwMode="auto">
          <a:xfrm flipH="1">
            <a:off x="11767208" y="39209288"/>
            <a:ext cx="7692" cy="4608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2" name="TextBox 331"/>
          <p:cNvSpPr txBox="1"/>
          <p:nvPr/>
        </p:nvSpPr>
        <p:spPr>
          <a:xfrm>
            <a:off x="12115651" y="39109519"/>
            <a:ext cx="201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actor1 ! 0</a:t>
            </a:r>
            <a:endParaRPr lang="en-US" sz="3200" dirty="0"/>
          </a:p>
        </p:txBody>
      </p:sp>
      <p:sp>
        <p:nvSpPr>
          <p:cNvPr id="333" name="TextBox 332"/>
          <p:cNvSpPr txBox="1"/>
          <p:nvPr/>
        </p:nvSpPr>
        <p:spPr>
          <a:xfrm>
            <a:off x="12026689" y="40270358"/>
            <a:ext cx="282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dequeue</a:t>
            </a:r>
            <a:r>
              <a:rPr lang="en-US" sz="2800" dirty="0" smtClean="0"/>
              <a:t>(actor2)</a:t>
            </a:r>
            <a:endParaRPr lang="en-US" sz="2800" dirty="0"/>
          </a:p>
        </p:txBody>
      </p:sp>
      <p:cxnSp>
        <p:nvCxnSpPr>
          <p:cNvPr id="334" name="Straight Arrow Connector 333"/>
          <p:cNvCxnSpPr>
            <a:stCxn id="326" idx="4"/>
          </p:cNvCxnSpPr>
          <p:nvPr/>
        </p:nvCxnSpPr>
        <p:spPr bwMode="auto">
          <a:xfrm flipH="1">
            <a:off x="11767207" y="40241664"/>
            <a:ext cx="1" cy="5232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&quot;No&quot; Symbol 135"/>
          <p:cNvSpPr/>
          <p:nvPr/>
        </p:nvSpPr>
        <p:spPr bwMode="auto">
          <a:xfrm>
            <a:off x="10434315" y="34836102"/>
            <a:ext cx="457200" cy="457200"/>
          </a:xfrm>
          <a:prstGeom prst="noSmok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8" name="&quot;No&quot; Symbol 337"/>
          <p:cNvSpPr/>
          <p:nvPr/>
        </p:nvSpPr>
        <p:spPr bwMode="auto">
          <a:xfrm>
            <a:off x="10578505" y="39133204"/>
            <a:ext cx="457200" cy="457200"/>
          </a:xfrm>
          <a:prstGeom prst="noSmok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9" name="&quot;No&quot; Symbol 338"/>
          <p:cNvSpPr/>
          <p:nvPr/>
        </p:nvSpPr>
        <p:spPr bwMode="auto">
          <a:xfrm>
            <a:off x="11548766" y="40769291"/>
            <a:ext cx="457200" cy="457200"/>
          </a:xfrm>
          <a:prstGeom prst="noSmok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170435" y="37894094"/>
            <a:ext cx="68658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Reachability Tree: unfolding the control flow graph in an abstract domain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Iterative process: refine the abstraction until:</a:t>
            </a:r>
          </a:p>
          <a:p>
            <a:r>
              <a:rPr lang="en-US" sz="3200" dirty="0" smtClean="0"/>
              <a:t>    - detect genuine error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- establish correctness</a:t>
            </a:r>
          </a:p>
        </p:txBody>
      </p:sp>
      <p:sp>
        <p:nvSpPr>
          <p:cNvPr id="351" name="Title 3"/>
          <p:cNvSpPr txBox="1">
            <a:spLocks/>
          </p:cNvSpPr>
          <p:nvPr/>
        </p:nvSpPr>
        <p:spPr>
          <a:xfrm>
            <a:off x="15177317" y="34031238"/>
            <a:ext cx="14292262" cy="8534400"/>
          </a:xfrm>
          <a:prstGeom prst="rect">
            <a:avLst/>
          </a:prstGeom>
          <a:noFill/>
        </p:spPr>
        <p:txBody>
          <a:bodyPr lIns="366107" tIns="183054" rIns="366107" bIns="183054"/>
          <a:lstStyle>
            <a:lvl1pPr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lvl="0" indent="-571500">
              <a:buFont typeface="Arial" pitchFamily="34" charset="0"/>
              <a:buChar char="•"/>
              <a:defRPr/>
            </a:pPr>
            <a:r>
              <a:rPr lang="en-US" sz="3200" dirty="0" smtClean="0"/>
              <a:t>Using </a:t>
            </a:r>
            <a:r>
              <a:rPr lang="en-US" sz="3200" dirty="0" err="1" smtClean="0"/>
              <a:t>Scala</a:t>
            </a:r>
            <a:r>
              <a:rPr lang="en-US" sz="3200" dirty="0" smtClean="0"/>
              <a:t> API classes and methods is </a:t>
            </a:r>
            <a:r>
              <a:rPr lang="en-US" sz="3200" b="1" dirty="0" smtClean="0"/>
              <a:t>hard</a:t>
            </a:r>
          </a:p>
          <a:p>
            <a:pPr marL="571500" lvl="0" indent="-571500">
              <a:buFont typeface="Arial" pitchFamily="34" charset="0"/>
              <a:buChar char="•"/>
              <a:defRPr/>
            </a:pPr>
            <a:r>
              <a:rPr lang="en-US" sz="3200" dirty="0" smtClean="0"/>
              <a:t>Solution: Interactive Synthesis</a:t>
            </a:r>
          </a:p>
          <a:p>
            <a:pPr marL="1314450" lvl="1" indent="-571500">
              <a:buFont typeface="Arial" pitchFamily="34" charset="0"/>
              <a:buChar char="•"/>
              <a:defRPr/>
            </a:pPr>
            <a:r>
              <a:rPr lang="en-US" sz="3200" dirty="0" smtClean="0"/>
              <a:t>Input: </a:t>
            </a:r>
            <a:r>
              <a:rPr lang="en-US" sz="3200" b="1" dirty="0" smtClean="0"/>
              <a:t>desired type </a:t>
            </a:r>
            <a:r>
              <a:rPr lang="en-US" sz="3200" dirty="0" smtClean="0"/>
              <a:t>and </a:t>
            </a:r>
            <a:r>
              <a:rPr lang="en-US" sz="3200" b="1" dirty="0" smtClean="0"/>
              <a:t>declarations</a:t>
            </a:r>
            <a:r>
              <a:rPr lang="en-US" sz="3200" dirty="0" smtClean="0"/>
              <a:t> visible in context</a:t>
            </a:r>
          </a:p>
          <a:p>
            <a:pPr marL="1314450" lvl="1" indent="-571500">
              <a:buFont typeface="Arial" pitchFamily="34" charset="0"/>
              <a:buChar char="•"/>
              <a:defRPr/>
            </a:pPr>
            <a:r>
              <a:rPr lang="en-US" sz="3200" dirty="0" smtClean="0"/>
              <a:t>Encodes them to FOL formulas: </a:t>
            </a:r>
          </a:p>
          <a:p>
            <a:pPr marL="2171700" lvl="3" indent="-571500">
              <a:buFont typeface="Arial" pitchFamily="34" charset="0"/>
              <a:buChar char="•"/>
              <a:defRPr/>
            </a:pPr>
            <a:r>
              <a:rPr lang="en-US" sz="2800" dirty="0" smtClean="0"/>
              <a:t>Desired type – goal</a:t>
            </a:r>
          </a:p>
          <a:p>
            <a:pPr marL="2171700" lvl="3" indent="-571500">
              <a:buFont typeface="Arial" pitchFamily="34" charset="0"/>
              <a:buChar char="•"/>
              <a:defRPr/>
            </a:pPr>
            <a:r>
              <a:rPr lang="en-US" sz="2800" dirty="0" smtClean="0"/>
              <a:t>Declarations – axioms</a:t>
            </a:r>
          </a:p>
          <a:p>
            <a:pPr marL="1314450" lvl="1" indent="-571500">
              <a:buFont typeface="Arial" pitchFamily="34" charset="0"/>
              <a:buChar char="•"/>
              <a:defRPr/>
            </a:pPr>
            <a:r>
              <a:rPr lang="en-US" sz="3200" dirty="0" smtClean="0"/>
              <a:t>Assigns them </a:t>
            </a:r>
            <a:r>
              <a:rPr lang="en-US" sz="3200" b="1" dirty="0" smtClean="0"/>
              <a:t>weights</a:t>
            </a:r>
          </a:p>
          <a:p>
            <a:pPr marL="1314450" lvl="1" indent="-571500">
              <a:buFont typeface="Arial" pitchFamily="34" charset="0"/>
              <a:buChar char="•"/>
              <a:defRPr/>
            </a:pPr>
            <a:r>
              <a:rPr lang="en-US" sz="3200" dirty="0" smtClean="0"/>
              <a:t>Runs </a:t>
            </a:r>
            <a:r>
              <a:rPr lang="en-US" sz="3200" b="1" dirty="0" smtClean="0"/>
              <a:t>resolution</a:t>
            </a:r>
            <a:r>
              <a:rPr lang="en-US" sz="3200" dirty="0" smtClean="0"/>
              <a:t> algorithm modified to find solutions with </a:t>
            </a:r>
          </a:p>
          <a:p>
            <a:pPr marL="1314450" lvl="1" indent="-571500">
              <a:defRPr/>
            </a:pPr>
            <a:r>
              <a:rPr lang="en-US" sz="3200" dirty="0" smtClean="0"/>
              <a:t>      smallest weights</a:t>
            </a:r>
          </a:p>
          <a:p>
            <a:pPr marL="1314450" lvl="1" indent="-571500">
              <a:buFont typeface="Arial" pitchFamily="34" charset="0"/>
              <a:buChar char="•"/>
              <a:defRPr/>
            </a:pPr>
            <a:r>
              <a:rPr lang="en-US" sz="3200" dirty="0" smtClean="0"/>
              <a:t>Output: ranked expressions that have desired type – </a:t>
            </a:r>
            <a:r>
              <a:rPr lang="en-US" sz="3200" b="1" dirty="0" smtClean="0"/>
              <a:t>code snippets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200" dirty="0" smtClean="0"/>
              <a:t>Supports: Generic types, higher order functions, sub-typing</a:t>
            </a:r>
          </a:p>
          <a:p>
            <a:pPr marL="571500" lvl="0" indent="-571500">
              <a:buFont typeface="Arial" pitchFamily="34" charset="0"/>
              <a:buChar char="•"/>
              <a:defRPr/>
            </a:pPr>
            <a:r>
              <a:rPr lang="en-US" sz="3200" dirty="0" smtClean="0"/>
              <a:t>Uses machine learning</a:t>
            </a:r>
          </a:p>
          <a:p>
            <a:pPr marL="1314450" lvl="1" indent="-571500">
              <a:buFont typeface="Arial" pitchFamily="34" charset="0"/>
              <a:buChar char="•"/>
              <a:defRPr/>
            </a:pPr>
            <a:r>
              <a:rPr lang="en-US" sz="3200" dirty="0" smtClean="0"/>
              <a:t>Uses source code </a:t>
            </a:r>
            <a:r>
              <a:rPr lang="en-US" sz="3200" b="1" dirty="0" smtClean="0"/>
              <a:t>corpus to learn weights</a:t>
            </a:r>
          </a:p>
          <a:p>
            <a:pPr marL="1314450" lvl="1" indent="-571500">
              <a:buFont typeface="Arial" pitchFamily="34" charset="0"/>
              <a:buChar char="•"/>
              <a:defRPr/>
            </a:pPr>
            <a:r>
              <a:rPr lang="en-US" sz="3200" dirty="0" smtClean="0"/>
              <a:t>Higher the method frequency, smaller the weight </a:t>
            </a:r>
          </a:p>
          <a:p>
            <a:pPr marL="571500" lvl="0" indent="-571500">
              <a:buFont typeface="Arial" pitchFamily="34" charset="0"/>
              <a:buChar char="•"/>
              <a:defRPr/>
            </a:pPr>
            <a:r>
              <a:rPr lang="en-US" sz="3200" dirty="0" smtClean="0"/>
              <a:t>Evaluation – 83 real-world API examples</a:t>
            </a:r>
          </a:p>
          <a:p>
            <a:pPr marL="1314450" lvl="1" indent="-571500">
              <a:buFont typeface="Arial" pitchFamily="34" charset="0"/>
              <a:buChar char="•"/>
              <a:defRPr/>
            </a:pPr>
            <a:r>
              <a:rPr lang="en-US" sz="3200" dirty="0" smtClean="0"/>
              <a:t>Recreates expected snippet in 72 examples (</a:t>
            </a:r>
            <a:r>
              <a:rPr lang="en-US" sz="3200" b="1" dirty="0" smtClean="0"/>
              <a:t>87%</a:t>
            </a:r>
            <a:r>
              <a:rPr lang="en-US" sz="3200" dirty="0" smtClean="0"/>
              <a:t>)</a:t>
            </a:r>
          </a:p>
          <a:p>
            <a:pPr marL="1314450" lvl="1" indent="-571500">
              <a:buFont typeface="Arial" pitchFamily="34" charset="0"/>
              <a:buChar char="•"/>
              <a:defRPr/>
            </a:pPr>
            <a:r>
              <a:rPr lang="en-US" sz="3200" dirty="0" smtClean="0"/>
              <a:t>Expected snippet has highest rank in 38 examples (</a:t>
            </a:r>
            <a:r>
              <a:rPr lang="en-US" sz="3200" b="1" dirty="0" smtClean="0"/>
              <a:t>46%</a:t>
            </a:r>
            <a:r>
              <a:rPr lang="en-US" sz="3200" dirty="0" smtClean="0"/>
              <a:t>)</a:t>
            </a:r>
          </a:p>
          <a:p>
            <a:pPr marL="857250" indent="-857250" eaLnBrk="1" hangingPunct="1">
              <a:buFont typeface="Arial" pitchFamily="34" charset="0"/>
              <a:buChar char="•"/>
              <a:defRPr/>
            </a:pPr>
            <a:endParaRPr lang="en-US" sz="5400" dirty="0" smtClean="0"/>
          </a:p>
        </p:txBody>
      </p:sp>
      <p:pic>
        <p:nvPicPr>
          <p:cNvPr id="352" name="Picture 351" descr="InSynth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24979" y="26012774"/>
            <a:ext cx="13030200" cy="7969035"/>
          </a:xfrm>
          <a:prstGeom prst="rect">
            <a:avLst/>
          </a:prstGeom>
        </p:spPr>
      </p:pic>
      <p:cxnSp>
        <p:nvCxnSpPr>
          <p:cNvPr id="353" name="Straight Arrow Connector 37"/>
          <p:cNvCxnSpPr>
            <a:cxnSpLocks noChangeShapeType="1"/>
          </p:cNvCxnSpPr>
          <p:nvPr/>
        </p:nvCxnSpPr>
        <p:spPr bwMode="auto">
          <a:xfrm rot="10800000">
            <a:off x="18206266" y="28179713"/>
            <a:ext cx="2881314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4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18350729" y="28755974"/>
            <a:ext cx="2736850" cy="288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" name="Straight Arrow Connector 41"/>
          <p:cNvCxnSpPr>
            <a:cxnSpLocks noChangeShapeType="1"/>
          </p:cNvCxnSpPr>
          <p:nvPr/>
        </p:nvCxnSpPr>
        <p:spPr bwMode="auto">
          <a:xfrm rot="10800000" flipV="1">
            <a:off x="18649180" y="28755975"/>
            <a:ext cx="2438401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6" name="Oval 59"/>
          <p:cNvSpPr>
            <a:spLocks noChangeArrowheads="1"/>
          </p:cNvSpPr>
          <p:nvPr/>
        </p:nvSpPr>
        <p:spPr bwMode="auto">
          <a:xfrm>
            <a:off x="23175141" y="28179713"/>
            <a:ext cx="3960813" cy="12239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95363"/>
            <a:r>
              <a:rPr lang="en-US" sz="4400">
                <a:latin typeface="Microsoft Sans Serif" pitchFamily="34" charset="0"/>
                <a:cs typeface="Microsoft Sans Serif" pitchFamily="34" charset="0"/>
              </a:rPr>
              <a:t>Context</a:t>
            </a:r>
          </a:p>
        </p:txBody>
      </p:sp>
      <p:cxnSp>
        <p:nvCxnSpPr>
          <p:cNvPr id="357" name="Straight Connector 76"/>
          <p:cNvCxnSpPr>
            <a:cxnSpLocks noChangeShapeType="1"/>
          </p:cNvCxnSpPr>
          <p:nvPr/>
        </p:nvCxnSpPr>
        <p:spPr bwMode="auto">
          <a:xfrm>
            <a:off x="21087579" y="28755975"/>
            <a:ext cx="2087562" cy="3651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" name="Oval 12"/>
          <p:cNvSpPr>
            <a:spLocks noChangeArrowheads="1"/>
          </p:cNvSpPr>
          <p:nvPr/>
        </p:nvSpPr>
        <p:spPr bwMode="auto">
          <a:xfrm>
            <a:off x="23144979" y="32642175"/>
            <a:ext cx="5184775" cy="1066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95363"/>
            <a:r>
              <a:rPr lang="en-US" sz="4400">
                <a:latin typeface="Microsoft Sans Serif" pitchFamily="34" charset="0"/>
                <a:cs typeface="Microsoft Sans Serif" pitchFamily="34" charset="0"/>
              </a:rPr>
              <a:t>Desired Type</a:t>
            </a:r>
          </a:p>
        </p:txBody>
      </p:sp>
      <p:cxnSp>
        <p:nvCxnSpPr>
          <p:cNvPr id="359" name="Straight Arrow Connector 14"/>
          <p:cNvCxnSpPr>
            <a:cxnSpLocks noChangeShapeType="1"/>
            <a:stCxn id="358" idx="2"/>
          </p:cNvCxnSpPr>
          <p:nvPr/>
        </p:nvCxnSpPr>
        <p:spPr bwMode="auto">
          <a:xfrm rot="10800000">
            <a:off x="17963379" y="30508575"/>
            <a:ext cx="5181600" cy="2667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0" name="Picture 13" descr="JDK2IKV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95762" y="19186972"/>
            <a:ext cx="121681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" name="Rounded Rectangle 360"/>
          <p:cNvSpPr/>
          <p:nvPr/>
        </p:nvSpPr>
        <p:spPr>
          <a:xfrm>
            <a:off x="14779947" y="14779899"/>
            <a:ext cx="13897544" cy="7704856"/>
          </a:xfrm>
          <a:prstGeom prst="roundRect">
            <a:avLst>
              <a:gd name="adj" fmla="val 928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spc="-300" dirty="0">
                <a:solidFill>
                  <a:schemeClr val="tx1"/>
                </a:solidFill>
                <a:latin typeface="Courier New"/>
                <a:cs typeface="Courier New"/>
              </a:rPr>
              <a:t>class</a:t>
            </a:r>
            <a:r>
              <a:rPr lang="en-US" sz="4000" spc="-300" dirty="0">
                <a:solidFill>
                  <a:schemeClr val="tx1"/>
                </a:solidFill>
                <a:latin typeface="Courier New"/>
                <a:cs typeface="Courier New"/>
              </a:rPr>
              <a:t> Set[A] {</a:t>
            </a:r>
          </a:p>
          <a:p>
            <a:pPr>
              <a:defRPr/>
            </a:pPr>
            <a:r>
              <a:rPr lang="en-US" sz="4000" spc="-300" dirty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4000" b="1" spc="-300" dirty="0" err="1">
                <a:solidFill>
                  <a:schemeClr val="tx1"/>
                </a:solidFill>
                <a:latin typeface="Courier New"/>
                <a:cs typeface="Courier New"/>
              </a:rPr>
              <a:t>def</a:t>
            </a:r>
            <a:r>
              <a:rPr lang="en-US" sz="4000" spc="-300" dirty="0">
                <a:solidFill>
                  <a:schemeClr val="tx1"/>
                </a:solidFill>
                <a:latin typeface="Courier New"/>
                <a:cs typeface="Courier New"/>
              </a:rPr>
              <a:t> add(a: A): Unit @mod(this) = { ... }</a:t>
            </a:r>
          </a:p>
          <a:p>
            <a:pPr>
              <a:defRPr/>
            </a:pPr>
            <a:r>
              <a:rPr lang="en-US" sz="4000" spc="-300" dirty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4000" b="1" spc="-300" dirty="0" err="1">
                <a:solidFill>
                  <a:schemeClr val="tx1"/>
                </a:solidFill>
                <a:latin typeface="Courier New"/>
                <a:cs typeface="Courier New"/>
              </a:rPr>
              <a:t>def</a:t>
            </a:r>
            <a:r>
              <a:rPr lang="en-US" sz="4000" spc="-300" dirty="0">
                <a:solidFill>
                  <a:schemeClr val="tx1"/>
                </a:solidFill>
                <a:latin typeface="Courier New"/>
                <a:cs typeface="Courier New"/>
              </a:rPr>
              <a:t> map[B](f: A =&gt; B): Set[B] @pc(</a:t>
            </a:r>
            <a:r>
              <a:rPr lang="en-US" sz="4000" spc="-300" dirty="0" err="1">
                <a:solidFill>
                  <a:schemeClr val="tx1"/>
                </a:solidFill>
                <a:latin typeface="Courier New"/>
                <a:cs typeface="Courier New"/>
              </a:rPr>
              <a:t>f.apply</a:t>
            </a:r>
            <a:r>
              <a:rPr lang="en-US" sz="4000" spc="-300" dirty="0">
                <a:solidFill>
                  <a:schemeClr val="tx1"/>
                </a:solidFill>
                <a:latin typeface="Courier New"/>
                <a:cs typeface="Courier New"/>
              </a:rPr>
              <a:t>(_)) =</a:t>
            </a:r>
          </a:p>
          <a:p>
            <a:pPr>
              <a:defRPr/>
            </a:pPr>
            <a:r>
              <a:rPr lang="en-US" sz="4000" spc="-300" dirty="0">
                <a:solidFill>
                  <a:schemeClr val="tx1"/>
                </a:solidFill>
                <a:latin typeface="Courier New"/>
                <a:cs typeface="Courier New"/>
              </a:rPr>
              <a:t>    { ... }</a:t>
            </a:r>
          </a:p>
          <a:p>
            <a:pPr>
              <a:defRPr/>
            </a:pPr>
            <a:r>
              <a:rPr lang="en-US" sz="4000" spc="-300" dirty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>
              <a:defRPr/>
            </a:pPr>
            <a:endParaRPr lang="en-US" sz="4000" spc="-300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lang="en-US" sz="4000" spc="-3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lang="en-US" sz="4000" spc="-300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4000" b="1" spc="-300" dirty="0" err="1">
                <a:solidFill>
                  <a:schemeClr val="tx1"/>
                </a:solidFill>
                <a:latin typeface="Courier New"/>
                <a:cs typeface="Courier New"/>
              </a:rPr>
              <a:t>def</a:t>
            </a:r>
            <a:r>
              <a:rPr lang="en-US" sz="4000" spc="-3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4000" spc="-300" dirty="0" err="1">
                <a:solidFill>
                  <a:schemeClr val="tx1"/>
                </a:solidFill>
                <a:latin typeface="Courier New"/>
                <a:cs typeface="Courier New"/>
              </a:rPr>
              <a:t>singletonSet</a:t>
            </a:r>
            <a:r>
              <a:rPr lang="en-US" sz="4000" spc="-300" dirty="0">
                <a:solidFill>
                  <a:schemeClr val="tx1"/>
                </a:solidFill>
                <a:latin typeface="Courier New"/>
                <a:cs typeface="Courier New"/>
              </a:rPr>
              <a:t>[A](a: A): Set[A] @mod() = {</a:t>
            </a:r>
          </a:p>
          <a:p>
            <a:pPr>
              <a:defRPr/>
            </a:pPr>
            <a:r>
              <a:rPr lang="en-US" sz="4000" b="1" spc="-300" dirty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4000" b="1" spc="-300" dirty="0" err="1">
                <a:solidFill>
                  <a:schemeClr val="tx1"/>
                </a:solidFill>
                <a:latin typeface="Courier New"/>
                <a:cs typeface="Courier New"/>
              </a:rPr>
              <a:t>val</a:t>
            </a:r>
            <a:r>
              <a:rPr lang="en-US" sz="4000" spc="-300" dirty="0">
                <a:solidFill>
                  <a:schemeClr val="tx1"/>
                </a:solidFill>
                <a:latin typeface="Courier New"/>
                <a:cs typeface="Courier New"/>
              </a:rPr>
              <a:t> s = new Set[A]()</a:t>
            </a:r>
          </a:p>
          <a:p>
            <a:pPr>
              <a:defRPr/>
            </a:pPr>
            <a:r>
              <a:rPr lang="en-US" sz="4000" spc="-300" dirty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4000" spc="-300" dirty="0" err="1">
                <a:solidFill>
                  <a:schemeClr val="tx1"/>
                </a:solidFill>
                <a:latin typeface="Courier New"/>
                <a:cs typeface="Courier New"/>
              </a:rPr>
              <a:t>s.add</a:t>
            </a:r>
            <a:r>
              <a:rPr lang="en-US" sz="4000" spc="-300" dirty="0">
                <a:solidFill>
                  <a:schemeClr val="tx1"/>
                </a:solidFill>
                <a:latin typeface="Courier New"/>
                <a:cs typeface="Courier New"/>
              </a:rPr>
              <a:t>(a)</a:t>
            </a:r>
          </a:p>
          <a:p>
            <a:pPr>
              <a:defRPr/>
            </a:pPr>
            <a:r>
              <a:rPr lang="en-US" sz="4000" spc="-300" dirty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4000" spc="-300" dirty="0" smtClean="0">
                <a:solidFill>
                  <a:schemeClr val="tx1"/>
                </a:solidFill>
                <a:latin typeface="Courier New"/>
                <a:cs typeface="Courier New"/>
              </a:rPr>
              <a:t>s}</a:t>
            </a:r>
            <a:endParaRPr lang="en-US" sz="4000" spc="-300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grpSp>
        <p:nvGrpSpPr>
          <p:cNvPr id="362" name="Group 9"/>
          <p:cNvGrpSpPr>
            <a:grpSpLocks/>
          </p:cNvGrpSpPr>
          <p:nvPr/>
        </p:nvGrpSpPr>
        <p:grpSpPr bwMode="auto">
          <a:xfrm>
            <a:off x="16148099" y="20180499"/>
            <a:ext cx="10369550" cy="3946525"/>
            <a:chOff x="15932075" y="15945508"/>
            <a:chExt cx="10369152" cy="3946586"/>
          </a:xfrm>
        </p:grpSpPr>
        <p:sp>
          <p:nvSpPr>
            <p:cNvPr id="363" name="Rounded Rectangle 10"/>
            <p:cNvSpPr>
              <a:spLocks noChangeArrowheads="1"/>
            </p:cNvSpPr>
            <p:nvPr/>
          </p:nvSpPr>
          <p:spPr bwMode="auto">
            <a:xfrm>
              <a:off x="15932075" y="19100006"/>
              <a:ext cx="10369152" cy="792088"/>
            </a:xfrm>
            <a:prstGeom prst="roundRect">
              <a:avLst>
                <a:gd name="adj" fmla="val 16667"/>
              </a:avLst>
            </a:prstGeom>
            <a:solidFill>
              <a:srgbClr val="FDC1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95363"/>
              <a:r>
                <a:rPr lang="en-US" sz="4000" dirty="0"/>
                <a:t>Non-observable side-effects can be masked</a:t>
              </a:r>
            </a:p>
          </p:txBody>
        </p:sp>
        <p:sp>
          <p:nvSpPr>
            <p:cNvPr id="364" name="Notched Right Arrow 12"/>
            <p:cNvSpPr>
              <a:spLocks noChangeArrowheads="1"/>
            </p:cNvSpPr>
            <p:nvPr/>
          </p:nvSpPr>
          <p:spPr bwMode="auto">
            <a:xfrm rot="-8977745">
              <a:off x="16879879" y="18156122"/>
              <a:ext cx="2330085" cy="407167"/>
            </a:xfrm>
            <a:prstGeom prst="notchedRightArrow">
              <a:avLst>
                <a:gd name="adj1" fmla="val 50000"/>
                <a:gd name="adj2" fmla="val 49994"/>
              </a:avLst>
            </a:prstGeom>
            <a:solidFill>
              <a:srgbClr val="FDC1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95363"/>
              <a:endParaRPr lang="en-US" sz="2000"/>
            </a:p>
          </p:txBody>
        </p:sp>
        <p:sp>
          <p:nvSpPr>
            <p:cNvPr id="365" name="Notched Right Arrow 53"/>
            <p:cNvSpPr>
              <a:spLocks noChangeArrowheads="1"/>
            </p:cNvSpPr>
            <p:nvPr/>
          </p:nvSpPr>
          <p:spPr bwMode="auto">
            <a:xfrm rot="-3176288">
              <a:off x="21787850" y="17372787"/>
              <a:ext cx="3284657" cy="430099"/>
            </a:xfrm>
            <a:prstGeom prst="notchedRightArrow">
              <a:avLst>
                <a:gd name="adj1" fmla="val 50000"/>
                <a:gd name="adj2" fmla="val 49994"/>
              </a:avLst>
            </a:prstGeom>
            <a:solidFill>
              <a:srgbClr val="FDC1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95363"/>
              <a:endParaRPr lang="en-US" sz="2000"/>
            </a:p>
          </p:txBody>
        </p:sp>
      </p:grpSp>
      <p:grpSp>
        <p:nvGrpSpPr>
          <p:cNvPr id="366" name="Group 8"/>
          <p:cNvGrpSpPr>
            <a:grpSpLocks/>
          </p:cNvGrpSpPr>
          <p:nvPr/>
        </p:nvGrpSpPr>
        <p:grpSpPr bwMode="auto">
          <a:xfrm>
            <a:off x="16364123" y="16836273"/>
            <a:ext cx="11449272" cy="2696155"/>
            <a:chOff x="16148106" y="12602501"/>
            <a:chExt cx="11448832" cy="2695520"/>
          </a:xfrm>
        </p:grpSpPr>
        <p:sp>
          <p:nvSpPr>
            <p:cNvPr id="367" name="Rounded Rectangle 54"/>
            <p:cNvSpPr>
              <a:spLocks noChangeArrowheads="1"/>
            </p:cNvSpPr>
            <p:nvPr/>
          </p:nvSpPr>
          <p:spPr bwMode="auto">
            <a:xfrm>
              <a:off x="16148106" y="13786444"/>
              <a:ext cx="11448832" cy="1511577"/>
            </a:xfrm>
            <a:prstGeom prst="roundRect">
              <a:avLst>
                <a:gd name="adj" fmla="val 16667"/>
              </a:avLst>
            </a:prstGeom>
            <a:solidFill>
              <a:srgbClr val="FDC1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95363"/>
              <a:r>
                <a:rPr lang="en-US" sz="4000" dirty="0"/>
                <a:t>Lightweight syntax for effect-</a:t>
              </a:r>
              <a:r>
                <a:rPr lang="en-US" sz="4000" dirty="0" smtClean="0"/>
                <a:t>polymorphism: the effect of </a:t>
              </a:r>
              <a:r>
                <a:rPr lang="en-US" sz="4000" spc="-300" dirty="0" smtClean="0">
                  <a:latin typeface="Courier New"/>
                  <a:cs typeface="Courier New"/>
                </a:rPr>
                <a:t>map</a:t>
              </a:r>
              <a:r>
                <a:rPr lang="en-US" sz="4000" dirty="0" smtClean="0"/>
                <a:t> depends on the effect of </a:t>
              </a:r>
              <a:r>
                <a:rPr lang="en-US" sz="4000" spc="-300" dirty="0" err="1" smtClean="0">
                  <a:latin typeface="Courier New"/>
                  <a:cs typeface="Courier New"/>
                </a:rPr>
                <a:t>f.apply</a:t>
              </a:r>
              <a:endParaRPr lang="en-US" sz="4000" dirty="0"/>
            </a:p>
          </p:txBody>
        </p:sp>
        <p:sp>
          <p:nvSpPr>
            <p:cNvPr id="368" name="Notched Right Arrow 55"/>
            <p:cNvSpPr>
              <a:spLocks noChangeArrowheads="1"/>
            </p:cNvSpPr>
            <p:nvPr/>
          </p:nvSpPr>
          <p:spPr bwMode="auto">
            <a:xfrm rot="18464929">
              <a:off x="22969616" y="12987751"/>
              <a:ext cx="1179140" cy="408639"/>
            </a:xfrm>
            <a:prstGeom prst="notchedRightArrow">
              <a:avLst>
                <a:gd name="adj1" fmla="val 50000"/>
                <a:gd name="adj2" fmla="val 49992"/>
              </a:avLst>
            </a:prstGeom>
            <a:solidFill>
              <a:srgbClr val="FDC1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95363"/>
              <a:endParaRPr lang="en-US" sz="2000"/>
            </a:p>
          </p:txBody>
        </p:sp>
      </p:grpSp>
      <p:grpSp>
        <p:nvGrpSpPr>
          <p:cNvPr id="369" name="Group 7"/>
          <p:cNvGrpSpPr>
            <a:grpSpLocks/>
          </p:cNvGrpSpPr>
          <p:nvPr/>
        </p:nvGrpSpPr>
        <p:grpSpPr bwMode="auto">
          <a:xfrm>
            <a:off x="15068674" y="12043222"/>
            <a:ext cx="5767388" cy="3827463"/>
            <a:chOff x="14851955" y="8226798"/>
            <a:chExt cx="5768682" cy="3827494"/>
          </a:xfrm>
        </p:grpSpPr>
        <p:sp>
          <p:nvSpPr>
            <p:cNvPr id="370" name="Rounded Rectangle 57"/>
            <p:cNvSpPr>
              <a:spLocks noChangeArrowheads="1"/>
            </p:cNvSpPr>
            <p:nvPr/>
          </p:nvSpPr>
          <p:spPr bwMode="auto">
            <a:xfrm>
              <a:off x="14851955" y="8226798"/>
              <a:ext cx="5544616" cy="1512168"/>
            </a:xfrm>
            <a:prstGeom prst="roundRect">
              <a:avLst>
                <a:gd name="adj" fmla="val 16667"/>
              </a:avLst>
            </a:prstGeom>
            <a:solidFill>
              <a:srgbClr val="FDC1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95363"/>
              <a:r>
                <a:rPr lang="en-US" sz="4000"/>
                <a:t>Methods declare their side-effects</a:t>
              </a:r>
            </a:p>
          </p:txBody>
        </p:sp>
        <p:sp>
          <p:nvSpPr>
            <p:cNvPr id="371" name="Notched Right Arrow 59"/>
            <p:cNvSpPr>
              <a:spLocks noChangeArrowheads="1"/>
            </p:cNvSpPr>
            <p:nvPr/>
          </p:nvSpPr>
          <p:spPr bwMode="auto">
            <a:xfrm rot="2833996">
              <a:off x="19196670" y="10630326"/>
              <a:ext cx="2481571" cy="366362"/>
            </a:xfrm>
            <a:prstGeom prst="notchedRightArrow">
              <a:avLst>
                <a:gd name="adj1" fmla="val 50000"/>
                <a:gd name="adj2" fmla="val 49986"/>
              </a:avLst>
            </a:prstGeom>
            <a:solidFill>
              <a:srgbClr val="FDC1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95363"/>
              <a:endParaRPr lang="en-US" sz="2000"/>
            </a:p>
          </p:txBody>
        </p:sp>
      </p:grpSp>
      <p:sp>
        <p:nvSpPr>
          <p:cNvPr id="373" name="Notched Right Arrow 60"/>
          <p:cNvSpPr>
            <a:spLocks noChangeArrowheads="1"/>
          </p:cNvSpPr>
          <p:nvPr/>
        </p:nvSpPr>
        <p:spPr bwMode="auto">
          <a:xfrm rot="7272875">
            <a:off x="24834741" y="14622854"/>
            <a:ext cx="1708883" cy="395762"/>
          </a:xfrm>
          <a:prstGeom prst="notchedRightArrow">
            <a:avLst>
              <a:gd name="adj1" fmla="val 50000"/>
              <a:gd name="adj2" fmla="val 49998"/>
            </a:avLst>
          </a:prstGeom>
          <a:solidFill>
            <a:srgbClr val="FDC1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95363"/>
            <a:endParaRPr lang="en-US" sz="2000"/>
          </a:p>
        </p:txBody>
      </p:sp>
      <p:sp>
        <p:nvSpPr>
          <p:cNvPr id="374" name="Rounded Rectangle 61"/>
          <p:cNvSpPr>
            <a:spLocks noChangeArrowheads="1"/>
          </p:cNvSpPr>
          <p:nvPr/>
        </p:nvSpPr>
        <p:spPr bwMode="auto">
          <a:xfrm>
            <a:off x="21087579" y="12260609"/>
            <a:ext cx="7632700" cy="1512099"/>
          </a:xfrm>
          <a:prstGeom prst="roundRect">
            <a:avLst>
              <a:gd name="adj" fmla="val 16667"/>
            </a:avLst>
          </a:prstGeom>
          <a:solidFill>
            <a:srgbClr val="FDC1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95363"/>
            <a:r>
              <a:rPr lang="en-US" sz="4000" dirty="0"/>
              <a:t>A compiler-plugin checks the actual side-effects of the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5468</TotalTime>
  <Words>489</Words>
  <Application>Microsoft Office PowerPoint</Application>
  <PresentationFormat>Custom</PresentationFormat>
  <Paragraphs>92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Helvetica</vt:lpstr>
      <vt:lpstr>Narkisim</vt:lpstr>
      <vt:lpstr>Microsoft Sans Serif</vt:lpstr>
      <vt:lpstr>Verdana</vt:lpstr>
      <vt:lpstr>Courier New</vt:lpstr>
      <vt:lpstr>Modèle par défaut</vt:lpstr>
      <vt:lpstr>PowerPoint Presentation</vt:lpstr>
    </vt:vector>
  </TitlesOfParts>
  <Company>EPFL - ENAC - TOPO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Hossein;Tihomir;Miguel</dc:creator>
  <cp:lastModifiedBy>hojjat</cp:lastModifiedBy>
  <cp:revision>130</cp:revision>
  <dcterms:created xsi:type="dcterms:W3CDTF">2004-05-27T09:11:58Z</dcterms:created>
  <dcterms:modified xsi:type="dcterms:W3CDTF">2011-06-14T14:59:05Z</dcterms:modified>
</cp:coreProperties>
</file>