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7"/>
  </p:sldMasterIdLst>
  <p:notesMasterIdLst>
    <p:notesMasterId r:id="rId55"/>
  </p:notesMasterIdLst>
  <p:handoutMasterIdLst>
    <p:handoutMasterId r:id="rId56"/>
  </p:handoutMasterIdLst>
  <p:sldIdLst>
    <p:sldId id="946" r:id="rId8"/>
    <p:sldId id="947" r:id="rId9"/>
    <p:sldId id="1002" r:id="rId10"/>
    <p:sldId id="1001" r:id="rId11"/>
    <p:sldId id="1003" r:id="rId12"/>
    <p:sldId id="879" r:id="rId13"/>
    <p:sldId id="1004" r:id="rId14"/>
    <p:sldId id="1005" r:id="rId15"/>
    <p:sldId id="1006" r:id="rId16"/>
    <p:sldId id="1007" r:id="rId17"/>
    <p:sldId id="1011" r:id="rId18"/>
    <p:sldId id="974" r:id="rId19"/>
    <p:sldId id="982" r:id="rId20"/>
    <p:sldId id="1008" r:id="rId21"/>
    <p:sldId id="1009" r:id="rId22"/>
    <p:sldId id="949" r:id="rId23"/>
    <p:sldId id="1012" r:id="rId24"/>
    <p:sldId id="1013" r:id="rId25"/>
    <p:sldId id="1014" r:id="rId26"/>
    <p:sldId id="891" r:id="rId27"/>
    <p:sldId id="950" r:id="rId28"/>
    <p:sldId id="1015" r:id="rId29"/>
    <p:sldId id="983" r:id="rId30"/>
    <p:sldId id="984" r:id="rId31"/>
    <p:sldId id="1017" r:id="rId32"/>
    <p:sldId id="1018" r:id="rId33"/>
    <p:sldId id="1021" r:id="rId34"/>
    <p:sldId id="1019" r:id="rId35"/>
    <p:sldId id="988" r:id="rId36"/>
    <p:sldId id="1028" r:id="rId37"/>
    <p:sldId id="989" r:id="rId38"/>
    <p:sldId id="1022" r:id="rId39"/>
    <p:sldId id="990" r:id="rId40"/>
    <p:sldId id="1023" r:id="rId41"/>
    <p:sldId id="1026" r:id="rId42"/>
    <p:sldId id="1027" r:id="rId43"/>
    <p:sldId id="993" r:id="rId44"/>
    <p:sldId id="994" r:id="rId45"/>
    <p:sldId id="1030" r:id="rId46"/>
    <p:sldId id="1010" r:id="rId47"/>
    <p:sldId id="996" r:id="rId48"/>
    <p:sldId id="997" r:id="rId49"/>
    <p:sldId id="998" r:id="rId50"/>
    <p:sldId id="999" r:id="rId51"/>
    <p:sldId id="972" r:id="rId52"/>
    <p:sldId id="975" r:id="rId53"/>
    <p:sldId id="880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mbria Math" panose="02040503050406030204" pitchFamily="18" charset="0"/>
      <p:regular r:id="rId61"/>
    </p:embeddedFont>
  </p:embeddedFontLst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8" autoAdjust="0"/>
    <p:restoredTop sz="88328" autoAdjust="0"/>
  </p:normalViewPr>
  <p:slideViewPr>
    <p:cSldViewPr snapToGrid="0">
      <p:cViewPr varScale="1">
        <p:scale>
          <a:sx n="81" d="100"/>
          <a:sy n="81" d="100"/>
        </p:scale>
        <p:origin x="2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30:15.7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D57C0-7CDE-4A53-B5DA-C97E378DCDA4}" emma:medium="tactile" emma:mode="ink">
          <msink:context xmlns:msink="http://schemas.microsoft.com/ink/2010/main" type="writingRegion" rotatedBoundingBox="11351,17651 11366,17651 11366,17666 11351,17666"/>
        </emma:interpretation>
      </emma:emma>
    </inkml:annotationXML>
    <inkml:traceGroup>
      <inkml:annotationXML>
        <emma:emma xmlns:emma="http://www.w3.org/2003/04/emma" version="1.0">
          <emma:interpretation id="{22763552-461D-44B2-B305-49F3FFB8C956}" emma:medium="tactile" emma:mode="ink">
            <msink:context xmlns:msink="http://schemas.microsoft.com/ink/2010/main" type="paragraph" rotatedBoundingBox="11351,17651 11366,17651 11366,17666 11351,17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A7590A-9FCE-4463-991E-A69D62411E5F}" emma:medium="tactile" emma:mode="ink">
              <msink:context xmlns:msink="http://schemas.microsoft.com/ink/2010/main" type="line" rotatedBoundingBox="11351,17651 11366,17651 11366,17666 11351,17666"/>
            </emma:interpretation>
          </emma:emma>
        </inkml:annotationXML>
        <inkml:traceGroup>
          <inkml:annotationXML>
            <emma:emma xmlns:emma="http://www.w3.org/2003/04/emma" version="1.0">
              <emma:interpretation id="{66C5834F-EF66-4C7A-9DA0-9D470335ED13}" emma:medium="tactile" emma:mode="ink">
                <msink:context xmlns:msink="http://schemas.microsoft.com/ink/2010/main" type="inkWord" rotatedBoundingBox="11351,17651 11366,17651 11366,17666 11351,17666"/>
              </emma:interpretation>
            </emma:emma>
          </inkml:annotationXML>
          <inkml:trace contextRef="#ctx0" brushRef="#br0">11351 17651 0,'0'0'0,"0"0"0,0 0 0,0 0 0,0 0 0,0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44:05.7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312BD5-B8FB-4270-B527-E245E9555745}" emma:medium="tactile" emma:mode="ink">
          <msink:context xmlns:msink="http://schemas.microsoft.com/ink/2010/main" type="inkDrawing" rotatedBoundingBox="9852,19048 9867,19048 9867,19063 9852,19063" shapeName="Other"/>
        </emma:interpretation>
      </emma:emma>
    </inkml:annotationXML>
    <inkml:trace contextRef="#ctx0" brushRef="#br0">0 0 0,'0'0'0,"0"0"0,0 0 0,0 0 0,0 0 0,0 0 0,0 0 0,0 0 0,0 0 0,0 0 0,0 0 0,0 0 0,0 0 0,0 0 0,0 0 0,0 0 0,0 0 0,0 0 0,0 0 0,0 0 0,0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44:05.7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0 0,'0'0'0,"0"0"0,0 0 0,0 0 0,0 0 0,0 0 0,0 0 0,0 0 0,0 0 0,0 0 0,0 0 0,0 0 0,0 0 0,0 0 0,0 0 0,0 0 0,0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5.8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E3B797-0058-4D74-8A00-13888EDEE1A2}" emma:medium="tactile" emma:mode="ink">
          <msink:context xmlns:msink="http://schemas.microsoft.com/ink/2010/main" type="writingRegion" rotatedBoundingBox="6666,4616 8675,4473 8717,5063 6709,5207"/>
        </emma:interpretation>
      </emma:emma>
    </inkml:annotationXML>
    <inkml:traceGroup>
      <inkml:annotationXML>
        <emma:emma xmlns:emma="http://www.w3.org/2003/04/emma" version="1.0">
          <emma:interpretation id="{4D94DD81-EF6D-40EB-B614-29EFAEABDEF1}" emma:medium="tactile" emma:mode="ink">
            <msink:context xmlns:msink="http://schemas.microsoft.com/ink/2010/main" type="paragraph" rotatedBoundingBox="6666,4616 8675,4473 8717,5063 6709,5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FB107-BC98-4C09-B9A2-E5341C0340FB}" emma:medium="tactile" emma:mode="ink">
              <msink:context xmlns:msink="http://schemas.microsoft.com/ink/2010/main" type="line" rotatedBoundingBox="6666,4616 8675,4473 8717,5063 6709,5207"/>
            </emma:interpretation>
          </emma:emma>
        </inkml:annotationXML>
        <inkml:traceGroup>
          <inkml:annotationXML>
            <emma:emma xmlns:emma="http://www.w3.org/2003/04/emma" version="1.0">
              <emma:interpretation id="{903CC2E5-5F98-484A-9B9D-0D01F78FD747}" emma:medium="tactile" emma:mode="ink">
                <msink:context xmlns:msink="http://schemas.microsoft.com/ink/2010/main" type="inkWord" rotatedBoundingBox="6666,4616 7327,4569 7369,5159 6709,5207"/>
              </emma:interpretation>
            </emma:emma>
          </inkml:annotationXML>
          <inkml:trace contextRef="#ctx0" brushRef="#br0">-1 64 903,'0'-21'3870,"0"21"-1290,0 0-516,21 0-129,-21 0-258,0 0-645,0 0 0,19 21-258,-19 0 0,22 0-258,-22 0-129,21 0 0,-21 1-258,0-1 258,21 0-258,-21 21 129,0-21-258,0-21 0,0 22 0,0-1 0,0-21-129,0 0 129,0 0 0,0 0-129,0 0 129,0 0-129,0 0-129,0-21 129,0-1 129,0 22 0,-21-21-129,21 0 129,0 21 129,21-21-129,-21 0 129,21 21-258,-21-21 258,22-1 129,-1 22-258,0-21 129,0 0 0,1 21-129,-1-21 0,0 0 129,0 21 0,0-21 0,-21 21 0,22 0 0,-22 0-129,0 0 129,0 0 0,0 0 0,0 0-129,0 0 0,0 0 129,0 0-258,0 0 129,0 0 0,0 0 0,0 0 0,-22 0 0,22 0 0,0 0 0,0 0 0,-21 0 0,21 0-129,-21 21 129,21-21 0,0 0-129,0 0 129,0 0-129,0 21 129,0-21 0,0 0 0,0 0 0,21 0 0,-21 0 129,0-21-129,0 21 129,21-21-129,-21 21 0,0 0 129,0-22-129,0 22 129,0 0-129,0 0 0,-21-21 0,0 21 0,21 21-129,-21-21 129,21 0 0,-21 22-129,21-22 129,0 21 0,0-21-129,0 0 0,0 0-645,0 21-1806,21-21-1677,0 0-516,-21 0 0</inkml:trace>
          <inkml:trace contextRef="#ctx0" brushRef="#br0" timeOffset="787.045">464 361 1032,'0'0'3225,"0"0"-516,0 0-129,0 0-129,0 0-516,0 0-387,21-22-129,-21 22-516,0 0 129,21-21-258,-21 0-258,22 21 0,-22-22-129,0 22 0,0 0 129,21-21-387,-21 21 0,21-21 0,-21 21-129,0 0 0,0 0 129,0 0-129,0 0-129,0 21 258,0 0-129,0-21 0,0 22 0,0-1 0,21 0 0,-21 1 0,0 19 0,0-19-129,0-1 129,0 0 0,0-21-129,0 22 129,0-1-258,0-21-258,0 0-129,0 21-387,0-21-1161,0 0-2193,0 0-516,0 0-129</inkml:trace>
          <inkml:trace contextRef="#ctx0" brushRef="#br0" timeOffset="1044.0598">464 572 1806,'21'0'4515,"0"0"0,-21 0-1935,22 0-516,-1 0-516,0 0-645,0-21-387,1 21-258,-1 0-129,0 0-129,0 0-129,-21 0-645,0 0-1548,22 0-2064,-22 0 0,0 0-258</inkml:trace>
        </inkml:traceGroup>
        <inkml:traceGroup>
          <inkml:annotationXML>
            <emma:emma xmlns:emma="http://www.w3.org/2003/04/emma" version="1.0">
              <emma:interpretation id="{1F5FDA9B-B73A-487D-BFC7-3B521AAB10AA}" emma:medium="tactile" emma:mode="ink">
                <msink:context xmlns:msink="http://schemas.microsoft.com/ink/2010/main" type="inkWord" rotatedBoundingBox="8359,4553 8679,4531 8701,4832 8381,4855"/>
              </emma:interpretation>
            </emma:emma>
          </inkml:annotationXML>
          <inkml:trace contextRef="#ctx0" brushRef="#br0" timeOffset="3923.2243">1693 21 1161,'0'0'4515,"0"-21"129,0 21-1419,21 0-1419,-21 0-258,19 0-387,-19 0-387,0 0-387,0 21-129,22 1 0,-22-1 0,0 0-129,0 0 0,21 21 0,-21-20 0,0-1-129,0 0 129,0 0-129,0 0 129,0-21-129,0 0-129,0 0 129,0 0 0,0 0-129,21-21 0,-21 0 0,0 0-129,0 0 129,0-1 0,0 1-129,0-21 129,0 21-129,0 21 258,0-21 0,0 21 0,21-22-129,-21 22 258,22 0-129,-1 0 0,-21 0 0,21-21 129,-21 21-129,21 0 129,0 0-129,-21 0 129,0 0-129,22-21 0,-22 21 129,0 0-129,0 0 0,0-21 129,0 21-129,0 0 0,0 0 0,0 0 0,0 0 0,0 0 0,0 0 0,0 0 0,0 0 0,0 0-129,0 21 129,0-21 0,0 0 0,0 0 0,0 0 0,0 0 0,21 21 0,-21-21 129,0 0-129,0 0 0,21-21 129,-21 21-129,0 0 0,0 0 0,21-21 0,-21 21 0,0 0 0,0 0 0,0 0 0,0 0 0,0 0 0,0-21 0,0 21 0,-21 0 0,0 0 0,21 0 0,0 0 0,-21 21 0,21-21-129,0 0 129,0 0-129,-22 21-129,22-21-645,22 0-1419,-22 0-2064,21 21-387,-21-21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0.2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Group>
    <inkml:annotationXML>
      <emma:emma xmlns:emma="http://www.w3.org/2003/04/emma" version="1.0">
        <emma:interpretation id="{792D09C8-6F2C-4B74-9BE8-67A1B65BD7A4}" emma:medium="tactile" emma:mode="ink">
          <msink:context xmlns:msink="http://schemas.microsoft.com/ink/2010/main" type="writingRegion" rotatedBoundingBox="11049,9323 12951,9410 12915,10205 11012,10118"/>
        </emma:interpretation>
      </emma:emma>
    </inkml:annotationXML>
    <inkml:traceGroup>
      <inkml:annotationXML>
        <emma:emma xmlns:emma="http://www.w3.org/2003/04/emma" version="1.0">
          <emma:interpretation id="{A0DFDCB2-79F6-4DD0-8F1C-35D68B4F4EFD}" emma:medium="tactile" emma:mode="ink">
            <msink:context xmlns:msink="http://schemas.microsoft.com/ink/2010/main" type="paragraph" rotatedBoundingBox="11049,9323 12951,9410 12915,10205 11012,10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324DD-C35E-47C7-8E12-ABC0EEAEAC3B}" emma:medium="tactile" emma:mode="ink">
              <msink:context xmlns:msink="http://schemas.microsoft.com/ink/2010/main" type="line" rotatedBoundingBox="11049,9323 12951,9410 12915,10205 11012,10118"/>
            </emma:interpretation>
          </emma:emma>
        </inkml:annotationXML>
        <inkml:traceGroup>
          <inkml:annotationXML>
            <emma:emma xmlns:emma="http://www.w3.org/2003/04/emma" version="1.0">
              <emma:interpretation id="{8EFAD28E-D1F1-4C1E-8035-698143CF4325}" emma:medium="tactile" emma:mode="ink">
                <msink:context xmlns:msink="http://schemas.microsoft.com/ink/2010/main" type="inkWord" rotatedBoundingBox="11043,9451 11798,9486 11767,10153 11012,10118"/>
              </emma:interpretation>
            </emma:emma>
          </inkml:annotationXML>
          <inkml:trace contextRef="#ctx0" brushRef="#br0">11043 9461 25,'0'0'26,"1"-9"-4,-1 9-2,0 0-3,0 0-5,0 0-2,8 13-3,-4 4-3,-1 4-1,2 8 0,1 5-2,0 8 0,2 1-1,-2 2 1,0-4-1,0 4 0,0-3 1,-3-6-1,0-6 1,-1-6-1,1-6 1,-3-5-1,0-13 0,0 0-1,0 0-1,6-22 0,-5 1 0,-1-3 0,-1-4 0,1-3 0,-1 0 0,2 1 1,-1 5 0,1-1 1,1 2 0,2 4 0,2 4 0,4 3 1,-2 0 0,4 3 0,0 0 0,3 5 0,1-1 1,0 2-1,0-2 0,-1 4 0,2 0 1,-4 2-1,2-2-1,-5 1 1,-1 0 0,-9 1 0,12 0 1,-12 0-1,0 0-1,0 0 1,0 0 0,9-2 0,-9 2-1,0 0 1,9 3-1,-9-3 0,0 0 0,15-5 1,-15 5-1,8-9 0,-8 9 0,6-11 1,-6 11-1,3-15 0,-3 15 0,-3-15 0,3 15 0,-8-14 0,8 14 0,-16-12 0,7 7 0,-1 4-1,1 4 1,-2 0 0,1 4 0,10-7 0,-14 17-1,10-6 1,2 1 0,3-2 0,-1-10-1,10 15-2,2-6-8,3 1-18,-15-10-1,26 7 0,-16-10 0</inkml:trace>
          <inkml:trace contextRef="#ctx0" brushRef="#br0" timeOffset="694.0397">11546 9954 34,'0'0'26,"0"0"-3,0 0-1,0 0-6,0 0-2,4-15-4,6 9 0,-8-9-3,9 3-1,-6-6-2,6 4-1,-6-2-1,4 4-1,-3 2 0,-6 10 0,9-16-1,-9 16 1,0 0-1,9 1 1,-9-1-1,2 16 0,0 1 1,-1 4 0,0 4 0,-1 0-1,0 1 0,1 1-1,0 1 0,-1-6-1,1-1-4,-3-9-4,7 4-5,-4-2-17,-1-14 0,0 10 0,0-10 1</inkml:trace>
          <inkml:trace contextRef="#ctx0" brushRef="#br0" timeOffset="943.054">11551 10143 34,'15'1'31,"-15"-1"1,25-9 1,-9 7-16,-4-8-4,9 8-2,-7-4-5,5 3-3,1 3-6,-4-6-12,-4 1-17,9 7 0,-10-7-1,6 9 0</inkml:trace>
        </inkml:traceGroup>
        <inkml:traceGroup>
          <inkml:annotationXML>
            <emma:emma xmlns:emma="http://www.w3.org/2003/04/emma" version="1.0">
              <emma:interpretation id="{2A7FD445-D95C-4784-8BCD-A4C8379F6730}" emma:medium="tactile" emma:mode="ink">
                <msink:context xmlns:msink="http://schemas.microsoft.com/ink/2010/main" type="inkWord" rotatedBoundingBox="12242,9378 12951,9410 12921,10084 12212,10051"/>
              </emma:interpretation>
            </emma:emma>
          </inkml:annotationXML>
          <inkml:trace contextRef="#ctx0" brushRef="#br0" timeOffset="2541.1454">12241 9420 14,'0'0'28,"0"0"0,11 15 3,-11-5-11,4 1-6,5 6-2,-5 1-3,6 9-3,-3-1-2,3 6 0,-4 2-3,1 0 1,-3 0-2,1 0 0,-3-2 0,-1-3 1,-1-5-2,-1-5 1,1-4-1,-1-3 1,1-12-1,0 0 1,0 0-1,0 0-1,3-19 1,-2 0 1,0-2-1,0-8 1,0 1 0,1-1-1,1 1 1,0 1 0,1 3 0,1 3 0,2 4 0,0 6 0,-7 11 0,17-15 0,-4 11 1,0 2-1,5-1 1,0 2-1,1-2 1,3 0-1,-3-1 2,2 1-2,-4-1 1,-2-1-1,-4-3 1,-1 1-1,-10 7 1,9-16-1,-8 7 1,-3-3-1,-2-1 0,-1 2 0,-5-1 1,1 0-1,-2-1 1,0 5-2,-1 0 2,0 4-1,1 4 0,1 1 0,10-1 0,-12 16-1,11 0 0,-2-4-2,9 9-9,0-1-18,-2-8-2,10 5 0,-14-17 1</inkml:trace>
          <inkml:trace contextRef="#ctx0" brushRef="#br0" timeOffset="3428.1961">12726 9865 21,'0'0'26,"0"0"0,10-11-5,-10 11-3,12-11-1,-12 11-3,17-9-2,-17 9-3,22-7 0,-13 2-4,5 8-2,-4-1-1,1 4 0,-11-6-2,15 18 0,-11-6 0,-2 1-1,-1 5 1,-5-3-2,1 4 1,-3-2-1,-1 0 1,-4-2 0,2 0-1,-3-1 1,2-3 1,0 0-1,-3-1 0,13-10 1,-17 13 0,17-13 0,0 0 0,-8 10 0,8-10 0,0 0 1,16 6 0,-6-4 0,5-1 1,-1 1-1,2-2 0,1 2 0,0-3 0,1 1-1,0 4-7,-4 0-25,-4-7-1,3 9 0,-13-6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8:00.8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66 3483,'21'-21'4773,"-21"21"-129,0 0-1419,0-21-1935,0 21 258,0 0-774,21 0 0,-21 0-516,22-21 258,-1 21-387,-21 0 129,21 0-258,-21 0 258,0 0-129,21 0 0,-21 0 129,0 0-258,0 0 129,22 21-129,-22-21 129,0 21-129,0-21 129,0 21-129,0 0-129,-22 1 129,22-1-129,0 0 129,-21 1-129,0-1 0,21-21 129,-21 20-129,21 2 129,-22-1-129,1-21 129,21 21 0,0-21 0,0 0 0,-21 22 0,21-22-129,0 0 129,0 21 0,0-21 0,0 0 0,0 0 129,0 0 0,0 0-129,21 0 129,-21 0 129,21 0-129,1-21 0,-1 21 129,0 0 0,0 0-129,1 0 0,-1 0-129,0 0 129,-21 0 0,21 0-129,-21 0-129,0 0 0,0 0-387,0 0-1935,0 0-2193,0 0-258,0 0-516,0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8.5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C1FAFE-2A57-48C5-BDE4-3B66B8A54AF6}" emma:medium="tactile" emma:mode="ink">
          <msink:context xmlns:msink="http://schemas.microsoft.com/ink/2010/main" type="inkDrawing" rotatedBoundingBox="7921,4383 8006,5295 7969,5299 7884,4387" semanticType="scratchOut" shapeName="Other"/>
        </emma:interpretation>
      </emma:emma>
    </inkml:annotationXML>
    <inkml:trace contextRef="#ctx0" brushRef="#br0">22-4 3354,'0'0'4386,"0"0"-258,0 0-2580,-21 0-129,21 0-129,0 20-387,0 1-258,21 22 129,-21-22-258,0 22 0,0-1 0,0 22 0,22-22-129,-22 21 0,0 1-129,0-22 129,21 22-258,-21 0 0,0-1-129,0-20 0,0-1 0,0 0 0,0 1 0,21-22 0,-21 0 0,0 0 0,0-21 0,0 0-129,0 21 0,0-21-258,0 0-129,0 0-903,21 0-2838,-21-21-645,0 0 0,0 21-129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5.5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5260 14407 32,'0'0'31,"0"0"3,0 0-1,-12 10-12,12-10-6,-1 9-3,1-9-6,4 22-2,0-3 0,4 6-3,-1 5 1,2 6-1,1 3 0,-2 1-1,2 4 1,-3 0-1,3-5 0,-3-3 0,0-4-1,-3-6 1,1-5-1,-2-7 0,-3-14 0,0 0 0,0 0 0,-4-13 0,0-4 0,-1-6 0,1-2 1,-1-3-1,1-1 1,2 2-1,1 1 1,3 4 0,5 2 0,1 4 0,6 3 1,3 2-1,5 2 1,2 2 0,3 2-1,0 0 1,1-1-1,2 1 0,-4 1 0,-1-2 0,-5 1 0,-1-3 0,-5-2 0,-2 2 0,-6-2 0,-3 0 1,-3-3-1,-3 2 0,-2-1 0,-5 2 1,-3-1-1,1 2 1,-1 1-1,-1 3 0,3 2 0,-1 1 1,3 2-2,9 0 1,-9 9 0,9-9 0,2 15 0,-2-15 0,8 15 0,-8-15-1,16 13 1,-16-13-2,19 11-9,-9-5-24,-10-6 2,15-5-3,-15 5 2</inkml:trace>
  <inkml:trace contextRef="#ctx0" brushRef="#br0" timeOffset="784.0449">6247 14212 26,'0'0'32,"9"3"1,-9-3 0,0 0-11,0 0-4,-10 3-5,10 8-5,0-11-3,-13 14-2,4-4-1,0 4-1,-3 2 0,2 3 0,-5 3-1,2 1 0,-3 0 0,2 4 0,-1-1 0,0-2 0,2-2 0,-1-2-1,6-3-1,-2-7-2,6 3-1,4-13-6,0 0-9,0 0-15,3-12 2,4 3-2,-6-9 3</inkml:trace>
  <inkml:trace contextRef="#ctx0" brushRef="#br0" timeOffset="1051.0601">6087 14210 61,'0'0'34,"0"0"0,0 0-4,17 25-16,-16-13-4,11 13-3,-3 0-3,6 9-1,-3-2-1,3 2 0,0-1-1,0-2 0,-1 0 0,1-7-2,-4-2-1,-3-13-4,2 5-9,-10-14-22,0 0 3,0 0-3,-11-12 2</inkml:trace>
  <inkml:trace contextRef="#ctx0" brushRef="#br0" timeOffset="1284.073">5966 14401 58,'3'12'35,"-3"-12"0,20 9 0,3 2-20,-6-12-3,12 9-2,-5-8-4,10 5-2,-3-6-2,1 0-1,-1-2-4,-6-10-16,1 3-18,2 0 0,-8-7-1,-1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9-30T09:26:40.41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8.emf"/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30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customXml" Target="../ink/ink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5" Type="http://schemas.openxmlformats.org/officeDocument/2006/relationships/image" Target="../media/image13.png"/><Relationship Id="rId10" Type="http://schemas.openxmlformats.org/officeDocument/2006/relationships/customXml" Target="../ink/ink7.xml"/><Relationship Id="rId4" Type="http://schemas.openxmlformats.org/officeDocument/2006/relationships/customXml" Target="../ink/ink5.xml"/><Relationship Id="rId9" Type="http://schemas.openxmlformats.org/officeDocument/2006/relationships/image" Target="../media/image33.emf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3" Type="http://schemas.openxmlformats.org/officeDocument/2006/relationships/image" Target="../media/image1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2.xml"/><Relationship Id="rId6" Type="http://schemas.microsoft.com/office/2007/relationships/media" Target="../media/media1.mp4"/><Relationship Id="rId5" Type="http://schemas.openxmlformats.org/officeDocument/2006/relationships/tags" Target="../tags/tag3.xml"/><Relationship Id="rId4" Type="http://schemas.openxmlformats.org/officeDocument/2006/relationships/customXml" Target="../../customXml/item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4.xml"/><Relationship Id="rId6" Type="http://schemas.microsoft.com/office/2007/relationships/media" Target="../media/media1.mp4"/><Relationship Id="rId5" Type="http://schemas.openxmlformats.org/officeDocument/2006/relationships/tags" Target="../tags/tag5.xml"/><Relationship Id="rId4" Type="http://schemas.openxmlformats.org/officeDocument/2006/relationships/customXml" Target="../../customXml/item3.xml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6.xml"/><Relationship Id="rId6" Type="http://schemas.microsoft.com/office/2007/relationships/media" Target="../media/media1.mp4"/><Relationship Id="rId5" Type="http://schemas.openxmlformats.org/officeDocument/2006/relationships/tags" Target="../tags/tag7.xml"/><Relationship Id="rId4" Type="http://schemas.openxmlformats.org/officeDocument/2006/relationships/customXml" Target="../../customXml/item5.xml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Automating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an automaton that recognizes all </a:t>
            </a:r>
            <a:r>
              <a:rPr lang="en-US" sz="2400" dirty="0" smtClean="0"/>
              <a:t>strings over { </a:t>
            </a:r>
            <a:r>
              <a:rPr lang="en-US" sz="2400" dirty="0" err="1" smtClean="0"/>
              <a:t>a,b</a:t>
            </a:r>
            <a:r>
              <a:rPr lang="en-US" sz="2400" dirty="0" smtClean="0"/>
              <a:t>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 and is of even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57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2. For example, your automaton should accept the words 0, 10, 100, 110…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9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3. For example your automaton should accept the words 0, 11, 110, 1001, 1100 …</a:t>
            </a:r>
          </a:p>
          <a:p>
            <a:endParaRPr lang="en-US" sz="2400" dirty="0"/>
          </a:p>
          <a:p>
            <a:r>
              <a:rPr lang="en-US" sz="2400" dirty="0" smtClean="0"/>
              <a:t>Can you generalize this to any divisor ‘n’ ?</a:t>
            </a:r>
          </a:p>
          <a:p>
            <a:r>
              <a:rPr lang="en-US" sz="2400" dirty="0" smtClean="0"/>
              <a:t>Can you generalize this to any base ‘b’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77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52544"/>
                <a:ext cx="8229600" cy="509016"/>
              </a:xfrm>
            </p:spPr>
            <p:txBody>
              <a:bodyPr/>
              <a:lstStyle/>
              <a:p>
                <a:r>
                  <a:rPr lang="en-US" sz="2400" dirty="0" smtClean="0">
                    <a:sym typeface="Symbol"/>
                  </a:rPr>
                  <a:t>Deterministic FA (DFA): </a:t>
                </a:r>
                <a:r>
                  <a:rPr lang="en-US" sz="2400" dirty="0" smtClean="0"/>
                  <a:t> is a function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dirty="0" smtClean="0"/>
              </a:p>
              <a:p>
                <a:pPr lvl="0"/>
                <a:r>
                  <a:rPr lang="en-US" sz="2400" dirty="0" smtClean="0"/>
                  <a:t>Non-deterministic FA (NFA): </a:t>
                </a:r>
                <a:r>
                  <a:rPr lang="en-US" sz="2400" dirty="0">
                    <a:sym typeface="Symbol"/>
                  </a:rPr>
                  <a:t>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could be a relation</a:t>
                </a:r>
              </a:p>
              <a:p>
                <a:pPr lvl="0"/>
                <a:r>
                  <a:rPr lang="en-US" sz="2400" dirty="0" smtClean="0"/>
                  <a:t>In NFA there is no unique next state. We have a set of possible next states.</a:t>
                </a:r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52544"/>
                <a:ext cx="8229600" cy="509016"/>
              </a:xfrm>
              <a:blipFill rotWithShape="0">
                <a:blip r:embed="rId2"/>
                <a:stretch>
                  <a:fillRect l="-1185" t="-11905" b="-25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Kinds of Finite State Automata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0" name="Ink 109"/>
              <p14:cNvContentPartPr/>
              <p14:nvPr/>
            </p14:nvContentPartPr>
            <p14:xfrm>
              <a:off x="4086360" y="6354360"/>
              <a:ext cx="36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3840" y="6351840"/>
                <a:ext cx="5400" cy="54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38572" y="1623414"/>
            <a:ext cx="2695575" cy="1752600"/>
          </a:xfrm>
          <a:prstGeom prst="rect">
            <a:avLst/>
          </a:prstGeom>
        </p:spPr>
      </p:pic>
      <p:sp>
        <p:nvSpPr>
          <p:cNvPr id="86" name="&quot;No&quot; Symbol 85"/>
          <p:cNvSpPr/>
          <p:nvPr/>
        </p:nvSpPr>
        <p:spPr bwMode="auto">
          <a:xfrm>
            <a:off x="2738572" y="1498830"/>
            <a:ext cx="3376478" cy="2264650"/>
          </a:xfrm>
          <a:prstGeom prst="noSmoking">
            <a:avLst>
              <a:gd name="adj" fmla="val 600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Undefined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Undefined transitions lead to a sink state from where no input can be accepted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71712"/>
            <a:ext cx="2667000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10" y="1619249"/>
            <a:ext cx="1838352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0974"/>
            <a:ext cx="8229600" cy="2135189"/>
          </a:xfrm>
        </p:spPr>
        <p:txBody>
          <a:bodyPr/>
          <a:lstStyle/>
          <a:p>
            <a:r>
              <a:rPr lang="en-US" dirty="0"/>
              <a:t>Epsilon transitions: traversing them does not consume anything (empty word)</a:t>
            </a:r>
          </a:p>
          <a:p>
            <a:r>
              <a:rPr lang="en-US" dirty="0"/>
              <a:t>More generally, transitions labeled by a word: traversing such transition consumes that entire word at a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720747"/>
            <a:ext cx="4029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02380"/>
          </a:xfrm>
        </p:spPr>
        <p:txBody>
          <a:bodyPr/>
          <a:lstStyle/>
          <a:p>
            <a:r>
              <a:rPr lang="en-US" sz="2400" dirty="0" smtClean="0"/>
              <a:t>For a given word (string), a path in automaton lead to accepting, another to a rejecting state</a:t>
            </a:r>
          </a:p>
          <a:p>
            <a:r>
              <a:rPr lang="en-US" sz="2400" dirty="0" smtClean="0"/>
              <a:t>Does the automaton accept in such case?</a:t>
            </a:r>
          </a:p>
          <a:p>
            <a:pPr lvl="1"/>
            <a:r>
              <a:rPr lang="en-US" sz="2400" dirty="0" smtClean="0"/>
              <a:t>yes, if there </a:t>
            </a:r>
            <a:r>
              <a:rPr lang="en-US" sz="2400" b="1" dirty="0" smtClean="0"/>
              <a:t>exists</a:t>
            </a:r>
            <a:r>
              <a:rPr lang="en-US" sz="2400" dirty="0" smtClean="0"/>
              <a:t> an accepting path in the automaton graph whose symbols give that word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/>
              <p14:cNvContentPartPr/>
              <p14:nvPr/>
            </p14:nvContentPartPr>
            <p14:xfrm>
              <a:off x="3546720" y="6857340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4200" y="685482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0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</a:t>
            </a:r>
            <a:r>
              <a:rPr lang="en-US" sz="2400" dirty="0" smtClean="0"/>
              <a:t>a NFA that </a:t>
            </a:r>
            <a:r>
              <a:rPr lang="en-US" sz="2400" dirty="0"/>
              <a:t>recognizes all </a:t>
            </a:r>
            <a:r>
              <a:rPr lang="en-US" sz="2400" dirty="0" smtClean="0"/>
              <a:t>strings over {</a:t>
            </a:r>
            <a:r>
              <a:rPr lang="en-US" sz="2400" dirty="0" err="1" smtClean="0"/>
              <a:t>a,b</a:t>
            </a:r>
            <a:r>
              <a:rPr lang="en-US" sz="2400" dirty="0" smtClean="0"/>
              <a:t>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84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Vs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298370"/>
            <a:ext cx="8229600" cy="3802380"/>
          </a:xfrm>
        </p:spPr>
        <p:txBody>
          <a:bodyPr/>
          <a:lstStyle/>
          <a:p>
            <a:r>
              <a:rPr lang="en-US" sz="2800" dirty="0" smtClean="0"/>
              <a:t>For every NFA there exists an equivalent  DFA that accepts the same set of strings</a:t>
            </a:r>
          </a:p>
          <a:p>
            <a:endParaRPr lang="en-US" sz="2800" dirty="0"/>
          </a:p>
          <a:p>
            <a:r>
              <a:rPr lang="en-US" sz="2800" dirty="0" smtClean="0"/>
              <a:t>But, NFAs could be exponentially smaller.</a:t>
            </a:r>
          </a:p>
          <a:p>
            <a:endParaRPr lang="en-US" sz="2800" dirty="0"/>
          </a:p>
          <a:p>
            <a:r>
              <a:rPr lang="en-US" sz="2800" dirty="0" smtClean="0"/>
              <a:t>That is, there are NFAs such that every DFA equivalent to it has exponentially more number of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/>
              <p14:cNvContentPartPr/>
              <p14:nvPr/>
            </p14:nvContentPartPr>
            <p14:xfrm>
              <a:off x="3546720" y="6857340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4200" y="685482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16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800" dirty="0"/>
              <a:t>Construct </a:t>
            </a:r>
            <a:r>
              <a:rPr lang="en-US" sz="2800" dirty="0" smtClean="0"/>
              <a:t>a NFA and a DFA that </a:t>
            </a:r>
            <a:r>
              <a:rPr lang="en-US" sz="2800" dirty="0"/>
              <a:t>recognizes all </a:t>
            </a:r>
            <a:r>
              <a:rPr lang="en-US" sz="2800" dirty="0" smtClean="0"/>
              <a:t>strings over {</a:t>
            </a:r>
            <a:r>
              <a:rPr lang="en-US" sz="2800" dirty="0" err="1" smtClean="0"/>
              <a:t>a,b,c</a:t>
            </a:r>
            <a:r>
              <a:rPr lang="en-US" sz="2800" dirty="0" smtClean="0"/>
              <a:t>}  that do not contain all the alphabets a, b and c.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 smtClean="0"/>
              <a:t>  </a:t>
            </a:r>
            <a:r>
              <a:rPr lang="en-US" sz="2800" dirty="0" smtClean="0"/>
              <a:t>(let’s start with a regular expression) </a:t>
            </a:r>
          </a:p>
          <a:p>
            <a:endParaRPr lang="en-US" sz="2800" dirty="0"/>
          </a:p>
          <a:p>
            <a:r>
              <a:rPr lang="en-US" sz="2800" dirty="0" smtClean="0"/>
              <a:t>Food for thought:</a:t>
            </a:r>
          </a:p>
          <a:p>
            <a:pPr lvl="1"/>
            <a:r>
              <a:rPr lang="en-US" sz="2400" dirty="0" smtClean="0"/>
              <a:t>Can you prove that every DFA for this language will have exponentially more states than the </a:t>
            </a:r>
            <a:r>
              <a:rPr lang="en-US" sz="2400" dirty="0"/>
              <a:t>N</a:t>
            </a:r>
            <a:r>
              <a:rPr lang="en-US" sz="2400" dirty="0" smtClean="0"/>
              <a:t>FA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06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 </a:t>
            </a:r>
            <a:r>
              <a:rPr lang="en-US" dirty="0" err="1" smtClean="0"/>
              <a:t>javacc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5897"/>
            <a:ext cx="8229600" cy="44835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TOKEN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 &lt;IDENTIFIER: &lt;LETTER&gt; (&lt;LETTER&gt; | &lt;DIGIT&gt; | "_")* &gt;</a:t>
            </a:r>
          </a:p>
          <a:p>
            <a:pPr marL="0" indent="0">
              <a:buNone/>
            </a:pPr>
            <a:r>
              <a:rPr lang="en-US" sz="2400" dirty="0"/>
              <a:t>  | </a:t>
            </a:r>
            <a:r>
              <a:rPr lang="en-US" sz="2400" dirty="0" smtClean="0"/>
              <a:t>&lt;INTLITERAL: </a:t>
            </a:r>
            <a:r>
              <a:rPr lang="en-US" sz="2400" dirty="0"/>
              <a:t>&lt;DIGIT&gt; (&lt;DIGIT&gt;)* </a:t>
            </a:r>
            <a:r>
              <a:rPr lang="en-US" sz="2400" dirty="0" smtClean="0"/>
              <a:t>&gt;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| &lt;LETTER: ["a"-"z"] | ["A"-"Z"]&gt;</a:t>
            </a:r>
          </a:p>
          <a:p>
            <a:pPr marL="0" indent="0">
              <a:buNone/>
            </a:pPr>
            <a:r>
              <a:rPr lang="en-US" sz="2400" dirty="0"/>
              <a:t>  | &lt;DIGIT: ["0"-"9"]&gt;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 smtClean="0"/>
              <a:t>SKIP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" </a:t>
            </a:r>
            <a:r>
              <a:rPr lang="en-US" sz="2400" dirty="0" smtClean="0"/>
              <a:t>"   |  "\</a:t>
            </a:r>
            <a:r>
              <a:rPr lang="en-US" sz="2400" dirty="0"/>
              <a:t>n</a:t>
            </a:r>
            <a:r>
              <a:rPr lang="en-US" sz="2400" dirty="0" smtClean="0"/>
              <a:t>"   |    "\</a:t>
            </a:r>
            <a:r>
              <a:rPr lang="en-US" sz="2400" dirty="0"/>
              <a:t>t</a:t>
            </a:r>
            <a:r>
              <a:rPr lang="en-US" sz="2400" dirty="0" smtClean="0"/>
              <a:t>"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--&gt; get automatically generated code for </a:t>
            </a:r>
            <a:r>
              <a:rPr lang="en-US" sz="3000" dirty="0" err="1" smtClean="0">
                <a:solidFill>
                  <a:srgbClr val="0070C0"/>
                </a:solidFill>
              </a:rPr>
              <a:t>lexer</a:t>
            </a:r>
            <a:r>
              <a:rPr lang="en-US" sz="3000" dirty="0" smtClean="0">
                <a:solidFill>
                  <a:srgbClr val="0070C0"/>
                </a:solidFill>
              </a:rPr>
              <a:t>!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55" y="6016436"/>
            <a:ext cx="472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But how does </a:t>
            </a:r>
            <a:r>
              <a:rPr lang="en-US" sz="3200" kern="0" dirty="0" err="1" smtClean="0">
                <a:latin typeface="Calibri" pitchFamily="34" charset="0"/>
                <a:cs typeface="Calibri" pitchFamily="34" charset="0"/>
              </a:rPr>
              <a:t>javacc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 do it?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9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and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Theorem: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L is a set of words, </a:t>
            </a: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describable by a regular </a:t>
            </a:r>
            <a:r>
              <a:rPr lang="en-US" dirty="0"/>
              <a:t>expression </a:t>
            </a:r>
            <a:r>
              <a:rPr lang="en-US" dirty="0" err="1" smtClean="0"/>
              <a:t>iff</a:t>
            </a:r>
            <a:r>
              <a:rPr lang="en-US" dirty="0" smtClean="0"/>
              <a:t> (if and only if) it </a:t>
            </a:r>
            <a:r>
              <a:rPr lang="en-US" dirty="0"/>
              <a:t>is the set </a:t>
            </a:r>
            <a:r>
              <a:rPr lang="en-US" dirty="0" smtClean="0"/>
              <a:t>of words accepted </a:t>
            </a:r>
            <a:r>
              <a:rPr lang="en-US" dirty="0"/>
              <a:t>by some finite </a:t>
            </a:r>
            <a:r>
              <a:rPr lang="en-US" dirty="0" smtClean="0"/>
              <a:t>automaton.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Algorithms: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regular expression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automaton (important!)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automaton  regular expression (cool)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7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Concatenation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01560" y="1632540"/>
              <a:ext cx="723600" cy="22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4360" y="1620300"/>
                <a:ext cx="74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975480" y="3380400"/>
              <a:ext cx="676440" cy="27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6120" y="3368160"/>
                <a:ext cx="692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3178440" y="1722900"/>
              <a:ext cx="76680" cy="11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5120" y="1709580"/>
                <a:ext cx="104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2842560" y="1580700"/>
              <a:ext cx="38880" cy="327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1400" y="1570260"/>
                <a:ext cx="60120" cy="351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1700" y="2124075"/>
            <a:ext cx="1451660" cy="1100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1440" y="2090368"/>
            <a:ext cx="1333448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9354" y="4156225"/>
            <a:ext cx="2783265" cy="10379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69520" y="1298370"/>
            <a:ext cx="2339326" cy="2077060"/>
            <a:chOff x="5069520" y="1298370"/>
            <a:chExt cx="2339326" cy="20770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9520" y="1870113"/>
              <a:ext cx="1061373" cy="10732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57418" y="1298370"/>
              <a:ext cx="1251428" cy="10228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30893" y="2377977"/>
              <a:ext cx="1142335" cy="997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71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Constructions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768320" y="1641256"/>
              <a:ext cx="389520" cy="246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720" y="1630096"/>
                <a:ext cx="406800" cy="2707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015" y="2014168"/>
            <a:ext cx="1333448" cy="10620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50" y="3144179"/>
            <a:ext cx="2681287" cy="22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   (aa)* | (</a:t>
            </a:r>
            <a:r>
              <a:rPr lang="en-US" dirty="0" err="1"/>
              <a:t>aaa</a:t>
            </a:r>
            <a:r>
              <a:rPr lang="en-US" dirty="0"/>
              <a:t>)*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an NFA for the regular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56" y="2631722"/>
            <a:ext cx="6116287" cy="33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NFAs to DFAs (</a:t>
            </a:r>
            <a:r>
              <a:rPr lang="en-US" dirty="0" err="1" smtClean="0"/>
              <a:t>Determinisation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keep track of a set of all possible states in which the automaton </a:t>
            </a:r>
            <a:r>
              <a:rPr lang="en-US" dirty="0">
                <a:solidFill>
                  <a:srgbClr val="008000"/>
                </a:solidFill>
              </a:rPr>
              <a:t>could </a:t>
            </a:r>
            <a:r>
              <a:rPr lang="en-US" dirty="0" smtClean="0">
                <a:solidFill>
                  <a:srgbClr val="008000"/>
                </a:solidFill>
              </a:rPr>
              <a:t>be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view this finite set as one state of new </a:t>
            </a:r>
            <a:r>
              <a:rPr lang="en-US" dirty="0" smtClean="0">
                <a:solidFill>
                  <a:srgbClr val="008000"/>
                </a:solidFill>
              </a:rPr>
              <a:t>automaton</a:t>
            </a:r>
          </a:p>
          <a:p>
            <a:endParaRPr lang="en-US" dirty="0"/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/>
              <p14:cNvContentPartPr/>
              <p14:nvPr/>
            </p14:nvContentPartPr>
            <p14:xfrm>
              <a:off x="-1310357" y="559596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1320797" y="549156"/>
                <a:ext cx="2124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18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03" y="1298370"/>
            <a:ext cx="6116287" cy="3398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078" y="4800253"/>
                <a:ext cx="6199133" cy="1570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Possible states of the DFA: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{ { } , { 0},…{12}, {0,1}, …,{0,12}, …{12, 12}, 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{0,1,2} …, { 0,1,2…,12 } }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8" y="4800253"/>
                <a:ext cx="6199133" cy="1570879"/>
              </a:xfrm>
              <a:prstGeom prst="rect">
                <a:avLst/>
              </a:prstGeom>
              <a:blipFill rotWithShape="0">
                <a:blip r:embed="rId3"/>
                <a:stretch>
                  <a:fillRect l="-1575" t="-2713" r="-59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1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5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Epsilon Closure</a:t>
                </a:r>
              </a:p>
              <a:p>
                <a:r>
                  <a:rPr lang="en-US" dirty="0" smtClean="0"/>
                  <a:t>E(0) = { 0,5,1,2,6}, E(1) = { 1}, E(2) = {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>
                    <a:latin typeface="Cambria Math" panose="02040503050406030204" pitchFamily="18" charset="0"/>
                  </a:rPr>
                  <a:t>NFA: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 ∅}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0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963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4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222574" y="1781299"/>
            <a:ext cx="163784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{0,5,12,1,6}</a:t>
            </a:r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 bwMode="auto">
          <a:xfrm>
            <a:off x="711935" y="2309751"/>
            <a:ext cx="51063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501241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{2,7,3,8}</a:t>
            </a:r>
          </a:p>
        </p:txBody>
      </p:sp>
      <p:cxnSp>
        <p:nvCxnSpPr>
          <p:cNvPr id="14" name="Straight Arrow Connector 13"/>
          <p:cNvCxnSpPr>
            <a:stCxn id="3" idx="6"/>
            <a:endCxn id="13" idx="2"/>
          </p:cNvCxnSpPr>
          <p:nvPr/>
        </p:nvCxnSpPr>
        <p:spPr bwMode="auto">
          <a:xfrm>
            <a:off x="2860415" y="2309751"/>
            <a:ext cx="64082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03503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5636820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{4,1,9,10}</a:t>
            </a: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 bwMode="auto">
          <a:xfrm>
            <a:off x="4997532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39082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7235005" y="3321132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{11,6,2,3}</a:t>
            </a:r>
          </a:p>
        </p:txBody>
      </p:sp>
      <p:cxnSp>
        <p:nvCxnSpPr>
          <p:cNvPr id="23" name="Straight Arrow Connector 22"/>
          <p:cNvCxnSpPr>
            <a:stCxn id="19" idx="4"/>
            <a:endCxn id="22" idx="0"/>
          </p:cNvCxnSpPr>
          <p:nvPr/>
        </p:nvCxnSpPr>
        <p:spPr bwMode="auto">
          <a:xfrm>
            <a:off x="6384966" y="2838203"/>
            <a:ext cx="1598185" cy="4829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76057" y="28594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5019303" y="3342396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{4,1,7,8}</a:t>
            </a:r>
          </a:p>
        </p:txBody>
      </p:sp>
      <p:cxnSp>
        <p:nvCxnSpPr>
          <p:cNvPr id="28" name="Straight Arrow Connector 27"/>
          <p:cNvCxnSpPr>
            <a:stCxn id="22" idx="2"/>
            <a:endCxn id="27" idx="6"/>
          </p:cNvCxnSpPr>
          <p:nvPr/>
        </p:nvCxnSpPr>
        <p:spPr bwMode="auto">
          <a:xfrm flipH="1">
            <a:off x="6515594" y="3849584"/>
            <a:ext cx="719411" cy="212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2803601" y="3432934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{9,10,2,3}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43295" y="3432934"/>
            <a:ext cx="1644734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{4,1,11,6}</a:t>
            </a:r>
          </a:p>
        </p:txBody>
      </p:sp>
      <p:cxnSp>
        <p:nvCxnSpPr>
          <p:cNvPr id="33" name="Straight Arrow Connector 32"/>
          <p:cNvCxnSpPr>
            <a:stCxn id="27" idx="2"/>
            <a:endCxn id="31" idx="6"/>
          </p:cNvCxnSpPr>
          <p:nvPr/>
        </p:nvCxnSpPr>
        <p:spPr bwMode="auto">
          <a:xfrm flipH="1">
            <a:off x="4299892" y="3870848"/>
            <a:ext cx="719411" cy="905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 bwMode="auto">
          <a:xfrm flipH="1">
            <a:off x="2188029" y="3961386"/>
            <a:ext cx="61557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2" idx="0"/>
            <a:endCxn id="13" idx="4"/>
          </p:cNvCxnSpPr>
          <p:nvPr/>
        </p:nvCxnSpPr>
        <p:spPr bwMode="auto">
          <a:xfrm flipV="1">
            <a:off x="1365662" y="2838203"/>
            <a:ext cx="2883725" cy="59473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777893" y="38569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28465" y="39203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83606" y="39284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3604" y="30380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 animBg="1"/>
      <p:bldP spid="21" grpId="0"/>
      <p:bldP spid="22" grpId="0" animBg="1"/>
      <p:bldP spid="24" grpId="0"/>
      <p:bldP spid="27" grpId="0" animBg="1"/>
      <p:bldP spid="31" grpId="0" animBg="1"/>
      <p:bldP spid="32" grpId="0" animBg="1"/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Example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365662" y="1781299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{0,5,12,1,6}</a:t>
            </a:r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 bwMode="auto">
          <a:xfrm>
            <a:off x="855023" y="2309751"/>
            <a:ext cx="51063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501241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{2,7,3,8}</a:t>
            </a:r>
          </a:p>
        </p:txBody>
      </p:sp>
      <p:cxnSp>
        <p:nvCxnSpPr>
          <p:cNvPr id="14" name="Straight Arrow Connector 13"/>
          <p:cNvCxnSpPr>
            <a:stCxn id="3" idx="6"/>
            <a:endCxn id="13" idx="2"/>
          </p:cNvCxnSpPr>
          <p:nvPr/>
        </p:nvCxnSpPr>
        <p:spPr bwMode="auto">
          <a:xfrm>
            <a:off x="2861953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03503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5636820" y="1781299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{4,1,9,10}</a:t>
            </a: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 bwMode="auto">
          <a:xfrm>
            <a:off x="4997532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39082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7235005" y="3321132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{11,6,2,3}</a:t>
            </a:r>
          </a:p>
        </p:txBody>
      </p:sp>
      <p:cxnSp>
        <p:nvCxnSpPr>
          <p:cNvPr id="23" name="Straight Arrow Connector 22"/>
          <p:cNvCxnSpPr>
            <a:stCxn id="19" idx="4"/>
            <a:endCxn id="22" idx="0"/>
          </p:cNvCxnSpPr>
          <p:nvPr/>
        </p:nvCxnSpPr>
        <p:spPr bwMode="auto">
          <a:xfrm>
            <a:off x="6384966" y="2838203"/>
            <a:ext cx="1598185" cy="4829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76057" y="28594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5019303" y="3342396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{4,1,7,8}</a:t>
            </a:r>
          </a:p>
        </p:txBody>
      </p:sp>
      <p:cxnSp>
        <p:nvCxnSpPr>
          <p:cNvPr id="28" name="Straight Arrow Connector 27"/>
          <p:cNvCxnSpPr>
            <a:stCxn id="22" idx="2"/>
            <a:endCxn id="27" idx="6"/>
          </p:cNvCxnSpPr>
          <p:nvPr/>
        </p:nvCxnSpPr>
        <p:spPr bwMode="auto">
          <a:xfrm flipH="1">
            <a:off x="6515594" y="3849584"/>
            <a:ext cx="719411" cy="212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2803601" y="3432934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{9,10,2,3}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43295" y="3432934"/>
            <a:ext cx="1644734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{4,1,11,6}</a:t>
            </a:r>
          </a:p>
        </p:txBody>
      </p:sp>
      <p:cxnSp>
        <p:nvCxnSpPr>
          <p:cNvPr id="33" name="Straight Arrow Connector 32"/>
          <p:cNvCxnSpPr>
            <a:stCxn id="27" idx="2"/>
            <a:endCxn id="31" idx="6"/>
          </p:cNvCxnSpPr>
          <p:nvPr/>
        </p:nvCxnSpPr>
        <p:spPr bwMode="auto">
          <a:xfrm flipH="1">
            <a:off x="4299892" y="3870848"/>
            <a:ext cx="719411" cy="905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 bwMode="auto">
          <a:xfrm flipH="1">
            <a:off x="2188029" y="3961386"/>
            <a:ext cx="61557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2" idx="0"/>
            <a:endCxn id="13" idx="4"/>
          </p:cNvCxnSpPr>
          <p:nvPr/>
        </p:nvCxnSpPr>
        <p:spPr bwMode="auto">
          <a:xfrm flipV="1">
            <a:off x="1365662" y="2838203"/>
            <a:ext cx="2883725" cy="59473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777893" y="38569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28465" y="39203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83606" y="39284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3604" y="30380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Remark: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 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 B x C</a:t>
            </a:r>
            <a:br>
              <a:rPr lang="en-US" dirty="0" smtClean="0">
                <a:solidFill>
                  <a:schemeClr val="tx1"/>
                </a:solidFill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r = { ..., (b,c1) , (b,c2) ,... 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Corresponding function: </a:t>
            </a:r>
            <a:r>
              <a:rPr lang="en-US" dirty="0" smtClean="0">
                <a:solidFill>
                  <a:schemeClr val="tx1"/>
                </a:solidFill>
              </a:rPr>
              <a:t>f : B -&gt; 2</a:t>
            </a:r>
            <a:r>
              <a:rPr lang="en-US" baseline="30000" dirty="0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f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= { ...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(b,{c1,c2})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... }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f(b) = { c | (</a:t>
            </a:r>
            <a:r>
              <a:rPr lang="en-US" dirty="0" err="1" smtClean="0">
                <a:solidFill>
                  <a:schemeClr val="tx1"/>
                </a:solidFill>
              </a:rPr>
              <a:t>b,c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r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Given a state,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ext-state function returns the set of new states</a:t>
            </a:r>
          </a:p>
          <a:p>
            <a:pPr lvl="1"/>
            <a:r>
              <a:rPr lang="en-US" dirty="0" smtClean="0"/>
              <a:t>for deterministic automaton, the set has exactly 1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Recap: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Simple RE to Programs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r1 r2</a:t>
            </a:r>
          </a:p>
          <a:p>
            <a:endParaRPr lang="en-US" dirty="0" smtClean="0"/>
          </a:p>
          <a:p>
            <a:r>
              <a:rPr lang="en-US" dirty="0" smtClean="0"/>
              <a:t>(r1</a:t>
            </a:r>
            <a:r>
              <a:rPr lang="en-US" b="1" dirty="0" smtClean="0">
                <a:solidFill>
                  <a:schemeClr val="tx1"/>
                </a:solidFill>
              </a:rPr>
              <a:t>|</a:t>
            </a:r>
            <a:r>
              <a:rPr lang="en-US" dirty="0" smtClean="0"/>
              <a:t>r2)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135" cy="395128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>
                <a:solidFill>
                  <a:srgbClr val="C00000"/>
                </a:solidFill>
              </a:rPr>
              <a:t> (current=a) next </a:t>
            </a: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>
                <a:solidFill>
                  <a:srgbClr val="C00000"/>
                </a:solidFill>
              </a:rPr>
              <a:t> error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(code for r1) 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(code for r2)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/>
              <a:t> (current in first(r1))</a:t>
            </a:r>
            <a:br>
              <a:rPr lang="en-US" dirty="0" smtClean="0"/>
            </a:br>
            <a:r>
              <a:rPr lang="en-US" dirty="0" smtClean="0"/>
              <a:t>   code for r1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code for r2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dirty="0" smtClean="0"/>
              <a:t>(current in first(r))</a:t>
            </a:r>
            <a:br>
              <a:rPr lang="en-US" dirty="0" smtClean="0"/>
            </a:br>
            <a:r>
              <a:rPr lang="en-US" dirty="0" smtClean="0"/>
              <a:t>  code for 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57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happens if a transition on an alphabet ‘a’ is not defined for a state ‘q’ ?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Empty set represents  a state in the NFA</a:t>
                </a:r>
                <a:endParaRPr lang="en-US" dirty="0" smtClean="0"/>
              </a:p>
              <a:p>
                <a:r>
                  <a:rPr lang="en-US" dirty="0" smtClean="0"/>
                  <a:t>It is a trap/sink </a:t>
                </a:r>
                <a:r>
                  <a:rPr lang="en-US" dirty="0" smtClean="0"/>
                  <a:t>state: a state that has self-loops for all symbols, and is non-accepting.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963" r="-2889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75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(without epsilons) in 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78"/>
            <a:ext cx="8229600" cy="49552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chemeClr val="tx1"/>
                </a:solidFill>
              </a:rPr>
              <a:t>(q : State, a : Char) : Set[States] = { ... }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>
                <a:solidFill>
                  <a:schemeClr val="tx1"/>
                </a:solidFill>
              </a:rPr>
              <a:t>(S : Set[States], a : Char) : Set[States] = {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for</a:t>
            </a:r>
            <a:r>
              <a:rPr lang="en-US" sz="2800" dirty="0">
                <a:solidFill>
                  <a:schemeClr val="tx1"/>
                </a:solidFill>
              </a:rPr>
              <a:t> (q1 &lt;- S, q2 &lt;-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q1,a</a:t>
            </a:r>
            <a:r>
              <a:rPr lang="en-US" sz="2800" dirty="0">
                <a:solidFill>
                  <a:schemeClr val="tx1"/>
                </a:solidFill>
              </a:rPr>
              <a:t>)) </a:t>
            </a:r>
            <a:r>
              <a:rPr lang="en-US" sz="2800" b="1" dirty="0">
                <a:solidFill>
                  <a:schemeClr val="tx1"/>
                </a:solidFill>
              </a:rPr>
              <a:t>yield </a:t>
            </a:r>
            <a:r>
              <a:rPr lang="en-US" sz="2800" dirty="0">
                <a:solidFill>
                  <a:schemeClr val="tx1"/>
                </a:solidFill>
              </a:rPr>
              <a:t>q2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accepts(input : </a:t>
            </a:r>
            <a:r>
              <a:rPr lang="en-US" sz="2800" dirty="0" err="1" smtClean="0">
                <a:solidFill>
                  <a:schemeClr val="tx1"/>
                </a:solidFill>
              </a:rPr>
              <a:t>MyStream</a:t>
            </a:r>
            <a:r>
              <a:rPr lang="en-US" sz="2800" dirty="0" smtClean="0">
                <a:solidFill>
                  <a:schemeClr val="tx1"/>
                </a:solidFill>
              </a:rPr>
              <a:t>[Char]) : Boolean =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var</a:t>
            </a:r>
            <a:r>
              <a:rPr lang="en-US" sz="2800" dirty="0" smtClean="0">
                <a:solidFill>
                  <a:schemeClr val="tx1"/>
                </a:solidFill>
              </a:rPr>
              <a:t> S : Set[State] = Set(q0) </a:t>
            </a:r>
            <a:r>
              <a:rPr lang="en-US" sz="2800" dirty="0" smtClean="0"/>
              <a:t>// current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(!</a:t>
            </a:r>
            <a:r>
              <a:rPr lang="en-US" sz="2800" dirty="0" err="1" smtClean="0">
                <a:solidFill>
                  <a:schemeClr val="tx1"/>
                </a:solidFill>
              </a:rPr>
              <a:t>input.EOF</a:t>
            </a:r>
            <a:r>
              <a:rPr lang="en-US" sz="2800" dirty="0" smtClean="0">
                <a:solidFill>
                  <a:schemeClr val="tx1"/>
                </a:solidFill>
              </a:rPr>
              <a:t>) 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</a:rPr>
              <a:t>val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 = </a:t>
            </a:r>
            <a:r>
              <a:rPr lang="en-US" sz="2800" dirty="0" err="1" smtClean="0">
                <a:solidFill>
                  <a:schemeClr val="tx1"/>
                </a:solidFill>
              </a:rPr>
              <a:t>input.current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S =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S,a</a:t>
            </a:r>
            <a:r>
              <a:rPr lang="en-US" sz="2800" dirty="0" smtClean="0">
                <a:solidFill>
                  <a:schemeClr val="tx1"/>
                </a:solidFill>
              </a:rPr>
              <a:t>)		</a:t>
            </a:r>
            <a:r>
              <a:rPr lang="en-US" sz="2800" dirty="0" smtClean="0"/>
              <a:t> // next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S.intersect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finalStates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r>
              <a:rPr lang="en-US" sz="2800" dirty="0" err="1" smtClean="0">
                <a:solidFill>
                  <a:schemeClr val="tx1"/>
                </a:solidFill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in Scala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0878"/>
                <a:ext cx="8229600" cy="49552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Modify this to handle epsilons transitions.</a:t>
                </a: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tx1"/>
                    </a:solidFill>
                  </a:rPr>
                  <a:t>def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 : State, a : Char) : Set[States] = { ... }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</a:rPr>
                </a:br>
                <a:r>
                  <a:rPr lang="en-US" sz="2800" b="1" dirty="0" err="1" smtClean="0">
                    <a:solidFill>
                      <a:schemeClr val="tx1"/>
                    </a:solidFill>
                  </a:rPr>
                  <a:t>def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'</a:t>
                </a:r>
                <a:r>
                  <a:rPr lang="en-US" sz="2800" dirty="0">
                    <a:solidFill>
                      <a:schemeClr val="tx1"/>
                    </a:solidFill>
                  </a:rPr>
                  <a:t>(S : Set[States], a : Char) : Set[States] = {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for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(q1 &lt;- S, q2 &lt;-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q1,a</a:t>
                </a:r>
                <a:r>
                  <a:rPr lang="en-US" sz="2800" dirty="0">
                    <a:solidFill>
                      <a:schemeClr val="tx1"/>
                    </a:solidFill>
                  </a:rPr>
                  <a:t>))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for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 &lt;-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))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yield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q</a:t>
                </a: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0878"/>
                <a:ext cx="8229600" cy="4955286"/>
              </a:xfrm>
              <a:blipFill rotWithShape="0">
                <a:blip r:embed="rId2"/>
                <a:stretch>
                  <a:fillRect l="-1481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08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1575"/>
                <a:ext cx="8229600" cy="4954589"/>
              </a:xfrm>
            </p:spPr>
            <p:txBody>
              <a:bodyPr/>
              <a:lstStyle/>
              <a:p>
                <a:r>
                  <a:rPr lang="en-US" dirty="0" smtClean="0"/>
                  <a:t>Merge equivalent states.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are equivalent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is no distinguishing string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Corollary of </a:t>
                </a:r>
                <a:r>
                  <a:rPr lang="en-US" i="1" dirty="0" err="1"/>
                  <a:t>Myhill-Nerode</a:t>
                </a:r>
                <a:r>
                  <a:rPr lang="en-US" i="1" dirty="0"/>
                  <a:t> </a:t>
                </a:r>
                <a:r>
                  <a:rPr lang="en-US" i="1" dirty="0" smtClean="0"/>
                  <a:t>Theorem</a:t>
                </a:r>
                <a:endParaRPr lang="en-US" dirty="0" smtClean="0"/>
              </a:p>
              <a:p>
                <a:r>
                  <a:rPr lang="en-US" dirty="0" smtClean="0"/>
                  <a:t>Final and non-final </a:t>
                </a:r>
                <a:r>
                  <a:rPr lang="en-US" dirty="0" smtClean="0"/>
                  <a:t>states are </a:t>
                </a:r>
                <a:r>
                  <a:rPr lang="en-US" dirty="0" smtClean="0"/>
                  <a:t>not equivalent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distinguishes them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1575"/>
                <a:ext cx="8229600" cy="4954589"/>
              </a:xfrm>
              <a:blipFill rotWithShape="0">
                <a:blip r:embed="rId2"/>
                <a:stretch>
                  <a:fillRect l="-192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82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</a:t>
            </a:r>
            <a:r>
              <a:rPr lang="en-US" dirty="0" smtClean="0"/>
              <a:t>DFAs: 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954589"/>
          </a:xfrm>
        </p:spPr>
        <p:txBody>
          <a:bodyPr/>
          <a:lstStyle/>
          <a:p>
            <a:r>
              <a:rPr lang="en-US" dirty="0" smtClean="0"/>
              <a:t>Maintain a </a:t>
            </a:r>
            <a:r>
              <a:rPr lang="en-US" dirty="0" smtClean="0"/>
              <a:t>partition A of states</a:t>
            </a:r>
          </a:p>
          <a:p>
            <a:r>
              <a:rPr lang="en-US" dirty="0" smtClean="0"/>
              <a:t>Every set in the partition has a different behavior </a:t>
            </a:r>
            <a:r>
              <a:rPr lang="en-US" dirty="0" err="1" smtClean="0"/>
              <a:t>i.e</a:t>
            </a:r>
            <a:r>
              <a:rPr lang="en-US" dirty="0" smtClean="0"/>
              <a:t>, they have a distinguishing string</a:t>
            </a:r>
          </a:p>
          <a:p>
            <a:r>
              <a:rPr lang="en-US" dirty="0" smtClean="0"/>
              <a:t>States within a partition may or may not be equivalent</a:t>
            </a:r>
          </a:p>
          <a:p>
            <a:r>
              <a:rPr lang="en-US" dirty="0" smtClean="0"/>
              <a:t>Initially, we have (F, Q - F)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05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</a:t>
            </a:r>
            <a:r>
              <a:rPr lang="en-US" dirty="0" smtClean="0"/>
              <a:t>DFAs:  Procedure</a:t>
            </a:r>
            <a:endParaRPr lang="en-US" dirty="0"/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530" y="1495374"/>
            <a:ext cx="6792686" cy="197222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073" y="2685119"/>
            <a:ext cx="8769927" cy="4083816"/>
          </a:xfrm>
        </p:spPr>
        <p:txBody>
          <a:bodyPr/>
          <a:lstStyle/>
          <a:p>
            <a:r>
              <a:rPr lang="en-US" dirty="0" smtClean="0"/>
              <a:t>A: 	{0,2,3,4,6}    {1,5}   </a:t>
            </a:r>
          </a:p>
          <a:p>
            <a:r>
              <a:rPr lang="en-US" dirty="0" smtClean="0"/>
              <a:t>split based on {0,2,3,4,6}</a:t>
            </a:r>
          </a:p>
          <a:p>
            <a:pPr lvl="1"/>
            <a:r>
              <a:rPr lang="en-US" dirty="0"/>
              <a:t>A: {</a:t>
            </a:r>
            <a:r>
              <a:rPr lang="en-US" dirty="0" smtClean="0"/>
              <a:t>0,4,6}  {2,3</a:t>
            </a:r>
            <a:r>
              <a:rPr lang="en-US" dirty="0"/>
              <a:t>}   {1} </a:t>
            </a:r>
            <a:r>
              <a:rPr lang="en-US" dirty="0" smtClean="0"/>
              <a:t>	{5}   </a:t>
            </a:r>
          </a:p>
          <a:p>
            <a:r>
              <a:rPr lang="en-US" dirty="0" smtClean="0"/>
              <a:t>split based on {1}</a:t>
            </a:r>
          </a:p>
          <a:p>
            <a:pPr lvl="1"/>
            <a:r>
              <a:rPr lang="en-US" dirty="0"/>
              <a:t>A: {</a:t>
            </a:r>
            <a:r>
              <a:rPr lang="en-US" dirty="0" smtClean="0"/>
              <a:t>0,6} </a:t>
            </a:r>
            <a:r>
              <a:rPr lang="en-US" dirty="0"/>
              <a:t>{4} {2,3}  {1}  {5} {6</a:t>
            </a:r>
            <a:r>
              <a:rPr lang="en-US" dirty="0" smtClean="0"/>
              <a:t>}</a:t>
            </a:r>
          </a:p>
          <a:p>
            <a:r>
              <a:rPr lang="en-US" dirty="0"/>
              <a:t>split based on </a:t>
            </a:r>
            <a:r>
              <a:rPr lang="en-US" dirty="0" smtClean="0"/>
              <a:t>{4}</a:t>
            </a:r>
            <a:endParaRPr lang="en-US" dirty="0"/>
          </a:p>
          <a:p>
            <a:pPr lvl="1"/>
            <a:r>
              <a:rPr lang="en-US" dirty="0"/>
              <a:t>A: {0,6} {4} {</a:t>
            </a:r>
            <a:r>
              <a:rPr lang="en-US" dirty="0" smtClean="0"/>
              <a:t>2} {3</a:t>
            </a:r>
            <a:r>
              <a:rPr lang="en-US" dirty="0"/>
              <a:t>}  {1}  {5} {6}</a:t>
            </a:r>
          </a:p>
          <a:p>
            <a:endParaRPr lang="en-US" dirty="0" smtClean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1117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</a:t>
            </a:r>
            <a:r>
              <a:rPr lang="en-US" dirty="0" smtClean="0"/>
              <a:t>DFAs:  Procedure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minimal DFA is unique (up to isomorphism)</a:t>
            </a:r>
          </a:p>
          <a:p>
            <a:r>
              <a:rPr lang="en-US" smtClean="0"/>
              <a:t>Implication of </a:t>
            </a:r>
            <a:r>
              <a:rPr lang="en-US" i="1" dirty="0" err="1" smtClean="0"/>
              <a:t>Myhill-Nerode</a:t>
            </a:r>
            <a:r>
              <a:rPr lang="en-US" i="1" dirty="0" smtClean="0"/>
              <a:t> theorem</a:t>
            </a:r>
          </a:p>
          <a:p>
            <a:r>
              <a:rPr lang="en-US" i="1" dirty="0" smtClean="0"/>
              <a:t>Food For Thought: Can we minimize NFA ?</a:t>
            </a:r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783" y="1580656"/>
            <a:ext cx="6353175" cy="22479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7948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20502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 descr="C:\Users\kuncak\Desktop\sni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1" y="906719"/>
            <a:ext cx="8039465" cy="26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8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Automatons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6102"/>
                <a:ext cx="8229600" cy="4655172"/>
              </a:xfrm>
            </p:spPr>
            <p:txBody>
              <a:bodyPr/>
              <a:lstStyle/>
              <a:p>
                <a:r>
                  <a:rPr lang="en-US" b="1" dirty="0" smtClean="0"/>
                  <a:t>Complement: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switch </a:t>
                </a:r>
                <a:r>
                  <a:rPr lang="en-US" dirty="0" smtClean="0"/>
                  <a:t>accepting and non-accepting states in </a:t>
                </a:r>
                <a:r>
                  <a:rPr lang="en-US" b="1" dirty="0" smtClean="0"/>
                  <a:t>deterministic automaton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Does not work </a:t>
                </a:r>
                <a:r>
                  <a:rPr lang="en-US" dirty="0" smtClean="0"/>
                  <a:t>for </a:t>
                </a:r>
                <a:r>
                  <a:rPr lang="en-US" dirty="0" smtClean="0"/>
                  <a:t>non-deterministic automatons</a:t>
                </a:r>
              </a:p>
              <a:p>
                <a:r>
                  <a:rPr lang="en-US" b="1" dirty="0" smtClean="0"/>
                  <a:t>Intersection: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6102"/>
                <a:ext cx="8229600" cy="4655172"/>
              </a:xfrm>
              <a:blipFill rotWithShape="0">
                <a:blip r:embed="rId2"/>
                <a:stretch>
                  <a:fillRect l="-1926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2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Automatons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102"/>
            <a:ext cx="8229600" cy="4655172"/>
          </a:xfrm>
        </p:spPr>
        <p:txBody>
          <a:bodyPr/>
          <a:lstStyle/>
          <a:p>
            <a:r>
              <a:rPr lang="en-US" b="1" dirty="0" smtClean="0"/>
              <a:t>Intersection:</a:t>
            </a:r>
          </a:p>
          <a:p>
            <a:pPr lvl="1"/>
            <a:r>
              <a:rPr lang="en-US" dirty="0" smtClean="0"/>
              <a:t>complement </a:t>
            </a:r>
            <a:r>
              <a:rPr lang="en-US" dirty="0"/>
              <a:t>union of complements</a:t>
            </a:r>
          </a:p>
          <a:p>
            <a:r>
              <a:rPr lang="en-US" b="1" dirty="0"/>
              <a:t>Set difference</a:t>
            </a:r>
            <a:r>
              <a:rPr lang="en-US" dirty="0"/>
              <a:t>: intersection with complement</a:t>
            </a:r>
          </a:p>
          <a:p>
            <a:r>
              <a:rPr lang="en-US" b="1" dirty="0"/>
              <a:t>Inclusion</a:t>
            </a:r>
            <a:r>
              <a:rPr lang="en-US" dirty="0"/>
              <a:t>: emptiness of set difference</a:t>
            </a:r>
          </a:p>
          <a:p>
            <a:r>
              <a:rPr lang="en-US" b="1" dirty="0"/>
              <a:t>Equivalence:</a:t>
            </a:r>
            <a:r>
              <a:rPr lang="en-US" dirty="0"/>
              <a:t> two inclusions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942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to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write a </a:t>
            </a:r>
            <a:r>
              <a:rPr lang="en-US" dirty="0" err="1" smtClean="0"/>
              <a:t>lexer</a:t>
            </a:r>
            <a:r>
              <a:rPr lang="en-US" dirty="0" smtClean="0"/>
              <a:t> for (a*b | a) ?</a:t>
            </a:r>
          </a:p>
          <a:p>
            <a:r>
              <a:rPr lang="en-US" dirty="0" err="1" smtClean="0"/>
              <a:t>aaaab</a:t>
            </a:r>
            <a:r>
              <a:rPr lang="en-US" dirty="0" smtClean="0"/>
              <a:t> Vs </a:t>
            </a:r>
            <a:r>
              <a:rPr lang="en-US" dirty="0" err="1" smtClean="0"/>
              <a:t>aaaaa</a:t>
            </a:r>
            <a:r>
              <a:rPr lang="en-US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7697" y="3374715"/>
            <a:ext cx="1838326" cy="847725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Regular Expression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43273" y="3324224"/>
            <a:ext cx="2305051" cy="92392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Finite state machine (FSA)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29346" y="3305173"/>
            <a:ext cx="2143126" cy="92392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Program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 flipV="1">
            <a:off x="2486023" y="3786188"/>
            <a:ext cx="857250" cy="1239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 flipV="1">
            <a:off x="5648324" y="3767137"/>
            <a:ext cx="581022" cy="1905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146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6. For example your automaton should accept the words 0, 110 (6 decimal) and 10010 (18 decimal).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71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first,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077"/>
            <a:ext cx="8229600" cy="4912087"/>
          </a:xfrm>
        </p:spPr>
        <p:txBody>
          <a:bodyPr/>
          <a:lstStyle/>
          <a:p>
            <a:r>
              <a:rPr lang="en-US" dirty="0"/>
              <a:t>For each of the following languages find the </a:t>
            </a:r>
            <a:r>
              <a:rPr lang="en-US" i="1" dirty="0"/>
              <a:t>first</a:t>
            </a:r>
            <a:r>
              <a:rPr lang="en-US" dirty="0"/>
              <a:t> set. Determine if the language is </a:t>
            </a:r>
            <a:r>
              <a:rPr lang="en-US" i="1" dirty="0" err="1"/>
              <a:t>nullable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a|b</a:t>
            </a:r>
            <a:r>
              <a:rPr lang="en-US" dirty="0" smtClean="0"/>
              <a:t>)* (</a:t>
            </a:r>
            <a:r>
              <a:rPr lang="en-US" dirty="0" err="1"/>
              <a:t>b|d</a:t>
            </a:r>
            <a:r>
              <a:rPr lang="en-US" dirty="0" smtClean="0"/>
              <a:t>) ((</a:t>
            </a:r>
            <a:r>
              <a:rPr lang="en-US" dirty="0" err="1"/>
              <a:t>c|a|d</a:t>
            </a:r>
            <a:r>
              <a:rPr lang="en-US" dirty="0"/>
              <a:t>)* | a*)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language given by automaton: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934625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4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pPr lvl="1"/>
            <a:r>
              <a:rPr lang="en-US" sz="2400" dirty="0" smtClean="0"/>
              <a:t>let r</a:t>
            </a:r>
            <a:r>
              <a:rPr lang="en-US" sz="2400" baseline="-25000" dirty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</a:t>
            </a:r>
            <a:r>
              <a:rPr lang="en-US" sz="2400" dirty="0" smtClean="0"/>
              <a:t> ...,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be regular expressions for token classes</a:t>
            </a:r>
          </a:p>
          <a:p>
            <a:pPr lvl="1"/>
            <a:r>
              <a:rPr lang="en-US" sz="2400" dirty="0" smtClean="0"/>
              <a:t>consider combined regular expression:  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|</a:t>
            </a:r>
            <a:r>
              <a:rPr lang="en-US" sz="2400" dirty="0" smtClean="0"/>
              <a:t>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... | </a:t>
            </a:r>
            <a:r>
              <a:rPr lang="en-US" sz="2400" dirty="0" err="1"/>
              <a:t>r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 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recursively map a regular expression to a non-deterministic automaton</a:t>
            </a:r>
          </a:p>
          <a:p>
            <a:pPr lvl="1"/>
            <a:r>
              <a:rPr lang="en-US" sz="2400" dirty="0" smtClean="0"/>
              <a:t>eliminate epsilon transitions and </a:t>
            </a:r>
            <a:r>
              <a:rPr lang="en-US" sz="2400" dirty="0" err="1" smtClean="0"/>
              <a:t>determinize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optionally minimize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to reduce its size </a:t>
            </a:r>
            <a:r>
              <a:rPr lang="en-US" sz="2400" dirty="0" smtClean="0">
                <a:sym typeface="Wingdings" pitchFamily="2" charset="2"/>
              </a:rPr>
              <a:t> A</a:t>
            </a:r>
            <a:r>
              <a:rPr lang="en-US" sz="2400" baseline="-25000" dirty="0" smtClean="0">
                <a:sym typeface="Wingdings" pitchFamily="2" charset="2"/>
              </a:rPr>
              <a:t>4</a:t>
            </a:r>
            <a:endParaRPr lang="en-US" sz="2400" dirty="0" smtClean="0"/>
          </a:p>
          <a:p>
            <a:pPr lvl="1"/>
            <a:r>
              <a:rPr lang="en-US" sz="2400" b="1" dirty="0" smtClean="0"/>
              <a:t>the result only checks that input can be split into tokens, does not say how to split it</a:t>
            </a:r>
          </a:p>
        </p:txBody>
      </p:sp>
    </p:spTree>
    <p:extLst>
      <p:ext uri="{BB962C8B-B14F-4D97-AF65-F5344CB8AC3E}">
        <p14:creationId xmlns:p14="http://schemas.microsoft.com/office/powerpoint/2010/main" val="12075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|r</a:t>
            </a:r>
            <a:r>
              <a:rPr lang="en-US" baseline="-25000" dirty="0" smtClean="0"/>
              <a:t>2</a:t>
            </a:r>
            <a:r>
              <a:rPr lang="en-US" dirty="0" smtClean="0"/>
              <a:t>|...|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 to </a:t>
            </a:r>
            <a:r>
              <a:rPr lang="en-US" dirty="0" smtClean="0"/>
              <a:t>a </a:t>
            </a:r>
            <a:r>
              <a:rPr lang="en-US" dirty="0" err="1" smtClean="0"/>
              <a:t>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920"/>
            <a:ext cx="8229600" cy="4655172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or </a:t>
            </a:r>
            <a:r>
              <a:rPr lang="en-US" dirty="0"/>
              <a:t>each accepting </a:t>
            </a:r>
            <a:r>
              <a:rPr lang="en-US" dirty="0" smtClean="0"/>
              <a:t>state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specify the </a:t>
            </a:r>
            <a:r>
              <a:rPr lang="en-US" dirty="0" smtClean="0"/>
              <a:t>token class </a:t>
            </a:r>
            <a:r>
              <a:rPr lang="en-US" i="1" dirty="0" err="1" smtClean="0"/>
              <a:t>i</a:t>
            </a:r>
            <a:r>
              <a:rPr lang="en-US" dirty="0" smtClean="0"/>
              <a:t> being recognized</a:t>
            </a:r>
          </a:p>
          <a:p>
            <a:r>
              <a:rPr lang="en-US" b="1" dirty="0"/>
              <a:t>L</a:t>
            </a:r>
            <a:r>
              <a:rPr lang="en-US" b="1" dirty="0" smtClean="0"/>
              <a:t>ongest </a:t>
            </a:r>
            <a:r>
              <a:rPr lang="en-US" b="1" dirty="0" smtClean="0"/>
              <a:t>match rule: </a:t>
            </a:r>
            <a:r>
              <a:rPr lang="en-US" dirty="0" smtClean="0"/>
              <a:t>remember last token and input position for a last accepted state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no accepting state can be reached (effectively: when we are in a trap state)</a:t>
            </a:r>
          </a:p>
          <a:p>
            <a:pPr lvl="1"/>
            <a:r>
              <a:rPr lang="en-US" dirty="0"/>
              <a:t>revert position to last accepted state</a:t>
            </a:r>
          </a:p>
          <a:p>
            <a:pPr lvl="1"/>
            <a:r>
              <a:rPr lang="en-US" dirty="0"/>
              <a:t>return last accepted </a:t>
            </a:r>
            <a:r>
              <a:rPr lang="en-US" dirty="0" smtClean="0"/>
              <a:t>token</a:t>
            </a:r>
          </a:p>
          <a:p>
            <a:r>
              <a:rPr lang="en-US" i="1" dirty="0" smtClean="0"/>
              <a:t>Why can’t we simply use </a:t>
            </a:r>
            <a:r>
              <a:rPr lang="en-US" i="1" dirty="0"/>
              <a:t>(r</a:t>
            </a:r>
            <a:r>
              <a:rPr lang="en-US" i="1" baseline="-25000" dirty="0"/>
              <a:t>1</a:t>
            </a:r>
            <a:r>
              <a:rPr lang="en-US" i="1" dirty="0"/>
              <a:t>|r</a:t>
            </a:r>
            <a:r>
              <a:rPr lang="en-US" i="1" baseline="-25000" dirty="0"/>
              <a:t>2</a:t>
            </a:r>
            <a:r>
              <a:rPr lang="en-US" i="1" dirty="0"/>
              <a:t>|...|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i="1" dirty="0" smtClean="0"/>
              <a:t>)* ?</a:t>
            </a:r>
          </a:p>
        </p:txBody>
      </p:sp>
    </p:spTree>
    <p:extLst>
      <p:ext uri="{BB962C8B-B14F-4D97-AF65-F5344CB8AC3E}">
        <p14:creationId xmlns:p14="http://schemas.microsoft.com/office/powerpoint/2010/main" val="149106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8"/>
            <a:ext cx="8229600" cy="11864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Build lexical analyzer for the following two tokens using longest match. </a:t>
            </a:r>
            <a:r>
              <a:rPr lang="en-US" dirty="0" smtClean="0"/>
              <a:t>The </a:t>
            </a:r>
            <a:r>
              <a:rPr lang="en-US" dirty="0" smtClean="0"/>
              <a:t>first token class  </a:t>
            </a:r>
            <a:r>
              <a:rPr lang="en-US" dirty="0" smtClean="0"/>
              <a:t>has </a:t>
            </a:r>
            <a:r>
              <a:rPr lang="en-US" dirty="0" smtClean="0"/>
              <a:t>a higher  </a:t>
            </a:r>
            <a:r>
              <a:rPr lang="en-US" dirty="0" smtClean="0"/>
              <a:t>priority: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binaryDigit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|1)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ternaryDigit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::= (0|1|2)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0964" y="4187172"/>
            <a:ext cx="7877176" cy="5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1111z1021z1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7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Exercise</a:t>
            </a:r>
            <a:r>
              <a:rPr lang="en-US" dirty="0" smtClean="0"/>
              <a:t>: </a:t>
            </a:r>
            <a:r>
              <a:rPr lang="en-US" dirty="0" smtClean="0"/>
              <a:t>Integer Literals of 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64" y="1117527"/>
            <a:ext cx="8229600" cy="4655172"/>
          </a:xfrm>
        </p:spPr>
        <p:txBody>
          <a:bodyPr/>
          <a:lstStyle/>
          <a:p>
            <a:r>
              <a:rPr lang="en-US" sz="2400" dirty="0"/>
              <a:t>Integer literals are in three forms in </a:t>
            </a:r>
            <a:r>
              <a:rPr lang="en-US" sz="2400" dirty="0" err="1"/>
              <a:t>Scala</a:t>
            </a:r>
            <a:r>
              <a:rPr lang="en-US" sz="2400" dirty="0"/>
              <a:t>: decimal, hexadecimal and octal. The compiler discriminates different classes from their beginning. </a:t>
            </a:r>
            <a:endParaRPr lang="en-US" sz="2400" dirty="0" smtClean="0"/>
          </a:p>
          <a:p>
            <a:pPr lvl="1"/>
            <a:r>
              <a:rPr lang="en-US" sz="2400" dirty="0" smtClean="0"/>
              <a:t>Decimal </a:t>
            </a:r>
            <a:r>
              <a:rPr lang="en-US" sz="2400" dirty="0"/>
              <a:t>integers are started with a non-zero digit. </a:t>
            </a:r>
            <a:endParaRPr lang="en-US" sz="2400" dirty="0" smtClean="0"/>
          </a:p>
          <a:p>
            <a:pPr lvl="1"/>
            <a:r>
              <a:rPr lang="en-US" sz="2400" dirty="0" smtClean="0"/>
              <a:t>Hexadecimal </a:t>
            </a:r>
            <a:r>
              <a:rPr lang="en-US" sz="2400" dirty="0"/>
              <a:t>numbers begin with 0x or 0X and may contain the digits from 0 through 9 as well as upper or lowercase </a:t>
            </a:r>
            <a:r>
              <a:rPr lang="en-US" sz="2400" dirty="0" smtClean="0"/>
              <a:t>digits from A </a:t>
            </a:r>
            <a:r>
              <a:rPr lang="en-US" sz="2400" dirty="0"/>
              <a:t>to </a:t>
            </a:r>
            <a:r>
              <a:rPr lang="en-US" sz="2400" dirty="0" smtClean="0"/>
              <a:t>F. </a:t>
            </a:r>
            <a:endParaRPr lang="en-US" sz="24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the integer number starts with zero, it is in octal representation so it can contain only digits 0 through 7. </a:t>
            </a:r>
            <a:endParaRPr lang="en-US" sz="2400" dirty="0" smtClean="0"/>
          </a:p>
          <a:p>
            <a:pPr lvl="1"/>
            <a:r>
              <a:rPr lang="en-US" sz="2400" dirty="0" smtClean="0"/>
              <a:t>l </a:t>
            </a:r>
            <a:r>
              <a:rPr lang="en-US" sz="2400" dirty="0"/>
              <a:t>or L at the end of the literal </a:t>
            </a:r>
            <a:r>
              <a:rPr lang="en-US" sz="2400" dirty="0" smtClean="0"/>
              <a:t>shows </a:t>
            </a:r>
            <a:r>
              <a:rPr lang="en-US" sz="2400" dirty="0"/>
              <a:t>the number is Long. </a:t>
            </a:r>
          </a:p>
          <a:p>
            <a:r>
              <a:rPr lang="en-US" sz="2400" dirty="0"/>
              <a:t>Draw a single DFA that accepts all the allowable integer literals.</a:t>
            </a:r>
          </a:p>
          <a:p>
            <a:r>
              <a:rPr lang="en-US" sz="2400" dirty="0"/>
              <a:t>Write the corresponding regular expression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11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L be </a:t>
            </a:r>
            <a:r>
              <a:rPr lang="en-US" dirty="0"/>
              <a:t>the language of strings </a:t>
            </a:r>
            <a:r>
              <a:rPr lang="en-US" dirty="0" smtClean="0"/>
              <a:t>over {&lt;, </a:t>
            </a:r>
            <a:r>
              <a:rPr lang="en-US" dirty="0" smtClean="0"/>
              <a:t>=} defined by </a:t>
            </a:r>
            <a:r>
              <a:rPr lang="en-US" dirty="0" err="1" smtClean="0"/>
              <a:t>regexp</a:t>
            </a:r>
            <a:r>
              <a:rPr lang="en-US" dirty="0" smtClean="0"/>
              <a:t>   (&lt;|=| </a:t>
            </a:r>
            <a:r>
              <a:rPr lang="en-US" dirty="0" smtClean="0"/>
              <a:t>&lt;====*).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 smtClean="0"/>
              <a:t>is,</a:t>
            </a:r>
            <a:br>
              <a:rPr lang="en-US" dirty="0" smtClean="0"/>
            </a:br>
            <a:r>
              <a:rPr lang="en-US" dirty="0" smtClean="0"/>
              <a:t>L contains &lt;,=, and words &lt;=</a:t>
            </a:r>
            <a:r>
              <a:rPr lang="en-US" baseline="30000" dirty="0" smtClean="0"/>
              <a:t>n</a:t>
            </a:r>
            <a:r>
              <a:rPr lang="en-US" dirty="0" smtClean="0"/>
              <a:t> for </a:t>
            </a:r>
            <a:r>
              <a:rPr lang="en-US" dirty="0" smtClean="0"/>
              <a:t>n &gt;= 3.</a:t>
            </a:r>
            <a:endParaRPr lang="en-US" dirty="0" smtClean="0"/>
          </a:p>
          <a:p>
            <a:r>
              <a:rPr lang="en-US" dirty="0" smtClean="0"/>
              <a:t>Construct </a:t>
            </a:r>
            <a:r>
              <a:rPr lang="en-US" dirty="0"/>
              <a:t>a DFA that accepts </a:t>
            </a:r>
            <a:r>
              <a:rPr lang="en-US" dirty="0" smtClean="0"/>
              <a:t>L</a:t>
            </a:r>
            <a:endParaRPr lang="en-US" dirty="0"/>
          </a:p>
          <a:p>
            <a:r>
              <a:rPr lang="en-US" dirty="0"/>
              <a:t>Describe how the lexical analyzer will tokenize the following inputs.</a:t>
            </a:r>
          </a:p>
          <a:p>
            <a:pPr marL="457200" lvl="1" indent="0">
              <a:buNone/>
            </a:pPr>
            <a:r>
              <a:rPr lang="en-US" dirty="0" smtClean="0"/>
              <a:t>1) &lt;=====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2) ==&lt;==&lt;==&lt;==&lt;==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3) &lt;=====&lt;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which of the following languages can you find an </a:t>
            </a:r>
            <a:r>
              <a:rPr lang="en-US" dirty="0" smtClean="0"/>
              <a:t>automaton or regular </a:t>
            </a:r>
            <a:r>
              <a:rPr lang="en-US" dirty="0" smtClean="0"/>
              <a:t>expression: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open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closed parentheses of even length</a:t>
            </a:r>
            <a:r>
              <a:rPr lang="en-US" dirty="0" smtClean="0">
                <a:solidFill>
                  <a:schemeClr val="tx1"/>
                </a:solidFill>
              </a:rPr>
              <a:t>? E.g. (), ((, )), )()))(, …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Comments </a:t>
            </a:r>
            <a:r>
              <a:rPr lang="en-US" dirty="0" smtClean="0">
                <a:solidFill>
                  <a:schemeClr val="tx1"/>
                </a:solidFill>
              </a:rPr>
              <a:t>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</p:spTree>
    <p:extLst>
      <p:ext uri="{BB962C8B-B14F-4D97-AF65-F5344CB8AC3E}">
        <p14:creationId xmlns:p14="http://schemas.microsoft.com/office/powerpoint/2010/main" val="388634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Finite Automaton (Finite State Machine)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</a:t>
            </a:r>
            <a:r>
              <a:rPr lang="en-US" dirty="0" smtClean="0">
                <a:sym typeface="Symbol"/>
              </a:rPr>
              <a:t>, Q,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, , F)</a:t>
            </a:r>
          </a:p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4352544"/>
            <a:ext cx="8229600" cy="177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ym typeface="Symbol"/>
              </a:rPr>
              <a:t></a:t>
            </a:r>
            <a:r>
              <a:rPr lang="en-US" sz="2400" kern="0" dirty="0" smtClean="0"/>
              <a:t> - alphabet</a:t>
            </a:r>
          </a:p>
          <a:p>
            <a:r>
              <a:rPr lang="en-US" sz="2400" kern="0" dirty="0" smtClean="0"/>
              <a:t>Q - states (nodes in the graph)</a:t>
            </a:r>
          </a:p>
          <a:p>
            <a:r>
              <a:rPr lang="en-US" sz="2400" kern="0" dirty="0" smtClean="0"/>
              <a:t>q</a:t>
            </a:r>
            <a:r>
              <a:rPr lang="en-US" sz="2400" kern="0" baseline="-25000" dirty="0" smtClean="0"/>
              <a:t>0</a:t>
            </a:r>
            <a:r>
              <a:rPr lang="en-US" sz="2400" kern="0" dirty="0" smtClean="0"/>
              <a:t> - initial state (with ‘-&gt;' sign in drawing)</a:t>
            </a:r>
          </a:p>
          <a:p>
            <a:r>
              <a:rPr lang="en-US" sz="2400" kern="0" dirty="0" smtClean="0">
                <a:sym typeface="Symbol"/>
              </a:rPr>
              <a:t></a:t>
            </a:r>
            <a:r>
              <a:rPr lang="en-US" sz="2400" kern="0" dirty="0" smtClean="0"/>
              <a:t> - transitions (labeled edges in the graph)</a:t>
            </a:r>
          </a:p>
          <a:p>
            <a:r>
              <a:rPr lang="en-US" sz="2400" kern="0" dirty="0" smtClean="0"/>
              <a:t>F - final states (double circles)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3" y="2428668"/>
            <a:ext cx="3152775" cy="165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1298370"/>
                <a:ext cx="2517356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8370"/>
                <a:ext cx="2517356" cy="1292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24350" y="3048223"/>
                <a:ext cx="4185569" cy="2154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endParaRPr lang="en-US" sz="28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3048223"/>
                <a:ext cx="4185569" cy="2154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4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with Decimal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0681" y="49369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digit digit* . digit digit*</a:t>
            </a:r>
            <a:endParaRPr lang="en-US" sz="3200" kern="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681" y="5844051"/>
            <a:ext cx="6741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What if the decimal part is optional?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620738"/>
            <a:ext cx="3767137" cy="29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Tutor</a:t>
            </a:r>
            <a:br>
              <a:rPr lang="en-US" dirty="0" smtClean="0"/>
            </a:br>
            <a:r>
              <a:rPr lang="en-US" dirty="0" smtClean="0"/>
              <a:t>www.automatatutor.com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website for learning automata</a:t>
            </a:r>
          </a:p>
          <a:p>
            <a:r>
              <a:rPr lang="en-US" dirty="0" smtClean="0"/>
              <a:t>We have posted some exercises for you to try.</a:t>
            </a:r>
          </a:p>
          <a:p>
            <a:r>
              <a:rPr lang="en-US" dirty="0" smtClean="0"/>
              <a:t>Create an account for yourself</a:t>
            </a:r>
          </a:p>
          <a:p>
            <a:r>
              <a:rPr lang="en-US" dirty="0" smtClean="0"/>
              <a:t>Register to the course </a:t>
            </a:r>
          </a:p>
          <a:p>
            <a:pPr lvl="1"/>
            <a:r>
              <a:rPr lang="en-US" dirty="0" smtClean="0"/>
              <a:t>Course Id</a:t>
            </a:r>
            <a:r>
              <a:rPr lang="en-US" dirty="0"/>
              <a:t>: </a:t>
            </a:r>
            <a:r>
              <a:rPr lang="en-US" b="1" dirty="0" smtClean="0"/>
              <a:t>23EPFL-CL</a:t>
            </a:r>
          </a:p>
          <a:p>
            <a:pPr lvl="1"/>
            <a:r>
              <a:rPr lang="en-US" dirty="0" smtClean="0"/>
              <a:t>Password: </a:t>
            </a:r>
            <a:r>
              <a:rPr lang="en-US" b="1" dirty="0"/>
              <a:t>GHL2AQ3I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4363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strings in {a, b}* that has an even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88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an automaton that recognizes all </a:t>
            </a:r>
            <a:r>
              <a:rPr lang="en-US" sz="2400" dirty="0" smtClean="0"/>
              <a:t>strings over {a, b}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30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athena xmlns="http://schemas.microsoft.com/edu/athena" version="0.1.2530.0">
  <media streamable="true" recordStart="0" recordEnd="14348" recordLength="14400" audioOnly="true"/>
</athena>
</file>

<file path=customXml/item2.xml><?xml version="1.0" encoding="utf-8"?>
<athena xmlns="http://schemas.microsoft.com/edu/athena" version="0.1.2530.0">
  <timings duration="14348"/>
</athena>
</file>

<file path=customXml/item3.xml><?xml version="1.0" encoding="utf-8"?>
<athena xmlns="http://schemas.microsoft.com/edu/athena" version="0.1.2530.0">
  <media streamable="true" recordStart="0" recordEnd="14348" recordLength="14400" audioOnly="true"/>
</athena>
</file>

<file path=customXml/item4.xml><?xml version="1.0" encoding="utf-8"?>
<athena xmlns="http://schemas.microsoft.com/edu/athena" version="0.1.2530.0">
  <timings duration="14348"/>
</athena>
</file>

<file path=customXml/item5.xml><?xml version="1.0" encoding="utf-8"?>
<athena xmlns="http://schemas.microsoft.com/edu/athena" version="0.1.2530.0">
  <media streamable="true" recordStart="0" recordEnd="14348" recordLength="14400" audioOnly="true"/>
</athena>
</file>

<file path=customXml/item6.xml><?xml version="1.0" encoding="utf-8"?>
<athena xmlns="http://schemas.microsoft.com/edu/athena" version="0.1.2530.0">
  <timings duration="14348"/>
</athena>
</file>

<file path=customXml/itemProps1.xml><?xml version="1.0" encoding="utf-8"?>
<ds:datastoreItem xmlns:ds="http://schemas.openxmlformats.org/officeDocument/2006/customXml" ds:itemID="{03FB8BB6-2220-4BB3-8CF0-21FBB6AB09C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69C82ED0-B82B-42D9-9267-D455B8374E50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D8B2F322-AC1E-41F3-A458-D64919B072B1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9A353977-CB41-4140-BB57-E5D96CB07B3A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93AE6B69-6254-42AA-8340-C113623A7F50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1B2217D1-8CC9-439C-AF2F-18542F437951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25091</TotalTime>
  <Words>1533</Words>
  <Application>Microsoft Office PowerPoint</Application>
  <PresentationFormat>On-screen Show (4:3)</PresentationFormat>
  <Paragraphs>280</Paragraphs>
  <Slides>47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Wingdings</vt:lpstr>
      <vt:lpstr>Cambria Math</vt:lpstr>
      <vt:lpstr>Symbol</vt:lpstr>
      <vt:lpstr>Arial</vt:lpstr>
      <vt:lpstr>Courier New</vt:lpstr>
      <vt:lpstr>Default Design</vt:lpstr>
      <vt:lpstr>Automating Construction of Lexers</vt:lpstr>
      <vt:lpstr>Example in javacc</vt:lpstr>
      <vt:lpstr>A Recap: Simple RE to Programs</vt:lpstr>
      <vt:lpstr>Regular Expression to Programs</vt:lpstr>
      <vt:lpstr>Finite Automaton (Finite State Machine)</vt:lpstr>
      <vt:lpstr>Numbers with Decimal Point</vt:lpstr>
      <vt:lpstr>Automata Tutor www.automatatutor.com</vt:lpstr>
      <vt:lpstr>Exercise</vt:lpstr>
      <vt:lpstr>Exercise</vt:lpstr>
      <vt:lpstr>Exercise</vt:lpstr>
      <vt:lpstr>Exercise</vt:lpstr>
      <vt:lpstr>Exercise</vt:lpstr>
      <vt:lpstr>Kinds of Finite State Automata</vt:lpstr>
      <vt:lpstr>Undefined Transitions</vt:lpstr>
      <vt:lpstr>Epsilon Transitions</vt:lpstr>
      <vt:lpstr>Interpretation of Non-Determinism</vt:lpstr>
      <vt:lpstr>Exercise</vt:lpstr>
      <vt:lpstr>NFA Vs DFA</vt:lpstr>
      <vt:lpstr>Exercise</vt:lpstr>
      <vt:lpstr>Regular Expressions and Automata</vt:lpstr>
      <vt:lpstr>Recursive Constructions</vt:lpstr>
      <vt:lpstr>Recursive Constructions</vt:lpstr>
      <vt:lpstr>Exercise:    (aa)* | (aaa)*</vt:lpstr>
      <vt:lpstr>NFAs to DFAs (Determinisation)</vt:lpstr>
      <vt:lpstr>NFA to DFA Conversion</vt:lpstr>
      <vt:lpstr>NFA to DFA Conversion</vt:lpstr>
      <vt:lpstr>NFA to DFA Conversion</vt:lpstr>
      <vt:lpstr>NFA to DFA Example </vt:lpstr>
      <vt:lpstr>Remark: Relations and Functions</vt:lpstr>
      <vt:lpstr>Clarifications</vt:lpstr>
      <vt:lpstr>Running NFA (without epsilons) in Scala</vt:lpstr>
      <vt:lpstr>Running NFA in Scala</vt:lpstr>
      <vt:lpstr>Minimizing DFAs</vt:lpstr>
      <vt:lpstr>Minimizing DFAs:  Procedure</vt:lpstr>
      <vt:lpstr>Minimizing DFAs:  Procedure</vt:lpstr>
      <vt:lpstr>Minimizing DFAs:  Procedure</vt:lpstr>
      <vt:lpstr>Exercise</vt:lpstr>
      <vt:lpstr>Properties of Automatons </vt:lpstr>
      <vt:lpstr>Properties of Automatons </vt:lpstr>
      <vt:lpstr>Exercise</vt:lpstr>
      <vt:lpstr>Exercise: first, nullable</vt:lpstr>
      <vt:lpstr>Automated Construction of Lexers</vt:lpstr>
      <vt:lpstr>From (r1|r2|...|rn ) to a Lexer</vt:lpstr>
      <vt:lpstr>Exercise</vt:lpstr>
      <vt:lpstr>Realistic Exercise: Integer Literals of Scala</vt:lpstr>
      <vt:lpstr>Exercise</vt:lpstr>
      <vt:lpstr>More Questions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3301</cp:revision>
  <dcterms:created xsi:type="dcterms:W3CDTF">2005-06-07T20:03:32Z</dcterms:created>
  <dcterms:modified xsi:type="dcterms:W3CDTF">2014-09-28T18:52:08Z</dcterms:modified>
</cp:coreProperties>
</file>