
<file path=[Content_Types].xml><?xml version="1.0" encoding="utf-8"?>
<Types xmlns="http://schemas.openxmlformats.org/package/2006/content-types">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saveSubsetFonts="1">
  <p:sldMasterIdLst>
    <p:sldMasterId id="2147483648" r:id="rId1"/>
  </p:sldMasterIdLst>
  <p:notesMasterIdLst>
    <p:notesMasterId r:id="rId32"/>
  </p:notesMasterIdLst>
  <p:handoutMasterIdLst>
    <p:handoutMasterId r:id="rId33"/>
  </p:handoutMasterIdLst>
  <p:sldIdLst>
    <p:sldId id="984" r:id="rId2"/>
    <p:sldId id="982" r:id="rId3"/>
    <p:sldId id="958" r:id="rId4"/>
    <p:sldId id="926" r:id="rId5"/>
    <p:sldId id="947" r:id="rId6"/>
    <p:sldId id="948" r:id="rId7"/>
    <p:sldId id="949" r:id="rId8"/>
    <p:sldId id="950" r:id="rId9"/>
    <p:sldId id="951" r:id="rId10"/>
    <p:sldId id="955" r:id="rId11"/>
    <p:sldId id="971" r:id="rId12"/>
    <p:sldId id="974" r:id="rId13"/>
    <p:sldId id="972" r:id="rId14"/>
    <p:sldId id="952" r:id="rId15"/>
    <p:sldId id="979" r:id="rId16"/>
    <p:sldId id="983" r:id="rId17"/>
    <p:sldId id="943" r:id="rId18"/>
    <p:sldId id="980" r:id="rId19"/>
    <p:sldId id="981" r:id="rId20"/>
    <p:sldId id="960" r:id="rId21"/>
    <p:sldId id="962" r:id="rId22"/>
    <p:sldId id="963" r:id="rId23"/>
    <p:sldId id="964" r:id="rId24"/>
    <p:sldId id="965" r:id="rId25"/>
    <p:sldId id="968" r:id="rId26"/>
    <p:sldId id="977" r:id="rId27"/>
    <p:sldId id="969" r:id="rId28"/>
    <p:sldId id="961" r:id="rId29"/>
    <p:sldId id="973" r:id="rId30"/>
    <p:sldId id="976" r:id="rId31"/>
  </p:sldIdLst>
  <p:sldSz cx="9144000" cy="6858000" type="screen4x3"/>
  <p:notesSz cx="6858000" cy="9144000"/>
  <p:embeddedFontLst>
    <p:embeddedFont>
      <p:font typeface="Calibri" panose="020F0502020204030204" pitchFamily="34" charset="0"/>
      <p:regular r:id="rId34"/>
      <p:bold r:id="rId35"/>
      <p:italic r:id="rId36"/>
      <p:boldItalic r:id="rId37"/>
    </p:embeddedFont>
  </p:embeddedFontLst>
  <p:custDataLst>
    <p:tags r:id="rId38"/>
  </p:custDataLst>
  <p:defaultTextStyle>
    <a:defPPr>
      <a:defRPr lang="en-US"/>
    </a:defPPr>
    <a:lvl1pPr algn="l" rtl="0" fontAlgn="base">
      <a:spcBef>
        <a:spcPct val="0"/>
      </a:spcBef>
      <a:spcAft>
        <a:spcPct val="0"/>
      </a:spcAft>
      <a:defRPr sz="2400" kern="1200">
        <a:solidFill>
          <a:schemeClr val="tx1"/>
        </a:solidFill>
        <a:latin typeface="Arial" pitchFamily="34" charset="0"/>
        <a:ea typeface="+mn-ea"/>
        <a:cs typeface="Arial" pitchFamily="34" charset="0"/>
      </a:defRPr>
    </a:lvl1pPr>
    <a:lvl2pPr marL="457200" algn="l" rtl="0" fontAlgn="base">
      <a:spcBef>
        <a:spcPct val="0"/>
      </a:spcBef>
      <a:spcAft>
        <a:spcPct val="0"/>
      </a:spcAft>
      <a:defRPr sz="2400" kern="1200">
        <a:solidFill>
          <a:schemeClr val="tx1"/>
        </a:solidFill>
        <a:latin typeface="Arial" pitchFamily="34" charset="0"/>
        <a:ea typeface="+mn-ea"/>
        <a:cs typeface="Arial" pitchFamily="34" charset="0"/>
      </a:defRPr>
    </a:lvl2pPr>
    <a:lvl3pPr marL="914400" algn="l" rtl="0" fontAlgn="base">
      <a:spcBef>
        <a:spcPct val="0"/>
      </a:spcBef>
      <a:spcAft>
        <a:spcPct val="0"/>
      </a:spcAft>
      <a:defRPr sz="2400" kern="1200">
        <a:solidFill>
          <a:schemeClr val="tx1"/>
        </a:solidFill>
        <a:latin typeface="Arial" pitchFamily="34" charset="0"/>
        <a:ea typeface="+mn-ea"/>
        <a:cs typeface="Arial" pitchFamily="34" charset="0"/>
      </a:defRPr>
    </a:lvl3pPr>
    <a:lvl4pPr marL="1371600" algn="l" rtl="0" fontAlgn="base">
      <a:spcBef>
        <a:spcPct val="0"/>
      </a:spcBef>
      <a:spcAft>
        <a:spcPct val="0"/>
      </a:spcAft>
      <a:defRPr sz="2400" kern="1200">
        <a:solidFill>
          <a:schemeClr val="tx1"/>
        </a:solidFill>
        <a:latin typeface="Arial" pitchFamily="34" charset="0"/>
        <a:ea typeface="+mn-ea"/>
        <a:cs typeface="Arial" pitchFamily="34" charset="0"/>
      </a:defRPr>
    </a:lvl4pPr>
    <a:lvl5pPr marL="1828800" algn="l" rtl="0" fontAlgn="base">
      <a:spcBef>
        <a:spcPct val="0"/>
      </a:spcBef>
      <a:spcAft>
        <a:spcPct val="0"/>
      </a:spcAft>
      <a:defRPr sz="2400" kern="1200">
        <a:solidFill>
          <a:schemeClr val="tx1"/>
        </a:solidFill>
        <a:latin typeface="Arial" pitchFamily="34" charset="0"/>
        <a:ea typeface="+mn-ea"/>
        <a:cs typeface="Arial" pitchFamily="34" charset="0"/>
      </a:defRPr>
    </a:lvl5pPr>
    <a:lvl6pPr marL="2286000" algn="l" defTabSz="914400" rtl="0" eaLnBrk="1" latinLnBrk="0" hangingPunct="1">
      <a:defRPr sz="2400" kern="1200">
        <a:solidFill>
          <a:schemeClr val="tx1"/>
        </a:solidFill>
        <a:latin typeface="Arial" pitchFamily="34" charset="0"/>
        <a:ea typeface="+mn-ea"/>
        <a:cs typeface="Arial" pitchFamily="34" charset="0"/>
      </a:defRPr>
    </a:lvl6pPr>
    <a:lvl7pPr marL="2743200" algn="l" defTabSz="914400" rtl="0" eaLnBrk="1" latinLnBrk="0" hangingPunct="1">
      <a:defRPr sz="2400" kern="1200">
        <a:solidFill>
          <a:schemeClr val="tx1"/>
        </a:solidFill>
        <a:latin typeface="Arial" pitchFamily="34" charset="0"/>
        <a:ea typeface="+mn-ea"/>
        <a:cs typeface="Arial" pitchFamily="34" charset="0"/>
      </a:defRPr>
    </a:lvl7pPr>
    <a:lvl8pPr marL="3200400" algn="l" defTabSz="914400" rtl="0" eaLnBrk="1" latinLnBrk="0" hangingPunct="1">
      <a:defRPr sz="2400" kern="1200">
        <a:solidFill>
          <a:schemeClr val="tx1"/>
        </a:solidFill>
        <a:latin typeface="Arial" pitchFamily="34" charset="0"/>
        <a:ea typeface="+mn-ea"/>
        <a:cs typeface="Arial" pitchFamily="34" charset="0"/>
      </a:defRPr>
    </a:lvl8pPr>
    <a:lvl9pPr marL="3657600" algn="l" defTabSz="914400" rtl="0" eaLnBrk="1" latinLnBrk="0" hangingPunct="1">
      <a:defRPr sz="2400" kern="1200">
        <a:solidFill>
          <a:schemeClr val="tx1"/>
        </a:solidFill>
        <a:latin typeface="Arial" pitchFamily="34" charset="0"/>
        <a:ea typeface="+mn-ea"/>
        <a:cs typeface="Arial" pitchFamily="34"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FBF4C1"/>
  </p:clrMru>
  <p:extLst>
    <p:ext uri="{E76CE94A-603C-4142-B9EB-6D1370010A27}">
      <p14:discardImageEditData xmlns:p14="http://schemas.microsoft.com/office/powerpoint/2010/main" val="1"/>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5620"/>
    <p:restoredTop sz="96179" autoAdjust="0"/>
  </p:normalViewPr>
  <p:slideViewPr>
    <p:cSldViewPr snapToGrid="0">
      <p:cViewPr varScale="1">
        <p:scale>
          <a:sx n="62" d="100"/>
          <a:sy n="62" d="100"/>
        </p:scale>
        <p:origin x="-1892" y="-6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6" d="100"/>
          <a:sy n="56" d="100"/>
        </p:scale>
        <p:origin x="-1848" y="-84"/>
      </p:cViewPr>
      <p:guideLst>
        <p:guide orient="horz" pos="2880"/>
        <p:guide pos="2160"/>
      </p:guideLst>
    </p:cSldViewPr>
  </p:notesViewPr>
  <p:gridSpacing cx="1800225" cy="1800225"/>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presProps" Target="presProps.xml"/><Relationship Id="rId21" Type="http://schemas.openxmlformats.org/officeDocument/2006/relationships/slide" Target="slides/slide20.xml"/><Relationship Id="rId34" Type="http://schemas.openxmlformats.org/officeDocument/2006/relationships/font" Target="fonts/font1.fntdata"/><Relationship Id="rId42"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37" Type="http://schemas.openxmlformats.org/officeDocument/2006/relationships/font" Target="fonts/font4.fntdata"/><Relationship Id="rId40"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font" Target="fonts/font3.fntdata"/><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font" Target="fonts/font2.fntdata"/><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handoutMaster" Target="handoutMasters/handoutMaster1.xml"/><Relationship Id="rId38"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71EB75-3524-4387-8CE3-F3226D8180E3}" type="datetimeFigureOut">
              <a:rPr lang="en-US" smtClean="0"/>
              <a:t>12/1/2014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409757-0F24-40A5-A9BB-710E2EC8F110}" type="slidenum">
              <a:rPr lang="en-US" smtClean="0"/>
              <a:t>‹#›</a:t>
            </a:fld>
            <a:endParaRPr lang="en-US"/>
          </a:p>
        </p:txBody>
      </p:sp>
    </p:spTree>
    <p:extLst>
      <p:ext uri="{BB962C8B-B14F-4D97-AF65-F5344CB8AC3E}">
        <p14:creationId xmlns:p14="http://schemas.microsoft.com/office/powerpoint/2010/main" val="38873580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75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200">
                <a:latin typeface="Arial" charset="0"/>
                <a:cs typeface="+mn-cs"/>
              </a:defRPr>
            </a:lvl1pPr>
          </a:lstStyle>
          <a:p>
            <a:pPr>
              <a:defRPr/>
            </a:pPr>
            <a:endParaRPr lang="en-US"/>
          </a:p>
        </p:txBody>
      </p:sp>
      <p:sp>
        <p:nvSpPr>
          <p:cNvPr id="107523"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200">
                <a:latin typeface="Arial" charset="0"/>
                <a:cs typeface="+mn-cs"/>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07525"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7526"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spcBef>
                <a:spcPct val="0"/>
              </a:spcBef>
              <a:defRPr sz="1200">
                <a:latin typeface="Arial" charset="0"/>
                <a:cs typeface="+mn-cs"/>
              </a:defRPr>
            </a:lvl1pPr>
          </a:lstStyle>
          <a:p>
            <a:pPr>
              <a:defRPr/>
            </a:pPr>
            <a:endParaRPr lang="en-US"/>
          </a:p>
        </p:txBody>
      </p:sp>
      <p:sp>
        <p:nvSpPr>
          <p:cNvPr id="107527"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spcBef>
                <a:spcPct val="0"/>
              </a:spcBef>
              <a:defRPr sz="1200">
                <a:latin typeface="Arial" charset="0"/>
                <a:cs typeface="+mn-cs"/>
              </a:defRPr>
            </a:lvl1pPr>
          </a:lstStyle>
          <a:p>
            <a:pPr>
              <a:defRPr/>
            </a:pPr>
            <a:fld id="{8776101C-D557-4437-9B0C-D724BA3FFD38}" type="slidenum">
              <a:rPr lang="en-US"/>
              <a:pPr>
                <a:defRPr/>
              </a:pPr>
              <a:t>‹#›</a:t>
            </a:fld>
            <a:endParaRPr lang="en-US"/>
          </a:p>
        </p:txBody>
      </p:sp>
    </p:spTree>
    <p:extLst>
      <p:ext uri="{BB962C8B-B14F-4D97-AF65-F5344CB8AC3E}">
        <p14:creationId xmlns:p14="http://schemas.microsoft.com/office/powerpoint/2010/main" val="68280316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lvl1pPr>
              <a:defRPr>
                <a:latin typeface="Calibri" pitchFamily="34" charset="0"/>
                <a:cs typeface="Calibri"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atin typeface="Calibri" pitchFamily="34" charset="0"/>
                <a:cs typeface="Calibri"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D5E59D13-2138-448A-8375-48BF5A5A010C}"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A2C07ED-67B2-4346-AA03-AB1B12CC1E55}"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33ABF365-B055-4911-8388-524B161FD996}"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70"/>
            <a:ext cx="8229600" cy="1143000"/>
          </a:xfrm>
        </p:spPr>
        <p:txBody>
          <a:bodyPr/>
          <a:lstStyle>
            <a:lvl1pPr>
              <a:defRPr>
                <a:solidFill>
                  <a:schemeClr val="tx1"/>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70992"/>
            <a:ext cx="8229600" cy="4655172"/>
          </a:xfrm>
        </p:spPr>
        <p:txBody>
          <a:bodyPr/>
          <a:lstStyle>
            <a:lvl1pPr>
              <a:defRPr>
                <a:solidFill>
                  <a:schemeClr val="tx1"/>
                </a:solidFill>
                <a:latin typeface="Calibri" pitchFamily="34" charset="0"/>
                <a:cs typeface="Calibri" pitchFamily="34" charset="0"/>
              </a:defRPr>
            </a:lvl1pPr>
            <a:lvl2pPr>
              <a:defRPr>
                <a:solidFill>
                  <a:schemeClr val="tx1"/>
                </a:solidFill>
                <a:latin typeface="Calibri" pitchFamily="34" charset="0"/>
                <a:cs typeface="Calibri" pitchFamily="34" charset="0"/>
              </a:defRPr>
            </a:lvl2pPr>
            <a:lvl3pPr>
              <a:defRPr>
                <a:solidFill>
                  <a:schemeClr val="tx1"/>
                </a:solidFill>
                <a:latin typeface="Calibri" pitchFamily="34" charset="0"/>
                <a:cs typeface="Calibri" pitchFamily="34" charset="0"/>
              </a:defRPr>
            </a:lvl3pPr>
            <a:lvl4pPr>
              <a:defRPr>
                <a:solidFill>
                  <a:schemeClr val="tx1"/>
                </a:solidFill>
                <a:latin typeface="Calibri" pitchFamily="34" charset="0"/>
                <a:cs typeface="Calibri" pitchFamily="34" charset="0"/>
              </a:defRPr>
            </a:lvl4pPr>
            <a:lvl5pPr>
              <a:defRPr>
                <a:solidFill>
                  <a:schemeClr val="tx1"/>
                </a:solidFill>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CB639F37-B38C-4B45-8190-F702639ADE0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29BBB97C-414F-4ABD-A911-F57762907D23}"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F50924B7-028F-4C8A-B291-5A95FFDE4BC1}"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840B9809-E9C4-4E86-B86B-8CEF7A9DE5C9}"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B9779B4E-7A54-4FE1-B1FE-99D3D4ACC2CF}"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04E35010-6691-4A1D-90E6-E0769E1A214B}"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7583C80D-68D2-4345-949F-24FC763E5C94}" type="slidenum">
              <a:rPr lang="en-US"/>
              <a:pPr>
                <a:defRPr/>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FCD96BC-87F3-4F79-919D-82A70A25A9AA}" type="slidenum">
              <a:rPr lang="en-US"/>
              <a:pPr>
                <a:defRPr/>
              </a:pPr>
              <a:t>‹#›</a:t>
            </a:fld>
            <a:endParaRPr lang="en-US"/>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126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atin typeface="Arial" charset="0"/>
                <a:cs typeface="+mn-cs"/>
              </a:defRPr>
            </a:lvl1pPr>
          </a:lstStyle>
          <a:p>
            <a:pPr>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atin typeface="Arial" charset="0"/>
                <a:cs typeface="+mn-cs"/>
              </a:defRPr>
            </a:lvl1pPr>
          </a:lstStyle>
          <a:p>
            <a:pPr>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atin typeface="Arial" charset="0"/>
                <a:cs typeface="+mn-cs"/>
              </a:defRPr>
            </a:lvl1pPr>
          </a:lstStyle>
          <a:p>
            <a:pPr>
              <a:defRPr/>
            </a:pPr>
            <a:fld id="{9A688A63-B9C4-46E3-826F-D313A5FD9687}"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txStyles>
    <p:titleStyle>
      <a:lvl1pPr algn="ctr" rtl="0" eaLnBrk="0" fontAlgn="base" hangingPunct="0">
        <a:spcBef>
          <a:spcPct val="0"/>
        </a:spcBef>
        <a:spcAft>
          <a:spcPct val="0"/>
        </a:spcAft>
        <a:defRPr sz="4000">
          <a:solidFill>
            <a:schemeClr val="tx1"/>
          </a:solidFill>
          <a:latin typeface="Calibri" pitchFamily="34" charset="0"/>
          <a:ea typeface="+mj-ea"/>
          <a:cs typeface="Calibri" pitchFamily="34" charset="0"/>
        </a:defRPr>
      </a:lvl1pPr>
      <a:lvl2pPr algn="ctr" rtl="0" eaLnBrk="0" fontAlgn="base" hangingPunct="0">
        <a:spcBef>
          <a:spcPct val="0"/>
        </a:spcBef>
        <a:spcAft>
          <a:spcPct val="0"/>
        </a:spcAft>
        <a:defRPr sz="4000">
          <a:solidFill>
            <a:schemeClr val="tx2"/>
          </a:solidFill>
          <a:latin typeface="Arial" charset="0"/>
        </a:defRPr>
      </a:lvl2pPr>
      <a:lvl3pPr algn="ctr" rtl="0" eaLnBrk="0" fontAlgn="base" hangingPunct="0">
        <a:spcBef>
          <a:spcPct val="0"/>
        </a:spcBef>
        <a:spcAft>
          <a:spcPct val="0"/>
        </a:spcAft>
        <a:defRPr sz="4000">
          <a:solidFill>
            <a:schemeClr val="tx2"/>
          </a:solidFill>
          <a:latin typeface="Arial" charset="0"/>
        </a:defRPr>
      </a:lvl3pPr>
      <a:lvl4pPr algn="ctr" rtl="0" eaLnBrk="0" fontAlgn="base" hangingPunct="0">
        <a:spcBef>
          <a:spcPct val="0"/>
        </a:spcBef>
        <a:spcAft>
          <a:spcPct val="0"/>
        </a:spcAft>
        <a:defRPr sz="4000">
          <a:solidFill>
            <a:schemeClr val="tx2"/>
          </a:solidFill>
          <a:latin typeface="Arial" charset="0"/>
        </a:defRPr>
      </a:lvl4pPr>
      <a:lvl5pPr algn="ctr" rtl="0" eaLnBrk="0" fontAlgn="base" hangingPunct="0">
        <a:spcBef>
          <a:spcPct val="0"/>
        </a:spcBef>
        <a:spcAft>
          <a:spcPct val="0"/>
        </a:spcAft>
        <a:defRPr sz="4000">
          <a:solidFill>
            <a:schemeClr val="tx2"/>
          </a:solidFill>
          <a:latin typeface="Arial" charset="0"/>
        </a:defRPr>
      </a:lvl5pPr>
      <a:lvl6pPr marL="457200" algn="ctr" rtl="0" fontAlgn="base">
        <a:spcBef>
          <a:spcPct val="0"/>
        </a:spcBef>
        <a:spcAft>
          <a:spcPct val="0"/>
        </a:spcAft>
        <a:defRPr sz="4000">
          <a:solidFill>
            <a:schemeClr val="tx2"/>
          </a:solidFill>
          <a:latin typeface="Arial" charset="0"/>
        </a:defRPr>
      </a:lvl6pPr>
      <a:lvl7pPr marL="914400" algn="ctr" rtl="0" fontAlgn="base">
        <a:spcBef>
          <a:spcPct val="0"/>
        </a:spcBef>
        <a:spcAft>
          <a:spcPct val="0"/>
        </a:spcAft>
        <a:defRPr sz="4000">
          <a:solidFill>
            <a:schemeClr val="tx2"/>
          </a:solidFill>
          <a:latin typeface="Arial" charset="0"/>
        </a:defRPr>
      </a:lvl7pPr>
      <a:lvl8pPr marL="1371600" algn="ctr" rtl="0" fontAlgn="base">
        <a:spcBef>
          <a:spcPct val="0"/>
        </a:spcBef>
        <a:spcAft>
          <a:spcPct val="0"/>
        </a:spcAft>
        <a:defRPr sz="4000">
          <a:solidFill>
            <a:schemeClr val="tx2"/>
          </a:solidFill>
          <a:latin typeface="Arial" charset="0"/>
        </a:defRPr>
      </a:lvl8pPr>
      <a:lvl9pPr marL="1828800" algn="ctr" rtl="0" fontAlgn="base">
        <a:spcBef>
          <a:spcPct val="0"/>
        </a:spcBef>
        <a:spcAft>
          <a:spcPct val="0"/>
        </a:spcAft>
        <a:defRPr sz="40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rgbClr val="0070C0"/>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Code Generation through</a:t>
            </a:r>
            <a:br>
              <a:rPr lang="en-US" dirty="0" smtClean="0"/>
            </a:br>
            <a:r>
              <a:rPr lang="en-US" dirty="0" smtClean="0"/>
              <a:t>Passing Jump Targets</a:t>
            </a:r>
            <a:endParaRPr lang="en-US" dirty="0"/>
          </a:p>
        </p:txBody>
      </p:sp>
    </p:spTree>
    <p:extLst>
      <p:ext uri="{BB962C8B-B14F-4D97-AF65-F5344CB8AC3E}">
        <p14:creationId xmlns:p14="http://schemas.microsoft.com/office/powerpoint/2010/main" val="4247663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Compare Two Translations </a:t>
            </a:r>
            <a:br>
              <a:rPr lang="en-US" dirty="0" smtClean="0"/>
            </a:br>
            <a:r>
              <a:rPr lang="en-US" dirty="0" smtClean="0"/>
              <a:t>of This While Loop</a:t>
            </a:r>
            <a:endParaRPr lang="en-US" dirty="0"/>
          </a:p>
        </p:txBody>
      </p:sp>
      <p:sp>
        <p:nvSpPr>
          <p:cNvPr id="3" name="Content Placeholder 2"/>
          <p:cNvSpPr>
            <a:spLocks noGrp="1"/>
          </p:cNvSpPr>
          <p:nvPr>
            <p:ph sz="half" idx="1"/>
          </p:nvPr>
        </p:nvSpPr>
        <p:spPr>
          <a:xfrm>
            <a:off x="332072" y="1532824"/>
            <a:ext cx="3729790" cy="1374006"/>
          </a:xfrm>
        </p:spPr>
        <p:txBody>
          <a:bodyPr/>
          <a:lstStyle/>
          <a:p>
            <a:pPr marL="0" indent="0">
              <a:buNone/>
            </a:pPr>
            <a:r>
              <a:rPr lang="en-US" sz="2400" b="1" dirty="0" smtClean="0">
                <a:solidFill>
                  <a:schemeClr val="tx1"/>
                </a:solidFill>
              </a:rPr>
              <a:t>while </a:t>
            </a:r>
            <a:r>
              <a:rPr lang="en-US" sz="2400" dirty="0">
                <a:solidFill>
                  <a:schemeClr val="tx1"/>
                </a:solidFill>
              </a:rPr>
              <a:t>(counter &lt; to) {</a:t>
            </a:r>
          </a:p>
          <a:p>
            <a:pPr marL="0" indent="0">
              <a:buNone/>
            </a:pPr>
            <a:r>
              <a:rPr lang="en-US" sz="2400" dirty="0" smtClean="0">
                <a:solidFill>
                  <a:schemeClr val="tx1"/>
                </a:solidFill>
              </a:rPr>
              <a:t>    counter </a:t>
            </a:r>
            <a:r>
              <a:rPr lang="en-US" sz="2400" dirty="0">
                <a:solidFill>
                  <a:schemeClr val="tx1"/>
                </a:solidFill>
              </a:rPr>
              <a:t>= counter + step;</a:t>
            </a:r>
          </a:p>
          <a:p>
            <a:pPr marL="0" indent="0">
              <a:buNone/>
            </a:pPr>
            <a:r>
              <a:rPr lang="en-US" sz="2400" dirty="0" smtClean="0">
                <a:solidFill>
                  <a:schemeClr val="tx1"/>
                </a:solidFill>
              </a:rPr>
              <a:t>  }</a:t>
            </a:r>
            <a:endParaRPr lang="en-US" sz="2400" dirty="0">
              <a:solidFill>
                <a:schemeClr val="tx1"/>
              </a:solidFill>
            </a:endParaRPr>
          </a:p>
          <a:p>
            <a:pPr marL="0" indent="0">
              <a:buNone/>
            </a:pPr>
            <a:endParaRPr lang="en-US" sz="2400" dirty="0">
              <a:solidFill>
                <a:schemeClr val="tx1"/>
              </a:solidFill>
            </a:endParaRPr>
          </a:p>
        </p:txBody>
      </p:sp>
      <p:sp>
        <p:nvSpPr>
          <p:cNvPr id="4" name="TextBox 3"/>
          <p:cNvSpPr txBox="1"/>
          <p:nvPr/>
        </p:nvSpPr>
        <p:spPr>
          <a:xfrm>
            <a:off x="847030" y="3060846"/>
            <a:ext cx="2698175" cy="3693319"/>
          </a:xfrm>
          <a:prstGeom prst="rect">
            <a:avLst/>
          </a:prstGeom>
          <a:noFill/>
        </p:spPr>
        <p:txBody>
          <a:bodyPr wrap="none" rtlCol="0">
            <a:spAutoFit/>
          </a:bodyPr>
          <a:lstStyle/>
          <a:p>
            <a:r>
              <a:rPr lang="en-US" sz="1800" dirty="0" smtClean="0"/>
              <a:t>nbegin:</a:t>
            </a:r>
            <a:r>
              <a:rPr lang="en-US" sz="1800" b="1" dirty="0" smtClean="0"/>
              <a:t>	iload</a:t>
            </a:r>
            <a:r>
              <a:rPr lang="en-US" sz="1800" dirty="0" smtClean="0"/>
              <a:t> #counter</a:t>
            </a:r>
          </a:p>
          <a:p>
            <a:r>
              <a:rPr lang="en-US" sz="1800" b="1" dirty="0" smtClean="0"/>
              <a:t>	iload</a:t>
            </a:r>
            <a:r>
              <a:rPr lang="en-US" sz="1800" dirty="0" smtClean="0"/>
              <a:t> #to</a:t>
            </a:r>
          </a:p>
          <a:p>
            <a:r>
              <a:rPr lang="en-US" sz="1800" b="1" dirty="0" smtClean="0"/>
              <a:t>	if_icmplt</a:t>
            </a:r>
            <a:r>
              <a:rPr lang="en-US" sz="1800" dirty="0" smtClean="0"/>
              <a:t> ntrue</a:t>
            </a:r>
          </a:p>
          <a:p>
            <a:r>
              <a:rPr lang="en-US" sz="1800" b="1" dirty="0" smtClean="0"/>
              <a:t>	iconst</a:t>
            </a:r>
            <a:r>
              <a:rPr lang="en-US" sz="1800" dirty="0" smtClean="0"/>
              <a:t>_0</a:t>
            </a:r>
          </a:p>
          <a:p>
            <a:r>
              <a:rPr lang="en-US" sz="1800" dirty="0"/>
              <a:t>	</a:t>
            </a:r>
            <a:r>
              <a:rPr lang="en-US" sz="1800" b="1" dirty="0" smtClean="0"/>
              <a:t>goto</a:t>
            </a:r>
            <a:r>
              <a:rPr lang="en-US" sz="1800" dirty="0" smtClean="0"/>
              <a:t> nafter</a:t>
            </a:r>
          </a:p>
          <a:p>
            <a:r>
              <a:rPr lang="en-US" sz="1800" dirty="0" smtClean="0"/>
              <a:t>ntrue:	</a:t>
            </a:r>
            <a:r>
              <a:rPr lang="en-US" sz="1800" b="1" dirty="0" smtClean="0"/>
              <a:t>iconst</a:t>
            </a:r>
            <a:r>
              <a:rPr lang="en-US" sz="1800" dirty="0" smtClean="0"/>
              <a:t>_1</a:t>
            </a:r>
          </a:p>
          <a:p>
            <a:r>
              <a:rPr lang="en-US" sz="1800" dirty="0" smtClean="0"/>
              <a:t>nafter:	</a:t>
            </a:r>
            <a:r>
              <a:rPr lang="en-US" sz="1800" b="1" dirty="0" smtClean="0"/>
              <a:t>ifeq</a:t>
            </a:r>
            <a:r>
              <a:rPr lang="en-US" sz="1800" dirty="0" smtClean="0"/>
              <a:t> nexit</a:t>
            </a:r>
          </a:p>
          <a:p>
            <a:r>
              <a:rPr lang="en-US" sz="1800" b="1" dirty="0"/>
              <a:t>	</a:t>
            </a:r>
            <a:r>
              <a:rPr lang="en-US" sz="1800" b="1" dirty="0" smtClean="0"/>
              <a:t>iload</a:t>
            </a:r>
            <a:r>
              <a:rPr lang="en-US" sz="1800" dirty="0" smtClean="0"/>
              <a:t> #counter</a:t>
            </a:r>
          </a:p>
          <a:p>
            <a:r>
              <a:rPr lang="en-US" sz="1800" b="1" dirty="0"/>
              <a:t>	</a:t>
            </a:r>
            <a:r>
              <a:rPr lang="en-US" sz="1800" b="1" dirty="0" smtClean="0"/>
              <a:t>iload</a:t>
            </a:r>
            <a:r>
              <a:rPr lang="en-US" sz="1800" dirty="0" smtClean="0"/>
              <a:t> #step</a:t>
            </a:r>
          </a:p>
          <a:p>
            <a:r>
              <a:rPr lang="en-US" sz="1800" b="1" dirty="0"/>
              <a:t>	</a:t>
            </a:r>
            <a:r>
              <a:rPr lang="en-US" sz="1800" b="1" dirty="0" smtClean="0"/>
              <a:t>iadd</a:t>
            </a:r>
          </a:p>
          <a:p>
            <a:r>
              <a:rPr lang="en-US" sz="1800" b="1" dirty="0"/>
              <a:t>	</a:t>
            </a:r>
            <a:r>
              <a:rPr lang="en-US" sz="1800" b="1" dirty="0" smtClean="0"/>
              <a:t>istore</a:t>
            </a:r>
            <a:r>
              <a:rPr lang="en-US" sz="1800" dirty="0" smtClean="0"/>
              <a:t> #counter</a:t>
            </a:r>
          </a:p>
          <a:p>
            <a:r>
              <a:rPr lang="en-US" sz="1800" b="1" dirty="0"/>
              <a:t>	</a:t>
            </a:r>
            <a:r>
              <a:rPr lang="en-US" sz="1800" b="1" dirty="0" smtClean="0"/>
              <a:t>goto </a:t>
            </a:r>
            <a:r>
              <a:rPr lang="en-US" sz="1800" dirty="0" smtClean="0"/>
              <a:t>nbegin</a:t>
            </a:r>
          </a:p>
          <a:p>
            <a:r>
              <a:rPr lang="en-US" sz="1800" dirty="0" smtClean="0"/>
              <a:t>nexit:	</a:t>
            </a:r>
            <a:endParaRPr lang="en-US" sz="1800" dirty="0"/>
          </a:p>
        </p:txBody>
      </p:sp>
      <p:sp>
        <p:nvSpPr>
          <p:cNvPr id="7" name="Rectangle 6"/>
          <p:cNvSpPr/>
          <p:nvPr/>
        </p:nvSpPr>
        <p:spPr>
          <a:xfrm>
            <a:off x="0" y="2876180"/>
            <a:ext cx="1005403" cy="369332"/>
          </a:xfrm>
          <a:prstGeom prst="rect">
            <a:avLst/>
          </a:prstGeom>
        </p:spPr>
        <p:txBody>
          <a:bodyPr wrap="none">
            <a:spAutoFit/>
          </a:bodyPr>
          <a:lstStyle/>
          <a:p>
            <a:r>
              <a:rPr lang="en-US" sz="1800" dirty="0" smtClean="0">
                <a:solidFill>
                  <a:srgbClr val="0070C0"/>
                </a:solidFill>
              </a:rPr>
              <a:t>old one:</a:t>
            </a:r>
            <a:endParaRPr lang="en-US" dirty="0">
              <a:solidFill>
                <a:srgbClr val="0070C0"/>
              </a:solidFill>
            </a:endParaRPr>
          </a:p>
        </p:txBody>
      </p:sp>
      <p:sp>
        <p:nvSpPr>
          <p:cNvPr id="6" name="TextBox 5"/>
          <p:cNvSpPr txBox="1"/>
          <p:nvPr/>
        </p:nvSpPr>
        <p:spPr>
          <a:xfrm>
            <a:off x="5606170" y="2622937"/>
            <a:ext cx="2749471" cy="2862322"/>
          </a:xfrm>
          <a:prstGeom prst="rect">
            <a:avLst/>
          </a:prstGeom>
          <a:noFill/>
        </p:spPr>
        <p:txBody>
          <a:bodyPr wrap="none" rtlCol="0">
            <a:spAutoFit/>
          </a:bodyPr>
          <a:lstStyle/>
          <a:p>
            <a:r>
              <a:rPr lang="en-US" sz="1800" dirty="0" smtClean="0"/>
              <a:t>test:</a:t>
            </a:r>
            <a:r>
              <a:rPr lang="en-US" sz="1800" b="1" dirty="0" smtClean="0"/>
              <a:t>	iload</a:t>
            </a:r>
            <a:r>
              <a:rPr lang="en-US" sz="1800" dirty="0" smtClean="0"/>
              <a:t> #counter</a:t>
            </a:r>
          </a:p>
          <a:p>
            <a:r>
              <a:rPr lang="en-US" sz="1800" b="1" dirty="0" smtClean="0"/>
              <a:t>	iload</a:t>
            </a:r>
            <a:r>
              <a:rPr lang="en-US" sz="1800" dirty="0" smtClean="0"/>
              <a:t> #to</a:t>
            </a:r>
          </a:p>
          <a:p>
            <a:r>
              <a:rPr lang="en-US" sz="1800" b="1" dirty="0" smtClean="0"/>
              <a:t>	</a:t>
            </a:r>
            <a:r>
              <a:rPr lang="en-US" sz="1800" b="1" dirty="0" err="1" smtClean="0"/>
              <a:t>if_icmplt</a:t>
            </a:r>
            <a:r>
              <a:rPr lang="en-US" sz="1800" dirty="0" smtClean="0"/>
              <a:t> body</a:t>
            </a:r>
          </a:p>
          <a:p>
            <a:r>
              <a:rPr lang="en-US" sz="1800" b="1" dirty="0" smtClean="0"/>
              <a:t>	</a:t>
            </a:r>
            <a:r>
              <a:rPr lang="en-US" sz="1800" b="1" dirty="0" err="1" smtClean="0"/>
              <a:t>goto</a:t>
            </a:r>
            <a:r>
              <a:rPr lang="en-US" sz="1800" b="1" dirty="0" smtClean="0"/>
              <a:t> </a:t>
            </a:r>
            <a:r>
              <a:rPr lang="en-US" sz="1800" dirty="0" smtClean="0"/>
              <a:t>exit</a:t>
            </a:r>
          </a:p>
          <a:p>
            <a:r>
              <a:rPr lang="en-US" sz="1800" dirty="0" smtClean="0"/>
              <a:t>body:	</a:t>
            </a:r>
            <a:r>
              <a:rPr lang="en-US" sz="1800" b="1" dirty="0" err="1" smtClean="0"/>
              <a:t>iload</a:t>
            </a:r>
            <a:r>
              <a:rPr lang="en-US" sz="1800" dirty="0" smtClean="0"/>
              <a:t> #counter</a:t>
            </a:r>
          </a:p>
          <a:p>
            <a:r>
              <a:rPr lang="en-US" sz="1800" b="1" dirty="0"/>
              <a:t>	</a:t>
            </a:r>
            <a:r>
              <a:rPr lang="en-US" sz="1800" b="1" dirty="0" smtClean="0"/>
              <a:t>iload</a:t>
            </a:r>
            <a:r>
              <a:rPr lang="en-US" sz="1800" dirty="0" smtClean="0"/>
              <a:t> #step</a:t>
            </a:r>
          </a:p>
          <a:p>
            <a:r>
              <a:rPr lang="en-US" sz="1800" b="1" dirty="0"/>
              <a:t>	</a:t>
            </a:r>
            <a:r>
              <a:rPr lang="en-US" sz="1800" b="1" dirty="0" smtClean="0"/>
              <a:t>iadd</a:t>
            </a:r>
          </a:p>
          <a:p>
            <a:r>
              <a:rPr lang="en-US" sz="1800" b="1" dirty="0"/>
              <a:t>	</a:t>
            </a:r>
            <a:r>
              <a:rPr lang="en-US" sz="1800" b="1" dirty="0" smtClean="0"/>
              <a:t>istore</a:t>
            </a:r>
            <a:r>
              <a:rPr lang="en-US" sz="1800" dirty="0" smtClean="0"/>
              <a:t> #counter</a:t>
            </a:r>
          </a:p>
          <a:p>
            <a:r>
              <a:rPr lang="en-US" sz="1800" b="1" dirty="0"/>
              <a:t>	</a:t>
            </a:r>
            <a:r>
              <a:rPr lang="en-US" sz="1800" b="1" dirty="0" err="1" smtClean="0"/>
              <a:t>goto</a:t>
            </a:r>
            <a:r>
              <a:rPr lang="en-US" sz="1800" b="1" dirty="0" smtClean="0"/>
              <a:t> </a:t>
            </a:r>
            <a:r>
              <a:rPr lang="en-US" sz="1800" dirty="0" smtClean="0"/>
              <a:t>test</a:t>
            </a:r>
          </a:p>
          <a:p>
            <a:r>
              <a:rPr lang="en-US" sz="1800" dirty="0" smtClean="0"/>
              <a:t>exit:	</a:t>
            </a:r>
            <a:endParaRPr lang="en-US" sz="1800" dirty="0"/>
          </a:p>
        </p:txBody>
      </p:sp>
      <p:sp>
        <p:nvSpPr>
          <p:cNvPr id="8" name="Rectangle 7"/>
          <p:cNvSpPr/>
          <p:nvPr/>
        </p:nvSpPr>
        <p:spPr>
          <a:xfrm>
            <a:off x="4597090" y="2438271"/>
            <a:ext cx="1120820" cy="369332"/>
          </a:xfrm>
          <a:prstGeom prst="rect">
            <a:avLst/>
          </a:prstGeom>
        </p:spPr>
        <p:txBody>
          <a:bodyPr wrap="none">
            <a:spAutoFit/>
          </a:bodyPr>
          <a:lstStyle/>
          <a:p>
            <a:r>
              <a:rPr lang="en-US" sz="1800" dirty="0" smtClean="0">
                <a:solidFill>
                  <a:srgbClr val="0070C0"/>
                </a:solidFill>
              </a:rPr>
              <a:t>new one:</a:t>
            </a:r>
            <a:endParaRPr lang="en-US" dirty="0">
              <a:solidFill>
                <a:srgbClr val="0070C0"/>
              </a:solidFill>
            </a:endParaRPr>
          </a:p>
        </p:txBody>
      </p:sp>
    </p:spTree>
    <p:extLst>
      <p:ext uri="{BB962C8B-B14F-4D97-AF65-F5344CB8AC3E}">
        <p14:creationId xmlns:p14="http://schemas.microsoft.com/office/powerpoint/2010/main" val="39448775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Complex Boolean Expression: Example</a:t>
            </a:r>
            <a:endParaRPr lang="en-US" sz="3600" b="1" dirty="0"/>
          </a:p>
        </p:txBody>
      </p:sp>
      <p:sp>
        <p:nvSpPr>
          <p:cNvPr id="3" name="Content Placeholder 2"/>
          <p:cNvSpPr>
            <a:spLocks noGrp="1"/>
          </p:cNvSpPr>
          <p:nvPr>
            <p:ph sz="half" idx="1"/>
          </p:nvPr>
        </p:nvSpPr>
        <p:spPr>
          <a:xfrm>
            <a:off x="214358" y="1195940"/>
            <a:ext cx="4369217" cy="3028819"/>
          </a:xfrm>
        </p:spPr>
        <p:txBody>
          <a:bodyPr/>
          <a:lstStyle/>
          <a:p>
            <a:pPr marL="0" indent="0">
              <a:buNone/>
            </a:pPr>
            <a:r>
              <a:rPr lang="en-US" dirty="0" smtClean="0"/>
              <a:t>Generate code for this:</a:t>
            </a:r>
          </a:p>
          <a:p>
            <a:pPr marL="0" indent="0">
              <a:buNone/>
            </a:pPr>
            <a:r>
              <a:rPr lang="en-US" b="1" dirty="0">
                <a:solidFill>
                  <a:schemeClr val="tx1"/>
                </a:solidFill>
              </a:rPr>
              <a:t>if</a:t>
            </a:r>
            <a:r>
              <a:rPr lang="en-US" dirty="0">
                <a:solidFill>
                  <a:schemeClr val="tx1"/>
                </a:solidFill>
              </a:rPr>
              <a:t> </a:t>
            </a:r>
            <a:r>
              <a:rPr lang="en-US" dirty="0" smtClean="0">
                <a:solidFill>
                  <a:schemeClr val="tx1"/>
                </a:solidFill>
              </a:rPr>
              <a:t>((x </a:t>
            </a:r>
            <a:r>
              <a:rPr lang="en-US" dirty="0">
                <a:solidFill>
                  <a:schemeClr val="tx1"/>
                </a:solidFill>
              </a:rPr>
              <a:t>&lt;</a:t>
            </a:r>
            <a:r>
              <a:rPr lang="en-US" dirty="0" smtClean="0">
                <a:solidFill>
                  <a:schemeClr val="tx1"/>
                </a:solidFill>
              </a:rPr>
              <a:t> y)&amp;&amp; !((y &lt; z) &amp;&amp; ok))</a:t>
            </a:r>
          </a:p>
          <a:p>
            <a:pPr marL="0" indent="0">
              <a:buNone/>
            </a:pPr>
            <a:r>
              <a:rPr lang="en-US" b="1" dirty="0">
                <a:solidFill>
                  <a:schemeClr val="tx1"/>
                </a:solidFill>
              </a:rPr>
              <a:t> </a:t>
            </a:r>
            <a:r>
              <a:rPr lang="en-US" b="1" dirty="0" smtClean="0">
                <a:solidFill>
                  <a:schemeClr val="tx1"/>
                </a:solidFill>
              </a:rPr>
              <a:t> return</a:t>
            </a:r>
          </a:p>
          <a:p>
            <a:pPr marL="0" indent="0">
              <a:buNone/>
            </a:pPr>
            <a:r>
              <a:rPr lang="en-US" b="1" dirty="0" smtClean="0">
                <a:solidFill>
                  <a:schemeClr val="tx1"/>
                </a:solidFill>
              </a:rPr>
              <a:t>else</a:t>
            </a:r>
            <a:br>
              <a:rPr lang="en-US" b="1" dirty="0" smtClean="0">
                <a:solidFill>
                  <a:schemeClr val="tx1"/>
                </a:solidFill>
              </a:rPr>
            </a:br>
            <a:r>
              <a:rPr lang="en-US" b="1" dirty="0" smtClean="0">
                <a:solidFill>
                  <a:schemeClr val="tx1"/>
                </a:solidFill>
              </a:rPr>
              <a:t>  </a:t>
            </a:r>
            <a:r>
              <a:rPr lang="en-US" dirty="0" smtClean="0">
                <a:solidFill>
                  <a:schemeClr val="tx1"/>
                </a:solidFill>
              </a:rPr>
              <a:t>y = y + 1</a:t>
            </a:r>
          </a:p>
          <a:p>
            <a:pPr marL="0" indent="0">
              <a:buNone/>
            </a:pPr>
            <a:endParaRPr lang="en-US" b="1" dirty="0">
              <a:solidFill>
                <a:schemeClr val="tx1"/>
              </a:solidFill>
            </a:endParaRPr>
          </a:p>
          <a:p>
            <a:pPr marL="0" indent="0">
              <a:buNone/>
            </a:pPr>
            <a:endParaRPr lang="en-US" b="1" dirty="0" smtClean="0">
              <a:solidFill>
                <a:srgbClr val="008000"/>
              </a:solidFill>
            </a:endParaRPr>
          </a:p>
          <a:p>
            <a:pPr marL="0" indent="0">
              <a:buNone/>
            </a:pPr>
            <a:r>
              <a:rPr lang="en-US" b="1" dirty="0" smtClean="0">
                <a:solidFill>
                  <a:srgbClr val="008000"/>
                </a:solidFill>
              </a:rPr>
              <a:t>This would be much </a:t>
            </a:r>
          </a:p>
          <a:p>
            <a:pPr marL="0" indent="0">
              <a:buNone/>
            </a:pPr>
            <a:r>
              <a:rPr lang="en-US" b="1" dirty="0" smtClean="0">
                <a:solidFill>
                  <a:srgbClr val="008000"/>
                </a:solidFill>
              </a:rPr>
              <a:t>longer with </a:t>
            </a:r>
            <a:br>
              <a:rPr lang="en-US" b="1" dirty="0" smtClean="0">
                <a:solidFill>
                  <a:srgbClr val="008000"/>
                </a:solidFill>
              </a:rPr>
            </a:br>
            <a:r>
              <a:rPr lang="en-US" b="1" dirty="0" smtClean="0">
                <a:solidFill>
                  <a:srgbClr val="008000"/>
                </a:solidFill>
              </a:rPr>
              <a:t>old translation.</a:t>
            </a:r>
          </a:p>
        </p:txBody>
      </p:sp>
      <p:sp>
        <p:nvSpPr>
          <p:cNvPr id="7" name="Content Placeholder 6"/>
          <p:cNvSpPr>
            <a:spLocks noGrp="1"/>
          </p:cNvSpPr>
          <p:nvPr>
            <p:ph sz="half" idx="1"/>
          </p:nvPr>
        </p:nvSpPr>
        <p:spPr>
          <a:xfrm>
            <a:off x="4342462" y="1569859"/>
            <a:ext cx="4722470" cy="4650125"/>
          </a:xfrm>
        </p:spPr>
        <p:txBody>
          <a:bodyPr/>
          <a:lstStyle/>
          <a:p>
            <a:pPr marL="0" indent="0">
              <a:buNone/>
            </a:pPr>
            <a:r>
              <a:rPr lang="en-US" dirty="0" smtClean="0">
                <a:solidFill>
                  <a:srgbClr val="002060"/>
                </a:solidFill>
              </a:rPr>
              <a:t>	branch(x&lt;y,n1,else)</a:t>
            </a:r>
          </a:p>
          <a:p>
            <a:pPr marL="0" indent="0">
              <a:buNone/>
            </a:pPr>
            <a:r>
              <a:rPr lang="en-US" dirty="0" smtClean="0">
                <a:solidFill>
                  <a:srgbClr val="002060"/>
                </a:solidFill>
              </a:rPr>
              <a:t>n1:</a:t>
            </a:r>
            <a:r>
              <a:rPr lang="en-US" dirty="0">
                <a:solidFill>
                  <a:srgbClr val="002060"/>
                </a:solidFill>
              </a:rPr>
              <a:t>	</a:t>
            </a:r>
            <a:r>
              <a:rPr lang="en-US" dirty="0" smtClean="0">
                <a:solidFill>
                  <a:srgbClr val="002060"/>
                </a:solidFill>
              </a:rPr>
              <a:t>branch(y&lt;z,n2,then)</a:t>
            </a:r>
          </a:p>
          <a:p>
            <a:pPr marL="0" indent="0">
              <a:buNone/>
            </a:pPr>
            <a:r>
              <a:rPr lang="en-US" dirty="0" smtClean="0">
                <a:solidFill>
                  <a:srgbClr val="002060"/>
                </a:solidFill>
              </a:rPr>
              <a:t>n2:	branch(</a:t>
            </a:r>
            <a:r>
              <a:rPr lang="en-US" dirty="0" err="1" smtClean="0">
                <a:solidFill>
                  <a:srgbClr val="002060"/>
                </a:solidFill>
              </a:rPr>
              <a:t>ok,else,then</a:t>
            </a:r>
            <a:r>
              <a:rPr lang="en-US" dirty="0" smtClean="0">
                <a:solidFill>
                  <a:srgbClr val="002060"/>
                </a:solidFill>
              </a:rPr>
              <a:t>)</a:t>
            </a:r>
          </a:p>
          <a:p>
            <a:pPr marL="0" indent="0">
              <a:buNone/>
            </a:pPr>
            <a:r>
              <a:rPr lang="en-US" dirty="0" smtClean="0">
                <a:solidFill>
                  <a:srgbClr val="002060"/>
                </a:solidFill>
              </a:rPr>
              <a:t>then:	</a:t>
            </a:r>
            <a:r>
              <a:rPr lang="en-US" b="1" dirty="0" smtClean="0">
                <a:solidFill>
                  <a:srgbClr val="002060"/>
                </a:solidFill>
              </a:rPr>
              <a:t>return</a:t>
            </a:r>
          </a:p>
          <a:p>
            <a:pPr marL="0" indent="0">
              <a:buNone/>
            </a:pPr>
            <a:r>
              <a:rPr lang="en-US" b="1" dirty="0">
                <a:solidFill>
                  <a:srgbClr val="002060"/>
                </a:solidFill>
              </a:rPr>
              <a:t>	</a:t>
            </a:r>
            <a:r>
              <a:rPr lang="en-US" b="1" dirty="0" err="1" smtClean="0">
                <a:solidFill>
                  <a:srgbClr val="002060"/>
                </a:solidFill>
              </a:rPr>
              <a:t>goto</a:t>
            </a:r>
            <a:r>
              <a:rPr lang="en-US" b="1" dirty="0" smtClean="0">
                <a:solidFill>
                  <a:srgbClr val="002060"/>
                </a:solidFill>
              </a:rPr>
              <a:t> </a:t>
            </a:r>
            <a:r>
              <a:rPr lang="en-US" dirty="0">
                <a:solidFill>
                  <a:srgbClr val="002060"/>
                </a:solidFill>
              </a:rPr>
              <a:t>a</a:t>
            </a:r>
            <a:r>
              <a:rPr lang="en-US" dirty="0" smtClean="0">
                <a:solidFill>
                  <a:srgbClr val="002060"/>
                </a:solidFill>
              </a:rPr>
              <a:t>fter</a:t>
            </a:r>
          </a:p>
          <a:p>
            <a:pPr marL="0" indent="0">
              <a:buNone/>
            </a:pPr>
            <a:r>
              <a:rPr lang="en-US" dirty="0" smtClean="0">
                <a:solidFill>
                  <a:srgbClr val="002060"/>
                </a:solidFill>
              </a:rPr>
              <a:t>else:	</a:t>
            </a:r>
            <a:r>
              <a:rPr lang="en-US" b="1" dirty="0" err="1" smtClean="0">
                <a:solidFill>
                  <a:srgbClr val="002060"/>
                </a:solidFill>
              </a:rPr>
              <a:t>iload</a:t>
            </a:r>
            <a:r>
              <a:rPr lang="en-US" dirty="0" smtClean="0">
                <a:solidFill>
                  <a:srgbClr val="002060"/>
                </a:solidFill>
              </a:rPr>
              <a:t> #y</a:t>
            </a:r>
          </a:p>
          <a:p>
            <a:pPr marL="0" indent="0">
              <a:buNone/>
            </a:pPr>
            <a:r>
              <a:rPr lang="en-US" dirty="0" smtClean="0">
                <a:solidFill>
                  <a:srgbClr val="002060"/>
                </a:solidFill>
              </a:rPr>
              <a:t>	</a:t>
            </a:r>
            <a:r>
              <a:rPr lang="en-US" b="1" dirty="0" smtClean="0">
                <a:solidFill>
                  <a:srgbClr val="002060"/>
                </a:solidFill>
              </a:rPr>
              <a:t>iconst</a:t>
            </a:r>
            <a:r>
              <a:rPr lang="en-US" dirty="0" smtClean="0">
                <a:solidFill>
                  <a:srgbClr val="002060"/>
                </a:solidFill>
              </a:rPr>
              <a:t>_1</a:t>
            </a:r>
            <a:br>
              <a:rPr lang="en-US" dirty="0" smtClean="0">
                <a:solidFill>
                  <a:srgbClr val="002060"/>
                </a:solidFill>
              </a:rPr>
            </a:br>
            <a:r>
              <a:rPr lang="en-US" dirty="0" smtClean="0">
                <a:solidFill>
                  <a:srgbClr val="002060"/>
                </a:solidFill>
              </a:rPr>
              <a:t>	</a:t>
            </a:r>
            <a:r>
              <a:rPr lang="en-US" b="1" dirty="0" err="1" smtClean="0">
                <a:solidFill>
                  <a:srgbClr val="002060"/>
                </a:solidFill>
              </a:rPr>
              <a:t>iadd</a:t>
            </a:r>
            <a:endParaRPr lang="en-US" b="1" dirty="0" smtClean="0">
              <a:solidFill>
                <a:srgbClr val="002060"/>
              </a:solidFill>
            </a:endParaRPr>
          </a:p>
          <a:p>
            <a:pPr marL="0" indent="0">
              <a:buNone/>
            </a:pPr>
            <a:r>
              <a:rPr lang="en-US" dirty="0">
                <a:solidFill>
                  <a:srgbClr val="002060"/>
                </a:solidFill>
              </a:rPr>
              <a:t>	</a:t>
            </a:r>
            <a:r>
              <a:rPr lang="en-US" b="1" dirty="0" err="1" smtClean="0">
                <a:solidFill>
                  <a:srgbClr val="002060"/>
                </a:solidFill>
              </a:rPr>
              <a:t>istore</a:t>
            </a:r>
            <a:r>
              <a:rPr lang="en-US" b="1" dirty="0" smtClean="0">
                <a:solidFill>
                  <a:srgbClr val="002060"/>
                </a:solidFill>
              </a:rPr>
              <a:t> </a:t>
            </a:r>
            <a:r>
              <a:rPr lang="en-US" dirty="0" smtClean="0">
                <a:solidFill>
                  <a:srgbClr val="002060"/>
                </a:solidFill>
              </a:rPr>
              <a:t>#y</a:t>
            </a:r>
          </a:p>
          <a:p>
            <a:pPr marL="0" indent="0">
              <a:buNone/>
            </a:pPr>
            <a:r>
              <a:rPr lang="en-US" dirty="0" smtClean="0">
                <a:solidFill>
                  <a:srgbClr val="002060"/>
                </a:solidFill>
              </a:rPr>
              <a:t>after:	</a:t>
            </a:r>
            <a:endParaRPr lang="en-US" dirty="0">
              <a:solidFill>
                <a:srgbClr val="002060"/>
              </a:solidFill>
            </a:endParaRPr>
          </a:p>
        </p:txBody>
      </p:sp>
    </p:spTree>
    <p:extLst>
      <p:ext uri="{BB962C8B-B14F-4D97-AF65-F5344CB8AC3E}">
        <p14:creationId xmlns:p14="http://schemas.microsoft.com/office/powerpoint/2010/main" val="12047470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Implementing </a:t>
            </a:r>
            <a:r>
              <a:rPr lang="en-US" b="1" dirty="0" smtClean="0"/>
              <a:t>branch</a:t>
            </a:r>
            <a:endParaRPr lang="en-US" b="1" dirty="0"/>
          </a:p>
        </p:txBody>
      </p:sp>
      <p:sp>
        <p:nvSpPr>
          <p:cNvPr id="6" name="Content Placeholder 5"/>
          <p:cNvSpPr>
            <a:spLocks noGrp="1"/>
          </p:cNvSpPr>
          <p:nvPr>
            <p:ph idx="1"/>
          </p:nvPr>
        </p:nvSpPr>
        <p:spPr>
          <a:xfrm>
            <a:off x="457199" y="1470992"/>
            <a:ext cx="8590547" cy="4655172"/>
          </a:xfrm>
        </p:spPr>
        <p:txBody>
          <a:bodyPr/>
          <a:lstStyle/>
          <a:p>
            <a:r>
              <a:rPr lang="en-US" dirty="0" smtClean="0"/>
              <a:t>Option 1: emit code using  </a:t>
            </a:r>
            <a:r>
              <a:rPr lang="en-US" b="1" dirty="0" smtClean="0"/>
              <a:t>branch</a:t>
            </a:r>
            <a:r>
              <a:rPr lang="en-US" dirty="0" smtClean="0"/>
              <a:t>, then rewrite</a:t>
            </a:r>
          </a:p>
          <a:p>
            <a:r>
              <a:rPr lang="en-US" dirty="0" smtClean="0"/>
              <a:t>Option 2: </a:t>
            </a:r>
            <a:r>
              <a:rPr lang="en-US" b="1" dirty="0" smtClean="0"/>
              <a:t>branch</a:t>
            </a:r>
            <a:r>
              <a:rPr lang="en-US" dirty="0" smtClean="0"/>
              <a:t> is a just a function in the compiler that expands into instructions</a:t>
            </a:r>
          </a:p>
          <a:p>
            <a:pPr marL="0" indent="0">
              <a:buNone/>
            </a:pPr>
            <a:r>
              <a:rPr lang="en-US" dirty="0"/>
              <a:t>	</a:t>
            </a:r>
            <a:r>
              <a:rPr lang="en-US" dirty="0" smtClean="0"/>
              <a:t>	</a:t>
            </a:r>
            <a:r>
              <a:rPr lang="en-US" b="1" dirty="0"/>
              <a:t> </a:t>
            </a:r>
            <a:r>
              <a:rPr lang="en-US" b="1" dirty="0" smtClean="0"/>
              <a:t>branch</a:t>
            </a:r>
            <a:r>
              <a:rPr lang="en-US" dirty="0" smtClean="0"/>
              <a:t>(c,nTrue,nFalse)</a:t>
            </a:r>
            <a:endParaRPr lang="en-US" dirty="0"/>
          </a:p>
          <a:p>
            <a:pPr marL="0" indent="0">
              <a:buNone/>
            </a:pPr>
            <a:r>
              <a:rPr lang="en-US" dirty="0" smtClean="0"/>
              <a:t>				</a:t>
            </a:r>
            <a:endParaRPr lang="en-US" dirty="0"/>
          </a:p>
          <a:p>
            <a:pPr marL="0" indent="0">
              <a:buNone/>
            </a:pPr>
            <a:r>
              <a:rPr lang="en-US" b="1" dirty="0" smtClean="0"/>
              <a:t>def</a:t>
            </a:r>
            <a:r>
              <a:rPr lang="en-US" dirty="0" smtClean="0"/>
              <a:t> compileBranch(c:Expression, </a:t>
            </a:r>
            <a:br>
              <a:rPr lang="en-US" dirty="0" smtClean="0"/>
            </a:br>
            <a:r>
              <a:rPr lang="en-US" dirty="0" smtClean="0"/>
              <a:t>     nTrue : Label, nFalse : Label) : List[Bytecode] =</a:t>
            </a:r>
          </a:p>
          <a:p>
            <a:pPr marL="0" indent="0">
              <a:buNone/>
            </a:pPr>
            <a:r>
              <a:rPr lang="en-US" dirty="0" smtClean="0"/>
              <a:t>{ … }</a:t>
            </a:r>
          </a:p>
          <a:p>
            <a:pPr marL="0" indent="0">
              <a:buNone/>
            </a:pPr>
            <a:r>
              <a:rPr lang="en-US" dirty="0" smtClean="0">
                <a:solidFill>
                  <a:srgbClr val="002060"/>
                </a:solidFill>
              </a:rPr>
              <a:t>The function takes </a:t>
            </a:r>
            <a:r>
              <a:rPr lang="en-US" b="1" dirty="0" smtClean="0">
                <a:solidFill>
                  <a:srgbClr val="002060"/>
                </a:solidFill>
              </a:rPr>
              <a:t>two destination labels</a:t>
            </a:r>
            <a:r>
              <a:rPr lang="en-US" dirty="0" smtClean="0">
                <a:solidFill>
                  <a:srgbClr val="002060"/>
                </a:solidFill>
              </a:rPr>
              <a:t>.</a:t>
            </a:r>
            <a:endParaRPr lang="en-US" dirty="0">
              <a:solidFill>
                <a:srgbClr val="002060"/>
              </a:solidFill>
            </a:endParaRPr>
          </a:p>
        </p:txBody>
      </p:sp>
      <p:cxnSp>
        <p:nvCxnSpPr>
          <p:cNvPr id="8" name="Straight Arrow Connector 7"/>
          <p:cNvCxnSpPr/>
          <p:nvPr/>
        </p:nvCxnSpPr>
        <p:spPr bwMode="auto">
          <a:xfrm>
            <a:off x="2950692" y="3748978"/>
            <a:ext cx="0" cy="606392"/>
          </a:xfrm>
          <a:prstGeom prst="straightConnector1">
            <a:avLst/>
          </a:prstGeom>
          <a:noFill/>
          <a:ln w="76200" cap="flat" cmpd="sng" algn="ctr">
            <a:solidFill>
              <a:srgbClr val="0070C0"/>
            </a:solidFill>
            <a:prstDash val="solid"/>
            <a:round/>
            <a:headEnd type="none" w="med" len="med"/>
            <a:tailEnd type="triangle" w="med" len="med"/>
          </a:ln>
          <a:effectLst/>
        </p:spPr>
      </p:cxnSp>
    </p:spTree>
    <p:extLst>
      <p:ext uri="{BB962C8B-B14F-4D97-AF65-F5344CB8AC3E}">
        <p14:creationId xmlns:p14="http://schemas.microsoft.com/office/powerpoint/2010/main" val="72006922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US" dirty="0" smtClean="0"/>
              <a:t>More Complex Control Flow</a:t>
            </a:r>
            <a:endParaRPr lang="en-US" dirty="0"/>
          </a:p>
        </p:txBody>
      </p:sp>
    </p:spTree>
    <p:extLst>
      <p:ext uri="{BB962C8B-B14F-4D97-AF65-F5344CB8AC3E}">
        <p14:creationId xmlns:p14="http://schemas.microsoft.com/office/powerpoint/2010/main" val="9592160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70"/>
            <a:ext cx="8229600" cy="819990"/>
          </a:xfrm>
        </p:spPr>
        <p:txBody>
          <a:bodyPr/>
          <a:lstStyle/>
          <a:p>
            <a:r>
              <a:rPr lang="en-US" dirty="0" smtClean="0"/>
              <a:t>Destination Parameters in Compilation</a:t>
            </a:r>
            <a:endParaRPr lang="en-US" dirty="0"/>
          </a:p>
        </p:txBody>
      </p:sp>
      <p:sp>
        <p:nvSpPr>
          <p:cNvPr id="3" name="Content Placeholder 2"/>
          <p:cNvSpPr>
            <a:spLocks noGrp="1"/>
          </p:cNvSpPr>
          <p:nvPr>
            <p:ph idx="1"/>
          </p:nvPr>
        </p:nvSpPr>
        <p:spPr>
          <a:xfrm>
            <a:off x="348343" y="1088571"/>
            <a:ext cx="8569233" cy="4406539"/>
          </a:xfrm>
        </p:spPr>
        <p:txBody>
          <a:bodyPr/>
          <a:lstStyle/>
          <a:p>
            <a:r>
              <a:rPr lang="en-US" sz="2800" dirty="0" smtClean="0"/>
              <a:t>To compilation functions </a:t>
            </a:r>
            <a:r>
              <a:rPr lang="en-US" sz="2800" b="1" dirty="0" smtClean="0"/>
              <a:t>[</a:t>
            </a:r>
            <a:r>
              <a:rPr lang="en-US" sz="2800" dirty="0" smtClean="0"/>
              <a:t>…</a:t>
            </a:r>
            <a:r>
              <a:rPr lang="en-US" sz="2800" b="1" dirty="0" smtClean="0"/>
              <a:t>]</a:t>
            </a:r>
            <a:r>
              <a:rPr lang="en-US" sz="2800" dirty="0" smtClean="0"/>
              <a:t>  pass a </a:t>
            </a:r>
            <a:r>
              <a:rPr lang="en-US" sz="2800" b="1" dirty="0" smtClean="0"/>
              <a:t>label </a:t>
            </a:r>
            <a:r>
              <a:rPr lang="en-US" sz="2800" dirty="0" smtClean="0"/>
              <a:t>to which instructions should jump </a:t>
            </a:r>
            <a:r>
              <a:rPr lang="en-US" sz="2800" b="1" dirty="0" smtClean="0"/>
              <a:t>after </a:t>
            </a:r>
            <a:r>
              <a:rPr lang="en-US" sz="2800" dirty="0" smtClean="0"/>
              <a:t>they finish. </a:t>
            </a:r>
          </a:p>
          <a:p>
            <a:pPr lvl="1"/>
            <a:r>
              <a:rPr lang="en-US" sz="2400" dirty="0" smtClean="0"/>
              <a:t>No fall-through</a:t>
            </a:r>
          </a:p>
          <a:p>
            <a:pPr marL="0" indent="0">
              <a:buNone/>
            </a:pPr>
            <a:r>
              <a:rPr lang="en-US" sz="2800" b="1" dirty="0" smtClean="0"/>
              <a:t>[</a:t>
            </a:r>
            <a:r>
              <a:rPr lang="en-US" sz="2800" dirty="0" smtClean="0"/>
              <a:t> </a:t>
            </a:r>
            <a:r>
              <a:rPr lang="en-US" sz="2800" dirty="0"/>
              <a:t>x = e </a:t>
            </a:r>
            <a:r>
              <a:rPr lang="en-US" sz="2800" b="1" dirty="0" smtClean="0"/>
              <a:t>]</a:t>
            </a:r>
            <a:r>
              <a:rPr lang="en-US" sz="2800" dirty="0" smtClean="0"/>
              <a:t> after =		// new parameter 'after'</a:t>
            </a:r>
            <a:endParaRPr lang="en-US" sz="2800" dirty="0"/>
          </a:p>
          <a:p>
            <a:pPr marL="0" indent="0">
              <a:buNone/>
            </a:pPr>
            <a:r>
              <a:rPr lang="en-US" sz="2800" dirty="0"/>
              <a:t>    </a:t>
            </a:r>
            <a:r>
              <a:rPr lang="en-US" sz="2800" b="1" dirty="0" smtClean="0"/>
              <a:t>[ </a:t>
            </a:r>
            <a:r>
              <a:rPr lang="en-US" sz="2800" dirty="0" smtClean="0"/>
              <a:t>e </a:t>
            </a:r>
            <a:r>
              <a:rPr lang="en-US" sz="2800" b="1" dirty="0" smtClean="0"/>
              <a:t>]</a:t>
            </a:r>
            <a:endParaRPr lang="en-US" sz="2800" b="1" dirty="0"/>
          </a:p>
          <a:p>
            <a:pPr marL="0" indent="0">
              <a:buNone/>
            </a:pPr>
            <a:r>
              <a:rPr lang="en-US" sz="2800" dirty="0"/>
              <a:t>    </a:t>
            </a:r>
            <a:r>
              <a:rPr lang="en-US" sz="2800" b="1" dirty="0" err="1" smtClean="0"/>
              <a:t>istore</a:t>
            </a:r>
            <a:r>
              <a:rPr lang="en-US" sz="2800" dirty="0"/>
              <a:t> </a:t>
            </a:r>
            <a:r>
              <a:rPr lang="en-US" sz="2800" dirty="0" smtClean="0"/>
              <a:t>#x</a:t>
            </a:r>
            <a:endParaRPr lang="en-US" sz="2800" dirty="0"/>
          </a:p>
          <a:p>
            <a:pPr marL="0" indent="0">
              <a:buNone/>
            </a:pPr>
            <a:r>
              <a:rPr lang="en-US" sz="2800" dirty="0"/>
              <a:t>    </a:t>
            </a:r>
            <a:r>
              <a:rPr lang="en-US" sz="2800" b="1" dirty="0" err="1"/>
              <a:t>goto</a:t>
            </a:r>
            <a:r>
              <a:rPr lang="en-US" sz="2800" dirty="0"/>
              <a:t> </a:t>
            </a:r>
            <a:r>
              <a:rPr lang="en-US" sz="2800" dirty="0" smtClean="0"/>
              <a:t>after			// at the end jump to it</a:t>
            </a:r>
          </a:p>
          <a:p>
            <a:pPr marL="0" indent="0">
              <a:buNone/>
            </a:pPr>
            <a:endParaRPr lang="en-US" sz="2800" b="1" dirty="0" smtClean="0"/>
          </a:p>
          <a:p>
            <a:pPr marL="0" indent="0">
              <a:buNone/>
            </a:pPr>
            <a:r>
              <a:rPr lang="en-US" sz="2800" b="1" dirty="0" smtClean="0"/>
              <a:t>[</a:t>
            </a:r>
            <a:r>
              <a:rPr lang="en-US" sz="2800" dirty="0" smtClean="0"/>
              <a:t> </a:t>
            </a:r>
            <a:r>
              <a:rPr lang="en-US" sz="2800" dirty="0"/>
              <a:t>s1 ; s2 </a:t>
            </a:r>
            <a:r>
              <a:rPr lang="en-US" sz="2800" b="1" dirty="0"/>
              <a:t>]</a:t>
            </a:r>
            <a:r>
              <a:rPr lang="en-US" sz="2800" dirty="0"/>
              <a:t> </a:t>
            </a:r>
            <a:r>
              <a:rPr lang="en-US" sz="2800" dirty="0" smtClean="0"/>
              <a:t>after =</a:t>
            </a:r>
            <a:endParaRPr lang="en-US" sz="2800" dirty="0"/>
          </a:p>
          <a:p>
            <a:pPr marL="0" indent="0">
              <a:buNone/>
            </a:pPr>
            <a:r>
              <a:rPr lang="en-US" sz="2800" dirty="0" smtClean="0"/>
              <a:t>            	</a:t>
            </a:r>
            <a:r>
              <a:rPr lang="en-US" sz="2800" b="1" dirty="0" smtClean="0"/>
              <a:t>[</a:t>
            </a:r>
            <a:r>
              <a:rPr lang="en-US" sz="2800" dirty="0" smtClean="0"/>
              <a:t> s1 </a:t>
            </a:r>
            <a:r>
              <a:rPr lang="en-US" sz="2800" b="1" dirty="0" smtClean="0"/>
              <a:t>]</a:t>
            </a:r>
            <a:r>
              <a:rPr lang="en-US" sz="2800" dirty="0" smtClean="0"/>
              <a:t> freshL</a:t>
            </a:r>
          </a:p>
          <a:p>
            <a:pPr marL="0" indent="0">
              <a:buNone/>
            </a:pPr>
            <a:r>
              <a:rPr lang="en-US" sz="2800" dirty="0" smtClean="0"/>
              <a:t>     </a:t>
            </a:r>
            <a:r>
              <a:rPr lang="en-US" sz="2800" dirty="0"/>
              <a:t>freshL:	</a:t>
            </a:r>
            <a:r>
              <a:rPr lang="en-US" sz="2800" b="1" dirty="0"/>
              <a:t>[</a:t>
            </a:r>
            <a:r>
              <a:rPr lang="en-US" sz="2800" dirty="0"/>
              <a:t> s2 </a:t>
            </a:r>
            <a:r>
              <a:rPr lang="en-US" sz="2800" b="1" dirty="0"/>
              <a:t>]</a:t>
            </a:r>
            <a:r>
              <a:rPr lang="en-US" sz="2800" dirty="0"/>
              <a:t> </a:t>
            </a:r>
            <a:r>
              <a:rPr lang="en-US" sz="2800" dirty="0" smtClean="0"/>
              <a:t>after</a:t>
            </a:r>
            <a:endParaRPr lang="en-US" sz="2800" dirty="0"/>
          </a:p>
        </p:txBody>
      </p:sp>
      <p:grpSp>
        <p:nvGrpSpPr>
          <p:cNvPr id="10" name="Group 9"/>
          <p:cNvGrpSpPr/>
          <p:nvPr/>
        </p:nvGrpSpPr>
        <p:grpSpPr>
          <a:xfrm>
            <a:off x="3580598" y="5666028"/>
            <a:ext cx="5546947" cy="956141"/>
            <a:chOff x="3580598" y="5242528"/>
            <a:chExt cx="5546947" cy="956141"/>
          </a:xfrm>
        </p:grpSpPr>
        <p:cxnSp>
          <p:nvCxnSpPr>
            <p:cNvPr id="5" name="Straight Connector 4"/>
            <p:cNvCxnSpPr/>
            <p:nvPr/>
          </p:nvCxnSpPr>
          <p:spPr bwMode="auto">
            <a:xfrm flipV="1">
              <a:off x="3580598" y="5242529"/>
              <a:ext cx="1299410" cy="415497"/>
            </a:xfrm>
            <a:prstGeom prst="line">
              <a:avLst/>
            </a:prstGeom>
            <a:noFill/>
            <a:ln w="19050" cap="flat" cmpd="sng" algn="ctr">
              <a:solidFill>
                <a:schemeClr val="tx1"/>
              </a:solidFill>
              <a:prstDash val="solid"/>
              <a:round/>
              <a:headEnd type="none" w="med" len="med"/>
              <a:tailEnd type="none" w="med" len="med"/>
            </a:ln>
            <a:effectLst/>
          </p:spPr>
        </p:cxnSp>
        <p:cxnSp>
          <p:nvCxnSpPr>
            <p:cNvPr id="6" name="Straight Connector 5"/>
            <p:cNvCxnSpPr/>
            <p:nvPr/>
          </p:nvCxnSpPr>
          <p:spPr bwMode="auto">
            <a:xfrm>
              <a:off x="3580598" y="5658026"/>
              <a:ext cx="1299410" cy="540643"/>
            </a:xfrm>
            <a:prstGeom prst="line">
              <a:avLst/>
            </a:prstGeom>
            <a:noFill/>
            <a:ln w="19050" cap="flat" cmpd="sng" algn="ctr">
              <a:solidFill>
                <a:schemeClr val="tx1"/>
              </a:solidFill>
              <a:prstDash val="solid"/>
              <a:round/>
              <a:headEnd type="none" w="med" len="med"/>
              <a:tailEnd type="none" w="med" len="med"/>
            </a:ln>
            <a:effectLst/>
          </p:spPr>
        </p:cxnSp>
        <p:sp>
          <p:nvSpPr>
            <p:cNvPr id="11" name="Rectangle 10"/>
            <p:cNvSpPr/>
            <p:nvPr/>
          </p:nvSpPr>
          <p:spPr>
            <a:xfrm>
              <a:off x="4467487" y="5242528"/>
              <a:ext cx="4660058" cy="830997"/>
            </a:xfrm>
            <a:prstGeom prst="rect">
              <a:avLst/>
            </a:prstGeom>
          </p:spPr>
          <p:txBody>
            <a:bodyPr wrap="none">
              <a:spAutoFit/>
            </a:bodyPr>
            <a:lstStyle/>
            <a:p>
              <a:pPr marL="0" indent="0">
                <a:buNone/>
              </a:pPr>
              <a:r>
                <a:rPr lang="en-US" dirty="0" smtClean="0">
                  <a:latin typeface="Calibri" panose="020F0502020204030204" pitchFamily="34" charset="0"/>
                </a:rPr>
                <a:t>we could have any junk in here</a:t>
              </a:r>
              <a:br>
                <a:rPr lang="en-US" dirty="0" smtClean="0">
                  <a:latin typeface="Calibri" panose="020F0502020204030204" pitchFamily="34" charset="0"/>
                </a:rPr>
              </a:br>
              <a:r>
                <a:rPr lang="en-US" dirty="0" smtClean="0">
                  <a:latin typeface="Calibri" panose="020F0502020204030204" pitchFamily="34" charset="0"/>
                </a:rPr>
                <a:t>because ([s1] freshL) ends in a jump</a:t>
              </a:r>
            </a:p>
          </p:txBody>
        </p:sp>
      </p:grpSp>
    </p:spTree>
    <p:extLst>
      <p:ext uri="{BB962C8B-B14F-4D97-AF65-F5344CB8AC3E}">
        <p14:creationId xmlns:p14="http://schemas.microsoft.com/office/powerpoint/2010/main" val="165553652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970"/>
            <a:ext cx="8229600" cy="1143000"/>
          </a:xfrm>
        </p:spPr>
        <p:txBody>
          <a:bodyPr/>
          <a:lstStyle/>
          <a:p>
            <a:r>
              <a:rPr lang="en-US" dirty="0" smtClean="0"/>
              <a:t>Translation of </a:t>
            </a:r>
            <a:r>
              <a:rPr lang="en-US" b="1" dirty="0" smtClean="0"/>
              <a:t>if</a:t>
            </a:r>
            <a:r>
              <a:rPr lang="en-US" dirty="0" smtClean="0"/>
              <a:t>, </a:t>
            </a:r>
            <a:r>
              <a:rPr lang="en-US" b="1" dirty="0" smtClean="0"/>
              <a:t>while</a:t>
            </a:r>
            <a:r>
              <a:rPr lang="en-US" dirty="0" smtClean="0"/>
              <a:t>, </a:t>
            </a:r>
            <a:r>
              <a:rPr lang="en-US" b="1" dirty="0" smtClean="0"/>
              <a:t>return</a:t>
            </a:r>
            <a:r>
              <a:rPr lang="en-US" dirty="0" smtClean="0"/>
              <a:t> </a:t>
            </a:r>
            <a:br>
              <a:rPr lang="en-US" dirty="0" smtClean="0"/>
            </a:br>
            <a:r>
              <a:rPr lang="en-US" dirty="0" smtClean="0"/>
              <a:t>with one 'after' parameter</a:t>
            </a:r>
            <a:endParaRPr lang="en-US" dirty="0"/>
          </a:p>
        </p:txBody>
      </p:sp>
      <p:sp>
        <p:nvSpPr>
          <p:cNvPr id="4" name="Content Placeholder 2"/>
          <p:cNvSpPr>
            <a:spLocks noGrp="1"/>
          </p:cNvSpPr>
          <p:nvPr>
            <p:ph sz="half" idx="1"/>
          </p:nvPr>
        </p:nvSpPr>
        <p:spPr>
          <a:xfrm>
            <a:off x="457200" y="1600201"/>
            <a:ext cx="4038600" cy="3180806"/>
          </a:xfrm>
        </p:spPr>
        <p:txBody>
          <a:bodyPr/>
          <a:lstStyle/>
          <a:p>
            <a:pPr marL="0" indent="0">
              <a:buNone/>
            </a:pPr>
            <a:endParaRPr lang="en-US" sz="2400" dirty="0" smtClean="0">
              <a:solidFill>
                <a:schemeClr val="tx1"/>
              </a:solidFill>
            </a:endParaRPr>
          </a:p>
          <a:p>
            <a:pPr marL="0" indent="0">
              <a:buNone/>
            </a:pPr>
            <a:r>
              <a:rPr lang="en-US" sz="2400" b="1" dirty="0" smtClean="0">
                <a:solidFill>
                  <a:schemeClr val="tx1"/>
                </a:solidFill>
              </a:rPr>
              <a:t>[</a:t>
            </a:r>
            <a:r>
              <a:rPr lang="en-US" sz="2400" dirty="0" smtClean="0">
                <a:solidFill>
                  <a:schemeClr val="tx1"/>
                </a:solidFill>
              </a:rPr>
              <a:t> </a:t>
            </a:r>
            <a:r>
              <a:rPr lang="en-US" sz="2400" b="1" dirty="0">
                <a:solidFill>
                  <a:schemeClr val="tx1"/>
                </a:solidFill>
              </a:rPr>
              <a:t>if</a:t>
            </a:r>
            <a:r>
              <a:rPr lang="en-US" sz="2400" dirty="0">
                <a:solidFill>
                  <a:schemeClr val="tx1"/>
                </a:solidFill>
              </a:rPr>
              <a:t> (c) </a:t>
            </a:r>
            <a:r>
              <a:rPr lang="en-US" sz="2400" dirty="0" smtClean="0">
                <a:solidFill>
                  <a:schemeClr val="tx1"/>
                </a:solidFill>
              </a:rPr>
              <a:t>t </a:t>
            </a:r>
            <a:r>
              <a:rPr lang="en-US" sz="2400" b="1" dirty="0" smtClean="0">
                <a:solidFill>
                  <a:schemeClr val="tx1"/>
                </a:solidFill>
              </a:rPr>
              <a:t>else</a:t>
            </a:r>
            <a:r>
              <a:rPr lang="en-US" sz="2400" dirty="0" smtClean="0">
                <a:solidFill>
                  <a:schemeClr val="tx1"/>
                </a:solidFill>
              </a:rPr>
              <a:t> e </a:t>
            </a:r>
            <a:r>
              <a:rPr lang="en-US" sz="2400" b="1" dirty="0" smtClean="0">
                <a:solidFill>
                  <a:schemeClr val="tx1"/>
                </a:solidFill>
              </a:rPr>
              <a:t>]</a:t>
            </a:r>
            <a:r>
              <a:rPr lang="en-US" sz="2400" dirty="0" smtClean="0">
                <a:solidFill>
                  <a:schemeClr val="tx1"/>
                </a:solidFill>
              </a:rPr>
              <a:t> after =</a:t>
            </a:r>
            <a:endParaRPr lang="en-US" sz="2400" dirty="0">
              <a:solidFill>
                <a:schemeClr val="tx1"/>
              </a:solidFill>
            </a:endParaRPr>
          </a:p>
        </p:txBody>
      </p:sp>
      <p:sp>
        <p:nvSpPr>
          <p:cNvPr id="5" name="Rectangle 4"/>
          <p:cNvSpPr/>
          <p:nvPr/>
        </p:nvSpPr>
        <p:spPr>
          <a:xfrm>
            <a:off x="431091" y="2960084"/>
            <a:ext cx="4572000" cy="904863"/>
          </a:xfrm>
          <a:prstGeom prst="rect">
            <a:avLst/>
          </a:prstGeom>
        </p:spPr>
        <p:txBody>
          <a:bodyPr>
            <a:spAutoFit/>
          </a:bodyPr>
          <a:lstStyle/>
          <a:p>
            <a:pPr lvl="0" eaLnBrk="0" hangingPunct="0">
              <a:spcBef>
                <a:spcPct val="20000"/>
              </a:spcBef>
            </a:pPr>
            <a:r>
              <a:rPr lang="en-US" kern="0" dirty="0" err="1" smtClean="0">
                <a:solidFill>
                  <a:srgbClr val="000000"/>
                </a:solidFill>
                <a:latin typeface="Calibri" pitchFamily="34" charset="0"/>
              </a:rPr>
              <a:t>nTrue</a:t>
            </a:r>
            <a:r>
              <a:rPr lang="en-US" kern="0" dirty="0" smtClean="0">
                <a:solidFill>
                  <a:srgbClr val="000000"/>
                </a:solidFill>
                <a:latin typeface="Calibri" pitchFamily="34" charset="0"/>
              </a:rPr>
              <a:t>: </a:t>
            </a:r>
            <a:r>
              <a:rPr lang="en-US" b="1" kern="0" dirty="0">
                <a:solidFill>
                  <a:srgbClr val="000000"/>
                </a:solidFill>
                <a:latin typeface="Calibri" pitchFamily="34" charset="0"/>
              </a:rPr>
              <a:t>[</a:t>
            </a:r>
            <a:r>
              <a:rPr lang="en-US" kern="0" dirty="0">
                <a:solidFill>
                  <a:srgbClr val="000000"/>
                </a:solidFill>
                <a:latin typeface="Calibri" pitchFamily="34" charset="0"/>
              </a:rPr>
              <a:t> t </a:t>
            </a:r>
            <a:r>
              <a:rPr lang="en-US" b="1" kern="0" dirty="0" smtClean="0">
                <a:solidFill>
                  <a:srgbClr val="000000"/>
                </a:solidFill>
                <a:latin typeface="Calibri" pitchFamily="34" charset="0"/>
              </a:rPr>
              <a:t>] </a:t>
            </a:r>
            <a:r>
              <a:rPr lang="en-US" kern="0" dirty="0" smtClean="0">
                <a:solidFill>
                  <a:srgbClr val="000000"/>
                </a:solidFill>
                <a:latin typeface="Calibri" pitchFamily="34" charset="0"/>
              </a:rPr>
              <a:t>after</a:t>
            </a:r>
            <a:endParaRPr lang="en-US" kern="0" dirty="0">
              <a:solidFill>
                <a:srgbClr val="000000"/>
              </a:solidFill>
              <a:latin typeface="Calibri" pitchFamily="34" charset="0"/>
            </a:endParaRPr>
          </a:p>
          <a:p>
            <a:pPr lvl="0" eaLnBrk="0" hangingPunct="0">
              <a:spcBef>
                <a:spcPct val="20000"/>
              </a:spcBef>
            </a:pPr>
            <a:r>
              <a:rPr lang="en-US" kern="0" dirty="0" err="1" smtClean="0">
                <a:solidFill>
                  <a:srgbClr val="000000"/>
                </a:solidFill>
                <a:latin typeface="Calibri" pitchFamily="34" charset="0"/>
              </a:rPr>
              <a:t>nFalse</a:t>
            </a:r>
            <a:r>
              <a:rPr lang="en-US" kern="0" dirty="0" smtClean="0">
                <a:solidFill>
                  <a:srgbClr val="000000"/>
                </a:solidFill>
                <a:latin typeface="Calibri" pitchFamily="34" charset="0"/>
              </a:rPr>
              <a:t>: </a:t>
            </a:r>
            <a:r>
              <a:rPr lang="en-US" b="1" kern="0" dirty="0" smtClean="0">
                <a:solidFill>
                  <a:srgbClr val="000000"/>
                </a:solidFill>
                <a:latin typeface="Calibri" pitchFamily="34" charset="0"/>
              </a:rPr>
              <a:t>[</a:t>
            </a:r>
            <a:r>
              <a:rPr lang="en-US" kern="0" dirty="0" smtClean="0">
                <a:solidFill>
                  <a:srgbClr val="000000"/>
                </a:solidFill>
                <a:latin typeface="Calibri" pitchFamily="34" charset="0"/>
              </a:rPr>
              <a:t> </a:t>
            </a:r>
            <a:r>
              <a:rPr lang="en-US" kern="0" dirty="0">
                <a:solidFill>
                  <a:srgbClr val="000000"/>
                </a:solidFill>
                <a:latin typeface="Calibri" pitchFamily="34" charset="0"/>
              </a:rPr>
              <a:t>e </a:t>
            </a:r>
            <a:r>
              <a:rPr lang="en-US" b="1" kern="0" dirty="0" smtClean="0">
                <a:solidFill>
                  <a:srgbClr val="000000"/>
                </a:solidFill>
                <a:latin typeface="Calibri" pitchFamily="34" charset="0"/>
              </a:rPr>
              <a:t>] </a:t>
            </a:r>
            <a:r>
              <a:rPr lang="en-US" kern="0" dirty="0" smtClean="0">
                <a:solidFill>
                  <a:srgbClr val="000000"/>
                </a:solidFill>
                <a:latin typeface="Calibri" pitchFamily="34" charset="0"/>
              </a:rPr>
              <a:t>after</a:t>
            </a:r>
            <a:endParaRPr lang="en-US" b="1" kern="0" dirty="0" smtClean="0">
              <a:solidFill>
                <a:srgbClr val="000000"/>
              </a:solidFill>
              <a:latin typeface="Calibri" pitchFamily="34" charset="0"/>
            </a:endParaRPr>
          </a:p>
        </p:txBody>
      </p:sp>
      <p:sp>
        <p:nvSpPr>
          <p:cNvPr id="6" name="Rectangle 5"/>
          <p:cNvSpPr/>
          <p:nvPr/>
        </p:nvSpPr>
        <p:spPr>
          <a:xfrm>
            <a:off x="499300" y="2498419"/>
            <a:ext cx="3993401" cy="461665"/>
          </a:xfrm>
          <a:prstGeom prst="rect">
            <a:avLst/>
          </a:prstGeom>
        </p:spPr>
        <p:txBody>
          <a:bodyPr wrap="none">
            <a:spAutoFit/>
          </a:bodyPr>
          <a:lstStyle/>
          <a:p>
            <a:r>
              <a:rPr lang="en-US" b="1" kern="0" dirty="0">
                <a:solidFill>
                  <a:srgbClr val="000000"/>
                </a:solidFill>
                <a:latin typeface="Calibri" pitchFamily="34" charset="0"/>
              </a:rPr>
              <a:t> 	</a:t>
            </a:r>
            <a:r>
              <a:rPr lang="en-US" b="1" kern="0" dirty="0" smtClean="0">
                <a:solidFill>
                  <a:srgbClr val="000000"/>
                </a:solidFill>
                <a:latin typeface="Calibri" pitchFamily="34" charset="0"/>
              </a:rPr>
              <a:t>branch</a:t>
            </a:r>
            <a:r>
              <a:rPr lang="en-US" kern="0" dirty="0" smtClean="0">
                <a:solidFill>
                  <a:srgbClr val="000000"/>
                </a:solidFill>
                <a:latin typeface="Calibri" pitchFamily="34" charset="0"/>
              </a:rPr>
              <a:t>(</a:t>
            </a:r>
            <a:r>
              <a:rPr lang="en-US" kern="0" dirty="0" err="1" smtClean="0">
                <a:solidFill>
                  <a:srgbClr val="000000"/>
                </a:solidFill>
                <a:latin typeface="Calibri" pitchFamily="34" charset="0"/>
              </a:rPr>
              <a:t>c,nTrue,nFalse</a:t>
            </a:r>
            <a:r>
              <a:rPr lang="en-US" kern="0" dirty="0" smtClean="0">
                <a:solidFill>
                  <a:srgbClr val="000000"/>
                </a:solidFill>
                <a:latin typeface="Calibri" pitchFamily="34" charset="0"/>
              </a:rPr>
              <a:t>)</a:t>
            </a:r>
            <a:endParaRPr lang="en-US" dirty="0"/>
          </a:p>
        </p:txBody>
      </p:sp>
      <p:sp>
        <p:nvSpPr>
          <p:cNvPr id="7" name="Rectangle 6"/>
          <p:cNvSpPr/>
          <p:nvPr/>
        </p:nvSpPr>
        <p:spPr>
          <a:xfrm>
            <a:off x="483603" y="4887808"/>
            <a:ext cx="4630147" cy="1175706"/>
          </a:xfrm>
          <a:prstGeom prst="rect">
            <a:avLst/>
          </a:prstGeom>
        </p:spPr>
        <p:txBody>
          <a:bodyPr wrap="square">
            <a:spAutoFit/>
          </a:bodyPr>
          <a:lstStyle/>
          <a:p>
            <a:pPr lvl="0" eaLnBrk="0" hangingPunct="0">
              <a:spcBef>
                <a:spcPct val="20000"/>
              </a:spcBef>
            </a:pPr>
            <a:r>
              <a:rPr lang="en-US" sz="3200" kern="0" dirty="0" smtClean="0">
                <a:solidFill>
                  <a:srgbClr val="000000"/>
                </a:solidFill>
                <a:latin typeface="Calibri" pitchFamily="34" charset="0"/>
              </a:rPr>
              <a:t>test: 	 </a:t>
            </a:r>
            <a:r>
              <a:rPr lang="en-US" sz="3200" b="1" kern="0" dirty="0" smtClean="0">
                <a:solidFill>
                  <a:srgbClr val="000000"/>
                </a:solidFill>
                <a:latin typeface="Calibri" pitchFamily="34" charset="0"/>
              </a:rPr>
              <a:t>branch</a:t>
            </a:r>
            <a:r>
              <a:rPr lang="en-US" sz="3200" kern="0" dirty="0" smtClean="0">
                <a:solidFill>
                  <a:srgbClr val="000000"/>
                </a:solidFill>
                <a:latin typeface="Calibri" pitchFamily="34" charset="0"/>
              </a:rPr>
              <a:t>(</a:t>
            </a:r>
            <a:r>
              <a:rPr lang="en-US" sz="3200" kern="0" dirty="0" err="1" smtClean="0">
                <a:solidFill>
                  <a:srgbClr val="000000"/>
                </a:solidFill>
                <a:latin typeface="Calibri" pitchFamily="34" charset="0"/>
              </a:rPr>
              <a:t>c,body,after</a:t>
            </a:r>
            <a:r>
              <a:rPr lang="en-US" sz="3200" kern="0" dirty="0" smtClean="0">
                <a:solidFill>
                  <a:srgbClr val="000000"/>
                </a:solidFill>
                <a:latin typeface="Calibri" pitchFamily="34" charset="0"/>
              </a:rPr>
              <a:t>)</a:t>
            </a:r>
            <a:endParaRPr lang="en-US" sz="3200" kern="0" dirty="0">
              <a:solidFill>
                <a:srgbClr val="000000"/>
              </a:solidFill>
              <a:latin typeface="Calibri" pitchFamily="34" charset="0"/>
            </a:endParaRPr>
          </a:p>
          <a:p>
            <a:pPr lvl="0" eaLnBrk="0" hangingPunct="0">
              <a:spcBef>
                <a:spcPct val="20000"/>
              </a:spcBef>
            </a:pPr>
            <a:r>
              <a:rPr lang="en-US" sz="3200" kern="0" dirty="0" smtClean="0">
                <a:solidFill>
                  <a:srgbClr val="000000"/>
                </a:solidFill>
                <a:latin typeface="Calibri" pitchFamily="34" charset="0"/>
              </a:rPr>
              <a:t>body: </a:t>
            </a: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a:t>
            </a:r>
            <a:r>
              <a:rPr lang="en-US" sz="3200" kern="0" dirty="0">
                <a:solidFill>
                  <a:srgbClr val="000000"/>
                </a:solidFill>
                <a:latin typeface="Calibri" pitchFamily="34" charset="0"/>
              </a:rPr>
              <a:t>s </a:t>
            </a: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test</a:t>
            </a:r>
            <a:endParaRPr lang="en-US" sz="3200" b="1" kern="0" dirty="0">
              <a:solidFill>
                <a:srgbClr val="000000"/>
              </a:solidFill>
              <a:latin typeface="Calibri" pitchFamily="34" charset="0"/>
            </a:endParaRPr>
          </a:p>
        </p:txBody>
      </p:sp>
      <p:sp>
        <p:nvSpPr>
          <p:cNvPr id="8" name="Content Placeholder 3"/>
          <p:cNvSpPr txBox="1">
            <a:spLocks/>
          </p:cNvSpPr>
          <p:nvPr/>
        </p:nvSpPr>
        <p:spPr>
          <a:xfrm>
            <a:off x="418275" y="4317469"/>
            <a:ext cx="3873532" cy="570339"/>
          </a:xfrm>
          <a:prstGeom prst="rect">
            <a:avLst/>
          </a:prstGeom>
        </p:spPr>
        <p:txBody>
          <a:bodyPr/>
          <a:lstStyle>
            <a:lvl1pPr marL="342900" indent="-342900" algn="l" rtl="0" eaLnBrk="0" fontAlgn="base" hangingPunct="0">
              <a:spcBef>
                <a:spcPct val="20000"/>
              </a:spcBef>
              <a:spcAft>
                <a:spcPct val="0"/>
              </a:spcAft>
              <a:buChar char="•"/>
              <a:defRPr sz="3200">
                <a:solidFill>
                  <a:srgbClr val="0070C0"/>
                </a:solidFill>
                <a:latin typeface="Calibri" pitchFamily="34" charset="0"/>
                <a:ea typeface="+mn-ea"/>
                <a:cs typeface="Calibri" pitchFamily="34" charset="0"/>
              </a:defRPr>
            </a:lvl1pPr>
            <a:lvl2pPr marL="742950" indent="-285750" algn="l" rtl="0" eaLnBrk="0" fontAlgn="base" hangingPunct="0">
              <a:spcBef>
                <a:spcPct val="20000"/>
              </a:spcBef>
              <a:spcAft>
                <a:spcPct val="0"/>
              </a:spcAft>
              <a:buChar char="–"/>
              <a:defRPr sz="2800">
                <a:solidFill>
                  <a:schemeClr val="tx1"/>
                </a:solidFill>
                <a:latin typeface="Calibri" pitchFamily="34" charset="0"/>
                <a:cs typeface="Calibri" pitchFamily="34" charset="0"/>
              </a:defRPr>
            </a:lvl2pPr>
            <a:lvl3pPr marL="1143000" indent="-228600" algn="l" rtl="0" eaLnBrk="0" fontAlgn="base" hangingPunct="0">
              <a:spcBef>
                <a:spcPct val="20000"/>
              </a:spcBef>
              <a:spcAft>
                <a:spcPct val="0"/>
              </a:spcAft>
              <a:buChar char="•"/>
              <a:defRPr sz="2400">
                <a:solidFill>
                  <a:schemeClr val="tx1"/>
                </a:solidFill>
                <a:latin typeface="Calibri" pitchFamily="34" charset="0"/>
                <a:cs typeface="Calibri" pitchFamily="34" charset="0"/>
              </a:defRPr>
            </a:lvl3pPr>
            <a:lvl4pPr marL="16002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4pPr>
            <a:lvl5pPr marL="2057400" indent="-228600" algn="l" rtl="0" eaLnBrk="0" fontAlgn="base" hangingPunct="0">
              <a:spcBef>
                <a:spcPct val="20000"/>
              </a:spcBef>
              <a:spcAft>
                <a:spcPct val="0"/>
              </a:spcAft>
              <a:buChar char="»"/>
              <a:defRPr sz="2000">
                <a:solidFill>
                  <a:schemeClr val="tx1"/>
                </a:solidFill>
                <a:latin typeface="Calibri" pitchFamily="34" charset="0"/>
                <a:cs typeface="Calibri" pitchFamily="34" charset="0"/>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a:lstStyle>
          <a:p>
            <a:pPr marL="0" indent="0">
              <a:buFontTx/>
              <a:buNone/>
            </a:pPr>
            <a:r>
              <a:rPr lang="en-US" b="1" kern="0" dirty="0" smtClean="0">
                <a:solidFill>
                  <a:schemeClr val="tx1"/>
                </a:solidFill>
              </a:rPr>
              <a:t>[</a:t>
            </a:r>
            <a:r>
              <a:rPr lang="en-US" kern="0" dirty="0" smtClean="0">
                <a:solidFill>
                  <a:schemeClr val="tx1"/>
                </a:solidFill>
              </a:rPr>
              <a:t> </a:t>
            </a:r>
            <a:r>
              <a:rPr lang="en-US" b="1" kern="0" dirty="0" smtClean="0">
                <a:solidFill>
                  <a:schemeClr val="tx1"/>
                </a:solidFill>
              </a:rPr>
              <a:t>while</a:t>
            </a:r>
            <a:r>
              <a:rPr lang="en-US" kern="0" dirty="0" smtClean="0">
                <a:solidFill>
                  <a:schemeClr val="tx1"/>
                </a:solidFill>
              </a:rPr>
              <a:t> (c) s </a:t>
            </a:r>
            <a:r>
              <a:rPr lang="en-US" b="1" kern="0" dirty="0" smtClean="0">
                <a:solidFill>
                  <a:schemeClr val="tx1"/>
                </a:solidFill>
              </a:rPr>
              <a:t>]</a:t>
            </a:r>
            <a:r>
              <a:rPr lang="en-US" kern="0" dirty="0" smtClean="0">
                <a:solidFill>
                  <a:schemeClr val="tx1"/>
                </a:solidFill>
              </a:rPr>
              <a:t> after =</a:t>
            </a:r>
            <a:endParaRPr lang="en-US" kern="0" dirty="0">
              <a:solidFill>
                <a:schemeClr val="tx1"/>
              </a:solidFill>
            </a:endParaRPr>
          </a:p>
        </p:txBody>
      </p:sp>
      <p:sp>
        <p:nvSpPr>
          <p:cNvPr id="9" name="Rectangle 8"/>
          <p:cNvSpPr/>
          <p:nvPr/>
        </p:nvSpPr>
        <p:spPr>
          <a:xfrm>
            <a:off x="5280891" y="3055156"/>
            <a:ext cx="3747361" cy="1668149"/>
          </a:xfrm>
          <a:prstGeom prst="rect">
            <a:avLst/>
          </a:prstGeom>
        </p:spPr>
        <p:txBody>
          <a:bodyPr wrap="square">
            <a:spAutoFit/>
          </a:bodyPr>
          <a:lstStyle/>
          <a:p>
            <a:pPr lvl="0" eaLnBrk="0" hangingPunct="0">
              <a:spcBef>
                <a:spcPct val="20000"/>
              </a:spcBef>
            </a:pP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return</a:t>
            </a:r>
            <a:r>
              <a:rPr lang="en-US" sz="3200" kern="0" dirty="0" smtClean="0">
                <a:solidFill>
                  <a:srgbClr val="000000"/>
                </a:solidFill>
                <a:latin typeface="Calibri" pitchFamily="34" charset="0"/>
              </a:rPr>
              <a:t> </a:t>
            </a:r>
            <a:r>
              <a:rPr lang="en-US" sz="3200" kern="0" dirty="0" err="1" smtClean="0">
                <a:solidFill>
                  <a:srgbClr val="000000"/>
                </a:solidFill>
                <a:latin typeface="Calibri" pitchFamily="34" charset="0"/>
              </a:rPr>
              <a:t>exp</a:t>
            </a: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after =</a:t>
            </a:r>
          </a:p>
          <a:p>
            <a:pPr lvl="0" eaLnBrk="0" hangingPunct="0">
              <a:spcBef>
                <a:spcPct val="20000"/>
              </a:spcBef>
            </a:pPr>
            <a:r>
              <a:rPr lang="en-US" sz="3200" b="1" kern="0" dirty="0">
                <a:solidFill>
                  <a:srgbClr val="000000"/>
                </a:solidFill>
                <a:latin typeface="Calibri" pitchFamily="34" charset="0"/>
              </a:rPr>
              <a:t>	</a:t>
            </a:r>
            <a:r>
              <a:rPr lang="en-US" sz="3200" b="1" kern="0" dirty="0" smtClean="0">
                <a:solidFill>
                  <a:srgbClr val="000000"/>
                </a:solidFill>
                <a:latin typeface="Calibri" pitchFamily="34" charset="0"/>
              </a:rPr>
              <a:t>[ </a:t>
            </a:r>
            <a:r>
              <a:rPr lang="en-US" sz="3200" kern="0" dirty="0" err="1" smtClean="0">
                <a:solidFill>
                  <a:srgbClr val="000000"/>
                </a:solidFill>
                <a:latin typeface="Calibri" pitchFamily="34" charset="0"/>
              </a:rPr>
              <a:t>exp</a:t>
            </a:r>
            <a:r>
              <a:rPr lang="en-US" sz="3200" b="1" kern="0" dirty="0" smtClean="0">
                <a:solidFill>
                  <a:srgbClr val="000000"/>
                </a:solidFill>
                <a:latin typeface="Calibri" pitchFamily="34" charset="0"/>
              </a:rPr>
              <a:t> ]</a:t>
            </a:r>
            <a:br>
              <a:rPr lang="en-US" sz="3200" b="1" kern="0" dirty="0" smtClean="0">
                <a:solidFill>
                  <a:srgbClr val="000000"/>
                </a:solidFill>
                <a:latin typeface="Calibri" pitchFamily="34" charset="0"/>
              </a:rPr>
            </a:br>
            <a:r>
              <a:rPr lang="en-US" sz="3200" b="1" kern="0" dirty="0" smtClean="0">
                <a:solidFill>
                  <a:srgbClr val="000000"/>
                </a:solidFill>
                <a:latin typeface="Calibri" pitchFamily="34" charset="0"/>
              </a:rPr>
              <a:t>	</a:t>
            </a:r>
            <a:r>
              <a:rPr lang="en-US" sz="3200" b="1" kern="0" dirty="0" err="1" smtClean="0">
                <a:solidFill>
                  <a:srgbClr val="000000"/>
                </a:solidFill>
                <a:latin typeface="Calibri" pitchFamily="34" charset="0"/>
              </a:rPr>
              <a:t>ireturn</a:t>
            </a:r>
            <a:endParaRPr lang="en-US" sz="3200" b="1" kern="0" dirty="0">
              <a:solidFill>
                <a:srgbClr val="000000"/>
              </a:solidFill>
              <a:latin typeface="Calibri" pitchFamily="34" charset="0"/>
            </a:endParaRPr>
          </a:p>
        </p:txBody>
      </p:sp>
    </p:spTree>
    <p:extLst>
      <p:ext uri="{BB962C8B-B14F-4D97-AF65-F5344CB8AC3E}">
        <p14:creationId xmlns:p14="http://schemas.microsoft.com/office/powerpoint/2010/main" val="2982624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5370"/>
            <a:ext cx="8229600" cy="886352"/>
          </a:xfrm>
        </p:spPr>
        <p:txBody>
          <a:bodyPr/>
          <a:lstStyle/>
          <a:p>
            <a:r>
              <a:rPr lang="en-US" dirty="0" smtClean="0"/>
              <a:t>Generated Code for Example</a:t>
            </a:r>
            <a:endParaRPr lang="en-US" dirty="0"/>
          </a:p>
        </p:txBody>
      </p:sp>
      <p:sp>
        <p:nvSpPr>
          <p:cNvPr id="3" name="Content Placeholder 2"/>
          <p:cNvSpPr>
            <a:spLocks noGrp="1"/>
          </p:cNvSpPr>
          <p:nvPr>
            <p:ph idx="1"/>
          </p:nvPr>
        </p:nvSpPr>
        <p:spPr>
          <a:xfrm>
            <a:off x="254643" y="1099595"/>
            <a:ext cx="8432157" cy="5026569"/>
          </a:xfrm>
        </p:spPr>
        <p:txBody>
          <a:bodyPr/>
          <a:lstStyle/>
          <a:p>
            <a:pPr marL="0" indent="0">
              <a:buNone/>
            </a:pPr>
            <a:r>
              <a:rPr lang="en-US" sz="2400" b="1" dirty="0" smtClean="0"/>
              <a:t>[ if</a:t>
            </a:r>
            <a:r>
              <a:rPr lang="en-US" sz="2400" dirty="0" smtClean="0"/>
              <a:t> (</a:t>
            </a:r>
            <a:r>
              <a:rPr lang="en-US" sz="2400" dirty="0"/>
              <a:t>x &lt; y</a:t>
            </a:r>
            <a:r>
              <a:rPr lang="en-US" sz="2400" dirty="0" smtClean="0"/>
              <a:t>)</a:t>
            </a:r>
            <a:r>
              <a:rPr lang="en-US" sz="2400" b="1" dirty="0" smtClean="0"/>
              <a:t> return; else </a:t>
            </a:r>
            <a:r>
              <a:rPr lang="en-US" sz="2400" dirty="0" smtClean="0"/>
              <a:t>y </a:t>
            </a:r>
            <a:r>
              <a:rPr lang="en-US" sz="2400" dirty="0"/>
              <a:t>= 2</a:t>
            </a:r>
            <a:r>
              <a:rPr lang="en-US" sz="2400" dirty="0" smtClean="0"/>
              <a:t>; </a:t>
            </a:r>
            <a:r>
              <a:rPr lang="en-US" sz="2400" b="1" dirty="0" smtClean="0"/>
              <a:t>]</a:t>
            </a:r>
            <a:r>
              <a:rPr lang="en-US" sz="2400" dirty="0" smtClean="0"/>
              <a:t> after =</a:t>
            </a:r>
          </a:p>
          <a:p>
            <a:pPr marL="0" indent="0">
              <a:buNone/>
            </a:pPr>
            <a:r>
              <a:rPr lang="en-US" sz="2400" b="1" dirty="0"/>
              <a:t>	</a:t>
            </a:r>
            <a:r>
              <a:rPr lang="en-US" sz="2400" b="1" dirty="0" err="1" smtClean="0"/>
              <a:t>iload</a:t>
            </a:r>
            <a:r>
              <a:rPr lang="en-US" sz="2400" b="1" dirty="0" smtClean="0"/>
              <a:t> </a:t>
            </a:r>
            <a:r>
              <a:rPr lang="en-US" sz="2400" dirty="0" smtClean="0"/>
              <a:t>#x</a:t>
            </a:r>
          </a:p>
          <a:p>
            <a:pPr marL="0" indent="0">
              <a:buNone/>
            </a:pPr>
            <a:r>
              <a:rPr lang="en-US" sz="2400" b="1" dirty="0"/>
              <a:t>	</a:t>
            </a:r>
            <a:r>
              <a:rPr lang="en-US" sz="2400" b="1" dirty="0" err="1" smtClean="0"/>
              <a:t>iload</a:t>
            </a:r>
            <a:r>
              <a:rPr lang="en-US" sz="2400" b="1" dirty="0" smtClean="0"/>
              <a:t> </a:t>
            </a:r>
            <a:r>
              <a:rPr lang="en-US" sz="2400" dirty="0" smtClean="0"/>
              <a:t>#y</a:t>
            </a:r>
          </a:p>
          <a:p>
            <a:pPr marL="0" indent="0">
              <a:buNone/>
            </a:pPr>
            <a:r>
              <a:rPr lang="en-US" sz="2400" b="1" dirty="0"/>
              <a:t>	</a:t>
            </a:r>
            <a:r>
              <a:rPr lang="en-US" sz="2400" b="1" dirty="0" err="1" smtClean="0"/>
              <a:t>if_icmp_lt</a:t>
            </a:r>
            <a:r>
              <a:rPr lang="en-US" sz="2400" b="1" dirty="0" smtClean="0"/>
              <a:t> </a:t>
            </a:r>
            <a:r>
              <a:rPr lang="en-US" sz="2400" dirty="0" err="1" smtClean="0"/>
              <a:t>nTrue</a:t>
            </a:r>
            <a:endParaRPr lang="en-US" sz="2400" dirty="0" smtClean="0"/>
          </a:p>
          <a:p>
            <a:pPr marL="0" indent="0">
              <a:buNone/>
            </a:pPr>
            <a:r>
              <a:rPr lang="en-US" sz="2400" b="1" dirty="0"/>
              <a:t>	</a:t>
            </a:r>
            <a:r>
              <a:rPr lang="en-US" sz="2400" b="1" dirty="0" err="1" smtClean="0"/>
              <a:t>goto</a:t>
            </a:r>
            <a:r>
              <a:rPr lang="en-US" sz="2400" b="1" dirty="0" smtClean="0"/>
              <a:t> </a:t>
            </a:r>
            <a:r>
              <a:rPr lang="en-US" sz="2400" dirty="0" err="1" smtClean="0"/>
              <a:t>nFalse</a:t>
            </a:r>
            <a:endParaRPr lang="en-US" sz="2400" b="1" dirty="0"/>
          </a:p>
          <a:p>
            <a:pPr marL="0" indent="0">
              <a:buNone/>
            </a:pPr>
            <a:r>
              <a:rPr lang="en-US" sz="2400" dirty="0" err="1" smtClean="0"/>
              <a:t>nTrue</a:t>
            </a:r>
            <a:r>
              <a:rPr lang="en-US" sz="2400" dirty="0" smtClean="0"/>
              <a:t>:	</a:t>
            </a:r>
            <a:r>
              <a:rPr lang="en-US" sz="2400" b="1" dirty="0" smtClean="0"/>
              <a:t>return</a:t>
            </a:r>
          </a:p>
          <a:p>
            <a:pPr marL="0" indent="0">
              <a:buNone/>
            </a:pPr>
            <a:r>
              <a:rPr lang="en-US" sz="2400" dirty="0" err="1" smtClean="0"/>
              <a:t>nFalse</a:t>
            </a:r>
            <a:r>
              <a:rPr lang="en-US" sz="2400" dirty="0" smtClean="0"/>
              <a:t>:	</a:t>
            </a:r>
            <a:r>
              <a:rPr lang="en-US" sz="2400" b="1" dirty="0" smtClean="0"/>
              <a:t>iconst</a:t>
            </a:r>
            <a:r>
              <a:rPr lang="en-US" sz="2400" dirty="0" smtClean="0"/>
              <a:t>_2</a:t>
            </a:r>
          </a:p>
          <a:p>
            <a:pPr marL="0" indent="0">
              <a:buNone/>
            </a:pPr>
            <a:r>
              <a:rPr lang="en-US" sz="2400" dirty="0"/>
              <a:t>	</a:t>
            </a:r>
            <a:r>
              <a:rPr lang="en-US" sz="2400" b="1" dirty="0" err="1" smtClean="0"/>
              <a:t>istore</a:t>
            </a:r>
            <a:r>
              <a:rPr lang="en-US" sz="2400" b="1" dirty="0" smtClean="0"/>
              <a:t> </a:t>
            </a:r>
            <a:r>
              <a:rPr lang="en-US" sz="2400" dirty="0" smtClean="0"/>
              <a:t>#y</a:t>
            </a:r>
          </a:p>
          <a:p>
            <a:pPr marL="0" indent="0">
              <a:buNone/>
            </a:pPr>
            <a:r>
              <a:rPr lang="en-US" sz="2400" dirty="0"/>
              <a:t>	</a:t>
            </a:r>
            <a:r>
              <a:rPr lang="en-US" sz="2400" b="1" dirty="0" err="1" smtClean="0"/>
              <a:t>goto</a:t>
            </a:r>
            <a:r>
              <a:rPr lang="en-US" sz="2400" b="1" dirty="0" smtClean="0"/>
              <a:t> </a:t>
            </a:r>
            <a:r>
              <a:rPr lang="en-US" sz="2400" dirty="0" smtClean="0"/>
              <a:t>after</a:t>
            </a:r>
          </a:p>
          <a:p>
            <a:pPr marL="0" indent="0">
              <a:buNone/>
            </a:pPr>
            <a:r>
              <a:rPr lang="en-US" sz="2400" dirty="0" smtClean="0">
                <a:solidFill>
                  <a:srgbClr val="002060"/>
                </a:solidFill>
              </a:rPr>
              <a:t>Note: no </a:t>
            </a:r>
            <a:r>
              <a:rPr lang="en-US" sz="2400" b="1" dirty="0" err="1" smtClean="0">
                <a:solidFill>
                  <a:srgbClr val="002060"/>
                </a:solidFill>
              </a:rPr>
              <a:t>goto</a:t>
            </a:r>
            <a:r>
              <a:rPr lang="en-US" sz="2400" b="1" dirty="0" smtClean="0">
                <a:solidFill>
                  <a:srgbClr val="002060"/>
                </a:solidFill>
              </a:rPr>
              <a:t> </a:t>
            </a:r>
            <a:r>
              <a:rPr lang="en-US" sz="2400" dirty="0" smtClean="0">
                <a:solidFill>
                  <a:srgbClr val="002060"/>
                </a:solidFill>
              </a:rPr>
              <a:t>after </a:t>
            </a:r>
            <a:r>
              <a:rPr lang="en-US" sz="2400" b="1" dirty="0" smtClean="0">
                <a:solidFill>
                  <a:srgbClr val="002060"/>
                </a:solidFill>
              </a:rPr>
              <a:t>return</a:t>
            </a:r>
            <a:r>
              <a:rPr lang="en-US" sz="2400" dirty="0">
                <a:solidFill>
                  <a:srgbClr val="002060"/>
                </a:solidFill>
              </a:rPr>
              <a:t> </a:t>
            </a:r>
            <a:r>
              <a:rPr lang="en-US" sz="2400" dirty="0" smtClean="0">
                <a:solidFill>
                  <a:srgbClr val="002060"/>
                </a:solidFill>
              </a:rPr>
              <a:t>because</a:t>
            </a:r>
          </a:p>
          <a:p>
            <a:pPr lvl="1"/>
            <a:r>
              <a:rPr lang="en-US" sz="2200" dirty="0" smtClean="0">
                <a:solidFill>
                  <a:srgbClr val="002060"/>
                </a:solidFill>
              </a:rPr>
              <a:t>translation of 'if' does not generate </a:t>
            </a:r>
            <a:r>
              <a:rPr lang="en-US" sz="2200" dirty="0" err="1" smtClean="0">
                <a:solidFill>
                  <a:srgbClr val="002060"/>
                </a:solidFill>
              </a:rPr>
              <a:t>goto</a:t>
            </a:r>
            <a:r>
              <a:rPr lang="en-US" sz="2200" dirty="0" smtClean="0">
                <a:solidFill>
                  <a:srgbClr val="002060"/>
                </a:solidFill>
              </a:rPr>
              <a:t> as it did before, since it passes it to the translation of the body</a:t>
            </a:r>
          </a:p>
          <a:p>
            <a:pPr lvl="1"/>
            <a:r>
              <a:rPr lang="en-US" sz="2200" dirty="0" smtClean="0">
                <a:solidFill>
                  <a:srgbClr val="002060"/>
                </a:solidFill>
              </a:rPr>
              <a:t>translation of 'return' knows it can ignore the 'after' parameter</a:t>
            </a:r>
          </a:p>
        </p:txBody>
      </p:sp>
    </p:spTree>
    <p:extLst>
      <p:ext uri="{BB962C8B-B14F-4D97-AF65-F5344CB8AC3E}">
        <p14:creationId xmlns:p14="http://schemas.microsoft.com/office/powerpoint/2010/main" val="17424818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break</a:t>
            </a:r>
            <a:r>
              <a:rPr lang="en-US" dirty="0" smtClean="0"/>
              <a:t> statement</a:t>
            </a:r>
            <a:endParaRPr lang="en-US" dirty="0"/>
          </a:p>
        </p:txBody>
      </p:sp>
      <p:sp>
        <p:nvSpPr>
          <p:cNvPr id="3" name="Content Placeholder 2"/>
          <p:cNvSpPr>
            <a:spLocks noGrp="1"/>
          </p:cNvSpPr>
          <p:nvPr>
            <p:ph idx="1"/>
          </p:nvPr>
        </p:nvSpPr>
        <p:spPr>
          <a:xfrm>
            <a:off x="313509" y="1245326"/>
            <a:ext cx="8651965" cy="4802461"/>
          </a:xfrm>
        </p:spPr>
        <p:txBody>
          <a:bodyPr/>
          <a:lstStyle/>
          <a:p>
            <a:pPr marL="0" indent="0">
              <a:buNone/>
            </a:pPr>
            <a:r>
              <a:rPr lang="en-US" sz="2400" dirty="0" smtClean="0"/>
              <a:t>A </a:t>
            </a:r>
            <a:r>
              <a:rPr lang="en-US" sz="2400" dirty="0"/>
              <a:t>common way to exit from a loop is to use a 'break' </a:t>
            </a:r>
            <a:r>
              <a:rPr lang="en-US" sz="2400" dirty="0" smtClean="0"/>
              <a:t>statement e.g.</a:t>
            </a:r>
            <a:endParaRPr lang="en-US" sz="2400" dirty="0"/>
          </a:p>
          <a:p>
            <a:pPr marL="0" indent="0">
              <a:buNone/>
            </a:pPr>
            <a:endParaRPr lang="en-US" sz="2400" dirty="0"/>
          </a:p>
          <a:p>
            <a:pPr marL="0" indent="0">
              <a:buNone/>
            </a:pPr>
            <a:r>
              <a:rPr lang="en-US" sz="2400" b="1" dirty="0"/>
              <a:t>while </a:t>
            </a:r>
            <a:r>
              <a:rPr lang="en-US" sz="2400" dirty="0"/>
              <a:t>(</a:t>
            </a:r>
            <a:r>
              <a:rPr lang="en-US" sz="2400" b="1" dirty="0"/>
              <a:t>true</a:t>
            </a:r>
            <a:r>
              <a:rPr lang="en-US" sz="2400" dirty="0"/>
              <a:t>) {</a:t>
            </a:r>
          </a:p>
          <a:p>
            <a:pPr marL="0" indent="0">
              <a:buNone/>
            </a:pPr>
            <a:r>
              <a:rPr lang="en-US" sz="2400" dirty="0"/>
              <a:t>  code1</a:t>
            </a:r>
          </a:p>
          <a:p>
            <a:pPr marL="0" indent="0">
              <a:buNone/>
            </a:pPr>
            <a:r>
              <a:rPr lang="en-US" sz="2400" dirty="0"/>
              <a:t>  </a:t>
            </a:r>
            <a:r>
              <a:rPr lang="en-US" sz="2400" b="1" dirty="0"/>
              <a:t>if </a:t>
            </a:r>
            <a:r>
              <a:rPr lang="en-US" sz="2400" dirty="0"/>
              <a:t>(cond) </a:t>
            </a:r>
            <a:r>
              <a:rPr lang="en-US" sz="2400" b="1" dirty="0"/>
              <a:t>break</a:t>
            </a:r>
          </a:p>
          <a:p>
            <a:pPr marL="0" indent="0">
              <a:buNone/>
            </a:pPr>
            <a:r>
              <a:rPr lang="en-US" sz="2400" dirty="0"/>
              <a:t>  cond2</a:t>
            </a:r>
          </a:p>
          <a:p>
            <a:pPr marL="0" indent="0">
              <a:buNone/>
            </a:pPr>
            <a:r>
              <a:rPr lang="en-US" sz="2400" dirty="0" smtClean="0"/>
              <a:t>}</a:t>
            </a:r>
            <a:endParaRPr lang="en-US" sz="2400" dirty="0"/>
          </a:p>
          <a:p>
            <a:pPr marL="0" indent="0">
              <a:buNone/>
            </a:pPr>
            <a:r>
              <a:rPr lang="en-US" sz="2400" dirty="0"/>
              <a:t>Consider a language that has expressions, assignments, the {…} blocks, 'if' statements, while, and a 'break' statement. </a:t>
            </a:r>
            <a:r>
              <a:rPr lang="en-US" sz="2400" dirty="0" smtClean="0"/>
              <a:t/>
            </a:r>
            <a:br>
              <a:rPr lang="en-US" sz="2400" dirty="0" smtClean="0"/>
            </a:br>
            <a:r>
              <a:rPr lang="en-US" sz="2400" dirty="0" smtClean="0"/>
              <a:t>The </a:t>
            </a:r>
            <a:r>
              <a:rPr lang="en-US" sz="2400" b="1" dirty="0"/>
              <a:t>'break' </a:t>
            </a:r>
            <a:r>
              <a:rPr lang="en-US" sz="2400" b="1" dirty="0" smtClean="0"/>
              <a:t>statement exits </a:t>
            </a:r>
            <a:r>
              <a:rPr lang="en-US" sz="2400" b="1" dirty="0"/>
              <a:t>the innermost loop and can appear inside arbitrarily complex blocks and if conditions</a:t>
            </a:r>
            <a:r>
              <a:rPr lang="en-US" sz="2400" dirty="0"/>
              <a:t>. </a:t>
            </a:r>
            <a:r>
              <a:rPr lang="en-US" sz="2400" dirty="0" smtClean="0"/>
              <a:t/>
            </a:r>
            <a:br>
              <a:rPr lang="en-US" sz="2400" dirty="0" smtClean="0"/>
            </a:br>
            <a:r>
              <a:rPr lang="en-US" sz="2400" dirty="0" smtClean="0"/>
              <a:t>How </a:t>
            </a:r>
            <a:r>
              <a:rPr lang="en-US" sz="2400" dirty="0"/>
              <a:t>would translation </a:t>
            </a:r>
            <a:r>
              <a:rPr lang="en-US" sz="2400" dirty="0" smtClean="0"/>
              <a:t>scheme for </a:t>
            </a:r>
            <a:r>
              <a:rPr lang="en-US" sz="2400" dirty="0"/>
              <a:t>such construct look like? </a:t>
            </a:r>
          </a:p>
        </p:txBody>
      </p:sp>
    </p:spTree>
    <p:extLst>
      <p:ext uri="{BB962C8B-B14F-4D97-AF65-F5344CB8AC3E}">
        <p14:creationId xmlns:p14="http://schemas.microsoft.com/office/powerpoint/2010/main" val="23760192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Destination Parameters</a:t>
            </a:r>
            <a:endParaRPr lang="en-US" dirty="0"/>
          </a:p>
        </p:txBody>
      </p:sp>
      <p:sp>
        <p:nvSpPr>
          <p:cNvPr id="3" name="Content Placeholder 2"/>
          <p:cNvSpPr>
            <a:spLocks noGrp="1"/>
          </p:cNvSpPr>
          <p:nvPr>
            <p:ph sz="half" idx="1"/>
          </p:nvPr>
        </p:nvSpPr>
        <p:spPr>
          <a:xfrm>
            <a:off x="283028" y="1635034"/>
            <a:ext cx="4288972" cy="4525963"/>
          </a:xfrm>
        </p:spPr>
        <p:txBody>
          <a:bodyPr/>
          <a:lstStyle/>
          <a:p>
            <a:pPr marL="0" indent="0">
              <a:buNone/>
            </a:pPr>
            <a:r>
              <a:rPr lang="en-US" sz="2800" b="1" dirty="0" smtClean="0">
                <a:solidFill>
                  <a:schemeClr val="tx1"/>
                </a:solidFill>
              </a:rPr>
              <a:t>[</a:t>
            </a:r>
            <a:r>
              <a:rPr lang="en-US" sz="2800" dirty="0" smtClean="0">
                <a:solidFill>
                  <a:schemeClr val="tx1"/>
                </a:solidFill>
              </a:rPr>
              <a:t> </a:t>
            </a:r>
            <a:r>
              <a:rPr lang="en-US" sz="2800" dirty="0">
                <a:solidFill>
                  <a:schemeClr val="tx1"/>
                </a:solidFill>
              </a:rPr>
              <a:t>s1 ; s2 </a:t>
            </a:r>
            <a:r>
              <a:rPr lang="en-US" sz="2800" b="1" dirty="0" smtClean="0">
                <a:solidFill>
                  <a:schemeClr val="tx1"/>
                </a:solidFill>
              </a:rPr>
              <a:t>]</a:t>
            </a:r>
            <a:r>
              <a:rPr lang="en-US" sz="2800" dirty="0" smtClean="0">
                <a:solidFill>
                  <a:schemeClr val="tx1"/>
                </a:solidFill>
              </a:rPr>
              <a:t> </a:t>
            </a:r>
            <a:r>
              <a:rPr lang="en-US" dirty="0" smtClean="0">
                <a:solidFill>
                  <a:schemeClr val="tx1"/>
                </a:solidFill>
              </a:rPr>
              <a:t>after</a:t>
            </a:r>
            <a:r>
              <a:rPr lang="en-US" sz="2800" dirty="0" smtClean="0">
                <a:solidFill>
                  <a:schemeClr val="tx1"/>
                </a:solidFill>
              </a:rPr>
              <a:t> brk </a:t>
            </a:r>
            <a:r>
              <a:rPr lang="en-US" sz="2800" dirty="0">
                <a:solidFill>
                  <a:schemeClr val="tx1"/>
                </a:solidFill>
              </a:rPr>
              <a:t>=</a:t>
            </a:r>
          </a:p>
          <a:p>
            <a:pPr marL="0" indent="0">
              <a:buNone/>
            </a:pPr>
            <a:r>
              <a:rPr lang="en-US" sz="2800" dirty="0">
                <a:solidFill>
                  <a:schemeClr val="tx1"/>
                </a:solidFill>
              </a:rPr>
              <a:t>            	</a:t>
            </a:r>
            <a:r>
              <a:rPr lang="en-US" sz="2800" b="1" dirty="0" smtClean="0">
                <a:solidFill>
                  <a:schemeClr val="tx1"/>
                </a:solidFill>
              </a:rPr>
              <a:t>[</a:t>
            </a:r>
            <a:r>
              <a:rPr lang="en-US" sz="2800" dirty="0" smtClean="0">
                <a:solidFill>
                  <a:schemeClr val="tx1"/>
                </a:solidFill>
              </a:rPr>
              <a:t> </a:t>
            </a:r>
            <a:r>
              <a:rPr lang="en-US" sz="2800" dirty="0">
                <a:solidFill>
                  <a:schemeClr val="tx1"/>
                </a:solidFill>
              </a:rPr>
              <a:t>s1 </a:t>
            </a:r>
            <a:r>
              <a:rPr lang="en-US" sz="2800" b="1" dirty="0" smtClean="0">
                <a:solidFill>
                  <a:schemeClr val="tx1"/>
                </a:solidFill>
              </a:rPr>
              <a:t>]</a:t>
            </a:r>
            <a:r>
              <a:rPr lang="en-US" sz="2800" dirty="0" smtClean="0">
                <a:solidFill>
                  <a:schemeClr val="tx1"/>
                </a:solidFill>
              </a:rPr>
              <a:t> freshL brk</a:t>
            </a:r>
            <a:endParaRPr lang="en-US" sz="2800" dirty="0">
              <a:solidFill>
                <a:schemeClr val="tx1"/>
              </a:solidFill>
            </a:endParaRPr>
          </a:p>
          <a:p>
            <a:pPr marL="0" indent="0">
              <a:buNone/>
            </a:pPr>
            <a:r>
              <a:rPr lang="en-US" sz="2800" dirty="0" smtClean="0">
                <a:solidFill>
                  <a:schemeClr val="tx1"/>
                </a:solidFill>
              </a:rPr>
              <a:t>     freshL:	</a:t>
            </a:r>
            <a:r>
              <a:rPr lang="en-US" sz="2800" b="1" dirty="0" smtClean="0">
                <a:solidFill>
                  <a:schemeClr val="tx1"/>
                </a:solidFill>
              </a:rPr>
              <a:t>[</a:t>
            </a:r>
            <a:r>
              <a:rPr lang="en-US" sz="2800" dirty="0" smtClean="0">
                <a:solidFill>
                  <a:schemeClr val="tx1"/>
                </a:solidFill>
              </a:rPr>
              <a:t> </a:t>
            </a:r>
            <a:r>
              <a:rPr lang="en-US" sz="2800" dirty="0">
                <a:solidFill>
                  <a:schemeClr val="tx1"/>
                </a:solidFill>
              </a:rPr>
              <a:t>s2 </a:t>
            </a:r>
            <a:r>
              <a:rPr lang="en-US" sz="2800" b="1" dirty="0" smtClean="0">
                <a:solidFill>
                  <a:schemeClr val="tx1"/>
                </a:solidFill>
              </a:rPr>
              <a:t>]</a:t>
            </a:r>
            <a:r>
              <a:rPr lang="en-US" sz="2800" dirty="0" smtClean="0">
                <a:solidFill>
                  <a:schemeClr val="tx1"/>
                </a:solidFill>
              </a:rPr>
              <a:t> </a:t>
            </a:r>
            <a:r>
              <a:rPr lang="en-US" dirty="0" smtClean="0">
                <a:solidFill>
                  <a:schemeClr val="tx1"/>
                </a:solidFill>
              </a:rPr>
              <a:t>after</a:t>
            </a:r>
            <a:r>
              <a:rPr lang="en-US" sz="2800" dirty="0" smtClean="0">
                <a:solidFill>
                  <a:schemeClr val="tx1"/>
                </a:solidFill>
              </a:rPr>
              <a:t> brk</a:t>
            </a:r>
          </a:p>
          <a:p>
            <a:pPr marL="0" indent="0">
              <a:buNone/>
            </a:pPr>
            <a:endParaRPr lang="en-US" sz="2800" b="1" dirty="0" smtClean="0">
              <a:solidFill>
                <a:schemeClr val="tx1"/>
              </a:solidFill>
            </a:endParaRPr>
          </a:p>
          <a:p>
            <a:pPr marL="0" indent="0">
              <a:buNone/>
            </a:pPr>
            <a:r>
              <a:rPr lang="en-US" sz="2800" b="1" dirty="0" smtClean="0">
                <a:solidFill>
                  <a:schemeClr val="tx1"/>
                </a:solidFill>
              </a:rPr>
              <a:t>[</a:t>
            </a:r>
            <a:r>
              <a:rPr lang="en-US" sz="2800" dirty="0" smtClean="0">
                <a:solidFill>
                  <a:schemeClr val="tx1"/>
                </a:solidFill>
              </a:rPr>
              <a:t> </a:t>
            </a:r>
            <a:r>
              <a:rPr lang="en-US" sz="2800" dirty="0">
                <a:solidFill>
                  <a:schemeClr val="tx1"/>
                </a:solidFill>
              </a:rPr>
              <a:t>x = e </a:t>
            </a:r>
            <a:r>
              <a:rPr lang="en-US" sz="2800" b="1" dirty="0" smtClean="0">
                <a:solidFill>
                  <a:schemeClr val="tx1"/>
                </a:solidFill>
              </a:rPr>
              <a:t>]</a:t>
            </a:r>
            <a:r>
              <a:rPr lang="en-US" sz="2800" dirty="0" smtClean="0">
                <a:solidFill>
                  <a:schemeClr val="tx1"/>
                </a:solidFill>
              </a:rPr>
              <a:t> </a:t>
            </a:r>
            <a:r>
              <a:rPr lang="en-US" dirty="0" smtClean="0">
                <a:solidFill>
                  <a:schemeClr val="tx1"/>
                </a:solidFill>
              </a:rPr>
              <a:t>after</a:t>
            </a:r>
            <a:r>
              <a:rPr lang="en-US" sz="2800" dirty="0" smtClean="0">
                <a:solidFill>
                  <a:schemeClr val="tx1"/>
                </a:solidFill>
              </a:rPr>
              <a:t> brk </a:t>
            </a:r>
            <a:r>
              <a:rPr lang="en-US" sz="2800" dirty="0">
                <a:solidFill>
                  <a:schemeClr val="tx1"/>
                </a:solidFill>
              </a:rPr>
              <a:t>=</a:t>
            </a:r>
          </a:p>
          <a:p>
            <a:pPr marL="0" indent="0">
              <a:buNone/>
            </a:pPr>
            <a:r>
              <a:rPr lang="en-US" sz="2800" dirty="0">
                <a:solidFill>
                  <a:schemeClr val="tx1"/>
                </a:solidFill>
              </a:rPr>
              <a:t>    </a:t>
            </a:r>
            <a:r>
              <a:rPr lang="en-US" sz="2800" b="1" dirty="0" smtClean="0">
                <a:solidFill>
                  <a:schemeClr val="tx1"/>
                </a:solidFill>
              </a:rPr>
              <a:t>[</a:t>
            </a:r>
            <a:r>
              <a:rPr lang="en-US" sz="2800" dirty="0" smtClean="0">
                <a:solidFill>
                  <a:schemeClr val="tx1"/>
                </a:solidFill>
              </a:rPr>
              <a:t> e </a:t>
            </a:r>
            <a:r>
              <a:rPr lang="en-US" sz="2800" b="1" dirty="0" smtClean="0">
                <a:solidFill>
                  <a:schemeClr val="tx1"/>
                </a:solidFill>
              </a:rPr>
              <a:t>]</a:t>
            </a:r>
            <a:endParaRPr lang="en-US" sz="2800" b="1" dirty="0">
              <a:solidFill>
                <a:schemeClr val="tx1"/>
              </a:solidFill>
            </a:endParaRPr>
          </a:p>
          <a:p>
            <a:pPr marL="0" indent="0">
              <a:buNone/>
            </a:pPr>
            <a:r>
              <a:rPr lang="en-US" sz="2800" dirty="0">
                <a:solidFill>
                  <a:schemeClr val="tx1"/>
                </a:solidFill>
              </a:rPr>
              <a:t>    </a:t>
            </a:r>
            <a:r>
              <a:rPr lang="en-US" sz="2800" b="1" dirty="0" err="1" smtClean="0">
                <a:solidFill>
                  <a:schemeClr val="tx1"/>
                </a:solidFill>
              </a:rPr>
              <a:t>istore</a:t>
            </a:r>
            <a:r>
              <a:rPr lang="en-US" dirty="0">
                <a:solidFill>
                  <a:schemeClr val="tx1"/>
                </a:solidFill>
              </a:rPr>
              <a:t> </a:t>
            </a:r>
            <a:r>
              <a:rPr lang="en-US" dirty="0" smtClean="0">
                <a:solidFill>
                  <a:schemeClr val="tx1"/>
                </a:solidFill>
              </a:rPr>
              <a:t>#</a:t>
            </a:r>
            <a:r>
              <a:rPr lang="en-US" sz="2800" dirty="0" smtClean="0">
                <a:solidFill>
                  <a:schemeClr val="tx1"/>
                </a:solidFill>
              </a:rPr>
              <a:t>x</a:t>
            </a:r>
            <a:endParaRPr lang="en-US" sz="2800" dirty="0">
              <a:solidFill>
                <a:schemeClr val="tx1"/>
              </a:solidFill>
            </a:endParaRPr>
          </a:p>
          <a:p>
            <a:pPr marL="0" indent="0">
              <a:buNone/>
            </a:pPr>
            <a:r>
              <a:rPr lang="en-US" sz="2800" b="1" dirty="0">
                <a:solidFill>
                  <a:schemeClr val="tx1"/>
                </a:solidFill>
              </a:rPr>
              <a:t>    </a:t>
            </a:r>
            <a:r>
              <a:rPr lang="en-US" sz="2800" b="1" dirty="0" err="1">
                <a:solidFill>
                  <a:schemeClr val="tx1"/>
                </a:solidFill>
              </a:rPr>
              <a:t>goto</a:t>
            </a:r>
            <a:r>
              <a:rPr lang="en-US" sz="2800" dirty="0">
                <a:solidFill>
                  <a:schemeClr val="tx1"/>
                </a:solidFill>
              </a:rPr>
              <a:t> </a:t>
            </a:r>
            <a:r>
              <a:rPr lang="en-US" dirty="0" smtClean="0">
                <a:solidFill>
                  <a:schemeClr val="tx1"/>
                </a:solidFill>
              </a:rPr>
              <a:t>after</a:t>
            </a:r>
            <a:endParaRPr lang="en-US" sz="2800" dirty="0">
              <a:solidFill>
                <a:schemeClr val="tx1"/>
              </a:solidFill>
            </a:endParaRPr>
          </a:p>
        </p:txBody>
      </p:sp>
      <p:sp>
        <p:nvSpPr>
          <p:cNvPr id="4" name="Content Placeholder 3"/>
          <p:cNvSpPr>
            <a:spLocks noGrp="1"/>
          </p:cNvSpPr>
          <p:nvPr>
            <p:ph sz="half" idx="2"/>
          </p:nvPr>
        </p:nvSpPr>
        <p:spPr>
          <a:xfrm>
            <a:off x="4894216" y="1558834"/>
            <a:ext cx="4249784" cy="4963886"/>
          </a:xfrm>
        </p:spPr>
        <p:txBody>
          <a:bodyPr/>
          <a:lstStyle/>
          <a:p>
            <a:pPr marL="0" indent="0">
              <a:buNone/>
            </a:pPr>
            <a:r>
              <a:rPr lang="en-US" b="1" dirty="0" smtClean="0">
                <a:solidFill>
                  <a:schemeClr val="tx1"/>
                </a:solidFill>
              </a:rPr>
              <a:t>[ return </a:t>
            </a:r>
            <a:r>
              <a:rPr lang="en-US" dirty="0" err="1" smtClean="0">
                <a:solidFill>
                  <a:schemeClr val="tx1"/>
                </a:solidFill>
              </a:rPr>
              <a:t>exp</a:t>
            </a:r>
            <a:r>
              <a:rPr lang="en-US" b="1" dirty="0" smtClean="0">
                <a:solidFill>
                  <a:schemeClr val="tx1"/>
                </a:solidFill>
              </a:rPr>
              <a:t> ]</a:t>
            </a:r>
            <a:r>
              <a:rPr lang="en-US" dirty="0" smtClean="0">
                <a:solidFill>
                  <a:schemeClr val="tx1"/>
                </a:solidFill>
              </a:rPr>
              <a:t> after =</a:t>
            </a:r>
            <a:endParaRPr lang="en-US" b="1" dirty="0" smtClean="0">
              <a:solidFill>
                <a:schemeClr val="tx1"/>
              </a:solidFill>
            </a:endParaRPr>
          </a:p>
          <a:p>
            <a:pPr marL="0" indent="0">
              <a:buNone/>
            </a:pPr>
            <a:r>
              <a:rPr lang="en-US" b="1" dirty="0">
                <a:solidFill>
                  <a:schemeClr val="tx1"/>
                </a:solidFill>
              </a:rPr>
              <a:t> </a:t>
            </a:r>
            <a:r>
              <a:rPr lang="en-US" b="1" dirty="0" smtClean="0">
                <a:solidFill>
                  <a:schemeClr val="tx1"/>
                </a:solidFill>
              </a:rPr>
              <a:t>   [ </a:t>
            </a:r>
            <a:r>
              <a:rPr lang="en-US" dirty="0" err="1" smtClean="0">
                <a:solidFill>
                  <a:schemeClr val="tx1"/>
                </a:solidFill>
              </a:rPr>
              <a:t>exp</a:t>
            </a:r>
            <a:r>
              <a:rPr lang="en-US" dirty="0" smtClean="0">
                <a:solidFill>
                  <a:schemeClr val="tx1"/>
                </a:solidFill>
              </a:rPr>
              <a:t> </a:t>
            </a:r>
            <a:r>
              <a:rPr lang="en-US" b="1" dirty="0" smtClean="0">
                <a:solidFill>
                  <a:schemeClr val="tx1"/>
                </a:solidFill>
              </a:rPr>
              <a:t>]</a:t>
            </a:r>
            <a:br>
              <a:rPr lang="en-US" b="1" dirty="0" smtClean="0">
                <a:solidFill>
                  <a:schemeClr val="tx1"/>
                </a:solidFill>
              </a:rPr>
            </a:br>
            <a:r>
              <a:rPr lang="en-US" b="1" dirty="0" smtClean="0">
                <a:solidFill>
                  <a:schemeClr val="tx1"/>
                </a:solidFill>
              </a:rPr>
              <a:t>    </a:t>
            </a:r>
            <a:r>
              <a:rPr lang="en-US" b="1" dirty="0" err="1" smtClean="0">
                <a:solidFill>
                  <a:schemeClr val="tx1"/>
                </a:solidFill>
              </a:rPr>
              <a:t>ireturn</a:t>
            </a:r>
            <a:endParaRPr lang="en-US" b="1" dirty="0">
              <a:solidFill>
                <a:schemeClr val="tx1"/>
              </a:solidFill>
            </a:endParaRPr>
          </a:p>
          <a:p>
            <a:pPr marL="0" indent="0">
              <a:buNone/>
            </a:pPr>
            <a:r>
              <a:rPr lang="en-US" b="1" dirty="0" smtClean="0">
                <a:solidFill>
                  <a:schemeClr val="tx1"/>
                </a:solidFill>
              </a:rPr>
              <a:t>[</a:t>
            </a:r>
            <a:r>
              <a:rPr lang="en-US" dirty="0" smtClean="0">
                <a:solidFill>
                  <a:schemeClr val="tx1"/>
                </a:solidFill>
              </a:rPr>
              <a:t> </a:t>
            </a:r>
            <a:r>
              <a:rPr lang="en-US" b="1" dirty="0" smtClean="0">
                <a:solidFill>
                  <a:schemeClr val="tx1"/>
                </a:solidFill>
              </a:rPr>
              <a:t>break</a:t>
            </a:r>
            <a:r>
              <a:rPr lang="en-US" dirty="0" smtClean="0">
                <a:solidFill>
                  <a:schemeClr val="tx1"/>
                </a:solidFill>
              </a:rPr>
              <a:t> </a:t>
            </a:r>
            <a:r>
              <a:rPr lang="en-US" b="1" dirty="0" smtClean="0">
                <a:solidFill>
                  <a:schemeClr val="tx1"/>
                </a:solidFill>
              </a:rPr>
              <a:t>]</a:t>
            </a:r>
            <a:r>
              <a:rPr lang="en-US" dirty="0" smtClean="0">
                <a:solidFill>
                  <a:schemeClr val="tx1"/>
                </a:solidFill>
              </a:rPr>
              <a:t> after brk =</a:t>
            </a:r>
          </a:p>
          <a:p>
            <a:pPr marL="0" indent="0">
              <a:buNone/>
            </a:pPr>
            <a:r>
              <a:rPr lang="en-US" dirty="0" smtClean="0">
                <a:solidFill>
                  <a:schemeClr val="tx1"/>
                </a:solidFill>
              </a:rPr>
              <a:t>    </a:t>
            </a:r>
            <a:r>
              <a:rPr lang="en-US" b="1" dirty="0" smtClean="0">
                <a:solidFill>
                  <a:schemeClr val="tx1"/>
                </a:solidFill>
              </a:rPr>
              <a:t>goto</a:t>
            </a:r>
            <a:r>
              <a:rPr lang="en-US" dirty="0" smtClean="0">
                <a:solidFill>
                  <a:schemeClr val="tx1"/>
                </a:solidFill>
              </a:rPr>
              <a:t> brk</a:t>
            </a:r>
          </a:p>
          <a:p>
            <a:pPr marL="0" indent="0">
              <a:buNone/>
            </a:pPr>
            <a:r>
              <a:rPr lang="en-US" b="1" dirty="0" smtClean="0">
                <a:solidFill>
                  <a:schemeClr val="tx1"/>
                </a:solidFill>
              </a:rPr>
              <a:t>[</a:t>
            </a:r>
            <a:r>
              <a:rPr lang="en-US" dirty="0" smtClean="0">
                <a:solidFill>
                  <a:schemeClr val="tx1"/>
                </a:solidFill>
              </a:rPr>
              <a:t> </a:t>
            </a:r>
            <a:r>
              <a:rPr lang="en-US" b="1" dirty="0" smtClean="0">
                <a:solidFill>
                  <a:schemeClr val="tx1"/>
                </a:solidFill>
              </a:rPr>
              <a:t>while</a:t>
            </a:r>
            <a:r>
              <a:rPr lang="en-US" dirty="0" smtClean="0">
                <a:solidFill>
                  <a:schemeClr val="tx1"/>
                </a:solidFill>
              </a:rPr>
              <a:t> (c) s </a:t>
            </a:r>
            <a:r>
              <a:rPr lang="en-US" b="1" dirty="0" smtClean="0">
                <a:solidFill>
                  <a:schemeClr val="tx1"/>
                </a:solidFill>
              </a:rPr>
              <a:t>]</a:t>
            </a:r>
            <a:r>
              <a:rPr lang="en-US" dirty="0" smtClean="0">
                <a:solidFill>
                  <a:schemeClr val="tx1"/>
                </a:solidFill>
              </a:rPr>
              <a:t> </a:t>
            </a:r>
            <a:r>
              <a:rPr lang="en-US" b="1" dirty="0" smtClean="0">
                <a:solidFill>
                  <a:srgbClr val="002060"/>
                </a:solidFill>
              </a:rPr>
              <a:t>after</a:t>
            </a:r>
            <a:r>
              <a:rPr lang="en-US" dirty="0" smtClean="0">
                <a:solidFill>
                  <a:schemeClr val="tx1"/>
                </a:solidFill>
              </a:rPr>
              <a:t> brk =</a:t>
            </a:r>
          </a:p>
          <a:p>
            <a:pPr marL="0" indent="0">
              <a:buNone/>
            </a:pPr>
            <a:r>
              <a:rPr lang="en-US" dirty="0" smtClean="0">
                <a:solidFill>
                  <a:schemeClr val="tx1"/>
                </a:solidFill>
              </a:rPr>
              <a:t>test:    </a:t>
            </a:r>
            <a:r>
              <a:rPr lang="en-US" b="1" dirty="0" smtClean="0">
                <a:solidFill>
                  <a:schemeClr val="tx1"/>
                </a:solidFill>
              </a:rPr>
              <a:t>branch</a:t>
            </a:r>
            <a:r>
              <a:rPr lang="en-US" dirty="0" smtClean="0">
                <a:solidFill>
                  <a:schemeClr val="tx1"/>
                </a:solidFill>
              </a:rPr>
              <a:t>(</a:t>
            </a:r>
            <a:r>
              <a:rPr lang="en-US" dirty="0" err="1" smtClean="0">
                <a:solidFill>
                  <a:schemeClr val="tx1"/>
                </a:solidFill>
              </a:rPr>
              <a:t>c,body,after</a:t>
            </a:r>
            <a:r>
              <a:rPr lang="en-US" dirty="0" smtClean="0">
                <a:solidFill>
                  <a:schemeClr val="tx1"/>
                </a:solidFill>
              </a:rPr>
              <a:t>) body:  </a:t>
            </a:r>
            <a:r>
              <a:rPr lang="en-US" b="1" dirty="0" smtClean="0">
                <a:solidFill>
                  <a:schemeClr val="tx1"/>
                </a:solidFill>
              </a:rPr>
              <a:t>[</a:t>
            </a:r>
            <a:r>
              <a:rPr lang="en-US" dirty="0" smtClean="0">
                <a:solidFill>
                  <a:schemeClr val="tx1"/>
                </a:solidFill>
              </a:rPr>
              <a:t> s </a:t>
            </a:r>
            <a:r>
              <a:rPr lang="en-US" b="1" dirty="0" smtClean="0">
                <a:solidFill>
                  <a:schemeClr val="tx1"/>
                </a:solidFill>
              </a:rPr>
              <a:t>]</a:t>
            </a:r>
            <a:r>
              <a:rPr lang="en-US" dirty="0" smtClean="0">
                <a:solidFill>
                  <a:schemeClr val="tx1"/>
                </a:solidFill>
              </a:rPr>
              <a:t> test </a:t>
            </a:r>
            <a:r>
              <a:rPr lang="en-US" b="1" dirty="0" smtClean="0">
                <a:solidFill>
                  <a:srgbClr val="002060"/>
                </a:solidFill>
              </a:rPr>
              <a:t>after</a:t>
            </a:r>
            <a:endParaRPr lang="en-US" b="1" dirty="0">
              <a:solidFill>
                <a:srgbClr val="002060"/>
              </a:solidFill>
            </a:endParaRPr>
          </a:p>
        </p:txBody>
      </p:sp>
      <p:cxnSp>
        <p:nvCxnSpPr>
          <p:cNvPr id="6" name="Straight Arrow Connector 5"/>
          <p:cNvCxnSpPr/>
          <p:nvPr/>
        </p:nvCxnSpPr>
        <p:spPr bwMode="auto">
          <a:xfrm flipV="1">
            <a:off x="7176304" y="5428527"/>
            <a:ext cx="127321" cy="367028"/>
          </a:xfrm>
          <a:prstGeom prst="straightConnector1">
            <a:avLst/>
          </a:prstGeom>
          <a:noFill/>
          <a:ln w="28575" cap="flat" cmpd="sng" algn="ctr">
            <a:solidFill>
              <a:srgbClr val="002060"/>
            </a:solidFill>
            <a:prstDash val="solid"/>
            <a:round/>
            <a:headEnd type="none" w="med" len="med"/>
            <a:tailEnd type="arrow"/>
          </a:ln>
          <a:effectLst/>
        </p:spPr>
      </p:cxnSp>
      <p:sp>
        <p:nvSpPr>
          <p:cNvPr id="8" name="Rectangle 7"/>
          <p:cNvSpPr/>
          <p:nvPr/>
        </p:nvSpPr>
        <p:spPr>
          <a:xfrm>
            <a:off x="4774070" y="5657671"/>
            <a:ext cx="3364126" cy="1200329"/>
          </a:xfrm>
          <a:prstGeom prst="rect">
            <a:avLst/>
          </a:prstGeom>
        </p:spPr>
        <p:txBody>
          <a:bodyPr wrap="none">
            <a:spAutoFit/>
          </a:bodyPr>
          <a:lstStyle/>
          <a:p>
            <a:r>
              <a:rPr lang="en-US" dirty="0" smtClean="0">
                <a:solidFill>
                  <a:srgbClr val="002060"/>
                </a:solidFill>
                <a:latin typeface="Calibri" panose="020F0502020204030204" pitchFamily="34" charset="0"/>
              </a:rPr>
              <a:t>this is where the second</a:t>
            </a:r>
            <a:br>
              <a:rPr lang="en-US" dirty="0" smtClean="0">
                <a:solidFill>
                  <a:srgbClr val="002060"/>
                </a:solidFill>
                <a:latin typeface="Calibri" panose="020F0502020204030204" pitchFamily="34" charset="0"/>
              </a:rPr>
            </a:br>
            <a:r>
              <a:rPr lang="en-US" dirty="0" smtClean="0">
                <a:solidFill>
                  <a:srgbClr val="002060"/>
                </a:solidFill>
                <a:latin typeface="Calibri" panose="020F0502020204030204" pitchFamily="34" charset="0"/>
              </a:rPr>
              <a:t>parameter gets bound to </a:t>
            </a:r>
            <a:br>
              <a:rPr lang="en-US" dirty="0" smtClean="0">
                <a:solidFill>
                  <a:srgbClr val="002060"/>
                </a:solidFill>
                <a:latin typeface="Calibri" panose="020F0502020204030204" pitchFamily="34" charset="0"/>
              </a:rPr>
            </a:br>
            <a:r>
              <a:rPr lang="en-US" dirty="0" smtClean="0">
                <a:solidFill>
                  <a:srgbClr val="002060"/>
                </a:solidFill>
                <a:latin typeface="Calibri" panose="020F0502020204030204" pitchFamily="34" charset="0"/>
              </a:rPr>
              <a:t>the exit of the loop</a:t>
            </a:r>
            <a:endParaRPr lang="en-US" dirty="0">
              <a:solidFill>
                <a:srgbClr val="002060"/>
              </a:solidFill>
              <a:latin typeface="Calibri" panose="020F0502020204030204" pitchFamily="34" charset="0"/>
            </a:endParaRPr>
          </a:p>
        </p:txBody>
      </p:sp>
      <p:cxnSp>
        <p:nvCxnSpPr>
          <p:cNvPr id="10" name="Straight Connector 9"/>
          <p:cNvCxnSpPr/>
          <p:nvPr/>
        </p:nvCxnSpPr>
        <p:spPr bwMode="auto">
          <a:xfrm>
            <a:off x="4659086" y="1567543"/>
            <a:ext cx="0" cy="4894217"/>
          </a:xfrm>
          <a:prstGeom prst="line">
            <a:avLst/>
          </a:prstGeom>
          <a:noFill/>
          <a:ln w="28575"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19676625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47970"/>
            <a:ext cx="8229600" cy="1143000"/>
          </a:xfrm>
        </p:spPr>
        <p:txBody>
          <a:bodyPr/>
          <a:lstStyle/>
          <a:p>
            <a:r>
              <a:rPr lang="en-US" b="1" dirty="0" smtClean="0"/>
              <a:t>if</a:t>
            </a:r>
            <a:r>
              <a:rPr lang="en-US" dirty="0" smtClean="0"/>
              <a:t> with two parameters</a:t>
            </a:r>
            <a:endParaRPr lang="en-US" dirty="0"/>
          </a:p>
        </p:txBody>
      </p:sp>
      <p:sp>
        <p:nvSpPr>
          <p:cNvPr id="4" name="Content Placeholder 2"/>
          <p:cNvSpPr>
            <a:spLocks noGrp="1"/>
          </p:cNvSpPr>
          <p:nvPr>
            <p:ph sz="half" idx="1"/>
          </p:nvPr>
        </p:nvSpPr>
        <p:spPr>
          <a:xfrm>
            <a:off x="1927225" y="1577051"/>
            <a:ext cx="5237504" cy="3180806"/>
          </a:xfrm>
        </p:spPr>
        <p:txBody>
          <a:bodyPr/>
          <a:lstStyle/>
          <a:p>
            <a:pPr marL="0" indent="0">
              <a:buNone/>
            </a:pPr>
            <a:endParaRPr lang="en-US" dirty="0" smtClean="0">
              <a:solidFill>
                <a:schemeClr val="tx1"/>
              </a:solidFill>
            </a:endParaRPr>
          </a:p>
          <a:p>
            <a:pPr marL="0" indent="0">
              <a:buNone/>
            </a:pPr>
            <a:r>
              <a:rPr lang="en-US" b="1" dirty="0" smtClean="0">
                <a:solidFill>
                  <a:schemeClr val="tx1"/>
                </a:solidFill>
              </a:rPr>
              <a:t>[</a:t>
            </a:r>
            <a:r>
              <a:rPr lang="en-US" dirty="0" smtClean="0">
                <a:solidFill>
                  <a:schemeClr val="tx1"/>
                </a:solidFill>
              </a:rPr>
              <a:t> </a:t>
            </a:r>
            <a:r>
              <a:rPr lang="en-US" b="1" dirty="0">
                <a:solidFill>
                  <a:schemeClr val="tx1"/>
                </a:solidFill>
              </a:rPr>
              <a:t>if</a:t>
            </a:r>
            <a:r>
              <a:rPr lang="en-US" dirty="0">
                <a:solidFill>
                  <a:schemeClr val="tx1"/>
                </a:solidFill>
              </a:rPr>
              <a:t> (c) </a:t>
            </a:r>
            <a:r>
              <a:rPr lang="en-US" dirty="0" smtClean="0">
                <a:solidFill>
                  <a:schemeClr val="tx1"/>
                </a:solidFill>
              </a:rPr>
              <a:t>t </a:t>
            </a:r>
            <a:r>
              <a:rPr lang="en-US" b="1" dirty="0" smtClean="0">
                <a:solidFill>
                  <a:schemeClr val="tx1"/>
                </a:solidFill>
              </a:rPr>
              <a:t>else</a:t>
            </a:r>
            <a:r>
              <a:rPr lang="en-US" dirty="0" smtClean="0">
                <a:solidFill>
                  <a:schemeClr val="tx1"/>
                </a:solidFill>
              </a:rPr>
              <a:t> e </a:t>
            </a:r>
            <a:r>
              <a:rPr lang="en-US" b="1" dirty="0" smtClean="0">
                <a:solidFill>
                  <a:schemeClr val="tx1"/>
                </a:solidFill>
              </a:rPr>
              <a:t>]</a:t>
            </a:r>
            <a:r>
              <a:rPr lang="en-US" dirty="0" smtClean="0">
                <a:solidFill>
                  <a:schemeClr val="tx1"/>
                </a:solidFill>
              </a:rPr>
              <a:t> after </a:t>
            </a:r>
            <a:r>
              <a:rPr lang="en-US" dirty="0" err="1" smtClean="0">
                <a:solidFill>
                  <a:schemeClr val="tx1"/>
                </a:solidFill>
              </a:rPr>
              <a:t>brk</a:t>
            </a:r>
            <a:r>
              <a:rPr lang="en-US" dirty="0" smtClean="0">
                <a:solidFill>
                  <a:schemeClr val="tx1"/>
                </a:solidFill>
              </a:rPr>
              <a:t> =</a:t>
            </a:r>
            <a:endParaRPr lang="en-US" dirty="0">
              <a:solidFill>
                <a:schemeClr val="tx1"/>
              </a:solidFill>
            </a:endParaRPr>
          </a:p>
        </p:txBody>
      </p:sp>
      <p:sp>
        <p:nvSpPr>
          <p:cNvPr id="5" name="Rectangle 4"/>
          <p:cNvSpPr/>
          <p:nvPr/>
        </p:nvSpPr>
        <p:spPr>
          <a:xfrm>
            <a:off x="2086316" y="3180009"/>
            <a:ext cx="4572000" cy="1175706"/>
          </a:xfrm>
          <a:prstGeom prst="rect">
            <a:avLst/>
          </a:prstGeom>
        </p:spPr>
        <p:txBody>
          <a:bodyPr>
            <a:spAutoFit/>
          </a:bodyPr>
          <a:lstStyle/>
          <a:p>
            <a:pPr lvl="0" eaLnBrk="0" hangingPunct="0">
              <a:spcBef>
                <a:spcPct val="20000"/>
              </a:spcBef>
            </a:pPr>
            <a:r>
              <a:rPr lang="en-US" sz="3200" kern="0" dirty="0" err="1" smtClean="0">
                <a:solidFill>
                  <a:srgbClr val="000000"/>
                </a:solidFill>
                <a:latin typeface="Calibri" pitchFamily="34" charset="0"/>
              </a:rPr>
              <a:t>nTrue</a:t>
            </a: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a:t>
            </a:r>
            <a:r>
              <a:rPr lang="en-US" sz="3200" kern="0" dirty="0">
                <a:solidFill>
                  <a:srgbClr val="000000"/>
                </a:solidFill>
                <a:latin typeface="Calibri" pitchFamily="34" charset="0"/>
              </a:rPr>
              <a:t>t </a:t>
            </a: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after </a:t>
            </a:r>
            <a:r>
              <a:rPr lang="en-US" sz="3200" kern="0" dirty="0" err="1" smtClean="0">
                <a:solidFill>
                  <a:srgbClr val="000000"/>
                </a:solidFill>
                <a:latin typeface="Calibri" pitchFamily="34" charset="0"/>
              </a:rPr>
              <a:t>brk</a:t>
            </a:r>
            <a:endParaRPr lang="en-US" sz="3200" b="1" kern="0" dirty="0">
              <a:solidFill>
                <a:srgbClr val="000000"/>
              </a:solidFill>
              <a:latin typeface="Calibri" pitchFamily="34" charset="0"/>
            </a:endParaRPr>
          </a:p>
          <a:p>
            <a:pPr lvl="0" eaLnBrk="0" hangingPunct="0">
              <a:spcBef>
                <a:spcPct val="20000"/>
              </a:spcBef>
            </a:pPr>
            <a:r>
              <a:rPr lang="en-US" sz="3200" kern="0" dirty="0" err="1" smtClean="0">
                <a:solidFill>
                  <a:srgbClr val="000000"/>
                </a:solidFill>
                <a:latin typeface="Calibri" pitchFamily="34" charset="0"/>
              </a:rPr>
              <a:t>nFalse</a:t>
            </a: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a:t>
            </a:r>
            <a:r>
              <a:rPr lang="en-US" sz="3200" kern="0" dirty="0">
                <a:solidFill>
                  <a:srgbClr val="000000"/>
                </a:solidFill>
                <a:latin typeface="Calibri" pitchFamily="34" charset="0"/>
              </a:rPr>
              <a:t>e </a:t>
            </a: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after </a:t>
            </a:r>
            <a:r>
              <a:rPr lang="en-US" sz="3200" kern="0" dirty="0" err="1" smtClean="0">
                <a:solidFill>
                  <a:srgbClr val="000000"/>
                </a:solidFill>
                <a:latin typeface="Calibri" pitchFamily="34" charset="0"/>
              </a:rPr>
              <a:t>brk</a:t>
            </a:r>
            <a:endParaRPr lang="en-US" sz="3200" kern="0" dirty="0">
              <a:solidFill>
                <a:srgbClr val="000000"/>
              </a:solidFill>
              <a:latin typeface="Calibri" pitchFamily="34" charset="0"/>
            </a:endParaRPr>
          </a:p>
        </p:txBody>
      </p:sp>
      <p:sp>
        <p:nvSpPr>
          <p:cNvPr id="6" name="Rectangle 5"/>
          <p:cNvSpPr/>
          <p:nvPr/>
        </p:nvSpPr>
        <p:spPr>
          <a:xfrm>
            <a:off x="2409175" y="2706769"/>
            <a:ext cx="4955203" cy="584775"/>
          </a:xfrm>
          <a:prstGeom prst="rect">
            <a:avLst/>
          </a:prstGeom>
        </p:spPr>
        <p:txBody>
          <a:bodyPr wrap="none">
            <a:spAutoFit/>
          </a:bodyPr>
          <a:lstStyle/>
          <a:p>
            <a:r>
              <a:rPr lang="en-US" sz="3200" b="1" kern="0" dirty="0">
                <a:solidFill>
                  <a:srgbClr val="000000"/>
                </a:solidFill>
                <a:latin typeface="Calibri" pitchFamily="34" charset="0"/>
              </a:rPr>
              <a:t> 	</a:t>
            </a:r>
            <a:r>
              <a:rPr lang="en-US" sz="3200" b="1" kern="0" dirty="0" smtClean="0">
                <a:solidFill>
                  <a:srgbClr val="000000"/>
                </a:solidFill>
                <a:latin typeface="Calibri" pitchFamily="34" charset="0"/>
              </a:rPr>
              <a:t>branch</a:t>
            </a:r>
            <a:r>
              <a:rPr lang="en-US" sz="3200" kern="0" dirty="0" smtClean="0">
                <a:solidFill>
                  <a:srgbClr val="000000"/>
                </a:solidFill>
                <a:latin typeface="Calibri" pitchFamily="34" charset="0"/>
              </a:rPr>
              <a:t>(</a:t>
            </a:r>
            <a:r>
              <a:rPr lang="en-US" sz="3200" kern="0" dirty="0" err="1" smtClean="0">
                <a:solidFill>
                  <a:srgbClr val="000000"/>
                </a:solidFill>
                <a:latin typeface="Calibri" pitchFamily="34" charset="0"/>
              </a:rPr>
              <a:t>c,nTrue,nFalse</a:t>
            </a:r>
            <a:r>
              <a:rPr lang="en-US" sz="3200" kern="0" dirty="0" smtClean="0">
                <a:solidFill>
                  <a:srgbClr val="000000"/>
                </a:solidFill>
                <a:latin typeface="Calibri" pitchFamily="34" charset="0"/>
              </a:rPr>
              <a:t>)</a:t>
            </a:r>
            <a:endParaRPr lang="en-US" sz="3200" dirty="0"/>
          </a:p>
        </p:txBody>
      </p:sp>
    </p:spTree>
    <p:extLst>
      <p:ext uri="{BB962C8B-B14F-4D97-AF65-F5344CB8AC3E}">
        <p14:creationId xmlns:p14="http://schemas.microsoft.com/office/powerpoint/2010/main" val="234556022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35301"/>
            <a:ext cx="8229600" cy="683305"/>
          </a:xfrm>
        </p:spPr>
        <p:txBody>
          <a:bodyPr/>
          <a:lstStyle/>
          <a:p>
            <a:pPr algn="r"/>
            <a:r>
              <a:rPr lang="en-US" dirty="0" smtClean="0"/>
              <a:t>Code Compiled with javac</a:t>
            </a:r>
            <a:endParaRPr lang="en-US" dirty="0"/>
          </a:p>
        </p:txBody>
      </p:sp>
      <p:sp>
        <p:nvSpPr>
          <p:cNvPr id="4" name="Content Placeholder 3"/>
          <p:cNvSpPr>
            <a:spLocks noGrp="1"/>
          </p:cNvSpPr>
          <p:nvPr>
            <p:ph sz="half" idx="1"/>
          </p:nvPr>
        </p:nvSpPr>
        <p:spPr>
          <a:xfrm>
            <a:off x="165461" y="148047"/>
            <a:ext cx="5129349" cy="5203055"/>
          </a:xfrm>
        </p:spPr>
        <p:txBody>
          <a:bodyPr/>
          <a:lstStyle/>
          <a:p>
            <a:pPr marL="0" indent="0">
              <a:buNone/>
            </a:pPr>
            <a:r>
              <a:rPr lang="en-US" sz="2000" b="1" dirty="0">
                <a:solidFill>
                  <a:schemeClr val="tx1"/>
                </a:solidFill>
              </a:rPr>
              <a:t>static int </a:t>
            </a:r>
            <a:r>
              <a:rPr lang="en-US" sz="2000" dirty="0">
                <a:solidFill>
                  <a:schemeClr val="tx1"/>
                </a:solidFill>
              </a:rPr>
              <a:t>k</a:t>
            </a:r>
            <a:r>
              <a:rPr lang="en-US" sz="2000" dirty="0" smtClean="0">
                <a:solidFill>
                  <a:schemeClr val="tx1"/>
                </a:solidFill>
              </a:rPr>
              <a:t> </a:t>
            </a:r>
            <a:r>
              <a:rPr lang="en-US" sz="2000" dirty="0">
                <a:solidFill>
                  <a:schemeClr val="tx1"/>
                </a:solidFill>
              </a:rPr>
              <a:t>= 0;</a:t>
            </a:r>
          </a:p>
          <a:p>
            <a:pPr marL="0" indent="0">
              <a:buNone/>
            </a:pPr>
            <a:r>
              <a:rPr lang="en-US" sz="2000" b="1" dirty="0" smtClean="0">
                <a:solidFill>
                  <a:schemeClr val="tx1"/>
                </a:solidFill>
              </a:rPr>
              <a:t>static </a:t>
            </a:r>
            <a:r>
              <a:rPr lang="en-US" sz="2000" b="1" dirty="0">
                <a:solidFill>
                  <a:schemeClr val="tx1"/>
                </a:solidFill>
              </a:rPr>
              <a:t>boolean </a:t>
            </a:r>
            <a:r>
              <a:rPr lang="en-US" sz="2000" dirty="0">
                <a:solidFill>
                  <a:schemeClr val="tx1"/>
                </a:solidFill>
              </a:rPr>
              <a:t>action(</a:t>
            </a:r>
            <a:r>
              <a:rPr lang="en-US" sz="2000" b="1" dirty="0">
                <a:solidFill>
                  <a:schemeClr val="tx1"/>
                </a:solidFill>
              </a:rPr>
              <a:t>int</a:t>
            </a:r>
            <a:r>
              <a:rPr lang="en-US" sz="2000" dirty="0">
                <a:solidFill>
                  <a:schemeClr val="tx1"/>
                </a:solidFill>
              </a:rPr>
              <a:t> </a:t>
            </a:r>
            <a:r>
              <a:rPr lang="en-US" sz="2000" dirty="0" smtClean="0">
                <a:solidFill>
                  <a:schemeClr val="tx1"/>
                </a:solidFill>
              </a:rPr>
              <a:t>si,</a:t>
            </a:r>
            <a:br>
              <a:rPr lang="en-US" sz="2000" dirty="0" smtClean="0">
                <a:solidFill>
                  <a:schemeClr val="tx1"/>
                </a:solidFill>
              </a:rPr>
            </a:br>
            <a:r>
              <a:rPr lang="en-US" sz="2000" dirty="0" smtClean="0">
                <a:solidFill>
                  <a:schemeClr val="tx1"/>
                </a:solidFill>
              </a:rPr>
              <a:t>		</a:t>
            </a:r>
            <a:r>
              <a:rPr lang="en-US" sz="2000" b="1" dirty="0" smtClean="0">
                <a:solidFill>
                  <a:schemeClr val="tx1"/>
                </a:solidFill>
              </a:rPr>
              <a:t>boolean</a:t>
            </a:r>
            <a:r>
              <a:rPr lang="en-US" sz="2000" dirty="0" smtClean="0">
                <a:solidFill>
                  <a:schemeClr val="tx1"/>
                </a:solidFill>
              </a:rPr>
              <a:t> ob, </a:t>
            </a:r>
            <a:br>
              <a:rPr lang="en-US" sz="2000" dirty="0" smtClean="0">
                <a:solidFill>
                  <a:schemeClr val="tx1"/>
                </a:solidFill>
              </a:rPr>
            </a:br>
            <a:r>
              <a:rPr lang="en-US" sz="2000" dirty="0" smtClean="0">
                <a:solidFill>
                  <a:schemeClr val="tx1"/>
                </a:solidFill>
              </a:rPr>
              <a:t>		</a:t>
            </a:r>
            <a:r>
              <a:rPr lang="en-US" sz="2000" b="1" dirty="0" smtClean="0">
                <a:solidFill>
                  <a:schemeClr val="tx1"/>
                </a:solidFill>
              </a:rPr>
              <a:t>int </a:t>
            </a:r>
            <a:r>
              <a:rPr lang="en-US" sz="2000" dirty="0" smtClean="0">
                <a:solidFill>
                  <a:schemeClr val="tx1"/>
                </a:solidFill>
              </a:rPr>
              <a:t>sm, </a:t>
            </a:r>
            <a:r>
              <a:rPr lang="en-US" sz="2000" b="1" dirty="0">
                <a:solidFill>
                  <a:schemeClr val="tx1"/>
                </a:solidFill>
              </a:rPr>
              <a:t>int </a:t>
            </a:r>
            <a:r>
              <a:rPr lang="en-US" sz="2000" dirty="0" smtClean="0">
                <a:solidFill>
                  <a:schemeClr val="tx1"/>
                </a:solidFill>
              </a:rPr>
              <a:t>pr) </a:t>
            </a:r>
            <a:r>
              <a:rPr lang="en-US" sz="2000" dirty="0">
                <a:solidFill>
                  <a:schemeClr val="tx1"/>
                </a:solidFill>
              </a:rPr>
              <a:t>{</a:t>
            </a:r>
          </a:p>
          <a:p>
            <a:pPr marL="0" indent="0">
              <a:buNone/>
            </a:pPr>
            <a:r>
              <a:rPr lang="en-US" sz="2000" dirty="0">
                <a:solidFill>
                  <a:schemeClr val="tx1"/>
                </a:solidFill>
              </a:rPr>
              <a:t>	</a:t>
            </a:r>
            <a:r>
              <a:rPr lang="en-US" sz="2000" b="1" dirty="0">
                <a:solidFill>
                  <a:schemeClr val="tx1"/>
                </a:solidFill>
              </a:rPr>
              <a:t>if</a:t>
            </a:r>
            <a:r>
              <a:rPr lang="en-US" sz="2000" dirty="0">
                <a:solidFill>
                  <a:schemeClr val="tx1"/>
                </a:solidFill>
              </a:rPr>
              <a:t> (</a:t>
            </a:r>
            <a:r>
              <a:rPr lang="en-US" sz="2000" dirty="0" smtClean="0">
                <a:solidFill>
                  <a:schemeClr val="tx1"/>
                </a:solidFill>
              </a:rPr>
              <a:t>sm </a:t>
            </a:r>
            <a:r>
              <a:rPr lang="en-US" sz="2000" dirty="0">
                <a:solidFill>
                  <a:schemeClr val="tx1"/>
                </a:solidFill>
              </a:rPr>
              <a:t>+ </a:t>
            </a:r>
            <a:r>
              <a:rPr lang="en-US" sz="2000" dirty="0" smtClean="0">
                <a:solidFill>
                  <a:schemeClr val="tx1"/>
                </a:solidFill>
              </a:rPr>
              <a:t>2*pr </a:t>
            </a:r>
            <a:r>
              <a:rPr lang="en-US" sz="2000" dirty="0">
                <a:solidFill>
                  <a:schemeClr val="tx1"/>
                </a:solidFill>
              </a:rPr>
              <a:t>&gt; 10 &amp;&amp; </a:t>
            </a:r>
            <a:endParaRPr lang="en-US" sz="2000" dirty="0" smtClean="0">
              <a:solidFill>
                <a:schemeClr val="tx1"/>
              </a:solidFill>
            </a:endParaRPr>
          </a:p>
          <a:p>
            <a:pPr marL="0" indent="0">
              <a:buNone/>
            </a:pPr>
            <a:r>
              <a:rPr lang="en-US" sz="2000" dirty="0">
                <a:solidFill>
                  <a:schemeClr val="tx1"/>
                </a:solidFill>
              </a:rPr>
              <a:t>	</a:t>
            </a:r>
            <a:r>
              <a:rPr lang="en-US" sz="2000" dirty="0" smtClean="0">
                <a:solidFill>
                  <a:schemeClr val="tx1"/>
                </a:solidFill>
              </a:rPr>
              <a:t>!(si </a:t>
            </a:r>
            <a:r>
              <a:rPr lang="en-US" sz="2000" dirty="0">
                <a:solidFill>
                  <a:schemeClr val="tx1"/>
                </a:solidFill>
              </a:rPr>
              <a:t>&lt;= 5 &amp;&amp; </a:t>
            </a:r>
            <a:r>
              <a:rPr lang="en-US" sz="2000" dirty="0" smtClean="0">
                <a:solidFill>
                  <a:schemeClr val="tx1"/>
                </a:solidFill>
              </a:rPr>
              <a:t>ob)) </a:t>
            </a:r>
            <a:r>
              <a:rPr lang="en-US" sz="2000" dirty="0">
                <a:solidFill>
                  <a:schemeClr val="tx1"/>
                </a:solidFill>
              </a:rPr>
              <a:t>{</a:t>
            </a:r>
          </a:p>
          <a:p>
            <a:pPr marL="0" indent="0">
              <a:buNone/>
            </a:pPr>
            <a:r>
              <a:rPr lang="en-US" sz="2000" dirty="0">
                <a:solidFill>
                  <a:schemeClr val="tx1"/>
                </a:solidFill>
              </a:rPr>
              <a:t>	    </a:t>
            </a:r>
            <a:r>
              <a:rPr lang="en-US" sz="2000" dirty="0" smtClean="0">
                <a:solidFill>
                  <a:schemeClr val="tx1"/>
                </a:solidFill>
              </a:rPr>
              <a:t>k++; </a:t>
            </a:r>
            <a:r>
              <a:rPr lang="en-US" sz="2000" b="1" dirty="0" smtClean="0">
                <a:solidFill>
                  <a:schemeClr val="tx1"/>
                </a:solidFill>
              </a:rPr>
              <a:t>return</a:t>
            </a:r>
            <a:r>
              <a:rPr lang="en-US" sz="2000" dirty="0" smtClean="0">
                <a:solidFill>
                  <a:schemeClr val="tx1"/>
                </a:solidFill>
              </a:rPr>
              <a:t> </a:t>
            </a:r>
            <a:r>
              <a:rPr lang="en-US" sz="2000" dirty="0">
                <a:solidFill>
                  <a:schemeClr val="tx1"/>
                </a:solidFill>
              </a:rPr>
              <a:t>true;</a:t>
            </a:r>
          </a:p>
          <a:p>
            <a:pPr marL="0" indent="0">
              <a:buNone/>
            </a:pPr>
            <a:r>
              <a:rPr lang="en-US" sz="2000" dirty="0">
                <a:solidFill>
                  <a:schemeClr val="tx1"/>
                </a:solidFill>
              </a:rPr>
              <a:t>	} else {</a:t>
            </a:r>
          </a:p>
          <a:p>
            <a:pPr marL="0" indent="0">
              <a:buNone/>
            </a:pPr>
            <a:r>
              <a:rPr lang="en-US" sz="2000" b="1" dirty="0">
                <a:solidFill>
                  <a:schemeClr val="tx1"/>
                </a:solidFill>
              </a:rPr>
              <a:t>	    return</a:t>
            </a:r>
            <a:r>
              <a:rPr lang="en-US" sz="2000" dirty="0">
                <a:solidFill>
                  <a:schemeClr val="tx1"/>
                </a:solidFill>
              </a:rPr>
              <a:t> false;</a:t>
            </a:r>
          </a:p>
          <a:p>
            <a:pPr marL="0" indent="0">
              <a:buNone/>
            </a:pPr>
            <a:r>
              <a:rPr lang="en-US" sz="2000" dirty="0">
                <a:solidFill>
                  <a:schemeClr val="tx1"/>
                </a:solidFill>
              </a:rPr>
              <a:t>	</a:t>
            </a:r>
            <a:r>
              <a:rPr lang="en-US" sz="2000" dirty="0" smtClean="0">
                <a:solidFill>
                  <a:schemeClr val="tx1"/>
                </a:solidFill>
              </a:rPr>
              <a:t>} }</a:t>
            </a:r>
          </a:p>
          <a:p>
            <a:pPr marL="0" indent="0">
              <a:buNone/>
            </a:pPr>
            <a:endParaRPr lang="en-US" sz="2000" dirty="0" smtClean="0">
              <a:solidFill>
                <a:schemeClr val="tx1"/>
              </a:solidFill>
            </a:endParaRPr>
          </a:p>
          <a:p>
            <a:pPr marL="0" indent="0">
              <a:buNone/>
            </a:pPr>
            <a:r>
              <a:rPr lang="en-US" sz="2000" b="1" dirty="0" smtClean="0">
                <a:solidFill>
                  <a:schemeClr val="tx1"/>
                </a:solidFill>
              </a:rPr>
              <a:t>Compared to our current translation:</a:t>
            </a:r>
            <a:endParaRPr lang="en-US" sz="2000" b="1" dirty="0">
              <a:solidFill>
                <a:schemeClr val="tx1"/>
              </a:solidFill>
            </a:endParaRPr>
          </a:p>
          <a:p>
            <a:pPr marL="0" indent="0">
              <a:buNone/>
            </a:pPr>
            <a:r>
              <a:rPr lang="en-US" sz="2000" dirty="0" smtClean="0">
                <a:solidFill>
                  <a:schemeClr val="tx1"/>
                </a:solidFill>
              </a:rPr>
              <a:t>if 'sm+2*pr </a:t>
            </a:r>
            <a:r>
              <a:rPr lang="en-US" sz="2000" dirty="0">
                <a:solidFill>
                  <a:schemeClr val="tx1"/>
                </a:solidFill>
              </a:rPr>
              <a:t>&gt; 10' </a:t>
            </a:r>
            <a:r>
              <a:rPr lang="en-US" sz="2000" dirty="0" smtClean="0">
                <a:solidFill>
                  <a:schemeClr val="tx1"/>
                </a:solidFill>
              </a:rPr>
              <a:t>false</a:t>
            </a:r>
            <a:r>
              <a:rPr lang="en-US" sz="2000" dirty="0">
                <a:solidFill>
                  <a:schemeClr val="tx1"/>
                </a:solidFill>
              </a:rPr>
              <a:t>, </a:t>
            </a:r>
            <a:r>
              <a:rPr lang="en-US" sz="2000" dirty="0" smtClean="0">
                <a:solidFill>
                  <a:schemeClr val="tx1"/>
                </a:solidFill>
              </a:rPr>
              <a:t>immediately ireturns</a:t>
            </a:r>
            <a:endParaRPr lang="en-US" sz="2000" dirty="0">
              <a:solidFill>
                <a:schemeClr val="tx1"/>
              </a:solidFill>
            </a:endParaRPr>
          </a:p>
          <a:p>
            <a:pPr marL="0" indent="0">
              <a:buNone/>
            </a:pPr>
            <a:r>
              <a:rPr lang="en-US" sz="2000" dirty="0" smtClean="0">
                <a:solidFill>
                  <a:schemeClr val="tx1"/>
                </a:solidFill>
              </a:rPr>
              <a:t>if 'si </a:t>
            </a:r>
            <a:r>
              <a:rPr lang="en-US" sz="2000" dirty="0">
                <a:solidFill>
                  <a:schemeClr val="tx1"/>
                </a:solidFill>
              </a:rPr>
              <a:t>&gt; 5' is true, </a:t>
            </a:r>
            <a:r>
              <a:rPr lang="en-US" sz="2000" dirty="0" smtClean="0">
                <a:solidFill>
                  <a:schemeClr val="tx1"/>
                </a:solidFill>
              </a:rPr>
              <a:t>immediately </a:t>
            </a:r>
            <a:r>
              <a:rPr lang="en-US" sz="2000" dirty="0">
                <a:solidFill>
                  <a:schemeClr val="tx1"/>
                </a:solidFill>
              </a:rPr>
              <a:t>goes to 'then' part</a:t>
            </a:r>
          </a:p>
          <a:p>
            <a:pPr marL="0" indent="0">
              <a:buNone/>
            </a:pPr>
            <a:r>
              <a:rPr lang="en-US" sz="2000" dirty="0">
                <a:solidFill>
                  <a:schemeClr val="tx1"/>
                </a:solidFill>
              </a:rPr>
              <a:t>no intermediate result for if condition - do branches directly</a:t>
            </a:r>
          </a:p>
          <a:p>
            <a:pPr marL="0" indent="0">
              <a:buNone/>
            </a:pPr>
            <a:r>
              <a:rPr lang="en-US" sz="2000" dirty="0">
                <a:solidFill>
                  <a:schemeClr val="tx1"/>
                </a:solidFill>
              </a:rPr>
              <a:t>negation sign </a:t>
            </a:r>
            <a:r>
              <a:rPr lang="en-US" sz="2000" dirty="0" smtClean="0">
                <a:solidFill>
                  <a:schemeClr val="tx1"/>
                </a:solidFill>
              </a:rPr>
              <a:t>eliminated </a:t>
            </a:r>
            <a:r>
              <a:rPr lang="en-US" sz="2000" dirty="0">
                <a:solidFill>
                  <a:schemeClr val="tx1"/>
                </a:solidFill>
              </a:rPr>
              <a:t>and pushed </a:t>
            </a:r>
            <a:r>
              <a:rPr lang="en-US" sz="2000" dirty="0" smtClean="0">
                <a:solidFill>
                  <a:schemeClr val="tx1"/>
                </a:solidFill>
              </a:rPr>
              <a:t>through</a:t>
            </a:r>
            <a:endParaRPr lang="en-US" sz="2000" dirty="0">
              <a:solidFill>
                <a:schemeClr val="tx1"/>
              </a:solidFill>
            </a:endParaRPr>
          </a:p>
          <a:p>
            <a:pPr marL="0" indent="0">
              <a:buNone/>
            </a:pPr>
            <a:r>
              <a:rPr lang="en-US" sz="2000" dirty="0" smtClean="0">
                <a:solidFill>
                  <a:schemeClr val="tx1"/>
                </a:solidFill>
              </a:rPr>
              <a:t>only </a:t>
            </a:r>
            <a:r>
              <a:rPr lang="en-US" sz="2000" dirty="0">
                <a:solidFill>
                  <a:schemeClr val="tx1"/>
                </a:solidFill>
              </a:rPr>
              <a:t>one iconst_0 and </a:t>
            </a:r>
            <a:r>
              <a:rPr lang="en-US" sz="2000" dirty="0" smtClean="0">
                <a:solidFill>
                  <a:schemeClr val="tx1"/>
                </a:solidFill>
              </a:rPr>
              <a:t>one iconst_1</a:t>
            </a:r>
            <a:endParaRPr lang="en-US" sz="2000" dirty="0">
              <a:solidFill>
                <a:schemeClr val="tx1"/>
              </a:solidFill>
            </a:endParaRPr>
          </a:p>
        </p:txBody>
      </p:sp>
      <p:sp>
        <p:nvSpPr>
          <p:cNvPr id="5" name="Content Placeholder 4"/>
          <p:cNvSpPr>
            <a:spLocks noGrp="1"/>
          </p:cNvSpPr>
          <p:nvPr>
            <p:ph sz="half" idx="2"/>
          </p:nvPr>
        </p:nvSpPr>
        <p:spPr>
          <a:xfrm>
            <a:off x="5320937" y="896983"/>
            <a:ext cx="3544390" cy="5651863"/>
          </a:xfrm>
        </p:spPr>
        <p:txBody>
          <a:bodyPr/>
          <a:lstStyle/>
          <a:p>
            <a:pPr marL="0" indent="0">
              <a:buNone/>
            </a:pPr>
            <a:r>
              <a:rPr lang="en-US" sz="1600" dirty="0" smtClean="0">
                <a:solidFill>
                  <a:schemeClr val="tx1"/>
                </a:solidFill>
              </a:rPr>
              <a:t>   0</a:t>
            </a:r>
            <a:r>
              <a:rPr lang="en-US" sz="1600" dirty="0">
                <a:solidFill>
                  <a:schemeClr val="tx1"/>
                </a:solidFill>
              </a:rPr>
              <a:t>:   </a:t>
            </a:r>
            <a:r>
              <a:rPr lang="en-US" sz="1600" b="1" dirty="0">
                <a:solidFill>
                  <a:schemeClr val="tx1"/>
                </a:solidFill>
              </a:rPr>
              <a:t>iload</a:t>
            </a:r>
            <a:r>
              <a:rPr lang="en-US" sz="1600" dirty="0">
                <a:solidFill>
                  <a:schemeClr val="tx1"/>
                </a:solidFill>
              </a:rPr>
              <a:t>_2</a:t>
            </a:r>
          </a:p>
          <a:p>
            <a:pPr marL="0" indent="0">
              <a:buNone/>
            </a:pPr>
            <a:r>
              <a:rPr lang="en-US" sz="1600" dirty="0">
                <a:solidFill>
                  <a:schemeClr val="tx1"/>
                </a:solidFill>
              </a:rPr>
              <a:t>   1:   </a:t>
            </a:r>
            <a:r>
              <a:rPr lang="en-US" sz="1600" b="1" dirty="0">
                <a:solidFill>
                  <a:schemeClr val="tx1"/>
                </a:solidFill>
              </a:rPr>
              <a:t>iconst</a:t>
            </a:r>
            <a:r>
              <a:rPr lang="en-US" sz="1600" dirty="0">
                <a:solidFill>
                  <a:schemeClr val="tx1"/>
                </a:solidFill>
              </a:rPr>
              <a:t>_2</a:t>
            </a:r>
          </a:p>
          <a:p>
            <a:pPr marL="0" indent="0">
              <a:buNone/>
            </a:pPr>
            <a:r>
              <a:rPr lang="en-US" sz="1600" dirty="0">
                <a:solidFill>
                  <a:schemeClr val="tx1"/>
                </a:solidFill>
              </a:rPr>
              <a:t>   2:   </a:t>
            </a:r>
            <a:r>
              <a:rPr lang="en-US" sz="1600" b="1" dirty="0">
                <a:solidFill>
                  <a:schemeClr val="tx1"/>
                </a:solidFill>
              </a:rPr>
              <a:t>iload</a:t>
            </a:r>
            <a:r>
              <a:rPr lang="en-US" sz="1600" dirty="0">
                <a:solidFill>
                  <a:schemeClr val="tx1"/>
                </a:solidFill>
              </a:rPr>
              <a:t>_3</a:t>
            </a:r>
          </a:p>
          <a:p>
            <a:pPr marL="0" indent="0">
              <a:buNone/>
            </a:pPr>
            <a:r>
              <a:rPr lang="en-US" sz="1600" dirty="0">
                <a:solidFill>
                  <a:schemeClr val="tx1"/>
                </a:solidFill>
              </a:rPr>
              <a:t>   3:   </a:t>
            </a:r>
            <a:r>
              <a:rPr lang="en-US" sz="1600" b="1" dirty="0">
                <a:solidFill>
                  <a:schemeClr val="tx1"/>
                </a:solidFill>
              </a:rPr>
              <a:t>imul</a:t>
            </a:r>
          </a:p>
          <a:p>
            <a:pPr marL="0" indent="0">
              <a:buNone/>
            </a:pPr>
            <a:r>
              <a:rPr lang="en-US" sz="1600" dirty="0">
                <a:solidFill>
                  <a:schemeClr val="tx1"/>
                </a:solidFill>
              </a:rPr>
              <a:t>   4:   </a:t>
            </a:r>
            <a:r>
              <a:rPr lang="en-US" sz="1600" b="1" dirty="0">
                <a:solidFill>
                  <a:schemeClr val="tx1"/>
                </a:solidFill>
              </a:rPr>
              <a:t>iadd</a:t>
            </a:r>
          </a:p>
          <a:p>
            <a:pPr marL="0" indent="0">
              <a:buNone/>
            </a:pPr>
            <a:r>
              <a:rPr lang="en-US" sz="1600" dirty="0">
                <a:solidFill>
                  <a:schemeClr val="tx1"/>
                </a:solidFill>
              </a:rPr>
              <a:t>   5:   </a:t>
            </a:r>
            <a:r>
              <a:rPr lang="en-US" sz="1600" b="1" dirty="0">
                <a:solidFill>
                  <a:schemeClr val="tx1"/>
                </a:solidFill>
              </a:rPr>
              <a:t>bipush</a:t>
            </a:r>
            <a:r>
              <a:rPr lang="en-US" sz="1600" dirty="0">
                <a:solidFill>
                  <a:schemeClr val="tx1"/>
                </a:solidFill>
              </a:rPr>
              <a:t>  10</a:t>
            </a:r>
          </a:p>
          <a:p>
            <a:pPr marL="0" indent="0">
              <a:buNone/>
            </a:pPr>
            <a:r>
              <a:rPr lang="en-US" sz="1600" dirty="0">
                <a:solidFill>
                  <a:schemeClr val="tx1"/>
                </a:solidFill>
              </a:rPr>
              <a:t>   7:  </a:t>
            </a:r>
            <a:r>
              <a:rPr lang="en-US" sz="1600" b="1" dirty="0">
                <a:solidFill>
                  <a:schemeClr val="tx1"/>
                </a:solidFill>
              </a:rPr>
              <a:t> if_icmple       </a:t>
            </a:r>
            <a:r>
              <a:rPr lang="en-US" sz="1600" dirty="0">
                <a:solidFill>
                  <a:schemeClr val="tx1"/>
                </a:solidFill>
              </a:rPr>
              <a:t>29</a:t>
            </a:r>
          </a:p>
          <a:p>
            <a:pPr marL="0" indent="0">
              <a:buNone/>
            </a:pPr>
            <a:r>
              <a:rPr lang="en-US" sz="1600" dirty="0">
                <a:solidFill>
                  <a:schemeClr val="tx1"/>
                </a:solidFill>
              </a:rPr>
              <a:t>   10:  </a:t>
            </a:r>
            <a:r>
              <a:rPr lang="en-US" sz="1600" b="1" dirty="0">
                <a:solidFill>
                  <a:schemeClr val="tx1"/>
                </a:solidFill>
              </a:rPr>
              <a:t>iload</a:t>
            </a:r>
            <a:r>
              <a:rPr lang="en-US" sz="1600" dirty="0">
                <a:solidFill>
                  <a:schemeClr val="tx1"/>
                </a:solidFill>
              </a:rPr>
              <a:t>_0</a:t>
            </a:r>
          </a:p>
          <a:p>
            <a:pPr marL="0" indent="0">
              <a:buNone/>
            </a:pPr>
            <a:r>
              <a:rPr lang="en-US" sz="1600" dirty="0">
                <a:solidFill>
                  <a:schemeClr val="tx1"/>
                </a:solidFill>
              </a:rPr>
              <a:t>   11:  </a:t>
            </a:r>
            <a:r>
              <a:rPr lang="en-US" sz="1600" b="1" dirty="0">
                <a:solidFill>
                  <a:schemeClr val="tx1"/>
                </a:solidFill>
              </a:rPr>
              <a:t>iconst</a:t>
            </a:r>
            <a:r>
              <a:rPr lang="en-US" sz="1600" dirty="0">
                <a:solidFill>
                  <a:schemeClr val="tx1"/>
                </a:solidFill>
              </a:rPr>
              <a:t>_5</a:t>
            </a:r>
          </a:p>
          <a:p>
            <a:pPr marL="0" indent="0">
              <a:buNone/>
            </a:pPr>
            <a:r>
              <a:rPr lang="en-US" sz="1600" dirty="0">
                <a:solidFill>
                  <a:schemeClr val="tx1"/>
                </a:solidFill>
              </a:rPr>
              <a:t>   12:  </a:t>
            </a:r>
            <a:r>
              <a:rPr lang="en-US" sz="1600" b="1" dirty="0">
                <a:solidFill>
                  <a:schemeClr val="tx1"/>
                </a:solidFill>
              </a:rPr>
              <a:t>if_icmpgt</a:t>
            </a:r>
            <a:r>
              <a:rPr lang="en-US" sz="1600" dirty="0">
                <a:solidFill>
                  <a:schemeClr val="tx1"/>
                </a:solidFill>
              </a:rPr>
              <a:t>       19</a:t>
            </a:r>
          </a:p>
          <a:p>
            <a:pPr marL="0" indent="0">
              <a:buNone/>
            </a:pPr>
            <a:r>
              <a:rPr lang="en-US" sz="1600" dirty="0">
                <a:solidFill>
                  <a:schemeClr val="tx1"/>
                </a:solidFill>
              </a:rPr>
              <a:t>   15:  </a:t>
            </a:r>
            <a:r>
              <a:rPr lang="en-US" sz="1600" b="1" dirty="0">
                <a:solidFill>
                  <a:schemeClr val="tx1"/>
                </a:solidFill>
              </a:rPr>
              <a:t>iload</a:t>
            </a:r>
            <a:r>
              <a:rPr lang="en-US" sz="1600" dirty="0">
                <a:solidFill>
                  <a:schemeClr val="tx1"/>
                </a:solidFill>
              </a:rPr>
              <a:t>_1</a:t>
            </a:r>
          </a:p>
          <a:p>
            <a:pPr marL="0" indent="0">
              <a:buNone/>
            </a:pPr>
            <a:r>
              <a:rPr lang="en-US" sz="1600" dirty="0">
                <a:solidFill>
                  <a:schemeClr val="tx1"/>
                </a:solidFill>
              </a:rPr>
              <a:t>   16: </a:t>
            </a:r>
            <a:r>
              <a:rPr lang="en-US" sz="1600" b="1" dirty="0">
                <a:solidFill>
                  <a:schemeClr val="tx1"/>
                </a:solidFill>
              </a:rPr>
              <a:t> ifne    </a:t>
            </a:r>
            <a:r>
              <a:rPr lang="en-US" sz="1600" dirty="0">
                <a:solidFill>
                  <a:schemeClr val="tx1"/>
                </a:solidFill>
              </a:rPr>
              <a:t>29</a:t>
            </a:r>
          </a:p>
          <a:p>
            <a:pPr marL="0" indent="0">
              <a:buNone/>
            </a:pPr>
            <a:r>
              <a:rPr lang="en-US" sz="1600" dirty="0">
                <a:solidFill>
                  <a:schemeClr val="tx1"/>
                </a:solidFill>
              </a:rPr>
              <a:t>   19:  </a:t>
            </a:r>
            <a:r>
              <a:rPr lang="en-US" sz="1600" b="1" dirty="0">
                <a:solidFill>
                  <a:schemeClr val="tx1"/>
                </a:solidFill>
              </a:rPr>
              <a:t>getstatic </a:t>
            </a:r>
            <a:r>
              <a:rPr lang="en-US" sz="1600" dirty="0">
                <a:solidFill>
                  <a:schemeClr val="tx1"/>
                </a:solidFill>
              </a:rPr>
              <a:t>      #2; //Field </a:t>
            </a:r>
            <a:r>
              <a:rPr lang="en-US" sz="1600" dirty="0" smtClean="0">
                <a:solidFill>
                  <a:schemeClr val="tx1"/>
                </a:solidFill>
              </a:rPr>
              <a:t>k</a:t>
            </a:r>
            <a:endParaRPr lang="en-US" sz="1600" dirty="0">
              <a:solidFill>
                <a:schemeClr val="tx1"/>
              </a:solidFill>
            </a:endParaRPr>
          </a:p>
          <a:p>
            <a:pPr marL="0" indent="0">
              <a:buNone/>
            </a:pPr>
            <a:r>
              <a:rPr lang="en-US" sz="1600" dirty="0">
                <a:solidFill>
                  <a:schemeClr val="tx1"/>
                </a:solidFill>
              </a:rPr>
              <a:t>   22:  </a:t>
            </a:r>
            <a:r>
              <a:rPr lang="en-US" sz="1600" b="1" dirty="0">
                <a:solidFill>
                  <a:schemeClr val="tx1"/>
                </a:solidFill>
              </a:rPr>
              <a:t>iconst</a:t>
            </a:r>
            <a:r>
              <a:rPr lang="en-US" sz="1600" dirty="0">
                <a:solidFill>
                  <a:schemeClr val="tx1"/>
                </a:solidFill>
              </a:rPr>
              <a:t>_1</a:t>
            </a:r>
          </a:p>
          <a:p>
            <a:pPr marL="0" indent="0">
              <a:buNone/>
            </a:pPr>
            <a:r>
              <a:rPr lang="en-US" sz="1600" dirty="0">
                <a:solidFill>
                  <a:schemeClr val="tx1"/>
                </a:solidFill>
              </a:rPr>
              <a:t>   23:  </a:t>
            </a:r>
            <a:r>
              <a:rPr lang="en-US" sz="1600" b="1" dirty="0">
                <a:solidFill>
                  <a:schemeClr val="tx1"/>
                </a:solidFill>
              </a:rPr>
              <a:t>iadd</a:t>
            </a:r>
          </a:p>
          <a:p>
            <a:pPr marL="0" indent="0">
              <a:buNone/>
            </a:pPr>
            <a:r>
              <a:rPr lang="en-US" sz="1600" dirty="0">
                <a:solidFill>
                  <a:schemeClr val="tx1"/>
                </a:solidFill>
              </a:rPr>
              <a:t>   24: </a:t>
            </a:r>
            <a:r>
              <a:rPr lang="en-US" sz="1600" b="1" dirty="0">
                <a:solidFill>
                  <a:schemeClr val="tx1"/>
                </a:solidFill>
              </a:rPr>
              <a:t> putstatic       </a:t>
            </a:r>
            <a:r>
              <a:rPr lang="en-US" sz="1600" dirty="0">
                <a:solidFill>
                  <a:schemeClr val="tx1"/>
                </a:solidFill>
              </a:rPr>
              <a:t>#2; //Field </a:t>
            </a:r>
            <a:r>
              <a:rPr lang="en-US" sz="1600" dirty="0" smtClean="0">
                <a:solidFill>
                  <a:schemeClr val="tx1"/>
                </a:solidFill>
              </a:rPr>
              <a:t>k</a:t>
            </a:r>
            <a:endParaRPr lang="en-US" sz="1600" dirty="0">
              <a:solidFill>
                <a:schemeClr val="tx1"/>
              </a:solidFill>
            </a:endParaRPr>
          </a:p>
          <a:p>
            <a:pPr marL="0" indent="0">
              <a:buNone/>
            </a:pPr>
            <a:r>
              <a:rPr lang="en-US" sz="1600" dirty="0">
                <a:solidFill>
                  <a:schemeClr val="tx1"/>
                </a:solidFill>
              </a:rPr>
              <a:t>   27:  </a:t>
            </a:r>
            <a:r>
              <a:rPr lang="en-US" sz="1600" b="1" dirty="0">
                <a:solidFill>
                  <a:schemeClr val="tx1"/>
                </a:solidFill>
              </a:rPr>
              <a:t>iconst_1</a:t>
            </a:r>
          </a:p>
          <a:p>
            <a:pPr marL="0" indent="0">
              <a:buNone/>
            </a:pPr>
            <a:r>
              <a:rPr lang="en-US" sz="1600" dirty="0">
                <a:solidFill>
                  <a:schemeClr val="tx1"/>
                </a:solidFill>
              </a:rPr>
              <a:t>   28:  </a:t>
            </a:r>
            <a:r>
              <a:rPr lang="en-US" sz="1600" b="1" dirty="0">
                <a:solidFill>
                  <a:schemeClr val="tx1"/>
                </a:solidFill>
              </a:rPr>
              <a:t>ireturn</a:t>
            </a:r>
          </a:p>
          <a:p>
            <a:pPr marL="0" indent="0">
              <a:buNone/>
            </a:pPr>
            <a:r>
              <a:rPr lang="en-US" sz="1600" dirty="0">
                <a:solidFill>
                  <a:schemeClr val="tx1"/>
                </a:solidFill>
              </a:rPr>
              <a:t>   29:  </a:t>
            </a:r>
            <a:r>
              <a:rPr lang="en-US" sz="1600" b="1" dirty="0">
                <a:solidFill>
                  <a:schemeClr val="tx1"/>
                </a:solidFill>
              </a:rPr>
              <a:t>iconst_0</a:t>
            </a:r>
          </a:p>
          <a:p>
            <a:pPr marL="0" indent="0">
              <a:buNone/>
            </a:pPr>
            <a:r>
              <a:rPr lang="en-US" sz="1600" dirty="0">
                <a:solidFill>
                  <a:schemeClr val="tx1"/>
                </a:solidFill>
              </a:rPr>
              <a:t>   30:  </a:t>
            </a:r>
            <a:r>
              <a:rPr lang="en-US" sz="1600" b="1" dirty="0">
                <a:solidFill>
                  <a:schemeClr val="tx1"/>
                </a:solidFill>
              </a:rPr>
              <a:t>ireturn</a:t>
            </a:r>
          </a:p>
        </p:txBody>
      </p:sp>
    </p:spTree>
    <p:extLst>
      <p:ext uri="{BB962C8B-B14F-4D97-AF65-F5344CB8AC3E}">
        <p14:creationId xmlns:p14="http://schemas.microsoft.com/office/powerpoint/2010/main" val="54195179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40570"/>
            <a:ext cx="8229600" cy="1143000"/>
          </a:xfrm>
        </p:spPr>
        <p:txBody>
          <a:bodyPr/>
          <a:lstStyle/>
          <a:p>
            <a:r>
              <a:rPr lang="en-US" b="1" dirty="0" smtClean="0"/>
              <a:t>break</a:t>
            </a:r>
            <a:r>
              <a:rPr lang="en-US" dirty="0" smtClean="0"/>
              <a:t> and </a:t>
            </a:r>
            <a:r>
              <a:rPr lang="en-US" b="1" dirty="0" smtClean="0"/>
              <a:t>continue</a:t>
            </a:r>
            <a:r>
              <a:rPr lang="en-US" dirty="0" smtClean="0"/>
              <a:t> statements?</a:t>
            </a:r>
            <a:br>
              <a:rPr lang="en-US" dirty="0" smtClean="0"/>
            </a:br>
            <a:r>
              <a:rPr lang="en-US" dirty="0" smtClean="0"/>
              <a:t>Three parameters!</a:t>
            </a:r>
            <a:endParaRPr lang="en-US" dirty="0"/>
          </a:p>
        </p:txBody>
      </p:sp>
      <p:sp>
        <p:nvSpPr>
          <p:cNvPr id="6" name="Rectangle 5"/>
          <p:cNvSpPr/>
          <p:nvPr/>
        </p:nvSpPr>
        <p:spPr>
          <a:xfrm>
            <a:off x="746566" y="1892343"/>
            <a:ext cx="6846425" cy="4524315"/>
          </a:xfrm>
          <a:prstGeom prst="rect">
            <a:avLst/>
          </a:prstGeom>
        </p:spPr>
        <p:txBody>
          <a:bodyPr wrap="square">
            <a:spAutoFit/>
          </a:bodyPr>
          <a:lstStyle/>
          <a:p>
            <a:pPr marL="0" indent="0">
              <a:buNone/>
            </a:pPr>
            <a:r>
              <a:rPr lang="en-US" sz="3200" b="1" dirty="0">
                <a:latin typeface="Calibri" panose="020F0502020204030204" pitchFamily="34" charset="0"/>
              </a:rPr>
              <a:t>[</a:t>
            </a:r>
            <a:r>
              <a:rPr lang="en-US" sz="3200" dirty="0">
                <a:latin typeface="Calibri" panose="020F0502020204030204" pitchFamily="34" charset="0"/>
              </a:rPr>
              <a:t> </a:t>
            </a:r>
            <a:r>
              <a:rPr lang="en-US" sz="3200" b="1" dirty="0">
                <a:latin typeface="Calibri" panose="020F0502020204030204" pitchFamily="34" charset="0"/>
              </a:rPr>
              <a:t>break</a:t>
            </a:r>
            <a:r>
              <a:rPr lang="en-US" sz="3200" dirty="0">
                <a:latin typeface="Calibri" panose="020F0502020204030204" pitchFamily="34" charset="0"/>
              </a:rPr>
              <a:t> </a:t>
            </a:r>
            <a:r>
              <a:rPr lang="en-US" sz="3200" b="1" dirty="0">
                <a:latin typeface="Calibri" panose="020F0502020204030204" pitchFamily="34" charset="0"/>
              </a:rPr>
              <a:t>]</a:t>
            </a:r>
            <a:r>
              <a:rPr lang="en-US" sz="3200" dirty="0">
                <a:latin typeface="Calibri" panose="020F0502020204030204" pitchFamily="34" charset="0"/>
              </a:rPr>
              <a:t> after </a:t>
            </a:r>
            <a:r>
              <a:rPr lang="en-US" sz="3200" dirty="0" err="1" smtClean="0">
                <a:latin typeface="Calibri" panose="020F0502020204030204" pitchFamily="34" charset="0"/>
              </a:rPr>
              <a:t>brk</a:t>
            </a:r>
            <a:r>
              <a:rPr lang="en-US" sz="3200" dirty="0" smtClean="0">
                <a:latin typeface="Calibri" panose="020F0502020204030204" pitchFamily="34" charset="0"/>
              </a:rPr>
              <a:t> </a:t>
            </a:r>
            <a:r>
              <a:rPr lang="en-US" sz="3200" b="1" dirty="0" err="1" smtClean="0">
                <a:solidFill>
                  <a:srgbClr val="008000"/>
                </a:solidFill>
                <a:latin typeface="Calibri" panose="020F0502020204030204" pitchFamily="34" charset="0"/>
              </a:rPr>
              <a:t>cont</a:t>
            </a:r>
            <a:r>
              <a:rPr lang="en-US" sz="3200" dirty="0" smtClean="0">
                <a:latin typeface="Calibri" panose="020F0502020204030204" pitchFamily="34" charset="0"/>
              </a:rPr>
              <a:t> </a:t>
            </a:r>
            <a:r>
              <a:rPr lang="en-US" sz="3200" dirty="0">
                <a:latin typeface="Calibri" panose="020F0502020204030204" pitchFamily="34" charset="0"/>
              </a:rPr>
              <a:t>=</a:t>
            </a:r>
          </a:p>
          <a:p>
            <a:pPr marL="0" indent="0">
              <a:buNone/>
            </a:pPr>
            <a:r>
              <a:rPr lang="en-US" sz="3200" dirty="0">
                <a:latin typeface="Calibri" panose="020F0502020204030204" pitchFamily="34" charset="0"/>
              </a:rPr>
              <a:t>    </a:t>
            </a:r>
            <a:r>
              <a:rPr lang="en-US" sz="3200" b="1" dirty="0" err="1">
                <a:latin typeface="Calibri" panose="020F0502020204030204" pitchFamily="34" charset="0"/>
              </a:rPr>
              <a:t>goto</a:t>
            </a:r>
            <a:r>
              <a:rPr lang="en-US" sz="3200" dirty="0">
                <a:latin typeface="Calibri" panose="020F0502020204030204" pitchFamily="34" charset="0"/>
              </a:rPr>
              <a:t> </a:t>
            </a:r>
            <a:r>
              <a:rPr lang="en-US" sz="3200" dirty="0" err="1" smtClean="0">
                <a:latin typeface="Calibri" panose="020F0502020204030204" pitchFamily="34" charset="0"/>
              </a:rPr>
              <a:t>brk</a:t>
            </a:r>
            <a:endParaRPr lang="en-US" sz="3200" dirty="0" smtClean="0">
              <a:latin typeface="Calibri" panose="020F0502020204030204" pitchFamily="34" charset="0"/>
            </a:endParaRPr>
          </a:p>
          <a:p>
            <a:pPr marL="0" indent="0">
              <a:buNone/>
            </a:pPr>
            <a:endParaRPr lang="en-US" sz="3200" dirty="0" smtClean="0">
              <a:latin typeface="Calibri" panose="020F0502020204030204" pitchFamily="34" charset="0"/>
            </a:endParaRPr>
          </a:p>
          <a:p>
            <a:pPr marL="0" indent="0">
              <a:buNone/>
            </a:pPr>
            <a:r>
              <a:rPr lang="en-US" sz="3200" b="1" dirty="0">
                <a:latin typeface="Calibri" panose="020F0502020204030204" pitchFamily="34" charset="0"/>
              </a:rPr>
              <a:t>[</a:t>
            </a:r>
            <a:r>
              <a:rPr lang="en-US" sz="3200" dirty="0">
                <a:latin typeface="Calibri" panose="020F0502020204030204" pitchFamily="34" charset="0"/>
              </a:rPr>
              <a:t> </a:t>
            </a:r>
            <a:r>
              <a:rPr lang="en-US" sz="3200" b="1" dirty="0" smtClean="0">
                <a:latin typeface="Calibri" panose="020F0502020204030204" pitchFamily="34" charset="0"/>
              </a:rPr>
              <a:t>continue</a:t>
            </a:r>
            <a:r>
              <a:rPr lang="en-US" sz="3200" dirty="0" smtClean="0">
                <a:latin typeface="Calibri" panose="020F0502020204030204" pitchFamily="34" charset="0"/>
              </a:rPr>
              <a:t> </a:t>
            </a:r>
            <a:r>
              <a:rPr lang="en-US" sz="3200" b="1" dirty="0">
                <a:latin typeface="Calibri" panose="020F0502020204030204" pitchFamily="34" charset="0"/>
              </a:rPr>
              <a:t>]</a:t>
            </a:r>
            <a:r>
              <a:rPr lang="en-US" sz="3200" dirty="0">
                <a:latin typeface="Calibri" panose="020F0502020204030204" pitchFamily="34" charset="0"/>
              </a:rPr>
              <a:t> after </a:t>
            </a:r>
            <a:r>
              <a:rPr lang="en-US" sz="3200" dirty="0" err="1">
                <a:latin typeface="Calibri" panose="020F0502020204030204" pitchFamily="34" charset="0"/>
              </a:rPr>
              <a:t>brk</a:t>
            </a:r>
            <a:r>
              <a:rPr lang="en-US" sz="3200" dirty="0">
                <a:latin typeface="Calibri" panose="020F0502020204030204" pitchFamily="34" charset="0"/>
              </a:rPr>
              <a:t> </a:t>
            </a:r>
            <a:r>
              <a:rPr lang="en-US" sz="3200" b="1" dirty="0" err="1">
                <a:solidFill>
                  <a:srgbClr val="008000"/>
                </a:solidFill>
                <a:latin typeface="Calibri" panose="020F0502020204030204" pitchFamily="34" charset="0"/>
              </a:rPr>
              <a:t>cont</a:t>
            </a:r>
            <a:r>
              <a:rPr lang="en-US" sz="3200" dirty="0">
                <a:latin typeface="Calibri" panose="020F0502020204030204" pitchFamily="34" charset="0"/>
              </a:rPr>
              <a:t> =</a:t>
            </a:r>
          </a:p>
          <a:p>
            <a:pPr marL="0" indent="0">
              <a:buNone/>
            </a:pPr>
            <a:r>
              <a:rPr lang="en-US" sz="3200" dirty="0">
                <a:latin typeface="Calibri" panose="020F0502020204030204" pitchFamily="34" charset="0"/>
              </a:rPr>
              <a:t>    </a:t>
            </a:r>
            <a:r>
              <a:rPr lang="en-US" sz="3200" b="1" dirty="0" err="1">
                <a:latin typeface="Calibri" panose="020F0502020204030204" pitchFamily="34" charset="0"/>
              </a:rPr>
              <a:t>goto</a:t>
            </a:r>
            <a:r>
              <a:rPr lang="en-US" sz="3200" dirty="0">
                <a:latin typeface="Calibri" panose="020F0502020204030204" pitchFamily="34" charset="0"/>
              </a:rPr>
              <a:t> </a:t>
            </a:r>
            <a:r>
              <a:rPr lang="en-US" sz="3200" b="1" dirty="0" err="1" smtClean="0">
                <a:solidFill>
                  <a:srgbClr val="008000"/>
                </a:solidFill>
                <a:latin typeface="Calibri" panose="020F0502020204030204" pitchFamily="34" charset="0"/>
              </a:rPr>
              <a:t>cont</a:t>
            </a:r>
            <a:endParaRPr lang="en-US" sz="3200" b="1" dirty="0">
              <a:solidFill>
                <a:srgbClr val="008000"/>
              </a:solidFill>
              <a:latin typeface="Calibri" panose="020F0502020204030204" pitchFamily="34" charset="0"/>
            </a:endParaRPr>
          </a:p>
          <a:p>
            <a:pPr marL="0" indent="0">
              <a:buNone/>
            </a:pPr>
            <a:endParaRPr lang="en-US" sz="3200" dirty="0">
              <a:latin typeface="Calibri" panose="020F0502020204030204" pitchFamily="34" charset="0"/>
            </a:endParaRPr>
          </a:p>
          <a:p>
            <a:pPr marL="0" indent="0">
              <a:buNone/>
            </a:pPr>
            <a:r>
              <a:rPr lang="en-US" sz="3200" b="1" dirty="0" smtClean="0">
                <a:latin typeface="Calibri" panose="020F0502020204030204" pitchFamily="34" charset="0"/>
              </a:rPr>
              <a:t>[</a:t>
            </a:r>
            <a:r>
              <a:rPr lang="en-US" sz="3200" dirty="0" smtClean="0">
                <a:latin typeface="Calibri" panose="020F0502020204030204" pitchFamily="34" charset="0"/>
              </a:rPr>
              <a:t> </a:t>
            </a:r>
            <a:r>
              <a:rPr lang="en-US" sz="3200" b="1" dirty="0">
                <a:latin typeface="Calibri" panose="020F0502020204030204" pitchFamily="34" charset="0"/>
              </a:rPr>
              <a:t>while</a:t>
            </a:r>
            <a:r>
              <a:rPr lang="en-US" sz="3200" dirty="0">
                <a:latin typeface="Calibri" panose="020F0502020204030204" pitchFamily="34" charset="0"/>
              </a:rPr>
              <a:t> (c) s </a:t>
            </a:r>
            <a:r>
              <a:rPr lang="en-US" sz="3200" b="1" dirty="0">
                <a:latin typeface="Calibri" panose="020F0502020204030204" pitchFamily="34" charset="0"/>
              </a:rPr>
              <a:t>]</a:t>
            </a:r>
            <a:r>
              <a:rPr lang="en-US" sz="3200" dirty="0">
                <a:latin typeface="Calibri" panose="020F0502020204030204" pitchFamily="34" charset="0"/>
              </a:rPr>
              <a:t> after </a:t>
            </a:r>
            <a:r>
              <a:rPr lang="en-US" sz="3200" dirty="0" err="1" smtClean="0">
                <a:latin typeface="Calibri" panose="020F0502020204030204" pitchFamily="34" charset="0"/>
              </a:rPr>
              <a:t>brk</a:t>
            </a:r>
            <a:r>
              <a:rPr lang="en-US" sz="3200" dirty="0" smtClean="0">
                <a:latin typeface="Calibri" panose="020F0502020204030204" pitchFamily="34" charset="0"/>
              </a:rPr>
              <a:t> </a:t>
            </a:r>
            <a:r>
              <a:rPr lang="en-US" sz="3200" b="1" dirty="0" err="1" smtClean="0">
                <a:solidFill>
                  <a:srgbClr val="008000"/>
                </a:solidFill>
                <a:latin typeface="Calibri" panose="020F0502020204030204" pitchFamily="34" charset="0"/>
              </a:rPr>
              <a:t>cont</a:t>
            </a:r>
            <a:r>
              <a:rPr lang="en-US" sz="3200" dirty="0" smtClean="0">
                <a:latin typeface="Calibri" panose="020F0502020204030204" pitchFamily="34" charset="0"/>
              </a:rPr>
              <a:t> </a:t>
            </a:r>
            <a:r>
              <a:rPr lang="en-US" sz="3200" dirty="0">
                <a:latin typeface="Calibri" panose="020F0502020204030204" pitchFamily="34" charset="0"/>
              </a:rPr>
              <a:t>=</a:t>
            </a:r>
          </a:p>
          <a:p>
            <a:pPr marL="0" indent="0">
              <a:buNone/>
            </a:pPr>
            <a:r>
              <a:rPr lang="en-US" sz="3200" b="1" dirty="0">
                <a:solidFill>
                  <a:srgbClr val="008000"/>
                </a:solidFill>
                <a:latin typeface="Calibri" panose="020F0502020204030204" pitchFamily="34" charset="0"/>
              </a:rPr>
              <a:t>test</a:t>
            </a:r>
            <a:r>
              <a:rPr lang="en-US" sz="3200" dirty="0">
                <a:latin typeface="Calibri" panose="020F0502020204030204" pitchFamily="34" charset="0"/>
              </a:rPr>
              <a:t>:    </a:t>
            </a:r>
            <a:r>
              <a:rPr lang="en-US" sz="3200" b="1" dirty="0">
                <a:latin typeface="Calibri" panose="020F0502020204030204" pitchFamily="34" charset="0"/>
              </a:rPr>
              <a:t>branch</a:t>
            </a:r>
            <a:r>
              <a:rPr lang="en-US" sz="3200" dirty="0">
                <a:latin typeface="Calibri" panose="020F0502020204030204" pitchFamily="34" charset="0"/>
              </a:rPr>
              <a:t>(</a:t>
            </a:r>
            <a:r>
              <a:rPr lang="en-US" sz="3200" dirty="0" err="1">
                <a:latin typeface="Calibri" panose="020F0502020204030204" pitchFamily="34" charset="0"/>
              </a:rPr>
              <a:t>c,body,after</a:t>
            </a:r>
            <a:r>
              <a:rPr lang="en-US" sz="3200" dirty="0">
                <a:latin typeface="Calibri" panose="020F0502020204030204" pitchFamily="34" charset="0"/>
              </a:rPr>
              <a:t>) </a:t>
            </a:r>
            <a:r>
              <a:rPr lang="en-US" sz="3200" dirty="0" smtClean="0">
                <a:latin typeface="Calibri" panose="020F0502020204030204" pitchFamily="34" charset="0"/>
              </a:rPr>
              <a:t/>
            </a:r>
            <a:br>
              <a:rPr lang="en-US" sz="3200" dirty="0" smtClean="0">
                <a:latin typeface="Calibri" panose="020F0502020204030204" pitchFamily="34" charset="0"/>
              </a:rPr>
            </a:br>
            <a:r>
              <a:rPr lang="en-US" sz="3200" dirty="0" smtClean="0">
                <a:latin typeface="Calibri" panose="020F0502020204030204" pitchFamily="34" charset="0"/>
              </a:rPr>
              <a:t>body</a:t>
            </a:r>
            <a:r>
              <a:rPr lang="en-US" sz="3200" dirty="0">
                <a:latin typeface="Calibri" panose="020F0502020204030204" pitchFamily="34" charset="0"/>
              </a:rPr>
              <a:t>:  </a:t>
            </a:r>
            <a:r>
              <a:rPr lang="en-US" sz="3200" b="1" dirty="0">
                <a:latin typeface="Calibri" panose="020F0502020204030204" pitchFamily="34" charset="0"/>
              </a:rPr>
              <a:t>[</a:t>
            </a:r>
            <a:r>
              <a:rPr lang="en-US" sz="3200" dirty="0">
                <a:latin typeface="Calibri" panose="020F0502020204030204" pitchFamily="34" charset="0"/>
              </a:rPr>
              <a:t> s </a:t>
            </a:r>
            <a:r>
              <a:rPr lang="en-US" sz="3200" b="1" dirty="0">
                <a:latin typeface="Calibri" panose="020F0502020204030204" pitchFamily="34" charset="0"/>
              </a:rPr>
              <a:t>]</a:t>
            </a:r>
            <a:r>
              <a:rPr lang="en-US" sz="3200" dirty="0">
                <a:latin typeface="Calibri" panose="020F0502020204030204" pitchFamily="34" charset="0"/>
              </a:rPr>
              <a:t> test </a:t>
            </a:r>
            <a:r>
              <a:rPr lang="en-US" sz="3200" dirty="0" smtClean="0">
                <a:latin typeface="Calibri" panose="020F0502020204030204" pitchFamily="34" charset="0"/>
              </a:rPr>
              <a:t>after </a:t>
            </a:r>
            <a:r>
              <a:rPr lang="en-US" sz="3200" b="1" dirty="0" smtClean="0">
                <a:solidFill>
                  <a:srgbClr val="008000"/>
                </a:solidFill>
                <a:latin typeface="Calibri" panose="020F0502020204030204" pitchFamily="34" charset="0"/>
              </a:rPr>
              <a:t>test</a:t>
            </a:r>
            <a:endParaRPr lang="en-US" sz="3200" b="1" dirty="0">
              <a:solidFill>
                <a:srgbClr val="008000"/>
              </a:solidFill>
              <a:latin typeface="Calibri" panose="020F0502020204030204" pitchFamily="34" charset="0"/>
            </a:endParaRPr>
          </a:p>
        </p:txBody>
      </p:sp>
    </p:spTree>
    <p:extLst>
      <p:ext uri="{BB962C8B-B14F-4D97-AF65-F5344CB8AC3E}">
        <p14:creationId xmlns:p14="http://schemas.microsoft.com/office/powerpoint/2010/main" val="310739961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857500"/>
            <a:ext cx="8229600" cy="1143000"/>
          </a:xfrm>
        </p:spPr>
        <p:txBody>
          <a:bodyPr/>
          <a:lstStyle/>
          <a:p>
            <a:r>
              <a:rPr lang="en-US" dirty="0" smtClean="0"/>
              <a:t>Some High-Level Instructions for JVM</a:t>
            </a:r>
            <a:endParaRPr lang="en-US" dirty="0"/>
          </a:p>
        </p:txBody>
      </p:sp>
    </p:spTree>
    <p:extLst>
      <p:ext uri="{BB962C8B-B14F-4D97-AF65-F5344CB8AC3E}">
        <p14:creationId xmlns:p14="http://schemas.microsoft.com/office/powerpoint/2010/main" val="404406475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Method Calls</a:t>
            </a:r>
            <a:endParaRPr lang="en-US" dirty="0"/>
          </a:p>
        </p:txBody>
      </p:sp>
      <p:sp>
        <p:nvSpPr>
          <p:cNvPr id="3" name="Content Placeholder 2"/>
          <p:cNvSpPr>
            <a:spLocks noGrp="1"/>
          </p:cNvSpPr>
          <p:nvPr>
            <p:ph idx="1"/>
          </p:nvPr>
        </p:nvSpPr>
        <p:spPr>
          <a:xfrm>
            <a:off x="457200" y="1470992"/>
            <a:ext cx="8686800" cy="4655172"/>
          </a:xfrm>
        </p:spPr>
        <p:txBody>
          <a:bodyPr/>
          <a:lstStyle/>
          <a:p>
            <a:pPr marL="0" indent="0">
              <a:buNone/>
            </a:pPr>
            <a:r>
              <a:rPr lang="en-US" dirty="0" smtClean="0"/>
              <a:t>Invoking methods</a:t>
            </a:r>
            <a:r>
              <a:rPr lang="en-US" dirty="0"/>
              <a:t> </a:t>
            </a:r>
            <a:r>
              <a:rPr lang="en-US" dirty="0" smtClean="0"/>
              <a:t>(arguments pushed onto stack)</a:t>
            </a:r>
            <a:endParaRPr lang="en-US" dirty="0"/>
          </a:p>
          <a:p>
            <a:pPr marL="0" indent="0">
              <a:buNone/>
            </a:pPr>
            <a:r>
              <a:rPr lang="en-US" dirty="0"/>
              <a:t>    </a:t>
            </a:r>
            <a:r>
              <a:rPr lang="en-US" b="1" dirty="0"/>
              <a:t>invokestatic</a:t>
            </a:r>
          </a:p>
          <a:p>
            <a:pPr marL="0" indent="0">
              <a:buNone/>
            </a:pPr>
            <a:r>
              <a:rPr lang="en-US" dirty="0"/>
              <a:t>    </a:t>
            </a:r>
            <a:r>
              <a:rPr lang="en-US" b="1" dirty="0"/>
              <a:t>invokevirtual</a:t>
            </a:r>
          </a:p>
          <a:p>
            <a:pPr marL="0" indent="0">
              <a:buNone/>
            </a:pPr>
            <a:endParaRPr lang="en-US" dirty="0" smtClean="0"/>
          </a:p>
          <a:p>
            <a:pPr marL="0" indent="0">
              <a:buNone/>
            </a:pPr>
            <a:r>
              <a:rPr lang="en-US" dirty="0" smtClean="0"/>
              <a:t>Returning </a:t>
            </a:r>
            <a:r>
              <a:rPr lang="en-US" dirty="0"/>
              <a:t>value from methods</a:t>
            </a:r>
            <a:r>
              <a:rPr lang="en-US" dirty="0" smtClean="0"/>
              <a:t>:</a:t>
            </a:r>
            <a:endParaRPr lang="en-US" dirty="0"/>
          </a:p>
          <a:p>
            <a:pPr marL="0" indent="0">
              <a:buNone/>
            </a:pPr>
            <a:r>
              <a:rPr lang="en-US" dirty="0"/>
              <a:t>    </a:t>
            </a:r>
            <a:r>
              <a:rPr lang="en-US" b="1" dirty="0" smtClean="0"/>
              <a:t>ireturn </a:t>
            </a:r>
            <a:r>
              <a:rPr lang="en-US" dirty="0" smtClean="0"/>
              <a:t>– take integer from stack and return it</a:t>
            </a:r>
            <a:endParaRPr lang="en-US" b="1" dirty="0"/>
          </a:p>
          <a:p>
            <a:pPr marL="0" indent="0">
              <a:buNone/>
            </a:pPr>
            <a:r>
              <a:rPr lang="en-US" dirty="0"/>
              <a:t>    </a:t>
            </a:r>
            <a:r>
              <a:rPr lang="en-US" b="1" dirty="0" smtClean="0"/>
              <a:t>areturn </a:t>
            </a:r>
            <a:r>
              <a:rPr lang="en-US" dirty="0" smtClean="0"/>
              <a:t>– take reference from stack and return it</a:t>
            </a:r>
            <a:endParaRPr lang="en-US" b="1" dirty="0"/>
          </a:p>
          <a:p>
            <a:pPr marL="0" indent="0">
              <a:buNone/>
            </a:pPr>
            <a:r>
              <a:rPr lang="en-US" dirty="0"/>
              <a:t>    </a:t>
            </a:r>
            <a:r>
              <a:rPr lang="en-US" b="1" dirty="0" smtClean="0"/>
              <a:t>return </a:t>
            </a:r>
            <a:r>
              <a:rPr lang="en-US" dirty="0" smtClean="0"/>
              <a:t>– return from a method returning ‘</a:t>
            </a:r>
            <a:r>
              <a:rPr lang="en-US" b="1" dirty="0" smtClean="0"/>
              <a:t>void</a:t>
            </a:r>
            <a:r>
              <a:rPr lang="en-US" dirty="0" smtClean="0"/>
              <a:t>’</a:t>
            </a:r>
            <a:endParaRPr lang="en-US" b="1" dirty="0"/>
          </a:p>
        </p:txBody>
      </p:sp>
    </p:spTree>
    <p:extLst>
      <p:ext uri="{BB962C8B-B14F-4D97-AF65-F5344CB8AC3E}">
        <p14:creationId xmlns:p14="http://schemas.microsoft.com/office/powerpoint/2010/main" val="12675855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943" y="126592"/>
            <a:ext cx="8094617" cy="631053"/>
          </a:xfrm>
        </p:spPr>
        <p:txBody>
          <a:bodyPr/>
          <a:lstStyle/>
          <a:p>
            <a:pPr algn="l"/>
            <a:r>
              <a:rPr lang="en-US" dirty="0" smtClean="0"/>
              <a:t>invokestatic</a:t>
            </a:r>
            <a:endParaRPr lang="en-US" dirty="0"/>
          </a:p>
        </p:txBody>
      </p:sp>
      <p:sp>
        <p:nvSpPr>
          <p:cNvPr id="5" name="Content Placeholder 4"/>
          <p:cNvSpPr>
            <a:spLocks noGrp="1"/>
          </p:cNvSpPr>
          <p:nvPr>
            <p:ph sz="half" idx="1"/>
          </p:nvPr>
        </p:nvSpPr>
        <p:spPr>
          <a:xfrm>
            <a:off x="269966" y="766354"/>
            <a:ext cx="4302034" cy="6017623"/>
          </a:xfrm>
        </p:spPr>
        <p:txBody>
          <a:bodyPr/>
          <a:lstStyle/>
          <a:p>
            <a:pPr marL="0" indent="0">
              <a:buNone/>
            </a:pPr>
            <a:r>
              <a:rPr lang="en-US" sz="1200" dirty="0" smtClean="0">
                <a:solidFill>
                  <a:schemeClr val="tx1"/>
                </a:solidFill>
              </a:rPr>
              <a:t>invokestatic</a:t>
            </a:r>
          </a:p>
          <a:p>
            <a:pPr marL="0" indent="0">
              <a:buNone/>
            </a:pPr>
            <a:r>
              <a:rPr lang="en-US" sz="1200" dirty="0" smtClean="0">
                <a:solidFill>
                  <a:schemeClr val="tx1"/>
                </a:solidFill>
              </a:rPr>
              <a:t>indexbyte1</a:t>
            </a:r>
            <a:endParaRPr lang="en-US" sz="1200" dirty="0">
              <a:solidFill>
                <a:schemeClr val="tx1"/>
              </a:solidFill>
            </a:endParaRPr>
          </a:p>
          <a:p>
            <a:pPr marL="0" indent="0">
              <a:buNone/>
            </a:pPr>
            <a:r>
              <a:rPr lang="en-US" sz="1200" dirty="0">
                <a:solidFill>
                  <a:schemeClr val="tx1"/>
                </a:solidFill>
              </a:rPr>
              <a:t>indexbyte2</a:t>
            </a:r>
          </a:p>
          <a:p>
            <a:pPr marL="0" indent="0">
              <a:buNone/>
            </a:pPr>
            <a:endParaRPr lang="en-US" sz="1200" dirty="0">
              <a:solidFill>
                <a:schemeClr val="tx1"/>
              </a:solidFill>
            </a:endParaRPr>
          </a:p>
          <a:p>
            <a:pPr marL="0" indent="0" algn="ctr">
              <a:buNone/>
            </a:pPr>
            <a:r>
              <a:rPr lang="en-US" sz="2000" dirty="0" smtClean="0">
                <a:solidFill>
                  <a:schemeClr val="tx1"/>
                </a:solidFill>
              </a:rPr>
              <a:t>..., </a:t>
            </a:r>
            <a:r>
              <a:rPr lang="en-US" sz="2000" dirty="0">
                <a:solidFill>
                  <a:schemeClr val="tx1"/>
                </a:solidFill>
              </a:rPr>
              <a:t>[arg1, [arg2 ...]] </a:t>
            </a:r>
            <a:r>
              <a:rPr lang="en-US" sz="2000" dirty="0" smtClean="0">
                <a:solidFill>
                  <a:schemeClr val="tx1"/>
                </a:solidFill>
              </a:rPr>
              <a:t>→ ...</a:t>
            </a:r>
            <a:endParaRPr lang="en-US" sz="2000" dirty="0">
              <a:solidFill>
                <a:schemeClr val="tx1"/>
              </a:solidFill>
            </a:endParaRPr>
          </a:p>
          <a:p>
            <a:pPr marL="0" indent="0">
              <a:buNone/>
            </a:pPr>
            <a:endParaRPr lang="en-US" sz="600" dirty="0" smtClean="0">
              <a:solidFill>
                <a:schemeClr val="tx1"/>
              </a:solidFill>
            </a:endParaRPr>
          </a:p>
          <a:p>
            <a:pPr marL="0" indent="0">
              <a:buNone/>
            </a:pPr>
            <a:r>
              <a:rPr lang="en-US" sz="1200" dirty="0" smtClean="0">
                <a:solidFill>
                  <a:schemeClr val="tx1"/>
                </a:solidFill>
              </a:rPr>
              <a:t>The </a:t>
            </a:r>
            <a:r>
              <a:rPr lang="en-US" sz="1200" dirty="0">
                <a:solidFill>
                  <a:schemeClr val="tx1"/>
                </a:solidFill>
              </a:rPr>
              <a:t>unsigned </a:t>
            </a:r>
            <a:r>
              <a:rPr lang="en-US" sz="1200" b="1" dirty="0">
                <a:solidFill>
                  <a:schemeClr val="tx1"/>
                </a:solidFill>
              </a:rPr>
              <a:t>indexbyte1 </a:t>
            </a:r>
            <a:r>
              <a:rPr lang="en-US" sz="1200" dirty="0">
                <a:solidFill>
                  <a:schemeClr val="tx1"/>
                </a:solidFill>
              </a:rPr>
              <a:t>and </a:t>
            </a:r>
            <a:r>
              <a:rPr lang="en-US" sz="1200" b="1" dirty="0">
                <a:solidFill>
                  <a:schemeClr val="tx1"/>
                </a:solidFill>
              </a:rPr>
              <a:t>indexbyte2 </a:t>
            </a:r>
            <a:r>
              <a:rPr lang="en-US" sz="1200" dirty="0">
                <a:solidFill>
                  <a:schemeClr val="tx1"/>
                </a:solidFill>
              </a:rPr>
              <a:t>are used to construct an index into the run-time </a:t>
            </a:r>
            <a:r>
              <a:rPr lang="en-US" sz="1400" b="1" dirty="0">
                <a:solidFill>
                  <a:schemeClr val="tx1"/>
                </a:solidFill>
              </a:rPr>
              <a:t>constant pool </a:t>
            </a:r>
            <a:r>
              <a:rPr lang="en-US" sz="1200" dirty="0">
                <a:solidFill>
                  <a:schemeClr val="tx1"/>
                </a:solidFill>
              </a:rPr>
              <a:t>of the current class (§2.6), where the value of the index is </a:t>
            </a:r>
            <a:r>
              <a:rPr lang="en-US" sz="1200" dirty="0" smtClean="0">
                <a:solidFill>
                  <a:schemeClr val="tx1"/>
                </a:solidFill>
              </a:rPr>
              <a:t/>
            </a:r>
            <a:br>
              <a:rPr lang="en-US" sz="1200" dirty="0" smtClean="0">
                <a:solidFill>
                  <a:schemeClr val="tx1"/>
                </a:solidFill>
              </a:rPr>
            </a:br>
            <a:r>
              <a:rPr lang="en-US" sz="1400" b="1" dirty="0" smtClean="0">
                <a:solidFill>
                  <a:schemeClr val="tx1"/>
                </a:solidFill>
              </a:rPr>
              <a:t>(</a:t>
            </a:r>
            <a:r>
              <a:rPr lang="en-US" sz="1400" b="1" dirty="0">
                <a:solidFill>
                  <a:schemeClr val="tx1"/>
                </a:solidFill>
              </a:rPr>
              <a:t>indexbyte1 &lt;&lt; 8) | indexbyte2</a:t>
            </a:r>
            <a:r>
              <a:rPr lang="en-US" sz="1200" dirty="0">
                <a:solidFill>
                  <a:schemeClr val="tx1"/>
                </a:solidFill>
              </a:rPr>
              <a:t>. The run-time constant pool item at that index must be a symbolic reference to a method (§5.1), which gives the name and descriptor (§4.3.3) of the method as well as a symbolic reference to the class in which the method is to be found. The named method is resolved (§5.4.3.3). The resolved method must not be an instance initialization method (§2.9) or the class or interface initialization method (§2.9). It must be static, and therefore cannot be abstract.</a:t>
            </a:r>
          </a:p>
          <a:p>
            <a:pPr marL="0" indent="0">
              <a:buNone/>
            </a:pPr>
            <a:endParaRPr lang="en-US" sz="1200" dirty="0">
              <a:solidFill>
                <a:schemeClr val="tx1"/>
              </a:solidFill>
            </a:endParaRPr>
          </a:p>
          <a:p>
            <a:pPr marL="0" indent="0">
              <a:buNone/>
            </a:pPr>
            <a:r>
              <a:rPr lang="en-US" sz="1200" dirty="0">
                <a:solidFill>
                  <a:schemeClr val="tx1"/>
                </a:solidFill>
              </a:rPr>
              <a:t>On successful resolution of the method, the class that declared the resolved method is initialized (§5.5) if that class has not already been initialized</a:t>
            </a:r>
            <a:r>
              <a:rPr lang="en-US" sz="1200" dirty="0" smtClean="0">
                <a:solidFill>
                  <a:schemeClr val="tx1"/>
                </a:solidFill>
              </a:rPr>
              <a:t>.</a:t>
            </a:r>
          </a:p>
          <a:p>
            <a:pPr marL="0" indent="0">
              <a:buNone/>
            </a:pPr>
            <a:endParaRPr lang="en-US" sz="1200" dirty="0">
              <a:solidFill>
                <a:schemeClr val="tx1"/>
              </a:solidFill>
            </a:endParaRPr>
          </a:p>
          <a:p>
            <a:pPr marL="0" indent="0">
              <a:buNone/>
            </a:pPr>
            <a:r>
              <a:rPr lang="en-US" sz="1200" dirty="0">
                <a:solidFill>
                  <a:schemeClr val="tx1"/>
                </a:solidFill>
              </a:rPr>
              <a:t>The operand stack must contain nargs argument values, where the number, type, and order of the values must be consistent with the descriptor of the resolved method.</a:t>
            </a:r>
          </a:p>
          <a:p>
            <a:pPr marL="0" indent="0">
              <a:buNone/>
            </a:pPr>
            <a:endParaRPr lang="en-US" sz="1200" dirty="0">
              <a:solidFill>
                <a:schemeClr val="tx1"/>
              </a:solidFill>
            </a:endParaRPr>
          </a:p>
          <a:p>
            <a:pPr marL="0" indent="0">
              <a:buNone/>
            </a:pPr>
            <a:r>
              <a:rPr lang="en-US" sz="1200" dirty="0">
                <a:solidFill>
                  <a:schemeClr val="tx1"/>
                </a:solidFill>
              </a:rPr>
              <a:t>If the method is synchronized, the monitor associated with the resolved Class object is entered or reentered as if by execution of a monitorenter instruction (§monitorenter) in the current thread</a:t>
            </a:r>
            <a:r>
              <a:rPr lang="en-US" sz="1200" dirty="0" smtClean="0">
                <a:solidFill>
                  <a:schemeClr val="tx1"/>
                </a:solidFill>
              </a:rPr>
              <a:t>.</a:t>
            </a:r>
            <a:endParaRPr lang="en-US" sz="1200" dirty="0">
              <a:solidFill>
                <a:schemeClr val="tx1"/>
              </a:solidFill>
            </a:endParaRPr>
          </a:p>
        </p:txBody>
      </p:sp>
      <p:sp>
        <p:nvSpPr>
          <p:cNvPr id="6" name="Content Placeholder 5"/>
          <p:cNvSpPr>
            <a:spLocks noGrp="1"/>
          </p:cNvSpPr>
          <p:nvPr>
            <p:ph sz="half" idx="2"/>
          </p:nvPr>
        </p:nvSpPr>
        <p:spPr>
          <a:xfrm>
            <a:off x="4641669" y="156754"/>
            <a:ext cx="4354285" cy="6583680"/>
          </a:xfrm>
        </p:spPr>
        <p:txBody>
          <a:bodyPr/>
          <a:lstStyle/>
          <a:p>
            <a:pPr marL="0" indent="0">
              <a:buNone/>
            </a:pPr>
            <a:endParaRPr lang="en-US" sz="1200" dirty="0">
              <a:solidFill>
                <a:schemeClr val="tx1"/>
              </a:solidFill>
            </a:endParaRPr>
          </a:p>
          <a:p>
            <a:pPr marL="0" indent="0">
              <a:buNone/>
            </a:pPr>
            <a:r>
              <a:rPr lang="en-US" sz="1200" dirty="0">
                <a:solidFill>
                  <a:schemeClr val="tx1"/>
                </a:solidFill>
              </a:rPr>
              <a:t>If the method is not native, the </a:t>
            </a:r>
            <a:r>
              <a:rPr lang="en-US" sz="1400" b="1" dirty="0">
                <a:solidFill>
                  <a:schemeClr val="tx1"/>
                </a:solidFill>
              </a:rPr>
              <a:t>nargs argument values are popped from the operand stack. A new frame is created on the Java Virtual Machine stack for the method being invoked. The nargs argument values are consecutively made the values of local variables of the new frame, with arg1 in local variable 0 (or, if arg1 is of type long or double, in local variables 0 and 1) and so on. </a:t>
            </a:r>
            <a:r>
              <a:rPr lang="en-US" sz="1200" dirty="0">
                <a:solidFill>
                  <a:schemeClr val="tx1"/>
                </a:solidFill>
              </a:rPr>
              <a:t>Any argument value that is of a floating-point type undergoes value set conversion (§2.8.3) prior to being stored in a local variable. The new frame is then made current, and the Java Virtual Machine pc is set to the opcode of the first instruction of the method to be invoked. Execution continues with the first instruction of the method.</a:t>
            </a:r>
          </a:p>
          <a:p>
            <a:pPr marL="0" indent="0">
              <a:buNone/>
            </a:pPr>
            <a:endParaRPr lang="en-US" sz="1200" dirty="0">
              <a:solidFill>
                <a:schemeClr val="tx1"/>
              </a:solidFill>
            </a:endParaRPr>
          </a:p>
          <a:p>
            <a:pPr marL="0" indent="0">
              <a:buNone/>
            </a:pPr>
            <a:r>
              <a:rPr lang="en-US" sz="1200" dirty="0">
                <a:solidFill>
                  <a:schemeClr val="tx1"/>
                </a:solidFill>
              </a:rPr>
              <a:t>If the method is native and the platform-dependent code that implements it has not yet been bound (§5.6) into the Java Virtual Machine, that is done. The nargs argument values are popped from the operand stack and are passed as parameters to the code that implements the method. Any argument value that is of a floating-point type undergoes value set conversion (§2.8.3) prior to being passed as a parameter. The parameters are passed and the code is invoked in an implementation-dependent manner. When the platform-dependent code returns, the following take place:</a:t>
            </a:r>
          </a:p>
          <a:p>
            <a:pPr marL="0" indent="0">
              <a:buNone/>
            </a:pPr>
            <a:endParaRPr lang="en-US" sz="1200" dirty="0">
              <a:solidFill>
                <a:schemeClr val="tx1"/>
              </a:solidFill>
            </a:endParaRPr>
          </a:p>
          <a:p>
            <a:pPr marL="0" indent="0">
              <a:buNone/>
            </a:pPr>
            <a:r>
              <a:rPr lang="en-US" sz="1200" dirty="0">
                <a:solidFill>
                  <a:schemeClr val="tx1"/>
                </a:solidFill>
              </a:rPr>
              <a:t>    If the native method is synchronized, the monitor associated with the resolved Class object is updated and possibly exited as if by execution of a monitorexit instruction (§monitorexit) in the current thread.</a:t>
            </a:r>
          </a:p>
          <a:p>
            <a:pPr marL="0" indent="0">
              <a:buNone/>
            </a:pPr>
            <a:r>
              <a:rPr lang="en-US" sz="1200" dirty="0" smtClean="0">
                <a:solidFill>
                  <a:schemeClr val="tx1"/>
                </a:solidFill>
              </a:rPr>
              <a:t>    </a:t>
            </a:r>
            <a:r>
              <a:rPr lang="en-US" sz="1200" dirty="0">
                <a:solidFill>
                  <a:schemeClr val="tx1"/>
                </a:solidFill>
              </a:rPr>
              <a:t>If the native method returns a value, the return value of the platform-dependent code is converted in an implementation-dependent way to the return type of the native method and pushed onto the operand stack</a:t>
            </a:r>
            <a:r>
              <a:rPr lang="en-US" sz="1200" dirty="0" smtClean="0">
                <a:solidFill>
                  <a:schemeClr val="tx1"/>
                </a:solidFill>
              </a:rPr>
              <a:t>.</a:t>
            </a:r>
            <a:endParaRPr lang="en-US" sz="1200" dirty="0">
              <a:solidFill>
                <a:schemeClr val="tx1"/>
              </a:solidFill>
            </a:endParaRPr>
          </a:p>
        </p:txBody>
      </p:sp>
    </p:spTree>
    <p:extLst>
      <p:ext uri="{BB962C8B-B14F-4D97-AF65-F5344CB8AC3E}">
        <p14:creationId xmlns:p14="http://schemas.microsoft.com/office/powerpoint/2010/main" val="314356052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95943" y="126592"/>
            <a:ext cx="8094617" cy="631053"/>
          </a:xfrm>
        </p:spPr>
        <p:txBody>
          <a:bodyPr/>
          <a:lstStyle/>
          <a:p>
            <a:pPr algn="l"/>
            <a:r>
              <a:rPr lang="en-US" dirty="0" smtClean="0"/>
              <a:t>invokevirtual</a:t>
            </a:r>
            <a:endParaRPr lang="en-US" dirty="0"/>
          </a:p>
        </p:txBody>
      </p:sp>
      <p:sp>
        <p:nvSpPr>
          <p:cNvPr id="5" name="Content Placeholder 4"/>
          <p:cNvSpPr>
            <a:spLocks noGrp="1"/>
          </p:cNvSpPr>
          <p:nvPr>
            <p:ph sz="half" idx="1"/>
          </p:nvPr>
        </p:nvSpPr>
        <p:spPr>
          <a:xfrm>
            <a:off x="269966" y="766354"/>
            <a:ext cx="4302034" cy="6017623"/>
          </a:xfrm>
        </p:spPr>
        <p:txBody>
          <a:bodyPr/>
          <a:lstStyle/>
          <a:p>
            <a:pPr marL="0" indent="0">
              <a:buNone/>
            </a:pPr>
            <a:r>
              <a:rPr lang="en-US" sz="1200" dirty="0" smtClean="0">
                <a:solidFill>
                  <a:schemeClr val="tx1"/>
                </a:solidFill>
              </a:rPr>
              <a:t>invokevirtual</a:t>
            </a:r>
          </a:p>
          <a:p>
            <a:pPr marL="0" indent="0">
              <a:buNone/>
            </a:pPr>
            <a:r>
              <a:rPr lang="en-US" sz="1200" dirty="0" smtClean="0">
                <a:solidFill>
                  <a:schemeClr val="tx1"/>
                </a:solidFill>
              </a:rPr>
              <a:t>indexbyte1</a:t>
            </a:r>
            <a:endParaRPr lang="en-US" sz="1200" dirty="0">
              <a:solidFill>
                <a:schemeClr val="tx1"/>
              </a:solidFill>
            </a:endParaRPr>
          </a:p>
          <a:p>
            <a:pPr marL="0" indent="0">
              <a:buNone/>
            </a:pPr>
            <a:r>
              <a:rPr lang="en-US" sz="1200" dirty="0">
                <a:solidFill>
                  <a:schemeClr val="tx1"/>
                </a:solidFill>
              </a:rPr>
              <a:t>indexbyte2</a:t>
            </a:r>
          </a:p>
          <a:p>
            <a:pPr marL="0" indent="0" algn="ctr">
              <a:buNone/>
            </a:pPr>
            <a:r>
              <a:rPr lang="en-US" sz="2000" dirty="0">
                <a:solidFill>
                  <a:schemeClr val="tx1"/>
                </a:solidFill>
              </a:rPr>
              <a:t>..., objectref, [arg1, [arg2 ...]] </a:t>
            </a:r>
            <a:r>
              <a:rPr lang="en-US" sz="2000" dirty="0" smtClean="0">
                <a:solidFill>
                  <a:schemeClr val="tx1"/>
                </a:solidFill>
              </a:rPr>
              <a:t>→...</a:t>
            </a:r>
            <a:endParaRPr lang="en-US" sz="2000" dirty="0">
              <a:solidFill>
                <a:schemeClr val="tx1"/>
              </a:solidFill>
            </a:endParaRPr>
          </a:p>
          <a:p>
            <a:pPr marL="0" indent="0">
              <a:buNone/>
            </a:pPr>
            <a:r>
              <a:rPr lang="en-US" sz="1200" dirty="0">
                <a:solidFill>
                  <a:schemeClr val="tx1"/>
                </a:solidFill>
              </a:rPr>
              <a:t>Description</a:t>
            </a:r>
          </a:p>
          <a:p>
            <a:pPr marL="0" indent="0">
              <a:buNone/>
            </a:pPr>
            <a:endParaRPr lang="en-US" sz="1200" dirty="0">
              <a:solidFill>
                <a:schemeClr val="tx1"/>
              </a:solidFill>
            </a:endParaRPr>
          </a:p>
          <a:p>
            <a:pPr marL="0" indent="0">
              <a:buNone/>
            </a:pPr>
            <a:r>
              <a:rPr lang="en-US" sz="1200" dirty="0">
                <a:solidFill>
                  <a:schemeClr val="tx1"/>
                </a:solidFill>
              </a:rPr>
              <a:t>The unsigned indexbyte1 and indexbyte2 are used to construct an index into the run-time constant pool of the current class (§2.6), where the value of the index is </a:t>
            </a:r>
            <a:r>
              <a:rPr lang="en-US" sz="1200" b="1" dirty="0">
                <a:solidFill>
                  <a:schemeClr val="tx1"/>
                </a:solidFill>
              </a:rPr>
              <a:t>(indexbyte1 &lt;&lt; 8) | indexbyte2</a:t>
            </a:r>
            <a:r>
              <a:rPr lang="en-US" sz="1200" dirty="0">
                <a:solidFill>
                  <a:schemeClr val="tx1"/>
                </a:solidFill>
              </a:rPr>
              <a:t>. The run-time constant pool item at that index must be a symbolic reference to a method (§5.1), which gives the name and descriptor (§4.3.3) of the method as well as a symbolic reference to the class in which the method is to be found. The named method is resolved (§5.4.3.3). The resolved method must not be an instance initialization method (§2.9) or the class or interface initialization method (§2.9). Finally, if the resolved method is protected (§4.6), and it is a member of a superclass of the current class, and the method is not declared in the same run-time package (§5.3) as the current class, then the class of objectref must be either the current class or a subclass of the current class.</a:t>
            </a:r>
          </a:p>
          <a:p>
            <a:pPr marL="0" indent="0">
              <a:buNone/>
            </a:pPr>
            <a:endParaRPr lang="en-US" sz="1200" dirty="0">
              <a:solidFill>
                <a:schemeClr val="tx1"/>
              </a:solidFill>
            </a:endParaRPr>
          </a:p>
          <a:p>
            <a:pPr marL="0" indent="0">
              <a:buNone/>
            </a:pPr>
            <a:r>
              <a:rPr lang="en-US" sz="1200" dirty="0">
                <a:solidFill>
                  <a:schemeClr val="tx1"/>
                </a:solidFill>
              </a:rPr>
              <a:t>If the resolved method is not signature polymorphic (§2.9), then the invokevirtual instruction proceeds as follows.</a:t>
            </a:r>
          </a:p>
          <a:p>
            <a:pPr marL="0" indent="0">
              <a:buNone/>
            </a:pPr>
            <a:r>
              <a:rPr lang="en-US" sz="1200" dirty="0" smtClean="0">
                <a:solidFill>
                  <a:schemeClr val="tx1"/>
                </a:solidFill>
              </a:rPr>
              <a:t>Let </a:t>
            </a:r>
            <a:r>
              <a:rPr lang="en-US" sz="1200" dirty="0">
                <a:solidFill>
                  <a:schemeClr val="tx1"/>
                </a:solidFill>
              </a:rPr>
              <a:t>C be the class of objectref. The actual method to be invoked is selected by the following lookup procedure:</a:t>
            </a:r>
          </a:p>
          <a:p>
            <a:pPr marL="0" indent="0">
              <a:buNone/>
            </a:pPr>
            <a:r>
              <a:rPr lang="en-US" sz="1200" dirty="0" smtClean="0">
                <a:solidFill>
                  <a:schemeClr val="tx1"/>
                </a:solidFill>
              </a:rPr>
              <a:t>    </a:t>
            </a:r>
            <a:r>
              <a:rPr lang="en-US" sz="1200" dirty="0">
                <a:solidFill>
                  <a:schemeClr val="tx1"/>
                </a:solidFill>
              </a:rPr>
              <a:t>If C contains a declaration for an instance method m that overrides (§5.4.5) the resolved method, then m is the method to be invoked, and the lookup procedure terminates</a:t>
            </a:r>
            <a:r>
              <a:rPr lang="en-US" sz="1200" dirty="0" smtClean="0">
                <a:solidFill>
                  <a:schemeClr val="tx1"/>
                </a:solidFill>
              </a:rPr>
              <a:t>.</a:t>
            </a:r>
            <a:endParaRPr lang="en-US" sz="1200" dirty="0">
              <a:solidFill>
                <a:schemeClr val="tx1"/>
              </a:solidFill>
            </a:endParaRPr>
          </a:p>
        </p:txBody>
      </p:sp>
      <p:sp>
        <p:nvSpPr>
          <p:cNvPr id="6" name="Content Placeholder 5"/>
          <p:cNvSpPr>
            <a:spLocks noGrp="1"/>
          </p:cNvSpPr>
          <p:nvPr>
            <p:ph sz="half" idx="2"/>
          </p:nvPr>
        </p:nvSpPr>
        <p:spPr>
          <a:xfrm>
            <a:off x="4641669" y="156754"/>
            <a:ext cx="4354285" cy="6583680"/>
          </a:xfrm>
        </p:spPr>
        <p:txBody>
          <a:bodyPr/>
          <a:lstStyle/>
          <a:p>
            <a:pPr marL="0" indent="0">
              <a:buNone/>
            </a:pPr>
            <a:r>
              <a:rPr lang="en-US" sz="1200" dirty="0">
                <a:solidFill>
                  <a:schemeClr val="tx1"/>
                </a:solidFill>
              </a:rPr>
              <a:t> Otherwise, if C has a superclass, this same lookup procedure is performed recursively using the direct superclass of C; the method to be invoked is the result of the recursive invocation of this lookup procedure.</a:t>
            </a:r>
          </a:p>
          <a:p>
            <a:pPr marL="0" indent="0">
              <a:buNone/>
            </a:pPr>
            <a:r>
              <a:rPr lang="en-US" sz="1200" dirty="0" smtClean="0">
                <a:solidFill>
                  <a:schemeClr val="tx1"/>
                </a:solidFill>
              </a:rPr>
              <a:t>    </a:t>
            </a:r>
            <a:r>
              <a:rPr lang="en-US" sz="1200" dirty="0">
                <a:solidFill>
                  <a:schemeClr val="tx1"/>
                </a:solidFill>
              </a:rPr>
              <a:t>Otherwise, an AbstractMethodError is raised.</a:t>
            </a:r>
          </a:p>
          <a:p>
            <a:pPr marL="0" indent="0">
              <a:buNone/>
            </a:pPr>
            <a:r>
              <a:rPr lang="en-US" sz="1200" dirty="0" smtClean="0">
                <a:solidFill>
                  <a:schemeClr val="tx1"/>
                </a:solidFill>
              </a:rPr>
              <a:t>The </a:t>
            </a:r>
            <a:r>
              <a:rPr lang="en-US" sz="1200" dirty="0">
                <a:solidFill>
                  <a:schemeClr val="tx1"/>
                </a:solidFill>
              </a:rPr>
              <a:t>objectref must be followed on the operand stack by nargs argument values, where the number, type, and order of the values must be consistent with the descriptor of the selected instance method.</a:t>
            </a:r>
          </a:p>
          <a:p>
            <a:pPr marL="0" indent="0">
              <a:buNone/>
            </a:pPr>
            <a:endParaRPr lang="en-US" sz="1200" dirty="0">
              <a:solidFill>
                <a:schemeClr val="tx1"/>
              </a:solidFill>
            </a:endParaRPr>
          </a:p>
          <a:p>
            <a:pPr marL="0" indent="0">
              <a:buNone/>
            </a:pPr>
            <a:r>
              <a:rPr lang="en-US" sz="1200" dirty="0">
                <a:solidFill>
                  <a:schemeClr val="tx1"/>
                </a:solidFill>
              </a:rPr>
              <a:t>If the method is synchronized, the monitor associated with objectref is entered or reentered as if by execution of a monitorenter instruction (§monitorenter) in the current thread.</a:t>
            </a:r>
          </a:p>
          <a:p>
            <a:pPr marL="0" indent="0">
              <a:buNone/>
            </a:pPr>
            <a:endParaRPr lang="en-US" sz="1200" dirty="0">
              <a:solidFill>
                <a:schemeClr val="tx1"/>
              </a:solidFill>
            </a:endParaRPr>
          </a:p>
          <a:p>
            <a:pPr marL="0" indent="0">
              <a:buNone/>
            </a:pPr>
            <a:r>
              <a:rPr lang="en-US" sz="1200" dirty="0">
                <a:solidFill>
                  <a:schemeClr val="tx1"/>
                </a:solidFill>
              </a:rPr>
              <a:t>If the method is not native, the </a:t>
            </a:r>
            <a:r>
              <a:rPr lang="en-US" sz="1400" b="1" dirty="0">
                <a:solidFill>
                  <a:schemeClr val="tx1"/>
                </a:solidFill>
              </a:rPr>
              <a:t>nargs argument values and objectref are popped from the operand stack. A new frame is created on the Java Virtual Machine stack for the method being invoked. The objectref and the argument values are consecutively made the values of local variables of the new frame, with objectref in local variable 0, arg1 in local variable 1 (or, if arg1 is of type long or double, in local variables 1 and 2), and so on. </a:t>
            </a:r>
            <a:r>
              <a:rPr lang="en-US" sz="1200" dirty="0">
                <a:solidFill>
                  <a:schemeClr val="tx1"/>
                </a:solidFill>
              </a:rPr>
              <a:t>Any argument value that is of a floating-point type undergoes value set conversion (§2.8.3) prior to being stored in a local variable. The new frame is then made current, and the Java Virtual Machine pc is set to the opcode of the first instruction of the method to be invoked. Execution continues with the first instruction of the method</a:t>
            </a:r>
            <a:r>
              <a:rPr lang="en-US" sz="1200" dirty="0" smtClean="0">
                <a:solidFill>
                  <a:schemeClr val="tx1"/>
                </a:solidFill>
              </a:rPr>
              <a:t>.</a:t>
            </a:r>
          </a:p>
          <a:p>
            <a:pPr marL="0" indent="0">
              <a:buNone/>
            </a:pPr>
            <a:endParaRPr lang="en-US" sz="1200" dirty="0">
              <a:solidFill>
                <a:schemeClr val="tx1"/>
              </a:solidFill>
            </a:endParaRPr>
          </a:p>
          <a:p>
            <a:pPr marL="0" indent="0">
              <a:buNone/>
            </a:pPr>
            <a:r>
              <a:rPr lang="en-US" sz="1200" dirty="0" smtClean="0">
                <a:solidFill>
                  <a:schemeClr val="tx1"/>
                </a:solidFill>
              </a:rPr>
              <a:t>...</a:t>
            </a:r>
          </a:p>
        </p:txBody>
      </p:sp>
    </p:spTree>
    <p:extLst>
      <p:ext uri="{BB962C8B-B14F-4D97-AF65-F5344CB8AC3E}">
        <p14:creationId xmlns:p14="http://schemas.microsoft.com/office/powerpoint/2010/main" val="428618275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Translating Method Calls: Example</a:t>
            </a:r>
            <a:endParaRPr lang="en-US" dirty="0"/>
          </a:p>
        </p:txBody>
      </p:sp>
      <p:sp>
        <p:nvSpPr>
          <p:cNvPr id="3" name="Content Placeholder 2"/>
          <p:cNvSpPr>
            <a:spLocks noGrp="1"/>
          </p:cNvSpPr>
          <p:nvPr>
            <p:ph sz="half" idx="1"/>
          </p:nvPr>
        </p:nvSpPr>
        <p:spPr>
          <a:xfrm>
            <a:off x="457200" y="1600200"/>
            <a:ext cx="4692316" cy="2144027"/>
          </a:xfrm>
        </p:spPr>
        <p:txBody>
          <a:bodyPr/>
          <a:lstStyle/>
          <a:p>
            <a:pPr marL="0" indent="0">
              <a:buNone/>
            </a:pPr>
            <a:r>
              <a:rPr lang="en-US" sz="2000" b="1" dirty="0" smtClean="0">
                <a:solidFill>
                  <a:schemeClr val="tx1"/>
                </a:solidFill>
              </a:rPr>
              <a:t>[</a:t>
            </a:r>
            <a:r>
              <a:rPr lang="en-US" sz="2000" dirty="0" smtClean="0">
                <a:solidFill>
                  <a:schemeClr val="tx1"/>
                </a:solidFill>
              </a:rPr>
              <a:t> </a:t>
            </a:r>
            <a:r>
              <a:rPr lang="en-US" sz="2000" dirty="0">
                <a:solidFill>
                  <a:schemeClr val="tx1"/>
                </a:solidFill>
              </a:rPr>
              <a:t>x = </a:t>
            </a:r>
            <a:r>
              <a:rPr lang="en-US" sz="2000" b="1" dirty="0" smtClean="0"/>
              <a:t>objExpr.myMethodName(e1,e2</a:t>
            </a:r>
            <a:r>
              <a:rPr lang="en-US" sz="2000" b="1" dirty="0"/>
              <a:t>)</a:t>
            </a:r>
            <a:r>
              <a:rPr lang="en-US" sz="2000" dirty="0">
                <a:solidFill>
                  <a:schemeClr val="tx1"/>
                </a:solidFill>
              </a:rPr>
              <a:t> </a:t>
            </a:r>
            <a:r>
              <a:rPr lang="en-US" sz="2000" b="1" dirty="0" smtClean="0">
                <a:solidFill>
                  <a:schemeClr val="tx1"/>
                </a:solidFill>
              </a:rPr>
              <a:t>]</a:t>
            </a:r>
            <a:r>
              <a:rPr lang="en-US" sz="2000" dirty="0" smtClean="0">
                <a:solidFill>
                  <a:schemeClr val="tx1"/>
                </a:solidFill>
              </a:rPr>
              <a:t> =</a:t>
            </a:r>
            <a:endParaRPr lang="en-US" sz="2000" dirty="0">
              <a:solidFill>
                <a:schemeClr val="tx1"/>
              </a:solidFill>
            </a:endParaRPr>
          </a:p>
          <a:p>
            <a:pPr marL="0" indent="0">
              <a:buNone/>
            </a:pPr>
            <a:r>
              <a:rPr lang="en-US" sz="2000" b="1" dirty="0" smtClean="0"/>
              <a:t>  [ objExpr </a:t>
            </a:r>
            <a:r>
              <a:rPr lang="en-US" sz="2000" b="1" dirty="0"/>
              <a:t>]</a:t>
            </a:r>
            <a:r>
              <a:rPr lang="en-US" sz="2000" b="1" dirty="0" smtClean="0"/>
              <a:t/>
            </a:r>
            <a:br>
              <a:rPr lang="en-US" sz="2000" b="1" dirty="0" smtClean="0"/>
            </a:br>
            <a:r>
              <a:rPr lang="en-US" sz="2000" b="1" dirty="0" smtClean="0"/>
              <a:t>  [ e1 ]</a:t>
            </a:r>
            <a:endParaRPr lang="en-US" sz="2000" b="1" dirty="0"/>
          </a:p>
          <a:p>
            <a:pPr marL="0" indent="0">
              <a:buNone/>
            </a:pPr>
            <a:r>
              <a:rPr lang="en-US" sz="2000" b="1" dirty="0"/>
              <a:t>  </a:t>
            </a:r>
            <a:r>
              <a:rPr lang="en-US" sz="2000" b="1" dirty="0" smtClean="0"/>
              <a:t>[ e2 ]</a:t>
            </a:r>
            <a:endParaRPr lang="en-US" sz="2000" b="1" dirty="0"/>
          </a:p>
          <a:p>
            <a:pPr marL="0" indent="0">
              <a:buNone/>
            </a:pPr>
            <a:r>
              <a:rPr lang="en-US" sz="2000" b="1" dirty="0"/>
              <a:t>  </a:t>
            </a:r>
            <a:r>
              <a:rPr lang="en-US" sz="2000" b="1" dirty="0" smtClean="0"/>
              <a:t>invokevirtual  </a:t>
            </a:r>
            <a:r>
              <a:rPr lang="en-US" sz="2000" b="1" dirty="0"/>
              <a:t>#13</a:t>
            </a:r>
          </a:p>
          <a:p>
            <a:pPr marL="0" indent="0">
              <a:buNone/>
            </a:pPr>
            <a:r>
              <a:rPr lang="en-US" sz="2000" dirty="0">
                <a:solidFill>
                  <a:schemeClr val="tx1"/>
                </a:solidFill>
              </a:rPr>
              <a:t>  </a:t>
            </a:r>
            <a:r>
              <a:rPr lang="en-US" sz="2000" b="1" dirty="0">
                <a:solidFill>
                  <a:schemeClr val="tx1"/>
                </a:solidFill>
              </a:rPr>
              <a:t>istore</a:t>
            </a:r>
            <a:r>
              <a:rPr lang="en-US" sz="2000" dirty="0">
                <a:solidFill>
                  <a:schemeClr val="tx1"/>
                </a:solidFill>
              </a:rPr>
              <a:t> #</a:t>
            </a:r>
            <a:r>
              <a:rPr lang="en-US" sz="2000" dirty="0" smtClean="0">
                <a:solidFill>
                  <a:schemeClr val="tx1"/>
                </a:solidFill>
              </a:rPr>
              <a:t>x</a:t>
            </a:r>
            <a:endParaRPr lang="en-US" sz="2000" dirty="0">
              <a:solidFill>
                <a:schemeClr val="tx1"/>
              </a:solidFill>
            </a:endParaRPr>
          </a:p>
        </p:txBody>
      </p:sp>
      <p:sp>
        <p:nvSpPr>
          <p:cNvPr id="5" name="Rectangle 4"/>
          <p:cNvSpPr/>
          <p:nvPr/>
        </p:nvSpPr>
        <p:spPr>
          <a:xfrm>
            <a:off x="4384307" y="3988251"/>
            <a:ext cx="4572000" cy="2616101"/>
          </a:xfrm>
          <a:prstGeom prst="rect">
            <a:avLst/>
          </a:prstGeom>
        </p:spPr>
        <p:txBody>
          <a:bodyPr>
            <a:spAutoFit/>
          </a:bodyPr>
          <a:lstStyle/>
          <a:p>
            <a:pPr lvl="0" eaLnBrk="0" hangingPunct="0">
              <a:spcBef>
                <a:spcPct val="20000"/>
              </a:spcBef>
            </a:pPr>
            <a:endParaRPr lang="en-US" sz="2000" kern="0" dirty="0">
              <a:solidFill>
                <a:srgbClr val="000000"/>
              </a:solidFill>
              <a:latin typeface="Calibri" pitchFamily="34" charset="0"/>
            </a:endParaRPr>
          </a:p>
          <a:p>
            <a:pPr lvl="0" eaLnBrk="0" hangingPunct="0">
              <a:spcBef>
                <a:spcPct val="20000"/>
              </a:spcBef>
            </a:pPr>
            <a:r>
              <a:rPr lang="en-US" sz="2000" b="1" kern="0" dirty="0">
                <a:solidFill>
                  <a:srgbClr val="000000"/>
                </a:solidFill>
                <a:latin typeface="Calibri" pitchFamily="34" charset="0"/>
              </a:rPr>
              <a:t>constant pool area:</a:t>
            </a:r>
          </a:p>
          <a:p>
            <a:pPr lvl="0" eaLnBrk="0" hangingPunct="0">
              <a:spcBef>
                <a:spcPct val="20000"/>
              </a:spcBef>
            </a:pPr>
            <a:r>
              <a:rPr lang="en-US" sz="2000" kern="0" dirty="0">
                <a:solidFill>
                  <a:srgbClr val="000000"/>
                </a:solidFill>
                <a:latin typeface="Calibri" pitchFamily="34" charset="0"/>
              </a:rPr>
              <a:t> 0: "hello, world"</a:t>
            </a:r>
          </a:p>
          <a:p>
            <a:pPr lvl="0" eaLnBrk="0" hangingPunct="0">
              <a:spcBef>
                <a:spcPct val="20000"/>
              </a:spcBef>
            </a:pPr>
            <a:r>
              <a:rPr lang="en-US" sz="2000" kern="0" dirty="0">
                <a:solidFill>
                  <a:srgbClr val="000000"/>
                </a:solidFill>
                <a:latin typeface="Calibri" pitchFamily="34" charset="0"/>
              </a:rPr>
              <a:t> 1:</a:t>
            </a:r>
          </a:p>
          <a:p>
            <a:pPr lvl="0" eaLnBrk="0" hangingPunct="0">
              <a:spcBef>
                <a:spcPct val="20000"/>
              </a:spcBef>
            </a:pPr>
            <a:r>
              <a:rPr lang="en-US" sz="2000" kern="0" dirty="0">
                <a:solidFill>
                  <a:srgbClr val="000000"/>
                </a:solidFill>
                <a:latin typeface="Calibri" pitchFamily="34" charset="0"/>
              </a:rPr>
              <a:t>   ...</a:t>
            </a:r>
          </a:p>
          <a:p>
            <a:pPr lvl="0" eaLnBrk="0" hangingPunct="0">
              <a:spcBef>
                <a:spcPct val="20000"/>
              </a:spcBef>
            </a:pPr>
            <a:r>
              <a:rPr lang="en-US" sz="2000" kern="0" dirty="0">
                <a:solidFill>
                  <a:srgbClr val="000000"/>
                </a:solidFill>
                <a:latin typeface="Calibri" pitchFamily="34" charset="0"/>
              </a:rPr>
              <a:t>13: className.myMethodName/(II)I</a:t>
            </a:r>
          </a:p>
          <a:p>
            <a:pPr lvl="0" eaLnBrk="0" hangingPunct="0">
              <a:spcBef>
                <a:spcPct val="20000"/>
              </a:spcBef>
            </a:pPr>
            <a:r>
              <a:rPr lang="en-US" sz="2000" kern="0" dirty="0">
                <a:solidFill>
                  <a:srgbClr val="000000"/>
                </a:solidFill>
                <a:latin typeface="Calibri" pitchFamily="34" charset="0"/>
              </a:rPr>
              <a:t>   ...</a:t>
            </a:r>
          </a:p>
        </p:txBody>
      </p:sp>
      <p:sp>
        <p:nvSpPr>
          <p:cNvPr id="6" name="Freeform 5"/>
          <p:cNvSpPr/>
          <p:nvPr/>
        </p:nvSpPr>
        <p:spPr bwMode="auto">
          <a:xfrm>
            <a:off x="2608447" y="3214838"/>
            <a:ext cx="1828800" cy="2811208"/>
          </a:xfrm>
          <a:custGeom>
            <a:avLst/>
            <a:gdLst>
              <a:gd name="connsiteX0" fmla="*/ 0 w 1684421"/>
              <a:gd name="connsiteY0" fmla="*/ 277876 h 3321330"/>
              <a:gd name="connsiteX1" fmla="*/ 625642 w 1684421"/>
              <a:gd name="connsiteY1" fmla="*/ 268251 h 3321330"/>
              <a:gd name="connsiteX2" fmla="*/ 760396 w 1684421"/>
              <a:gd name="connsiteY2" fmla="*/ 3088453 h 3321330"/>
              <a:gd name="connsiteX3" fmla="*/ 1684421 w 1684421"/>
              <a:gd name="connsiteY3" fmla="*/ 3155830 h 3321330"/>
              <a:gd name="connsiteX4" fmla="*/ 1684421 w 1684421"/>
              <a:gd name="connsiteY4" fmla="*/ 3155830 h 3321330"/>
              <a:gd name="connsiteX0" fmla="*/ 0 w 1684421"/>
              <a:gd name="connsiteY0" fmla="*/ 242805 h 3120759"/>
              <a:gd name="connsiteX1" fmla="*/ 625642 w 1684421"/>
              <a:gd name="connsiteY1" fmla="*/ 233180 h 3120759"/>
              <a:gd name="connsiteX2" fmla="*/ 702645 w 1684421"/>
              <a:gd name="connsiteY2" fmla="*/ 2552869 h 3120759"/>
              <a:gd name="connsiteX3" fmla="*/ 1684421 w 1684421"/>
              <a:gd name="connsiteY3" fmla="*/ 3120759 h 3120759"/>
              <a:gd name="connsiteX4" fmla="*/ 1684421 w 1684421"/>
              <a:gd name="connsiteY4" fmla="*/ 3120759 h 3120759"/>
              <a:gd name="connsiteX0" fmla="*/ 0 w 1684421"/>
              <a:gd name="connsiteY0" fmla="*/ 242805 h 3120759"/>
              <a:gd name="connsiteX1" fmla="*/ 625642 w 1684421"/>
              <a:gd name="connsiteY1" fmla="*/ 233180 h 3120759"/>
              <a:gd name="connsiteX2" fmla="*/ 702645 w 1684421"/>
              <a:gd name="connsiteY2" fmla="*/ 2552869 h 3120759"/>
              <a:gd name="connsiteX3" fmla="*/ 1684421 w 1684421"/>
              <a:gd name="connsiteY3" fmla="*/ 3120759 h 3120759"/>
              <a:gd name="connsiteX4" fmla="*/ 1684421 w 1684421"/>
              <a:gd name="connsiteY4" fmla="*/ 3120759 h 3120759"/>
              <a:gd name="connsiteX0" fmla="*/ 0 w 1684421"/>
              <a:gd name="connsiteY0" fmla="*/ 220730 h 3098684"/>
              <a:gd name="connsiteX1" fmla="*/ 702644 w 1684421"/>
              <a:gd name="connsiteY1" fmla="*/ 249606 h 3098684"/>
              <a:gd name="connsiteX2" fmla="*/ 702645 w 1684421"/>
              <a:gd name="connsiteY2" fmla="*/ 2530794 h 3098684"/>
              <a:gd name="connsiteX3" fmla="*/ 1684421 w 1684421"/>
              <a:gd name="connsiteY3" fmla="*/ 3098684 h 3098684"/>
              <a:gd name="connsiteX4" fmla="*/ 1684421 w 1684421"/>
              <a:gd name="connsiteY4" fmla="*/ 3098684 h 3098684"/>
              <a:gd name="connsiteX0" fmla="*/ 0 w 1684421"/>
              <a:gd name="connsiteY0" fmla="*/ 224580 h 3102534"/>
              <a:gd name="connsiteX1" fmla="*/ 702644 w 1684421"/>
              <a:gd name="connsiteY1" fmla="*/ 253456 h 3102534"/>
              <a:gd name="connsiteX2" fmla="*/ 702645 w 1684421"/>
              <a:gd name="connsiteY2" fmla="*/ 2534644 h 3102534"/>
              <a:gd name="connsiteX3" fmla="*/ 1684421 w 1684421"/>
              <a:gd name="connsiteY3" fmla="*/ 3102534 h 3102534"/>
              <a:gd name="connsiteX4" fmla="*/ 1684421 w 1684421"/>
              <a:gd name="connsiteY4" fmla="*/ 3102534 h 3102534"/>
              <a:gd name="connsiteX0" fmla="*/ 0 w 1684421"/>
              <a:gd name="connsiteY0" fmla="*/ 111708 h 2989662"/>
              <a:gd name="connsiteX1" fmla="*/ 702644 w 1684421"/>
              <a:gd name="connsiteY1" fmla="*/ 140584 h 2989662"/>
              <a:gd name="connsiteX2" fmla="*/ 702645 w 1684421"/>
              <a:gd name="connsiteY2" fmla="*/ 2421772 h 2989662"/>
              <a:gd name="connsiteX3" fmla="*/ 1684421 w 1684421"/>
              <a:gd name="connsiteY3" fmla="*/ 2989662 h 2989662"/>
              <a:gd name="connsiteX4" fmla="*/ 1684421 w 1684421"/>
              <a:gd name="connsiteY4" fmla="*/ 2989662 h 2989662"/>
              <a:gd name="connsiteX0" fmla="*/ 0 w 1684421"/>
              <a:gd name="connsiteY0" fmla="*/ 111708 h 2989662"/>
              <a:gd name="connsiteX1" fmla="*/ 702644 w 1684421"/>
              <a:gd name="connsiteY1" fmla="*/ 140584 h 2989662"/>
              <a:gd name="connsiteX2" fmla="*/ 702645 w 1684421"/>
              <a:gd name="connsiteY2" fmla="*/ 2421772 h 2989662"/>
              <a:gd name="connsiteX3" fmla="*/ 1684421 w 1684421"/>
              <a:gd name="connsiteY3" fmla="*/ 2989662 h 2989662"/>
              <a:gd name="connsiteX4" fmla="*/ 1684421 w 1684421"/>
              <a:gd name="connsiteY4" fmla="*/ 2989662 h 2989662"/>
              <a:gd name="connsiteX0" fmla="*/ 0 w 1684421"/>
              <a:gd name="connsiteY0" fmla="*/ 245397 h 3123351"/>
              <a:gd name="connsiteX1" fmla="*/ 702644 w 1684421"/>
              <a:gd name="connsiteY1" fmla="*/ 274273 h 3123351"/>
              <a:gd name="connsiteX2" fmla="*/ 741146 w 1684421"/>
              <a:gd name="connsiteY2" fmla="*/ 2921221 h 3123351"/>
              <a:gd name="connsiteX3" fmla="*/ 1684421 w 1684421"/>
              <a:gd name="connsiteY3" fmla="*/ 3123351 h 3123351"/>
              <a:gd name="connsiteX4" fmla="*/ 1684421 w 1684421"/>
              <a:gd name="connsiteY4" fmla="*/ 3123351 h 3123351"/>
              <a:gd name="connsiteX0" fmla="*/ 0 w 1684421"/>
              <a:gd name="connsiteY0" fmla="*/ 245397 h 3123351"/>
              <a:gd name="connsiteX1" fmla="*/ 702644 w 1684421"/>
              <a:gd name="connsiteY1" fmla="*/ 274273 h 3123351"/>
              <a:gd name="connsiteX2" fmla="*/ 741146 w 1684421"/>
              <a:gd name="connsiteY2" fmla="*/ 2921221 h 3123351"/>
              <a:gd name="connsiteX3" fmla="*/ 1684421 w 1684421"/>
              <a:gd name="connsiteY3" fmla="*/ 3123351 h 3123351"/>
              <a:gd name="connsiteX4" fmla="*/ 1684421 w 1684421"/>
              <a:gd name="connsiteY4" fmla="*/ 3123351 h 3123351"/>
              <a:gd name="connsiteX0" fmla="*/ 0 w 1684421"/>
              <a:gd name="connsiteY0" fmla="*/ 253970 h 3131924"/>
              <a:gd name="connsiteX1" fmla="*/ 702644 w 1684421"/>
              <a:gd name="connsiteY1" fmla="*/ 282846 h 3131924"/>
              <a:gd name="connsiteX2" fmla="*/ 760397 w 1684421"/>
              <a:gd name="connsiteY2" fmla="*/ 3054922 h 3131924"/>
              <a:gd name="connsiteX3" fmla="*/ 1684421 w 1684421"/>
              <a:gd name="connsiteY3" fmla="*/ 3131924 h 3131924"/>
              <a:gd name="connsiteX4" fmla="*/ 1684421 w 1684421"/>
              <a:gd name="connsiteY4" fmla="*/ 3131924 h 3131924"/>
              <a:gd name="connsiteX0" fmla="*/ 0 w 1684421"/>
              <a:gd name="connsiteY0" fmla="*/ 253970 h 3221231"/>
              <a:gd name="connsiteX1" fmla="*/ 702644 w 1684421"/>
              <a:gd name="connsiteY1" fmla="*/ 282846 h 3221231"/>
              <a:gd name="connsiteX2" fmla="*/ 760397 w 1684421"/>
              <a:gd name="connsiteY2" fmla="*/ 3054922 h 3221231"/>
              <a:gd name="connsiteX3" fmla="*/ 1684421 w 1684421"/>
              <a:gd name="connsiteY3" fmla="*/ 3131924 h 3221231"/>
              <a:gd name="connsiteX4" fmla="*/ 1684421 w 1684421"/>
              <a:gd name="connsiteY4" fmla="*/ 3131924 h 3221231"/>
              <a:gd name="connsiteX0" fmla="*/ 0 w 1684421"/>
              <a:gd name="connsiteY0" fmla="*/ 253970 h 3147725"/>
              <a:gd name="connsiteX1" fmla="*/ 702644 w 1684421"/>
              <a:gd name="connsiteY1" fmla="*/ 282846 h 3147725"/>
              <a:gd name="connsiteX2" fmla="*/ 760397 w 1684421"/>
              <a:gd name="connsiteY2" fmla="*/ 3054922 h 3147725"/>
              <a:gd name="connsiteX3" fmla="*/ 1684421 w 1684421"/>
              <a:gd name="connsiteY3" fmla="*/ 3131924 h 3147725"/>
              <a:gd name="connsiteX4" fmla="*/ 1684421 w 1684421"/>
              <a:gd name="connsiteY4" fmla="*/ 3131924 h 3147725"/>
              <a:gd name="connsiteX0" fmla="*/ 0 w 1684421"/>
              <a:gd name="connsiteY0" fmla="*/ 174650 h 3068405"/>
              <a:gd name="connsiteX1" fmla="*/ 702644 w 1684421"/>
              <a:gd name="connsiteY1" fmla="*/ 203526 h 3068405"/>
              <a:gd name="connsiteX2" fmla="*/ 760397 w 1684421"/>
              <a:gd name="connsiteY2" fmla="*/ 2975602 h 3068405"/>
              <a:gd name="connsiteX3" fmla="*/ 1684421 w 1684421"/>
              <a:gd name="connsiteY3" fmla="*/ 3052604 h 3068405"/>
              <a:gd name="connsiteX4" fmla="*/ 1684421 w 1684421"/>
              <a:gd name="connsiteY4" fmla="*/ 3052604 h 3068405"/>
              <a:gd name="connsiteX0" fmla="*/ 0 w 1684421"/>
              <a:gd name="connsiteY0" fmla="*/ 68148 h 3066324"/>
              <a:gd name="connsiteX1" fmla="*/ 673769 w 1684421"/>
              <a:gd name="connsiteY1" fmla="*/ 539786 h 3066324"/>
              <a:gd name="connsiteX2" fmla="*/ 760397 w 1684421"/>
              <a:gd name="connsiteY2" fmla="*/ 2869100 h 3066324"/>
              <a:gd name="connsiteX3" fmla="*/ 1684421 w 1684421"/>
              <a:gd name="connsiteY3" fmla="*/ 2946102 h 3066324"/>
              <a:gd name="connsiteX4" fmla="*/ 1684421 w 1684421"/>
              <a:gd name="connsiteY4" fmla="*/ 2946102 h 3066324"/>
              <a:gd name="connsiteX0" fmla="*/ 0 w 1684421"/>
              <a:gd name="connsiteY0" fmla="*/ 79702 h 2957656"/>
              <a:gd name="connsiteX1" fmla="*/ 673769 w 1684421"/>
              <a:gd name="connsiteY1" fmla="*/ 551340 h 2957656"/>
              <a:gd name="connsiteX2" fmla="*/ 664144 w 1684421"/>
              <a:gd name="connsiteY2" fmla="*/ 2303138 h 2957656"/>
              <a:gd name="connsiteX3" fmla="*/ 1684421 w 1684421"/>
              <a:gd name="connsiteY3" fmla="*/ 2957656 h 2957656"/>
              <a:gd name="connsiteX4" fmla="*/ 1684421 w 1684421"/>
              <a:gd name="connsiteY4" fmla="*/ 2957656 h 2957656"/>
              <a:gd name="connsiteX0" fmla="*/ 0 w 1684421"/>
              <a:gd name="connsiteY0" fmla="*/ 79702 h 2957656"/>
              <a:gd name="connsiteX1" fmla="*/ 673769 w 1684421"/>
              <a:gd name="connsiteY1" fmla="*/ 551340 h 2957656"/>
              <a:gd name="connsiteX2" fmla="*/ 664144 w 1684421"/>
              <a:gd name="connsiteY2" fmla="*/ 2303138 h 2957656"/>
              <a:gd name="connsiteX3" fmla="*/ 1684421 w 1684421"/>
              <a:gd name="connsiteY3" fmla="*/ 2957656 h 2957656"/>
              <a:gd name="connsiteX4" fmla="*/ 1684421 w 1684421"/>
              <a:gd name="connsiteY4" fmla="*/ 2957656 h 2957656"/>
              <a:gd name="connsiteX0" fmla="*/ 0 w 1684421"/>
              <a:gd name="connsiteY0" fmla="*/ 82144 h 2960098"/>
              <a:gd name="connsiteX1" fmla="*/ 673769 w 1684421"/>
              <a:gd name="connsiteY1" fmla="*/ 553782 h 2960098"/>
              <a:gd name="connsiteX2" fmla="*/ 664144 w 1684421"/>
              <a:gd name="connsiteY2" fmla="*/ 2305580 h 2960098"/>
              <a:gd name="connsiteX3" fmla="*/ 1684421 w 1684421"/>
              <a:gd name="connsiteY3" fmla="*/ 2960098 h 2960098"/>
              <a:gd name="connsiteX4" fmla="*/ 1684421 w 1684421"/>
              <a:gd name="connsiteY4" fmla="*/ 2960098 h 2960098"/>
              <a:gd name="connsiteX0" fmla="*/ 0 w 1684421"/>
              <a:gd name="connsiteY0" fmla="*/ 82144 h 2960098"/>
              <a:gd name="connsiteX1" fmla="*/ 673769 w 1684421"/>
              <a:gd name="connsiteY1" fmla="*/ 553782 h 2960098"/>
              <a:gd name="connsiteX2" fmla="*/ 664144 w 1684421"/>
              <a:gd name="connsiteY2" fmla="*/ 2305580 h 2960098"/>
              <a:gd name="connsiteX3" fmla="*/ 1684421 w 1684421"/>
              <a:gd name="connsiteY3" fmla="*/ 2960098 h 2960098"/>
              <a:gd name="connsiteX4" fmla="*/ 1684421 w 1684421"/>
              <a:gd name="connsiteY4" fmla="*/ 2960098 h 2960098"/>
              <a:gd name="connsiteX0" fmla="*/ 0 w 1684421"/>
              <a:gd name="connsiteY0" fmla="*/ 90435 h 2968389"/>
              <a:gd name="connsiteX1" fmla="*/ 673769 w 1684421"/>
              <a:gd name="connsiteY1" fmla="*/ 562073 h 2968389"/>
              <a:gd name="connsiteX2" fmla="*/ 702645 w 1684421"/>
              <a:gd name="connsiteY2" fmla="*/ 2785509 h 2968389"/>
              <a:gd name="connsiteX3" fmla="*/ 1684421 w 1684421"/>
              <a:gd name="connsiteY3" fmla="*/ 2968389 h 2968389"/>
              <a:gd name="connsiteX4" fmla="*/ 1684421 w 1684421"/>
              <a:gd name="connsiteY4" fmla="*/ 2968389 h 2968389"/>
              <a:gd name="connsiteX0" fmla="*/ 0 w 1684421"/>
              <a:gd name="connsiteY0" fmla="*/ 90435 h 2978642"/>
              <a:gd name="connsiteX1" fmla="*/ 673769 w 1684421"/>
              <a:gd name="connsiteY1" fmla="*/ 562073 h 2978642"/>
              <a:gd name="connsiteX2" fmla="*/ 702645 w 1684421"/>
              <a:gd name="connsiteY2" fmla="*/ 2785509 h 2978642"/>
              <a:gd name="connsiteX3" fmla="*/ 1684421 w 1684421"/>
              <a:gd name="connsiteY3" fmla="*/ 2968389 h 2978642"/>
              <a:gd name="connsiteX4" fmla="*/ 1684421 w 1684421"/>
              <a:gd name="connsiteY4" fmla="*/ 2968389 h 2978642"/>
              <a:gd name="connsiteX0" fmla="*/ 0 w 1684421"/>
              <a:gd name="connsiteY0" fmla="*/ 0 h 2888207"/>
              <a:gd name="connsiteX1" fmla="*/ 673769 w 1684421"/>
              <a:gd name="connsiteY1" fmla="*/ 471638 h 2888207"/>
              <a:gd name="connsiteX2" fmla="*/ 702645 w 1684421"/>
              <a:gd name="connsiteY2" fmla="*/ 2695074 h 2888207"/>
              <a:gd name="connsiteX3" fmla="*/ 1684421 w 1684421"/>
              <a:gd name="connsiteY3" fmla="*/ 2877954 h 2888207"/>
              <a:gd name="connsiteX4" fmla="*/ 1684421 w 1684421"/>
              <a:gd name="connsiteY4" fmla="*/ 2877954 h 2888207"/>
              <a:gd name="connsiteX0" fmla="*/ 0 w 1684421"/>
              <a:gd name="connsiteY0" fmla="*/ 0 h 2888207"/>
              <a:gd name="connsiteX1" fmla="*/ 673769 w 1684421"/>
              <a:gd name="connsiteY1" fmla="*/ 471638 h 2888207"/>
              <a:gd name="connsiteX2" fmla="*/ 702645 w 1684421"/>
              <a:gd name="connsiteY2" fmla="*/ 2695074 h 2888207"/>
              <a:gd name="connsiteX3" fmla="*/ 1684421 w 1684421"/>
              <a:gd name="connsiteY3" fmla="*/ 2877954 h 2888207"/>
              <a:gd name="connsiteX4" fmla="*/ 1684421 w 1684421"/>
              <a:gd name="connsiteY4" fmla="*/ 2877954 h 288820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4421" h="2888207">
                <a:moveTo>
                  <a:pt x="0" y="0"/>
                </a:moveTo>
                <a:cubicBezTo>
                  <a:pt x="817345" y="30480"/>
                  <a:pt x="662540" y="12834"/>
                  <a:pt x="673769" y="471638"/>
                </a:cubicBezTo>
                <a:cubicBezTo>
                  <a:pt x="684998" y="930442"/>
                  <a:pt x="688208" y="2496151"/>
                  <a:pt x="702645" y="2695074"/>
                </a:cubicBezTo>
                <a:cubicBezTo>
                  <a:pt x="717082" y="2893997"/>
                  <a:pt x="1244868" y="2903622"/>
                  <a:pt x="1684421" y="2877954"/>
                </a:cubicBezTo>
                <a:lnTo>
                  <a:pt x="1684421" y="2877954"/>
                </a:lnTo>
              </a:path>
            </a:pathLst>
          </a:custGeom>
          <a:noFill/>
          <a:ln w="28575" cap="flat" cmpd="sng" algn="ctr">
            <a:solidFill>
              <a:schemeClr val="tx1"/>
            </a:solidFill>
            <a:prstDash val="solid"/>
            <a:round/>
            <a:headEnd type="none" w="med" len="med"/>
            <a:tailEnd type="arrow"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1" fontAlgn="base" latinLnBrk="0" hangingPunct="1">
              <a:lnSpc>
                <a:spcPct val="100000"/>
              </a:lnSpc>
              <a:spcBef>
                <a:spcPct val="20000"/>
              </a:spcBef>
              <a:spcAft>
                <a:spcPct val="0"/>
              </a:spcAft>
              <a:buClrTx/>
              <a:buSzTx/>
              <a:buFontTx/>
              <a:buNone/>
              <a:tabLst/>
            </a:pPr>
            <a:endParaRPr kumimoji="0" lang="en-US" sz="2400" b="0" i="0" u="none" strike="noStrike" cap="none" normalizeH="0" baseline="0" smtClean="0">
              <a:ln>
                <a:noFill/>
              </a:ln>
              <a:solidFill>
                <a:schemeClr val="tx1"/>
              </a:solidFill>
              <a:effectLst/>
              <a:latin typeface="Arial" charset="0"/>
            </a:endParaRPr>
          </a:p>
        </p:txBody>
      </p:sp>
    </p:spTree>
    <p:extLst>
      <p:ext uri="{BB962C8B-B14F-4D97-AF65-F5344CB8AC3E}">
        <p14:creationId xmlns:p14="http://schemas.microsoft.com/office/powerpoint/2010/main" val="2369172733"/>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Rule for Method Call Translation</a:t>
            </a:r>
            <a:endParaRPr lang="en-US" dirty="0"/>
          </a:p>
        </p:txBody>
      </p:sp>
      <p:sp>
        <p:nvSpPr>
          <p:cNvPr id="3" name="Content Placeholder 2"/>
          <p:cNvSpPr>
            <a:spLocks noGrp="1"/>
          </p:cNvSpPr>
          <p:nvPr>
            <p:ph sz="half" idx="1"/>
          </p:nvPr>
        </p:nvSpPr>
        <p:spPr>
          <a:xfrm>
            <a:off x="457199" y="1600200"/>
            <a:ext cx="6036197" cy="2144027"/>
          </a:xfrm>
        </p:spPr>
        <p:txBody>
          <a:bodyPr/>
          <a:lstStyle/>
          <a:p>
            <a:pPr marL="0" indent="0">
              <a:buNone/>
            </a:pPr>
            <a:r>
              <a:rPr lang="en-US" sz="2400" b="1" dirty="0" smtClean="0">
                <a:solidFill>
                  <a:schemeClr val="tx1"/>
                </a:solidFill>
              </a:rPr>
              <a:t>[</a:t>
            </a:r>
            <a:r>
              <a:rPr lang="en-US" sz="2400" dirty="0" smtClean="0">
                <a:solidFill>
                  <a:schemeClr val="tx1"/>
                </a:solidFill>
              </a:rPr>
              <a:t> </a:t>
            </a:r>
            <a:r>
              <a:rPr lang="en-US" sz="2400" dirty="0" err="1" smtClean="0">
                <a:solidFill>
                  <a:schemeClr val="tx1"/>
                </a:solidFill>
              </a:rPr>
              <a:t>objExpr.myMethodName</a:t>
            </a:r>
            <a:r>
              <a:rPr lang="en-US" sz="2400" dirty="0" smtClean="0">
                <a:solidFill>
                  <a:schemeClr val="tx1"/>
                </a:solidFill>
              </a:rPr>
              <a:t>(e1,...,en) </a:t>
            </a:r>
            <a:r>
              <a:rPr lang="en-US" sz="2400" b="1" dirty="0" smtClean="0">
                <a:solidFill>
                  <a:schemeClr val="tx1"/>
                </a:solidFill>
              </a:rPr>
              <a:t>]</a:t>
            </a:r>
            <a:r>
              <a:rPr lang="en-US" sz="2400" dirty="0" smtClean="0">
                <a:solidFill>
                  <a:schemeClr val="tx1"/>
                </a:solidFill>
              </a:rPr>
              <a:t> =</a:t>
            </a:r>
            <a:endParaRPr lang="en-US" sz="2400" dirty="0">
              <a:solidFill>
                <a:schemeClr val="tx1"/>
              </a:solidFill>
            </a:endParaRPr>
          </a:p>
          <a:p>
            <a:pPr marL="0" indent="0">
              <a:buNone/>
            </a:pPr>
            <a:r>
              <a:rPr lang="en-US" sz="2400" dirty="0" smtClean="0">
                <a:solidFill>
                  <a:schemeClr val="tx1"/>
                </a:solidFill>
              </a:rPr>
              <a:t>  </a:t>
            </a:r>
            <a:r>
              <a:rPr lang="en-US" sz="2400" b="1" dirty="0" smtClean="0">
                <a:solidFill>
                  <a:schemeClr val="tx1"/>
                </a:solidFill>
              </a:rPr>
              <a:t>[</a:t>
            </a:r>
            <a:r>
              <a:rPr lang="en-US" sz="2400" dirty="0" smtClean="0">
                <a:solidFill>
                  <a:schemeClr val="tx1"/>
                </a:solidFill>
              </a:rPr>
              <a:t> objExpr </a:t>
            </a:r>
            <a:r>
              <a:rPr lang="en-US" sz="2400" b="1" dirty="0">
                <a:solidFill>
                  <a:schemeClr val="tx1"/>
                </a:solidFill>
              </a:rPr>
              <a:t>]</a:t>
            </a:r>
            <a:r>
              <a:rPr lang="en-US" sz="2400" dirty="0" smtClean="0">
                <a:solidFill>
                  <a:schemeClr val="tx1"/>
                </a:solidFill>
              </a:rPr>
              <a:t/>
            </a:r>
            <a:br>
              <a:rPr lang="en-US" sz="2400" dirty="0" smtClean="0">
                <a:solidFill>
                  <a:schemeClr val="tx1"/>
                </a:solidFill>
              </a:rPr>
            </a:br>
            <a:r>
              <a:rPr lang="en-US" sz="2400" dirty="0" smtClean="0">
                <a:solidFill>
                  <a:schemeClr val="tx1"/>
                </a:solidFill>
              </a:rPr>
              <a:t>  </a:t>
            </a:r>
            <a:r>
              <a:rPr lang="en-US" sz="2400" b="1" dirty="0" smtClean="0">
                <a:solidFill>
                  <a:schemeClr val="tx1"/>
                </a:solidFill>
              </a:rPr>
              <a:t>[</a:t>
            </a:r>
            <a:r>
              <a:rPr lang="en-US" sz="2400" dirty="0" smtClean="0">
                <a:solidFill>
                  <a:schemeClr val="tx1"/>
                </a:solidFill>
              </a:rPr>
              <a:t> e1 </a:t>
            </a:r>
            <a:r>
              <a:rPr lang="en-US" sz="2400" b="1" dirty="0" smtClean="0">
                <a:solidFill>
                  <a:schemeClr val="tx1"/>
                </a:solidFill>
              </a:rPr>
              <a:t>]</a:t>
            </a:r>
          </a:p>
          <a:p>
            <a:pPr marL="0" indent="0">
              <a:buNone/>
            </a:pPr>
            <a:r>
              <a:rPr lang="en-US" sz="2400" b="1" dirty="0">
                <a:solidFill>
                  <a:schemeClr val="tx1"/>
                </a:solidFill>
              </a:rPr>
              <a:t> </a:t>
            </a:r>
            <a:r>
              <a:rPr lang="en-US" sz="2400" b="1" dirty="0" smtClean="0">
                <a:solidFill>
                  <a:schemeClr val="tx1"/>
                </a:solidFill>
              </a:rPr>
              <a:t>    ...</a:t>
            </a:r>
            <a:endParaRPr lang="en-US" sz="2400" b="1" dirty="0">
              <a:solidFill>
                <a:schemeClr val="tx1"/>
              </a:solidFill>
            </a:endParaRPr>
          </a:p>
          <a:p>
            <a:pPr marL="0" indent="0">
              <a:buNone/>
            </a:pPr>
            <a:r>
              <a:rPr lang="en-US" sz="2400" dirty="0">
                <a:solidFill>
                  <a:schemeClr val="tx1"/>
                </a:solidFill>
              </a:rPr>
              <a:t>  </a:t>
            </a:r>
            <a:r>
              <a:rPr lang="en-US" sz="2400" b="1" dirty="0" smtClean="0">
                <a:solidFill>
                  <a:schemeClr val="tx1"/>
                </a:solidFill>
              </a:rPr>
              <a:t>[</a:t>
            </a:r>
            <a:r>
              <a:rPr lang="en-US" sz="2400" dirty="0" smtClean="0">
                <a:solidFill>
                  <a:schemeClr val="tx1"/>
                </a:solidFill>
              </a:rPr>
              <a:t> en </a:t>
            </a:r>
            <a:r>
              <a:rPr lang="en-US" sz="2400" b="1" dirty="0" smtClean="0">
                <a:solidFill>
                  <a:schemeClr val="tx1"/>
                </a:solidFill>
              </a:rPr>
              <a:t>]</a:t>
            </a:r>
            <a:endParaRPr lang="en-US" sz="2400" b="1" dirty="0">
              <a:solidFill>
                <a:schemeClr val="tx1"/>
              </a:solidFill>
            </a:endParaRPr>
          </a:p>
          <a:p>
            <a:pPr marL="0" indent="0">
              <a:buNone/>
            </a:pPr>
            <a:r>
              <a:rPr lang="en-US" sz="2400" dirty="0">
                <a:solidFill>
                  <a:schemeClr val="tx1"/>
                </a:solidFill>
              </a:rPr>
              <a:t>  </a:t>
            </a:r>
            <a:r>
              <a:rPr lang="en-US" sz="2400" b="1" dirty="0" err="1" smtClean="0">
                <a:solidFill>
                  <a:schemeClr val="tx1"/>
                </a:solidFill>
              </a:rPr>
              <a:t>invokevirtual</a:t>
            </a:r>
            <a:r>
              <a:rPr lang="en-US" sz="2400" dirty="0" smtClean="0">
                <a:solidFill>
                  <a:schemeClr val="tx1"/>
                </a:solidFill>
              </a:rPr>
              <a:t>  #</a:t>
            </a:r>
            <a:r>
              <a:rPr lang="en-US" sz="2400" dirty="0" err="1" smtClean="0">
                <a:solidFill>
                  <a:schemeClr val="tx1"/>
                </a:solidFill>
              </a:rPr>
              <a:t>constantPoolAddr</a:t>
            </a:r>
            <a:endParaRPr lang="en-US" sz="2400" dirty="0">
              <a:solidFill>
                <a:schemeClr val="tx1"/>
              </a:solidFill>
            </a:endParaRPr>
          </a:p>
        </p:txBody>
      </p:sp>
    </p:spTree>
    <p:extLst>
      <p:ext uri="{BB962C8B-B14F-4D97-AF65-F5344CB8AC3E}">
        <p14:creationId xmlns:p14="http://schemas.microsoft.com/office/powerpoint/2010/main" val="166020250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Objects and References</a:t>
            </a:r>
            <a:endParaRPr lang="en-US" dirty="0"/>
          </a:p>
        </p:txBody>
      </p:sp>
      <p:sp>
        <p:nvSpPr>
          <p:cNvPr id="3" name="Content Placeholder 2"/>
          <p:cNvSpPr>
            <a:spLocks noGrp="1"/>
          </p:cNvSpPr>
          <p:nvPr>
            <p:ph idx="1"/>
          </p:nvPr>
        </p:nvSpPr>
        <p:spPr>
          <a:xfrm>
            <a:off x="327258" y="1289785"/>
            <a:ext cx="8816741" cy="5197642"/>
          </a:xfrm>
        </p:spPr>
        <p:txBody>
          <a:bodyPr/>
          <a:lstStyle/>
          <a:p>
            <a:pPr marL="0" indent="0">
              <a:buNone/>
            </a:pPr>
            <a:r>
              <a:rPr lang="en-US" sz="2400" b="1" dirty="0" smtClean="0"/>
              <a:t>ifnull</a:t>
            </a:r>
            <a:r>
              <a:rPr lang="en-US" sz="2400" dirty="0" smtClean="0"/>
              <a:t> label </a:t>
            </a:r>
            <a:r>
              <a:rPr lang="en-US" sz="2400" dirty="0" smtClean="0">
                <a:solidFill>
                  <a:srgbClr val="002060"/>
                </a:solidFill>
              </a:rPr>
              <a:t>- consume top-of-stack reference and jump if it is null</a:t>
            </a:r>
          </a:p>
          <a:p>
            <a:pPr marL="0" indent="0">
              <a:buNone/>
            </a:pPr>
            <a:r>
              <a:rPr lang="en-US" sz="2400" b="1" dirty="0" smtClean="0"/>
              <a:t>ifnonnull</a:t>
            </a:r>
            <a:r>
              <a:rPr lang="en-US" sz="2400" dirty="0" smtClean="0"/>
              <a:t> </a:t>
            </a:r>
            <a:r>
              <a:rPr lang="en-US" sz="2400" dirty="0"/>
              <a:t>label </a:t>
            </a:r>
            <a:r>
              <a:rPr lang="en-US" sz="2400" dirty="0" smtClean="0"/>
              <a:t> </a:t>
            </a:r>
            <a:r>
              <a:rPr lang="en-US" sz="2400" dirty="0" smtClean="0">
                <a:solidFill>
                  <a:srgbClr val="002060"/>
                </a:solidFill>
              </a:rPr>
              <a:t>- </a:t>
            </a:r>
            <a:r>
              <a:rPr lang="en-US" sz="2400" dirty="0">
                <a:solidFill>
                  <a:srgbClr val="002060"/>
                </a:solidFill>
              </a:rPr>
              <a:t>consume top-of-stack </a:t>
            </a:r>
            <a:r>
              <a:rPr lang="en-US" sz="2400" dirty="0" smtClean="0">
                <a:solidFill>
                  <a:srgbClr val="002060"/>
                </a:solidFill>
              </a:rPr>
              <a:t>reference, jump if </a:t>
            </a:r>
            <a:r>
              <a:rPr lang="en-US" sz="2400" i="1" dirty="0" smtClean="0">
                <a:solidFill>
                  <a:srgbClr val="002060"/>
                </a:solidFill>
              </a:rPr>
              <a:t>not</a:t>
            </a:r>
            <a:r>
              <a:rPr lang="en-US" sz="2400" dirty="0" smtClean="0">
                <a:solidFill>
                  <a:srgbClr val="002060"/>
                </a:solidFill>
              </a:rPr>
              <a:t> null</a:t>
            </a:r>
            <a:endParaRPr lang="en-US" sz="2400" dirty="0">
              <a:solidFill>
                <a:srgbClr val="002060"/>
              </a:solidFill>
            </a:endParaRPr>
          </a:p>
          <a:p>
            <a:pPr marL="0" indent="0">
              <a:buNone/>
            </a:pPr>
            <a:endParaRPr lang="en-US" sz="1800" dirty="0" smtClean="0"/>
          </a:p>
          <a:p>
            <a:pPr marL="0" indent="0">
              <a:buNone/>
            </a:pPr>
            <a:r>
              <a:rPr lang="en-US" sz="2400" b="1" dirty="0" smtClean="0"/>
              <a:t>new</a:t>
            </a:r>
            <a:r>
              <a:rPr lang="en-US" sz="2400" dirty="0" smtClean="0"/>
              <a:t> #className </a:t>
            </a:r>
            <a:r>
              <a:rPr lang="en-US" sz="2400" dirty="0" smtClean="0">
                <a:solidFill>
                  <a:srgbClr val="002060"/>
                </a:solidFill>
              </a:rPr>
              <a:t>- create fresh object of class pointed to by the offset </a:t>
            </a:r>
            <a:br>
              <a:rPr lang="en-US" sz="2400" dirty="0" smtClean="0">
                <a:solidFill>
                  <a:srgbClr val="002060"/>
                </a:solidFill>
              </a:rPr>
            </a:br>
            <a:r>
              <a:rPr lang="en-US" sz="2400" dirty="0" smtClean="0">
                <a:solidFill>
                  <a:srgbClr val="002060"/>
                </a:solidFill>
              </a:rPr>
              <a:t>		  	#className in the constant pool</a:t>
            </a:r>
            <a:br>
              <a:rPr lang="en-US" sz="2400" dirty="0" smtClean="0">
                <a:solidFill>
                  <a:srgbClr val="002060"/>
                </a:solidFill>
              </a:rPr>
            </a:br>
            <a:r>
              <a:rPr lang="en-US" sz="2400" dirty="0" smtClean="0">
                <a:solidFill>
                  <a:srgbClr val="002060"/>
                </a:solidFill>
              </a:rPr>
              <a:t>			(does not invoke any constructors)</a:t>
            </a:r>
          </a:p>
          <a:p>
            <a:pPr marL="0" indent="0">
              <a:buNone/>
            </a:pPr>
            <a:r>
              <a:rPr lang="en-US" sz="2400" b="1" dirty="0" smtClean="0"/>
              <a:t>getfield</a:t>
            </a:r>
            <a:r>
              <a:rPr lang="en-US" sz="2400" dirty="0" smtClean="0"/>
              <a:t> #field – </a:t>
            </a:r>
            <a:r>
              <a:rPr lang="en-US" sz="2400" dirty="0" smtClean="0">
                <a:solidFill>
                  <a:srgbClr val="002060"/>
                </a:solidFill>
              </a:rPr>
              <a:t>consume object reference from stack, </a:t>
            </a:r>
            <a:br>
              <a:rPr lang="en-US" sz="2400" dirty="0" smtClean="0">
                <a:solidFill>
                  <a:srgbClr val="002060"/>
                </a:solidFill>
              </a:rPr>
            </a:br>
            <a:r>
              <a:rPr lang="en-US" sz="2400" dirty="0" smtClean="0">
                <a:solidFill>
                  <a:srgbClr val="002060"/>
                </a:solidFill>
              </a:rPr>
              <a:t>	then dereference the field of that object given </a:t>
            </a:r>
            <a:br>
              <a:rPr lang="en-US" sz="2400" dirty="0" smtClean="0">
                <a:solidFill>
                  <a:srgbClr val="002060"/>
                </a:solidFill>
              </a:rPr>
            </a:br>
            <a:r>
              <a:rPr lang="en-US" sz="2400" dirty="0" smtClean="0">
                <a:solidFill>
                  <a:srgbClr val="002060"/>
                </a:solidFill>
              </a:rPr>
              <a:t>	by (field,class) stored in the </a:t>
            </a:r>
            <a:r>
              <a:rPr lang="en-US" sz="2400" dirty="0" smtClean="0"/>
              <a:t>#field </a:t>
            </a:r>
            <a:r>
              <a:rPr lang="en-US" sz="2400" dirty="0" smtClean="0">
                <a:solidFill>
                  <a:srgbClr val="002060"/>
                </a:solidFill>
              </a:rPr>
              <a:t>pointer in the constant pool</a:t>
            </a:r>
            <a:br>
              <a:rPr lang="en-US" sz="2400" dirty="0" smtClean="0">
                <a:solidFill>
                  <a:srgbClr val="002060"/>
                </a:solidFill>
              </a:rPr>
            </a:br>
            <a:r>
              <a:rPr lang="en-US" sz="2400" dirty="0" smtClean="0">
                <a:solidFill>
                  <a:srgbClr val="002060"/>
                </a:solidFill>
              </a:rPr>
              <a:t>	and put the value of the field on the stack</a:t>
            </a:r>
            <a:endParaRPr lang="en-US" sz="2400" b="1" dirty="0" smtClean="0"/>
          </a:p>
          <a:p>
            <a:pPr marL="0" indent="0">
              <a:buNone/>
            </a:pPr>
            <a:r>
              <a:rPr lang="en-US" sz="2400" b="1" dirty="0" smtClean="0"/>
              <a:t>putfield </a:t>
            </a:r>
            <a:r>
              <a:rPr lang="en-US" sz="2400" dirty="0" smtClean="0"/>
              <a:t>#field	</a:t>
            </a:r>
            <a:r>
              <a:rPr lang="en-US" sz="2400" dirty="0" smtClean="0">
                <a:solidFill>
                  <a:srgbClr val="002060"/>
                </a:solidFill>
              </a:rPr>
              <a:t>- consume an object reference obj and a value v</a:t>
            </a:r>
            <a:br>
              <a:rPr lang="en-US" sz="2400" dirty="0" smtClean="0">
                <a:solidFill>
                  <a:srgbClr val="002060"/>
                </a:solidFill>
              </a:rPr>
            </a:br>
            <a:r>
              <a:rPr lang="en-US" sz="2400" dirty="0" smtClean="0">
                <a:solidFill>
                  <a:srgbClr val="002060"/>
                </a:solidFill>
              </a:rPr>
              <a:t>		  from the stack and store v it in the </a:t>
            </a:r>
            <a:r>
              <a:rPr lang="en-US" sz="2400" dirty="0" smtClean="0"/>
              <a:t>#field</a:t>
            </a:r>
            <a:r>
              <a:rPr lang="en-US" sz="2400" dirty="0" smtClean="0">
                <a:solidFill>
                  <a:srgbClr val="002060"/>
                </a:solidFill>
              </a:rPr>
              <a:t> of obj</a:t>
            </a:r>
            <a:r>
              <a:rPr lang="en-US" sz="2400" dirty="0">
                <a:solidFill>
                  <a:srgbClr val="002060"/>
                </a:solidFill>
              </a:rPr>
              <a:t/>
            </a:r>
            <a:br>
              <a:rPr lang="en-US" sz="2400" dirty="0">
                <a:solidFill>
                  <a:srgbClr val="002060"/>
                </a:solidFill>
              </a:rPr>
            </a:br>
            <a:r>
              <a:rPr lang="en-US" sz="2000" dirty="0"/>
              <a:t>“If the field descriptor type is boolean, byte, char, short, or int, then the value must be an int</a:t>
            </a:r>
            <a:r>
              <a:rPr lang="en-US" sz="2000" dirty="0" smtClean="0"/>
              <a:t>.”</a:t>
            </a:r>
            <a:endParaRPr lang="en-US" sz="2000" b="1" dirty="0"/>
          </a:p>
        </p:txBody>
      </p:sp>
      <p:sp>
        <p:nvSpPr>
          <p:cNvPr id="6" name="Rectangle 5"/>
          <p:cNvSpPr/>
          <p:nvPr/>
        </p:nvSpPr>
        <p:spPr>
          <a:xfrm>
            <a:off x="506422" y="5547829"/>
            <a:ext cx="1377300" cy="400110"/>
          </a:xfrm>
          <a:prstGeom prst="rect">
            <a:avLst/>
          </a:prstGeom>
        </p:spPr>
        <p:txBody>
          <a:bodyPr wrap="none">
            <a:spAutoFit/>
          </a:bodyPr>
          <a:lstStyle/>
          <a:p>
            <a:r>
              <a:rPr lang="en-US" sz="2000" b="1" kern="0" dirty="0" err="1" smtClean="0">
                <a:solidFill>
                  <a:srgbClr val="FF0000"/>
                </a:solidFill>
                <a:latin typeface="Calibri" pitchFamily="34" charset="0"/>
              </a:rPr>
              <a:t>obj.field</a:t>
            </a:r>
            <a:r>
              <a:rPr lang="en-US" sz="2000" b="1" kern="0" dirty="0" smtClean="0">
                <a:solidFill>
                  <a:srgbClr val="FF0000"/>
                </a:solidFill>
                <a:latin typeface="Calibri" pitchFamily="34" charset="0"/>
              </a:rPr>
              <a:t>= </a:t>
            </a:r>
            <a:r>
              <a:rPr lang="en-US" sz="2000" b="1" kern="0" dirty="0">
                <a:solidFill>
                  <a:srgbClr val="FF0000"/>
                </a:solidFill>
                <a:latin typeface="Calibri" pitchFamily="34" charset="0"/>
              </a:rPr>
              <a:t>v</a:t>
            </a:r>
            <a:endParaRPr lang="en-US" sz="2000" b="1" dirty="0">
              <a:solidFill>
                <a:srgbClr val="FF0000"/>
              </a:solidFill>
            </a:endParaRPr>
          </a:p>
        </p:txBody>
      </p:sp>
      <p:sp>
        <p:nvSpPr>
          <p:cNvPr id="7" name="Rectangle 6"/>
          <p:cNvSpPr/>
          <p:nvPr/>
        </p:nvSpPr>
        <p:spPr>
          <a:xfrm>
            <a:off x="166425" y="4096351"/>
            <a:ext cx="1069524" cy="400110"/>
          </a:xfrm>
          <a:prstGeom prst="rect">
            <a:avLst/>
          </a:prstGeom>
        </p:spPr>
        <p:txBody>
          <a:bodyPr wrap="none">
            <a:spAutoFit/>
          </a:bodyPr>
          <a:lstStyle/>
          <a:p>
            <a:r>
              <a:rPr lang="en-US" sz="2000" b="1" kern="0" dirty="0" err="1" smtClean="0">
                <a:solidFill>
                  <a:srgbClr val="FF0000"/>
                </a:solidFill>
                <a:latin typeface="Calibri" pitchFamily="34" charset="0"/>
              </a:rPr>
              <a:t>obj.field</a:t>
            </a:r>
            <a:endParaRPr lang="en-US" sz="2000" b="1" dirty="0">
              <a:solidFill>
                <a:srgbClr val="FF0000"/>
              </a:solidFill>
            </a:endParaRPr>
          </a:p>
        </p:txBody>
      </p:sp>
    </p:spTree>
    <p:extLst>
      <p:ext uri="{BB962C8B-B14F-4D97-AF65-F5344CB8AC3E}">
        <p14:creationId xmlns:p14="http://schemas.microsoft.com/office/powerpoint/2010/main" val="216659282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Array Manipulation</a:t>
            </a:r>
            <a:endParaRPr lang="en-US" dirty="0"/>
          </a:p>
        </p:txBody>
      </p:sp>
      <p:sp>
        <p:nvSpPr>
          <p:cNvPr id="3" name="Content Placeholder 2"/>
          <p:cNvSpPr>
            <a:spLocks noGrp="1"/>
          </p:cNvSpPr>
          <p:nvPr>
            <p:ph idx="1"/>
          </p:nvPr>
        </p:nvSpPr>
        <p:spPr>
          <a:xfrm>
            <a:off x="308009" y="1212783"/>
            <a:ext cx="8633860" cy="4913381"/>
          </a:xfrm>
        </p:spPr>
        <p:txBody>
          <a:bodyPr/>
          <a:lstStyle/>
          <a:p>
            <a:pPr marL="0" indent="0">
              <a:buNone/>
            </a:pPr>
            <a:r>
              <a:rPr lang="en-US" sz="2400" dirty="0" smtClean="0"/>
              <a:t>a = reference - “address” arrays</a:t>
            </a:r>
          </a:p>
          <a:p>
            <a:pPr marL="0" indent="0">
              <a:buNone/>
            </a:pPr>
            <a:r>
              <a:rPr lang="en-US" sz="2400" dirty="0" smtClean="0"/>
              <a:t>i = int arrays (and some other int-like value types)</a:t>
            </a:r>
            <a:endParaRPr lang="en-US" sz="2400" dirty="0"/>
          </a:p>
          <a:p>
            <a:pPr marL="0" indent="0">
              <a:buNone/>
            </a:pPr>
            <a:r>
              <a:rPr lang="en-US" sz="2400" dirty="0" smtClean="0"/>
              <a:t>Selected array manipulation operations:</a:t>
            </a:r>
            <a:endParaRPr lang="en-US" sz="2400" dirty="0"/>
          </a:p>
          <a:p>
            <a:pPr marL="0" indent="0">
              <a:buNone/>
            </a:pPr>
            <a:r>
              <a:rPr lang="en-US" sz="2400" dirty="0"/>
              <a:t>    </a:t>
            </a:r>
            <a:r>
              <a:rPr lang="en-US" sz="2400" b="1" dirty="0"/>
              <a:t>newarray</a:t>
            </a:r>
            <a:r>
              <a:rPr lang="en-US" sz="2400" dirty="0"/>
              <a:t>,  </a:t>
            </a:r>
            <a:r>
              <a:rPr lang="en-US" sz="2400" b="1" dirty="0"/>
              <a:t>anewarray</a:t>
            </a:r>
            <a:r>
              <a:rPr lang="en-US" sz="2400" dirty="0"/>
              <a:t>, </a:t>
            </a:r>
            <a:r>
              <a:rPr lang="en-US" sz="2400" b="1" dirty="0" smtClean="0"/>
              <a:t>multianewarray</a:t>
            </a:r>
            <a:r>
              <a:rPr lang="en-US" sz="2400" dirty="0" smtClean="0"/>
              <a:t> – allocate an </a:t>
            </a:r>
            <a:br>
              <a:rPr lang="en-US" sz="2400" dirty="0" smtClean="0"/>
            </a:br>
            <a:r>
              <a:rPr lang="en-US" sz="2400" dirty="0" smtClean="0"/>
              <a:t>	array object and put a reference to it on the stack</a:t>
            </a:r>
            <a:endParaRPr lang="en-US" sz="2400" dirty="0"/>
          </a:p>
          <a:p>
            <a:pPr marL="0" indent="0">
              <a:buNone/>
            </a:pPr>
            <a:r>
              <a:rPr lang="en-US" sz="2400" dirty="0"/>
              <a:t>    </a:t>
            </a:r>
            <a:r>
              <a:rPr lang="en-US" sz="2400" b="1" dirty="0" smtClean="0"/>
              <a:t>aaload</a:t>
            </a:r>
            <a:r>
              <a:rPr lang="en-US" sz="2400" dirty="0" smtClean="0"/>
              <a:t>, </a:t>
            </a:r>
            <a:r>
              <a:rPr lang="en-US" sz="2400" b="1" dirty="0" smtClean="0"/>
              <a:t>iaload</a:t>
            </a:r>
            <a:r>
              <a:rPr lang="en-US" sz="2400" dirty="0" smtClean="0"/>
              <a:t> – take: a reference to array and index from stack</a:t>
            </a:r>
            <a:br>
              <a:rPr lang="en-US" sz="2400" dirty="0" smtClean="0"/>
            </a:br>
            <a:r>
              <a:rPr lang="en-US" sz="2400" dirty="0" smtClean="0"/>
              <a:t>	load the value from array and push it onto the stack</a:t>
            </a:r>
          </a:p>
          <a:p>
            <a:pPr marL="0" indent="0">
              <a:buNone/>
            </a:pPr>
            <a:r>
              <a:rPr lang="en-US" sz="2400" dirty="0" smtClean="0"/>
              <a:t>    </a:t>
            </a:r>
            <a:r>
              <a:rPr lang="en-US" sz="2400" b="1" dirty="0" smtClean="0"/>
              <a:t>aastore</a:t>
            </a:r>
            <a:r>
              <a:rPr lang="en-US" sz="2400" dirty="0"/>
              <a:t>, </a:t>
            </a:r>
            <a:r>
              <a:rPr lang="en-US" sz="2400" b="1" dirty="0"/>
              <a:t>iastore</a:t>
            </a:r>
            <a:r>
              <a:rPr lang="en-US" sz="2400" dirty="0"/>
              <a:t> </a:t>
            </a:r>
            <a:r>
              <a:rPr lang="en-US" sz="2400" dirty="0" smtClean="0"/>
              <a:t>– take: </a:t>
            </a:r>
            <a:r>
              <a:rPr lang="en-US" sz="2400" dirty="0"/>
              <a:t>a reference to array, an index, a value </a:t>
            </a:r>
            <a:br>
              <a:rPr lang="en-US" sz="2400" dirty="0"/>
            </a:br>
            <a:r>
              <a:rPr lang="en-US" sz="2400" dirty="0"/>
              <a:t>	from stack, store the value into the array index</a:t>
            </a:r>
            <a:endParaRPr lang="en-US" sz="2400" dirty="0" smtClean="0"/>
          </a:p>
          <a:p>
            <a:pPr marL="0" indent="0">
              <a:buNone/>
            </a:pPr>
            <a:r>
              <a:rPr lang="en-US" sz="2400" dirty="0" smtClean="0"/>
              <a:t>    </a:t>
            </a:r>
            <a:r>
              <a:rPr lang="en-US" sz="2400" b="1" dirty="0" smtClean="0"/>
              <a:t>arraylength</a:t>
            </a:r>
            <a:r>
              <a:rPr lang="en-US" sz="2400" dirty="0" smtClean="0"/>
              <a:t> – retrieve length of the array</a:t>
            </a:r>
            <a:endParaRPr lang="en-US" sz="2400" dirty="0"/>
          </a:p>
          <a:p>
            <a:pPr marL="0" indent="0">
              <a:buNone/>
            </a:pPr>
            <a:r>
              <a:rPr lang="en-US" sz="2400" dirty="0" smtClean="0">
                <a:solidFill>
                  <a:srgbClr val="002060"/>
                </a:solidFill>
              </a:rPr>
              <a:t>Java </a:t>
            </a:r>
            <a:r>
              <a:rPr lang="en-US" sz="2400" dirty="0">
                <a:solidFill>
                  <a:srgbClr val="002060"/>
                </a:solidFill>
              </a:rPr>
              <a:t>arrays </a:t>
            </a:r>
            <a:r>
              <a:rPr lang="en-US" sz="2400" dirty="0" smtClean="0">
                <a:solidFill>
                  <a:srgbClr val="002060"/>
                </a:solidFill>
              </a:rPr>
              <a:t>store the </a:t>
            </a:r>
            <a:r>
              <a:rPr lang="en-US" sz="2400" dirty="0">
                <a:solidFill>
                  <a:srgbClr val="002060"/>
                </a:solidFill>
              </a:rPr>
              <a:t>size of the </a:t>
            </a:r>
            <a:r>
              <a:rPr lang="en-US" sz="2400" dirty="0" smtClean="0">
                <a:solidFill>
                  <a:srgbClr val="002060"/>
                </a:solidFill>
              </a:rPr>
              <a:t>array and its time, </a:t>
            </a:r>
            <a:r>
              <a:rPr lang="en-US" sz="2400" dirty="0">
                <a:solidFill>
                  <a:srgbClr val="002060"/>
                </a:solidFill>
              </a:rPr>
              <a:t>which enables run-time checking of array bounds </a:t>
            </a:r>
            <a:r>
              <a:rPr lang="en-US" sz="2400" dirty="0" smtClean="0">
                <a:solidFill>
                  <a:srgbClr val="002060"/>
                </a:solidFill>
              </a:rPr>
              <a:t>and object types.</a:t>
            </a:r>
            <a:endParaRPr lang="en-US" sz="2400" dirty="0">
              <a:solidFill>
                <a:srgbClr val="002060"/>
              </a:solidFill>
            </a:endParaRPr>
          </a:p>
        </p:txBody>
      </p:sp>
    </p:spTree>
    <p:extLst>
      <p:ext uri="{BB962C8B-B14F-4D97-AF65-F5344CB8AC3E}">
        <p14:creationId xmlns:p14="http://schemas.microsoft.com/office/powerpoint/2010/main" val="147806707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There are Floating Point Operations…</a:t>
            </a:r>
            <a:endParaRPr lang="en-US" dirty="0"/>
          </a:p>
        </p:txBody>
      </p:sp>
      <p:sp>
        <p:nvSpPr>
          <p:cNvPr id="3" name="Content Placeholder 2"/>
          <p:cNvSpPr>
            <a:spLocks noGrp="1"/>
          </p:cNvSpPr>
          <p:nvPr>
            <p:ph idx="1"/>
          </p:nvPr>
        </p:nvSpPr>
        <p:spPr>
          <a:xfrm>
            <a:off x="962526" y="1174284"/>
            <a:ext cx="4196615" cy="4923006"/>
          </a:xfrm>
        </p:spPr>
        <p:txBody>
          <a:bodyPr/>
          <a:lstStyle/>
          <a:p>
            <a:r>
              <a:rPr lang="en-US" sz="2000" dirty="0" smtClean="0"/>
              <a:t>fadd</a:t>
            </a:r>
            <a:endParaRPr lang="en-US" sz="2000" dirty="0"/>
          </a:p>
          <a:p>
            <a:r>
              <a:rPr lang="en-US" sz="2000" dirty="0" smtClean="0"/>
              <a:t>faload (for floating point arrays)</a:t>
            </a:r>
            <a:endParaRPr lang="en-US" sz="2000" dirty="0"/>
          </a:p>
          <a:p>
            <a:r>
              <a:rPr lang="en-US" sz="2000" dirty="0" smtClean="0"/>
              <a:t>fastore (for floating point arrays)</a:t>
            </a:r>
            <a:endParaRPr lang="en-US" sz="2000" dirty="0"/>
          </a:p>
          <a:p>
            <a:r>
              <a:rPr lang="en-US" sz="2000" dirty="0"/>
              <a:t>fcmp&lt;op</a:t>
            </a:r>
            <a:r>
              <a:rPr lang="en-US" sz="2000" dirty="0" smtClean="0"/>
              <a:t>&gt;</a:t>
            </a:r>
            <a:endParaRPr lang="en-US" sz="2000" dirty="0"/>
          </a:p>
          <a:p>
            <a:r>
              <a:rPr lang="en-US" sz="2000" dirty="0"/>
              <a:t>fconst_&lt;f</a:t>
            </a:r>
            <a:r>
              <a:rPr lang="en-US" sz="2000" dirty="0" smtClean="0"/>
              <a:t>&gt;</a:t>
            </a:r>
            <a:endParaRPr lang="en-US" sz="2000" dirty="0"/>
          </a:p>
          <a:p>
            <a:r>
              <a:rPr lang="en-US" sz="2000" dirty="0" smtClean="0"/>
              <a:t>fdiv</a:t>
            </a:r>
            <a:endParaRPr lang="en-US" sz="2000" dirty="0"/>
          </a:p>
          <a:p>
            <a:r>
              <a:rPr lang="en-US" sz="2000" dirty="0" smtClean="0"/>
              <a:t>fload</a:t>
            </a:r>
            <a:endParaRPr lang="en-US" sz="2000" dirty="0"/>
          </a:p>
          <a:p>
            <a:r>
              <a:rPr lang="en-US" sz="2000" dirty="0"/>
              <a:t>fload_&lt;n</a:t>
            </a:r>
            <a:r>
              <a:rPr lang="en-US" sz="2000" dirty="0" smtClean="0"/>
              <a:t>&gt;</a:t>
            </a:r>
            <a:endParaRPr lang="en-US" sz="2000" dirty="0"/>
          </a:p>
          <a:p>
            <a:r>
              <a:rPr lang="en-US" sz="2000" dirty="0" smtClean="0"/>
              <a:t>fmul</a:t>
            </a:r>
            <a:endParaRPr lang="en-US" sz="2000" dirty="0"/>
          </a:p>
          <a:p>
            <a:r>
              <a:rPr lang="en-US" sz="2000" dirty="0" smtClean="0"/>
              <a:t>fneg</a:t>
            </a:r>
            <a:endParaRPr lang="en-US" sz="2000" dirty="0"/>
          </a:p>
          <a:p>
            <a:r>
              <a:rPr lang="en-US" sz="2000" dirty="0" smtClean="0"/>
              <a:t>frem</a:t>
            </a:r>
            <a:endParaRPr lang="en-US" sz="2000" dirty="0"/>
          </a:p>
          <a:p>
            <a:r>
              <a:rPr lang="en-US" sz="2000" dirty="0" smtClean="0"/>
              <a:t>freturn</a:t>
            </a:r>
            <a:endParaRPr lang="en-US" sz="2000" dirty="0"/>
          </a:p>
          <a:p>
            <a:r>
              <a:rPr lang="en-US" sz="2000" dirty="0" smtClean="0"/>
              <a:t>fstore</a:t>
            </a:r>
            <a:endParaRPr lang="en-US" sz="2000" dirty="0"/>
          </a:p>
          <a:p>
            <a:r>
              <a:rPr lang="en-US" sz="2000" dirty="0"/>
              <a:t>fstore_&lt;n</a:t>
            </a:r>
            <a:r>
              <a:rPr lang="en-US" sz="2000" dirty="0" smtClean="0"/>
              <a:t>&gt;</a:t>
            </a:r>
            <a:endParaRPr lang="en-US" sz="2000" dirty="0"/>
          </a:p>
          <a:p>
            <a:r>
              <a:rPr lang="en-US" sz="2000" dirty="0"/>
              <a:t>fsub</a:t>
            </a:r>
          </a:p>
        </p:txBody>
      </p:sp>
      <p:sp>
        <p:nvSpPr>
          <p:cNvPr id="4" name="Rectangle 3"/>
          <p:cNvSpPr/>
          <p:nvPr/>
        </p:nvSpPr>
        <p:spPr>
          <a:xfrm>
            <a:off x="5437085" y="4122193"/>
            <a:ext cx="3017044" cy="830997"/>
          </a:xfrm>
          <a:prstGeom prst="rect">
            <a:avLst/>
          </a:prstGeom>
        </p:spPr>
        <p:txBody>
          <a:bodyPr wrap="none">
            <a:spAutoFit/>
          </a:bodyPr>
          <a:lstStyle/>
          <a:p>
            <a:r>
              <a:rPr lang="en-US" dirty="0" smtClean="0">
                <a:latin typeface="Calibri" panose="020F0502020204030204" pitchFamily="34" charset="0"/>
              </a:rPr>
              <a:t>When needed,</a:t>
            </a:r>
          </a:p>
          <a:p>
            <a:r>
              <a:rPr lang="en-US" dirty="0" smtClean="0">
                <a:latin typeface="Calibri" panose="020F0502020204030204" pitchFamily="34" charset="0"/>
              </a:rPr>
              <a:t>READ THE JVM Spec </a:t>
            </a:r>
            <a:r>
              <a:rPr lang="en-US" dirty="0" smtClean="0">
                <a:latin typeface="Calibri" panose="020F0502020204030204" pitchFamily="34" charset="0"/>
                <a:sym typeface="Wingdings" panose="05000000000000000000" pitchFamily="2" charset="2"/>
              </a:rPr>
              <a:t></a:t>
            </a:r>
            <a:endParaRPr lang="en-US" dirty="0">
              <a:latin typeface="Calibri" panose="020F0502020204030204" pitchFamily="34" charset="0"/>
            </a:endParaRPr>
          </a:p>
        </p:txBody>
      </p:sp>
    </p:spTree>
    <p:extLst>
      <p:ext uri="{BB962C8B-B14F-4D97-AF65-F5344CB8AC3E}">
        <p14:creationId xmlns:p14="http://schemas.microsoft.com/office/powerpoint/2010/main" val="3231889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Translate This While Loop </a:t>
            </a:r>
            <a:br>
              <a:rPr lang="en-US" sz="3200" dirty="0" smtClean="0"/>
            </a:br>
            <a:r>
              <a:rPr lang="en-US" sz="3200" dirty="0" smtClean="0"/>
              <a:t>using Rules that Explicitly Put Booleans on Stack</a:t>
            </a:r>
            <a:endParaRPr lang="en-US" sz="3200" dirty="0"/>
          </a:p>
        </p:txBody>
      </p:sp>
      <p:sp>
        <p:nvSpPr>
          <p:cNvPr id="3" name="Content Placeholder 2"/>
          <p:cNvSpPr>
            <a:spLocks noGrp="1"/>
          </p:cNvSpPr>
          <p:nvPr>
            <p:ph sz="half" idx="1"/>
          </p:nvPr>
        </p:nvSpPr>
        <p:spPr>
          <a:xfrm>
            <a:off x="317862" y="1591492"/>
            <a:ext cx="4376057" cy="3450771"/>
          </a:xfrm>
        </p:spPr>
        <p:txBody>
          <a:bodyPr/>
          <a:lstStyle/>
          <a:p>
            <a:pPr marL="0" indent="0">
              <a:buNone/>
            </a:pPr>
            <a:r>
              <a:rPr lang="en-US" sz="2400" b="1" dirty="0" smtClean="0"/>
              <a:t>static void</a:t>
            </a:r>
            <a:r>
              <a:rPr lang="en-US" sz="2400" dirty="0" smtClean="0"/>
              <a:t> count(</a:t>
            </a:r>
            <a:r>
              <a:rPr lang="en-US" sz="2400" b="1" dirty="0" smtClean="0"/>
              <a:t>int</a:t>
            </a:r>
            <a:r>
              <a:rPr lang="en-US" sz="2400" dirty="0" smtClean="0"/>
              <a:t> </a:t>
            </a:r>
            <a:r>
              <a:rPr lang="en-US" sz="2400" dirty="0"/>
              <a:t>from, </a:t>
            </a:r>
            <a:r>
              <a:rPr lang="en-US" sz="2400" dirty="0" smtClean="0"/>
              <a:t/>
            </a:r>
            <a:br>
              <a:rPr lang="en-US" sz="2400" dirty="0" smtClean="0"/>
            </a:br>
            <a:r>
              <a:rPr lang="en-US" sz="2400" dirty="0" smtClean="0"/>
              <a:t>                                </a:t>
            </a:r>
            <a:r>
              <a:rPr lang="en-US" sz="2400" b="1" dirty="0" smtClean="0"/>
              <a:t>int</a:t>
            </a:r>
            <a:r>
              <a:rPr lang="en-US" sz="2400" dirty="0" smtClean="0"/>
              <a:t> </a:t>
            </a:r>
            <a:r>
              <a:rPr lang="en-US" sz="2400" dirty="0"/>
              <a:t>to, </a:t>
            </a:r>
            <a:r>
              <a:rPr lang="en-US" sz="2400" dirty="0" smtClean="0"/>
              <a:t/>
            </a:r>
            <a:br>
              <a:rPr lang="en-US" sz="2400" dirty="0" smtClean="0"/>
            </a:br>
            <a:r>
              <a:rPr lang="en-US" sz="2400" dirty="0" smtClean="0"/>
              <a:t>                                </a:t>
            </a:r>
            <a:r>
              <a:rPr lang="en-US" sz="2400" b="1" dirty="0" smtClean="0"/>
              <a:t>int</a:t>
            </a:r>
            <a:r>
              <a:rPr lang="en-US" sz="2400" dirty="0" smtClean="0"/>
              <a:t> </a:t>
            </a:r>
            <a:r>
              <a:rPr lang="en-US" sz="2400" dirty="0"/>
              <a:t>step) </a:t>
            </a:r>
            <a:r>
              <a:rPr lang="en-US" sz="2400" dirty="0" smtClean="0"/>
              <a:t>{</a:t>
            </a:r>
            <a:endParaRPr lang="en-US" sz="2400" dirty="0"/>
          </a:p>
          <a:p>
            <a:pPr marL="0" indent="0">
              <a:buNone/>
            </a:pPr>
            <a:r>
              <a:rPr lang="en-US" sz="2400" dirty="0" smtClean="0"/>
              <a:t> </a:t>
            </a:r>
            <a:r>
              <a:rPr lang="en-US" sz="2400" b="1" dirty="0" smtClean="0"/>
              <a:t> int </a:t>
            </a:r>
            <a:r>
              <a:rPr lang="en-US" sz="2400" dirty="0"/>
              <a:t>counter = from;</a:t>
            </a:r>
          </a:p>
          <a:p>
            <a:pPr marL="0" indent="0">
              <a:buNone/>
            </a:pPr>
            <a:r>
              <a:rPr lang="en-US" sz="2400" dirty="0" smtClean="0">
                <a:solidFill>
                  <a:schemeClr val="tx1"/>
                </a:solidFill>
              </a:rPr>
              <a:t> </a:t>
            </a:r>
            <a:r>
              <a:rPr lang="en-US" sz="2400" b="1" dirty="0" smtClean="0">
                <a:solidFill>
                  <a:schemeClr val="tx1"/>
                </a:solidFill>
              </a:rPr>
              <a:t> while </a:t>
            </a:r>
            <a:r>
              <a:rPr lang="en-US" sz="2400" dirty="0">
                <a:solidFill>
                  <a:schemeClr val="tx1"/>
                </a:solidFill>
              </a:rPr>
              <a:t>(counter &lt; to) {</a:t>
            </a:r>
          </a:p>
          <a:p>
            <a:pPr marL="0" indent="0">
              <a:buNone/>
            </a:pPr>
            <a:r>
              <a:rPr lang="en-US" sz="2400" dirty="0" smtClean="0">
                <a:solidFill>
                  <a:schemeClr val="tx1"/>
                </a:solidFill>
              </a:rPr>
              <a:t>    counter </a:t>
            </a:r>
            <a:r>
              <a:rPr lang="en-US" sz="2400" dirty="0">
                <a:solidFill>
                  <a:schemeClr val="tx1"/>
                </a:solidFill>
              </a:rPr>
              <a:t>= counter + step;</a:t>
            </a:r>
          </a:p>
          <a:p>
            <a:pPr marL="0" indent="0">
              <a:buNone/>
            </a:pPr>
            <a:r>
              <a:rPr lang="en-US" sz="2400" dirty="0" smtClean="0">
                <a:solidFill>
                  <a:schemeClr val="tx1"/>
                </a:solidFill>
              </a:rPr>
              <a:t>  }</a:t>
            </a:r>
            <a:endParaRPr lang="en-US" sz="2400" dirty="0">
              <a:solidFill>
                <a:schemeClr val="tx1"/>
              </a:solidFill>
            </a:endParaRPr>
          </a:p>
          <a:p>
            <a:pPr marL="0" indent="0">
              <a:buNone/>
            </a:pPr>
            <a:r>
              <a:rPr lang="en-US" sz="2400" dirty="0" smtClean="0"/>
              <a:t>}</a:t>
            </a:r>
            <a:endParaRPr lang="en-US" sz="2400" dirty="0"/>
          </a:p>
        </p:txBody>
      </p:sp>
      <p:sp>
        <p:nvSpPr>
          <p:cNvPr id="4" name="TextBox 3"/>
          <p:cNvSpPr txBox="1"/>
          <p:nvPr/>
        </p:nvSpPr>
        <p:spPr>
          <a:xfrm>
            <a:off x="5592649" y="2389516"/>
            <a:ext cx="2872902" cy="4093428"/>
          </a:xfrm>
          <a:prstGeom prst="rect">
            <a:avLst/>
          </a:prstGeom>
          <a:noFill/>
        </p:spPr>
        <p:txBody>
          <a:bodyPr wrap="none" rtlCol="0">
            <a:spAutoFit/>
          </a:bodyPr>
          <a:lstStyle/>
          <a:p>
            <a:r>
              <a:rPr lang="en-US" sz="2000" dirty="0" smtClean="0"/>
              <a:t>nbegin:</a:t>
            </a:r>
            <a:r>
              <a:rPr lang="en-US" sz="2000" b="1" dirty="0" smtClean="0"/>
              <a:t>	iload</a:t>
            </a:r>
            <a:r>
              <a:rPr lang="en-US" sz="2000" dirty="0" smtClean="0"/>
              <a:t> #counter</a:t>
            </a:r>
          </a:p>
          <a:p>
            <a:r>
              <a:rPr lang="en-US" sz="2000" b="1" dirty="0" smtClean="0"/>
              <a:t>	iload</a:t>
            </a:r>
            <a:r>
              <a:rPr lang="en-US" sz="2000" dirty="0" smtClean="0"/>
              <a:t> #to</a:t>
            </a:r>
          </a:p>
          <a:p>
            <a:r>
              <a:rPr lang="en-US" sz="2000" b="1" dirty="0" smtClean="0"/>
              <a:t>	if_icmplt</a:t>
            </a:r>
            <a:r>
              <a:rPr lang="en-US" sz="2000" dirty="0" smtClean="0"/>
              <a:t> ntrue</a:t>
            </a:r>
          </a:p>
          <a:p>
            <a:r>
              <a:rPr lang="en-US" sz="2000" b="1" dirty="0" smtClean="0"/>
              <a:t>	iconst</a:t>
            </a:r>
            <a:r>
              <a:rPr lang="en-US" sz="2000" dirty="0" smtClean="0"/>
              <a:t>_0</a:t>
            </a:r>
          </a:p>
          <a:p>
            <a:r>
              <a:rPr lang="en-US" sz="2000" dirty="0"/>
              <a:t>	</a:t>
            </a:r>
            <a:r>
              <a:rPr lang="en-US" sz="2000" b="1" dirty="0" smtClean="0"/>
              <a:t>goto</a:t>
            </a:r>
            <a:r>
              <a:rPr lang="en-US" sz="2000" dirty="0" smtClean="0"/>
              <a:t> nafter</a:t>
            </a:r>
          </a:p>
          <a:p>
            <a:r>
              <a:rPr lang="en-US" sz="2000" dirty="0" smtClean="0"/>
              <a:t>ntrue:	</a:t>
            </a:r>
            <a:r>
              <a:rPr lang="en-US" sz="2000" b="1" dirty="0" smtClean="0"/>
              <a:t>iconst</a:t>
            </a:r>
            <a:r>
              <a:rPr lang="en-US" sz="2000" dirty="0" smtClean="0"/>
              <a:t>_1</a:t>
            </a:r>
          </a:p>
          <a:p>
            <a:r>
              <a:rPr lang="en-US" sz="2000" dirty="0" smtClean="0"/>
              <a:t>nafter:	</a:t>
            </a:r>
            <a:r>
              <a:rPr lang="en-US" sz="2000" b="1" dirty="0" smtClean="0"/>
              <a:t>ifeq</a:t>
            </a:r>
            <a:r>
              <a:rPr lang="en-US" sz="2000" dirty="0" smtClean="0"/>
              <a:t> nexit</a:t>
            </a:r>
          </a:p>
          <a:p>
            <a:r>
              <a:rPr lang="en-US" sz="2000" b="1" dirty="0"/>
              <a:t>	</a:t>
            </a:r>
            <a:r>
              <a:rPr lang="en-US" sz="2000" b="1" dirty="0" smtClean="0"/>
              <a:t>iload</a:t>
            </a:r>
            <a:r>
              <a:rPr lang="en-US" sz="2000" dirty="0" smtClean="0"/>
              <a:t> #counter</a:t>
            </a:r>
          </a:p>
          <a:p>
            <a:r>
              <a:rPr lang="en-US" sz="2000" b="1" dirty="0"/>
              <a:t>	</a:t>
            </a:r>
            <a:r>
              <a:rPr lang="en-US" sz="2000" b="1" dirty="0" smtClean="0"/>
              <a:t>iload</a:t>
            </a:r>
            <a:r>
              <a:rPr lang="en-US" sz="2000" dirty="0" smtClean="0"/>
              <a:t> #step</a:t>
            </a:r>
          </a:p>
          <a:p>
            <a:r>
              <a:rPr lang="en-US" sz="2000" b="1" dirty="0"/>
              <a:t>	</a:t>
            </a:r>
            <a:r>
              <a:rPr lang="en-US" sz="2000" b="1" dirty="0" smtClean="0"/>
              <a:t>iadd</a:t>
            </a:r>
          </a:p>
          <a:p>
            <a:r>
              <a:rPr lang="en-US" sz="2000" b="1" dirty="0"/>
              <a:t>	</a:t>
            </a:r>
            <a:r>
              <a:rPr lang="en-US" sz="2000" b="1" dirty="0" smtClean="0"/>
              <a:t>istore</a:t>
            </a:r>
            <a:r>
              <a:rPr lang="en-US" sz="2000" dirty="0" smtClean="0"/>
              <a:t> #counter</a:t>
            </a:r>
          </a:p>
          <a:p>
            <a:r>
              <a:rPr lang="en-US" sz="2000" b="1" dirty="0"/>
              <a:t>	</a:t>
            </a:r>
            <a:r>
              <a:rPr lang="en-US" sz="2000" b="1" dirty="0" smtClean="0"/>
              <a:t>goto </a:t>
            </a:r>
            <a:r>
              <a:rPr lang="en-US" sz="2000" dirty="0" smtClean="0"/>
              <a:t>nbegin</a:t>
            </a:r>
          </a:p>
          <a:p>
            <a:r>
              <a:rPr lang="en-US" sz="2000" dirty="0" smtClean="0"/>
              <a:t>nexit:	</a:t>
            </a:r>
            <a:endParaRPr lang="en-US" sz="2000" dirty="0"/>
          </a:p>
        </p:txBody>
      </p:sp>
    </p:spTree>
    <p:extLst>
      <p:ext uri="{BB962C8B-B14F-4D97-AF65-F5344CB8AC3E}">
        <p14:creationId xmlns:p14="http://schemas.microsoft.com/office/powerpoint/2010/main" val="137852133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8"/>
          <p:cNvSpPr>
            <a:spLocks noChangeArrowheads="1"/>
          </p:cNvSpPr>
          <p:nvPr/>
        </p:nvSpPr>
        <p:spPr bwMode="auto">
          <a:xfrm>
            <a:off x="610078" y="1852551"/>
            <a:ext cx="8250299" cy="2481943"/>
          </a:xfrm>
          <a:prstGeom prst="rect">
            <a:avLst/>
          </a:prstGeom>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lgn="ctr">
              <a:defRPr/>
            </a:pPr>
            <a:endParaRPr lang="en-US" dirty="0" smtClean="0">
              <a:solidFill>
                <a:srgbClr val="000000"/>
              </a:solidFill>
              <a:latin typeface="Calibri" pitchFamily="34" charset="0"/>
              <a:cs typeface="Calibri" pitchFamily="34" charset="0"/>
            </a:endParaRPr>
          </a:p>
          <a:p>
            <a:pPr algn="ctr">
              <a:defRPr/>
            </a:pPr>
            <a:r>
              <a:rPr lang="en-US" dirty="0" smtClean="0">
                <a:solidFill>
                  <a:srgbClr val="000000"/>
                </a:solidFill>
                <a:latin typeface="Calibri" pitchFamily="34" charset="0"/>
                <a:cs typeface="Calibri" pitchFamily="34" charset="0"/>
              </a:rPr>
              <a:t>Your          </a:t>
            </a:r>
            <a:endParaRPr lang="en-US" dirty="0">
              <a:solidFill>
                <a:srgbClr val="000000"/>
              </a:solidFill>
              <a:latin typeface="Calibri" pitchFamily="34" charset="0"/>
              <a:cs typeface="Calibri" pitchFamily="34" charset="0"/>
            </a:endParaRPr>
          </a:p>
          <a:p>
            <a:pPr algn="ctr">
              <a:defRPr/>
            </a:pPr>
            <a:r>
              <a:rPr lang="en-US" dirty="0" smtClean="0">
                <a:solidFill>
                  <a:srgbClr val="000000"/>
                </a:solidFill>
                <a:latin typeface="Calibri" pitchFamily="34" charset="0"/>
                <a:cs typeface="Calibri" pitchFamily="34" charset="0"/>
              </a:rPr>
              <a:t>Compiler        </a:t>
            </a:r>
            <a:r>
              <a:rPr lang="en-US" sz="2000" dirty="0" smtClean="0">
                <a:solidFill>
                  <a:srgbClr val="000000"/>
                </a:solidFill>
                <a:latin typeface="Calibri" pitchFamily="34" charset="0"/>
                <a:cs typeface="Calibri" pitchFamily="34" charset="0"/>
              </a:rPr>
              <a:t>     </a:t>
            </a:r>
          </a:p>
          <a:p>
            <a:pPr algn="ctr">
              <a:defRPr/>
            </a:pPr>
            <a:r>
              <a:rPr lang="en-US" sz="2000" dirty="0" smtClean="0">
                <a:solidFill>
                  <a:srgbClr val="000000"/>
                </a:solidFill>
                <a:latin typeface="Calibri" pitchFamily="34" charset="0"/>
                <a:cs typeface="Calibri" pitchFamily="34" charset="0"/>
              </a:rPr>
              <a:t>                  </a:t>
            </a:r>
            <a:endParaRPr lang="en-US" sz="2000" dirty="0">
              <a:solidFill>
                <a:srgbClr val="000000"/>
              </a:solidFill>
              <a:latin typeface="Calibri" pitchFamily="34" charset="0"/>
              <a:cs typeface="Calibri" pitchFamily="34" charset="0"/>
            </a:endParaRPr>
          </a:p>
          <a:p>
            <a:pPr algn="ctr">
              <a:defRPr/>
            </a:pPr>
            <a:endParaRPr lang="en-US" sz="2000" dirty="0" smtClean="0">
              <a:solidFill>
                <a:srgbClr val="000000"/>
              </a:solidFill>
              <a:latin typeface="Calibri" pitchFamily="34" charset="0"/>
              <a:cs typeface="Calibri" pitchFamily="34" charset="0"/>
            </a:endParaRPr>
          </a:p>
          <a:p>
            <a:pPr algn="ctr">
              <a:defRPr/>
            </a:pPr>
            <a:endParaRPr lang="en-US" sz="2000" dirty="0">
              <a:solidFill>
                <a:srgbClr val="000000"/>
              </a:solidFill>
              <a:latin typeface="Calibri" pitchFamily="34" charset="0"/>
              <a:cs typeface="Calibri" pitchFamily="34" charset="0"/>
            </a:endParaRPr>
          </a:p>
          <a:p>
            <a:pPr algn="ctr">
              <a:defRPr/>
            </a:pPr>
            <a:endParaRPr lang="en-US" sz="2000" dirty="0" smtClean="0">
              <a:solidFill>
                <a:srgbClr val="000000"/>
              </a:solidFill>
              <a:latin typeface="Calibri" pitchFamily="34" charset="0"/>
              <a:cs typeface="Calibri" pitchFamily="34" charset="0"/>
            </a:endParaRPr>
          </a:p>
          <a:p>
            <a:pPr algn="ctr">
              <a:defRPr/>
            </a:pPr>
            <a:endParaRPr lang="en-US" sz="2000" dirty="0">
              <a:solidFill>
                <a:srgbClr val="000000"/>
              </a:solidFill>
              <a:latin typeface="Calibri" pitchFamily="34" charset="0"/>
              <a:cs typeface="Calibri" pitchFamily="34" charset="0"/>
            </a:endParaRPr>
          </a:p>
          <a:p>
            <a:pPr algn="ctr">
              <a:defRPr/>
            </a:pPr>
            <a:endParaRPr lang="en-US" sz="2000" dirty="0" smtClean="0">
              <a:solidFill>
                <a:srgbClr val="000000"/>
              </a:solidFill>
              <a:latin typeface="Calibri" pitchFamily="34" charset="0"/>
              <a:cs typeface="Calibri" pitchFamily="34" charset="0"/>
            </a:endParaRPr>
          </a:p>
        </p:txBody>
      </p:sp>
      <p:sp>
        <p:nvSpPr>
          <p:cNvPr id="6" name="Rectangle 5"/>
          <p:cNvSpPr/>
          <p:nvPr/>
        </p:nvSpPr>
        <p:spPr>
          <a:xfrm>
            <a:off x="2382738" y="5400645"/>
            <a:ext cx="3918091" cy="1077218"/>
          </a:xfrm>
          <a:prstGeom prst="rect">
            <a:avLst/>
          </a:prstGeom>
        </p:spPr>
        <p:txBody>
          <a:bodyPr wrap="square">
            <a:spAutoFit/>
          </a:bodyPr>
          <a:lstStyle/>
          <a:p>
            <a:pPr algn="ctr"/>
            <a:r>
              <a:rPr lang="en-US" sz="3200" b="1" dirty="0" smtClean="0">
                <a:latin typeface="Calibri" pitchFamily="34" charset="0"/>
                <a:cs typeface="Calibri" pitchFamily="34" charset="0"/>
              </a:rPr>
              <a:t>Java Virtual Machine (JVM) </a:t>
            </a:r>
            <a:r>
              <a:rPr lang="en-US" sz="3200" b="1" dirty="0" err="1" smtClean="0">
                <a:latin typeface="Calibri" pitchFamily="34" charset="0"/>
                <a:cs typeface="Calibri" pitchFamily="34" charset="0"/>
              </a:rPr>
              <a:t>Bytecode</a:t>
            </a:r>
            <a:endParaRPr lang="en-US" sz="3200" b="1" dirty="0" smtClean="0">
              <a:latin typeface="Calibri" pitchFamily="34" charset="0"/>
              <a:cs typeface="Calibri" pitchFamily="34" charset="0"/>
            </a:endParaRPr>
          </a:p>
        </p:txBody>
      </p:sp>
      <p:sp>
        <p:nvSpPr>
          <p:cNvPr id="7" name="TextBox 6"/>
          <p:cNvSpPr txBox="1"/>
          <p:nvPr/>
        </p:nvSpPr>
        <p:spPr>
          <a:xfrm>
            <a:off x="1356704" y="166916"/>
            <a:ext cx="1980763" cy="1569660"/>
          </a:xfrm>
          <a:prstGeom prst="rect">
            <a:avLst/>
          </a:prstGeom>
          <a:gradFill>
            <a:gsLst>
              <a:gs pos="0">
                <a:srgbClr val="D6B19C"/>
              </a:gs>
              <a:gs pos="10000">
                <a:srgbClr val="D49E6C"/>
              </a:gs>
              <a:gs pos="33000">
                <a:srgbClr val="A65528"/>
              </a:gs>
              <a:gs pos="85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fontAlgn="auto">
              <a:spcBef>
                <a:spcPts val="0"/>
              </a:spcBef>
              <a:spcAft>
                <a:spcPts val="0"/>
              </a:spcAft>
            </a:pPr>
            <a:r>
              <a:rPr lang="en-US" dirty="0" smtClean="0">
                <a:solidFill>
                  <a:srgbClr val="FFFFFF"/>
                </a:solidFill>
                <a:latin typeface="Calibri"/>
              </a:rPr>
              <a:t>i=0</a:t>
            </a:r>
          </a:p>
          <a:p>
            <a:pPr fontAlgn="auto">
              <a:spcBef>
                <a:spcPts val="0"/>
              </a:spcBef>
              <a:spcAft>
                <a:spcPts val="0"/>
              </a:spcAft>
            </a:pPr>
            <a:r>
              <a:rPr lang="en-US" dirty="0">
                <a:solidFill>
                  <a:srgbClr val="FFFFFF"/>
                </a:solidFill>
                <a:latin typeface="Calibri"/>
              </a:rPr>
              <a:t>w</a:t>
            </a:r>
            <a:r>
              <a:rPr lang="en-US" dirty="0" smtClean="0">
                <a:solidFill>
                  <a:srgbClr val="FFFFFF"/>
                </a:solidFill>
                <a:latin typeface="Calibri"/>
              </a:rPr>
              <a:t>hile (i &lt; 10) {</a:t>
            </a:r>
          </a:p>
          <a:p>
            <a:pPr fontAlgn="auto">
              <a:spcBef>
                <a:spcPts val="0"/>
              </a:spcBef>
              <a:spcAft>
                <a:spcPts val="0"/>
              </a:spcAft>
            </a:pPr>
            <a:r>
              <a:rPr lang="en-US" dirty="0">
                <a:solidFill>
                  <a:srgbClr val="FFFFFF"/>
                </a:solidFill>
                <a:latin typeface="Calibri"/>
              </a:rPr>
              <a:t> </a:t>
            </a:r>
            <a:r>
              <a:rPr lang="en-US" dirty="0" smtClean="0">
                <a:solidFill>
                  <a:srgbClr val="FFFFFF"/>
                </a:solidFill>
                <a:latin typeface="Calibri"/>
              </a:rPr>
              <a:t> a[i] = 7*i+3</a:t>
            </a:r>
            <a:br>
              <a:rPr lang="en-US" dirty="0" smtClean="0">
                <a:solidFill>
                  <a:srgbClr val="FFFFFF"/>
                </a:solidFill>
                <a:latin typeface="Calibri"/>
              </a:rPr>
            </a:br>
            <a:r>
              <a:rPr lang="en-US" dirty="0" smtClean="0">
                <a:solidFill>
                  <a:srgbClr val="FFFFFF"/>
                </a:solidFill>
                <a:latin typeface="Calibri"/>
              </a:rPr>
              <a:t>  i = i + 1 }</a:t>
            </a:r>
          </a:p>
        </p:txBody>
      </p:sp>
      <p:sp>
        <p:nvSpPr>
          <p:cNvPr id="8" name="Rectangle 7"/>
          <p:cNvSpPr/>
          <p:nvPr/>
        </p:nvSpPr>
        <p:spPr>
          <a:xfrm>
            <a:off x="3517897" y="351581"/>
            <a:ext cx="2515112" cy="1200329"/>
          </a:xfrm>
          <a:prstGeom prst="rect">
            <a:avLst/>
          </a:prstGeom>
        </p:spPr>
        <p:txBody>
          <a:bodyPr wrap="none">
            <a:spAutoFit/>
          </a:bodyPr>
          <a:lstStyle/>
          <a:p>
            <a:r>
              <a:rPr lang="en-US" dirty="0" smtClean="0">
                <a:latin typeface="Calibri" pitchFamily="34" charset="0"/>
                <a:cs typeface="Calibri" pitchFamily="34" charset="0"/>
              </a:rPr>
              <a:t>source code</a:t>
            </a:r>
            <a:br>
              <a:rPr lang="en-US" dirty="0" smtClean="0">
                <a:latin typeface="Calibri" pitchFamily="34" charset="0"/>
                <a:cs typeface="Calibri" pitchFamily="34" charset="0"/>
              </a:rPr>
            </a:br>
            <a:r>
              <a:rPr lang="en-US" dirty="0" smtClean="0">
                <a:latin typeface="Calibri" pitchFamily="34" charset="0"/>
                <a:cs typeface="Calibri" pitchFamily="34" charset="0"/>
              </a:rPr>
              <a:t>simplified Java-like</a:t>
            </a:r>
          </a:p>
          <a:p>
            <a:r>
              <a:rPr lang="en-US" dirty="0" smtClean="0">
                <a:latin typeface="Calibri" pitchFamily="34" charset="0"/>
                <a:cs typeface="Calibri" pitchFamily="34" charset="0"/>
              </a:rPr>
              <a:t>language</a:t>
            </a:r>
            <a:endParaRPr lang="en-US" dirty="0">
              <a:latin typeface="Calibri" pitchFamily="34" charset="0"/>
              <a:cs typeface="Calibri" pitchFamily="34" charset="0"/>
            </a:endParaRPr>
          </a:p>
        </p:txBody>
      </p:sp>
      <p:cxnSp>
        <p:nvCxnSpPr>
          <p:cNvPr id="14" name="Curved Connector 13"/>
          <p:cNvCxnSpPr>
            <a:stCxn id="7" idx="1"/>
          </p:cNvCxnSpPr>
          <p:nvPr/>
        </p:nvCxnSpPr>
        <p:spPr bwMode="auto">
          <a:xfrm rot="10800000" flipV="1">
            <a:off x="885378" y="951746"/>
            <a:ext cx="471327" cy="885636"/>
          </a:xfrm>
          <a:prstGeom prst="bentConnector2">
            <a:avLst/>
          </a:prstGeom>
          <a:ln w="76200">
            <a:solidFill>
              <a:srgbClr val="FF0000"/>
            </a:solidFill>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23" name="TextBox 22"/>
          <p:cNvSpPr txBox="1"/>
          <p:nvPr/>
        </p:nvSpPr>
        <p:spPr>
          <a:xfrm>
            <a:off x="6235432" y="4424582"/>
            <a:ext cx="1980763" cy="2062103"/>
          </a:xfrm>
          <a:prstGeom prst="rect">
            <a:avLst/>
          </a:prstGeom>
          <a:gradFill>
            <a:gsLst>
              <a:gs pos="0">
                <a:srgbClr val="D6B19C"/>
              </a:gs>
              <a:gs pos="3000">
                <a:srgbClr val="D49E6C"/>
              </a:gs>
              <a:gs pos="10000">
                <a:srgbClr val="A65528"/>
              </a:gs>
              <a:gs pos="71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lvl="0"/>
            <a:r>
              <a:rPr lang="en-US" sz="1600" dirty="0">
                <a:solidFill>
                  <a:schemeClr val="bg1"/>
                </a:solidFill>
                <a:latin typeface="Calibri" pitchFamily="34" charset="0"/>
                <a:cs typeface="Calibri" pitchFamily="34" charset="0"/>
              </a:rPr>
              <a:t> 21: iload_2 </a:t>
            </a:r>
          </a:p>
          <a:p>
            <a:pPr lvl="0"/>
            <a:r>
              <a:rPr lang="en-US" sz="1600" dirty="0">
                <a:solidFill>
                  <a:schemeClr val="bg1"/>
                </a:solidFill>
                <a:latin typeface="Calibri" pitchFamily="34" charset="0"/>
                <a:cs typeface="Calibri" pitchFamily="34" charset="0"/>
              </a:rPr>
              <a:t>  22: iconst_2 </a:t>
            </a:r>
          </a:p>
          <a:p>
            <a:pPr lvl="0"/>
            <a:r>
              <a:rPr lang="en-US" sz="1600" dirty="0">
                <a:solidFill>
                  <a:schemeClr val="bg1"/>
                </a:solidFill>
                <a:latin typeface="Calibri" pitchFamily="34" charset="0"/>
                <a:cs typeface="Calibri" pitchFamily="34" charset="0"/>
              </a:rPr>
              <a:t>  23: iload_1 </a:t>
            </a:r>
          </a:p>
          <a:p>
            <a:pPr lvl="0"/>
            <a:r>
              <a:rPr lang="en-US" sz="1600" dirty="0">
                <a:solidFill>
                  <a:schemeClr val="bg1"/>
                </a:solidFill>
                <a:latin typeface="Calibri" pitchFamily="34" charset="0"/>
                <a:cs typeface="Calibri" pitchFamily="34" charset="0"/>
              </a:rPr>
              <a:t>  24: </a:t>
            </a:r>
            <a:r>
              <a:rPr lang="en-US" sz="1600" dirty="0" err="1">
                <a:solidFill>
                  <a:schemeClr val="bg1"/>
                </a:solidFill>
                <a:latin typeface="Calibri" pitchFamily="34" charset="0"/>
                <a:cs typeface="Calibri" pitchFamily="34" charset="0"/>
              </a:rPr>
              <a:t>imul</a:t>
            </a:r>
            <a:r>
              <a:rPr lang="en-US" sz="1600" dirty="0">
                <a:solidFill>
                  <a:schemeClr val="bg1"/>
                </a:solidFill>
                <a:latin typeface="Calibri" pitchFamily="34" charset="0"/>
                <a:cs typeface="Calibri" pitchFamily="34" charset="0"/>
              </a:rPr>
              <a:t> </a:t>
            </a:r>
          </a:p>
          <a:p>
            <a:pPr lvl="0"/>
            <a:r>
              <a:rPr lang="en-US" sz="1600" dirty="0">
                <a:solidFill>
                  <a:schemeClr val="bg1"/>
                </a:solidFill>
                <a:latin typeface="Calibri" pitchFamily="34" charset="0"/>
                <a:cs typeface="Calibri" pitchFamily="34" charset="0"/>
              </a:rPr>
              <a:t>  25: </a:t>
            </a:r>
            <a:r>
              <a:rPr lang="en-US" sz="1600" dirty="0" err="1">
                <a:solidFill>
                  <a:schemeClr val="bg1"/>
                </a:solidFill>
                <a:latin typeface="Calibri" pitchFamily="34" charset="0"/>
                <a:cs typeface="Calibri" pitchFamily="34" charset="0"/>
              </a:rPr>
              <a:t>iadd</a:t>
            </a:r>
            <a:r>
              <a:rPr lang="en-US" sz="1600" dirty="0">
                <a:solidFill>
                  <a:schemeClr val="bg1"/>
                </a:solidFill>
                <a:latin typeface="Calibri" pitchFamily="34" charset="0"/>
                <a:cs typeface="Calibri" pitchFamily="34" charset="0"/>
              </a:rPr>
              <a:t> </a:t>
            </a:r>
          </a:p>
          <a:p>
            <a:pPr lvl="0"/>
            <a:r>
              <a:rPr lang="en-US" sz="1600" dirty="0">
                <a:solidFill>
                  <a:schemeClr val="bg1"/>
                </a:solidFill>
                <a:latin typeface="Calibri" pitchFamily="34" charset="0"/>
                <a:cs typeface="Calibri" pitchFamily="34" charset="0"/>
              </a:rPr>
              <a:t>  26: iconst_1 </a:t>
            </a:r>
          </a:p>
          <a:p>
            <a:pPr lvl="0"/>
            <a:r>
              <a:rPr lang="en-US" sz="1600" dirty="0">
                <a:solidFill>
                  <a:schemeClr val="bg1"/>
                </a:solidFill>
                <a:latin typeface="Calibri" pitchFamily="34" charset="0"/>
                <a:cs typeface="Calibri" pitchFamily="34" charset="0"/>
              </a:rPr>
              <a:t>  27: </a:t>
            </a:r>
            <a:r>
              <a:rPr lang="en-US" sz="1600" dirty="0" err="1">
                <a:solidFill>
                  <a:schemeClr val="bg1"/>
                </a:solidFill>
                <a:latin typeface="Calibri" pitchFamily="34" charset="0"/>
                <a:cs typeface="Calibri" pitchFamily="34" charset="0"/>
              </a:rPr>
              <a:t>iadd</a:t>
            </a:r>
            <a:r>
              <a:rPr lang="en-US" sz="1600" dirty="0">
                <a:solidFill>
                  <a:schemeClr val="bg1"/>
                </a:solidFill>
                <a:latin typeface="Calibri" pitchFamily="34" charset="0"/>
                <a:cs typeface="Calibri" pitchFamily="34" charset="0"/>
              </a:rPr>
              <a:t> </a:t>
            </a:r>
          </a:p>
          <a:p>
            <a:pPr lvl="0"/>
            <a:r>
              <a:rPr lang="en-US" sz="1600" dirty="0">
                <a:solidFill>
                  <a:schemeClr val="bg1"/>
                </a:solidFill>
                <a:latin typeface="Calibri" pitchFamily="34" charset="0"/>
                <a:cs typeface="Calibri" pitchFamily="34" charset="0"/>
              </a:rPr>
              <a:t>  28: istore_2 </a:t>
            </a:r>
            <a:endParaRPr lang="en-US" sz="1600" dirty="0" smtClean="0">
              <a:solidFill>
                <a:schemeClr val="bg1"/>
              </a:solidFill>
              <a:latin typeface="Calibri"/>
            </a:endParaRPr>
          </a:p>
        </p:txBody>
      </p:sp>
      <p:cxnSp>
        <p:nvCxnSpPr>
          <p:cNvPr id="24" name="Curved Connector 13"/>
          <p:cNvCxnSpPr/>
          <p:nvPr/>
        </p:nvCxnSpPr>
        <p:spPr bwMode="auto">
          <a:xfrm rot="5400000">
            <a:off x="7851599" y="4708279"/>
            <a:ext cx="1259421" cy="545123"/>
          </a:xfrm>
          <a:prstGeom prst="bentConnector3">
            <a:avLst>
              <a:gd name="adj1" fmla="val 99876"/>
            </a:avLst>
          </a:prstGeom>
          <a:ln w="76200">
            <a:solidFill>
              <a:srgbClr val="FF0000"/>
            </a:solidFill>
            <a:headEnd type="none" w="med" len="med"/>
            <a:tailEnd type="arrow" w="med" len="med"/>
          </a:ln>
        </p:spPr>
        <p:style>
          <a:lnRef idx="3">
            <a:schemeClr val="accent1"/>
          </a:lnRef>
          <a:fillRef idx="0">
            <a:schemeClr val="accent1"/>
          </a:fillRef>
          <a:effectRef idx="2">
            <a:schemeClr val="accent1"/>
          </a:effectRef>
          <a:fontRef idx="minor">
            <a:schemeClr val="tx1"/>
          </a:fontRef>
        </p:style>
      </p:cxnSp>
      <p:sp>
        <p:nvSpPr>
          <p:cNvPr id="40" name="Rectangle 39"/>
          <p:cNvSpPr/>
          <p:nvPr/>
        </p:nvSpPr>
        <p:spPr>
          <a:xfrm>
            <a:off x="6838153" y="343049"/>
            <a:ext cx="2103716" cy="707886"/>
          </a:xfrm>
          <a:prstGeom prst="rect">
            <a:avLst/>
          </a:prstGeom>
        </p:spPr>
        <p:txBody>
          <a:bodyPr wrap="square">
            <a:spAutoFit/>
          </a:bodyPr>
          <a:lstStyle/>
          <a:p>
            <a:pPr algn="ctr"/>
            <a:r>
              <a:rPr lang="en-US" sz="4000" dirty="0" smtClean="0">
                <a:latin typeface="Calibri" pitchFamily="34" charset="0"/>
                <a:cs typeface="Calibri" pitchFamily="34" charset="0"/>
              </a:rPr>
              <a:t>Covered!</a:t>
            </a:r>
            <a:endParaRPr lang="en-US" sz="4000" dirty="0">
              <a:latin typeface="Calibri" pitchFamily="34" charset="0"/>
              <a:cs typeface="Calibri" pitchFamily="34" charset="0"/>
            </a:endParaRPr>
          </a:p>
        </p:txBody>
      </p:sp>
      <p:sp>
        <p:nvSpPr>
          <p:cNvPr id="42" name="TextBox 41"/>
          <p:cNvSpPr txBox="1"/>
          <p:nvPr/>
        </p:nvSpPr>
        <p:spPr>
          <a:xfrm>
            <a:off x="748781" y="1924191"/>
            <a:ext cx="372258" cy="2308324"/>
          </a:xfrm>
          <a:prstGeom prst="rect">
            <a:avLst/>
          </a:prstGeom>
          <a:gradFill>
            <a:gsLst>
              <a:gs pos="0">
                <a:srgbClr val="D6B19C"/>
              </a:gs>
              <a:gs pos="6000">
                <a:srgbClr val="D49E6C"/>
              </a:gs>
              <a:gs pos="21000">
                <a:srgbClr val="A65528"/>
              </a:gs>
              <a:gs pos="89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r>
              <a:rPr lang="en-US" sz="1600" dirty="0" smtClean="0">
                <a:solidFill>
                  <a:srgbClr val="FFFFFF"/>
                </a:solidFill>
                <a:latin typeface="Calibri"/>
              </a:rPr>
              <a:t>i</a:t>
            </a:r>
            <a:br>
              <a:rPr lang="en-US" sz="1600" dirty="0" smtClean="0">
                <a:solidFill>
                  <a:srgbClr val="FFFFFF"/>
                </a:solidFill>
                <a:latin typeface="Calibri"/>
              </a:rPr>
            </a:br>
            <a:r>
              <a:rPr lang="en-US" sz="1600" dirty="0" smtClean="0">
                <a:solidFill>
                  <a:srgbClr val="FFFFFF"/>
                </a:solidFill>
                <a:latin typeface="Calibri"/>
              </a:rPr>
              <a:t>=</a:t>
            </a:r>
            <a:br>
              <a:rPr lang="en-US" sz="1600" dirty="0" smtClean="0">
                <a:solidFill>
                  <a:srgbClr val="FFFFFF"/>
                </a:solidFill>
                <a:latin typeface="Calibri"/>
              </a:rPr>
            </a:br>
            <a:r>
              <a:rPr lang="en-US" sz="1600" dirty="0" smtClean="0">
                <a:solidFill>
                  <a:srgbClr val="FFFFFF"/>
                </a:solidFill>
                <a:latin typeface="Calibri"/>
              </a:rPr>
              <a:t>0</a:t>
            </a:r>
            <a:br>
              <a:rPr lang="en-US" sz="1600" dirty="0" smtClean="0">
                <a:solidFill>
                  <a:srgbClr val="FFFFFF"/>
                </a:solidFill>
                <a:latin typeface="Calibri"/>
              </a:rPr>
            </a:br>
            <a:r>
              <a:rPr lang="en-US" sz="1400" dirty="0" smtClean="0">
                <a:solidFill>
                  <a:srgbClr val="FFFF00"/>
                </a:solidFill>
                <a:latin typeface="Calibri"/>
              </a:rPr>
              <a:t>LF</a:t>
            </a:r>
          </a:p>
          <a:p>
            <a:pPr algn="ctr" fontAlgn="auto">
              <a:spcBef>
                <a:spcPts val="0"/>
              </a:spcBef>
              <a:spcAft>
                <a:spcPts val="0"/>
              </a:spcAft>
            </a:pPr>
            <a:r>
              <a:rPr lang="en-US" sz="1600" dirty="0">
                <a:solidFill>
                  <a:srgbClr val="FFFFFF"/>
                </a:solidFill>
                <a:latin typeface="Calibri"/>
              </a:rPr>
              <a:t>w</a:t>
            </a:r>
            <a:r>
              <a:rPr lang="en-US" sz="1600" dirty="0" smtClean="0">
                <a:solidFill>
                  <a:srgbClr val="FFFFFF"/>
                </a:solidFill>
                <a:latin typeface="Calibri"/>
              </a:rPr>
              <a:t/>
            </a:r>
            <a:br>
              <a:rPr lang="en-US" sz="1600" dirty="0" smtClean="0">
                <a:solidFill>
                  <a:srgbClr val="FFFFFF"/>
                </a:solidFill>
                <a:latin typeface="Calibri"/>
              </a:rPr>
            </a:br>
            <a:r>
              <a:rPr lang="en-US" sz="1600" dirty="0" smtClean="0">
                <a:solidFill>
                  <a:srgbClr val="FFFFFF"/>
                </a:solidFill>
                <a:latin typeface="Calibri"/>
              </a:rPr>
              <a:t>h</a:t>
            </a:r>
            <a:br>
              <a:rPr lang="en-US" sz="1600" dirty="0" smtClean="0">
                <a:solidFill>
                  <a:srgbClr val="FFFFFF"/>
                </a:solidFill>
                <a:latin typeface="Calibri"/>
              </a:rPr>
            </a:br>
            <a:r>
              <a:rPr lang="en-US" sz="1600" dirty="0" smtClean="0">
                <a:solidFill>
                  <a:srgbClr val="FFFFFF"/>
                </a:solidFill>
                <a:latin typeface="Calibri"/>
              </a:rPr>
              <a:t>i</a:t>
            </a:r>
            <a:br>
              <a:rPr lang="en-US" sz="1600" dirty="0" smtClean="0">
                <a:solidFill>
                  <a:srgbClr val="FFFFFF"/>
                </a:solidFill>
                <a:latin typeface="Calibri"/>
              </a:rPr>
            </a:br>
            <a:r>
              <a:rPr lang="en-US" sz="1600" dirty="0" smtClean="0">
                <a:solidFill>
                  <a:srgbClr val="FFFFFF"/>
                </a:solidFill>
                <a:latin typeface="Calibri"/>
              </a:rPr>
              <a:t>l</a:t>
            </a:r>
            <a:br>
              <a:rPr lang="en-US" sz="1600" dirty="0" smtClean="0">
                <a:solidFill>
                  <a:srgbClr val="FFFFFF"/>
                </a:solidFill>
                <a:latin typeface="Calibri"/>
              </a:rPr>
            </a:br>
            <a:r>
              <a:rPr lang="en-US" sz="1600" dirty="0" smtClean="0">
                <a:solidFill>
                  <a:srgbClr val="FFFFFF"/>
                </a:solidFill>
                <a:latin typeface="Calibri"/>
              </a:rPr>
              <a:t>e</a:t>
            </a:r>
          </a:p>
        </p:txBody>
      </p:sp>
      <p:cxnSp>
        <p:nvCxnSpPr>
          <p:cNvPr id="52" name="Straight Arrow Connector 51"/>
          <p:cNvCxnSpPr/>
          <p:nvPr/>
        </p:nvCxnSpPr>
        <p:spPr bwMode="auto">
          <a:xfrm>
            <a:off x="1135553" y="3078353"/>
            <a:ext cx="1522774" cy="0"/>
          </a:xfrm>
          <a:prstGeom prst="straightConnector1">
            <a:avLst/>
          </a:prstGeom>
          <a:noFill/>
          <a:ln w="57150" cap="flat" cmpd="sng" algn="ctr">
            <a:solidFill>
              <a:srgbClr val="FF0000"/>
            </a:solidFill>
            <a:prstDash val="solid"/>
            <a:round/>
            <a:headEnd type="none" w="med" len="med"/>
            <a:tailEnd type="arrow" w="med" len="med"/>
          </a:ln>
          <a:effectLst/>
        </p:spPr>
      </p:cxnSp>
      <p:grpSp>
        <p:nvGrpSpPr>
          <p:cNvPr id="226" name="Group 225"/>
          <p:cNvGrpSpPr/>
          <p:nvPr/>
        </p:nvGrpSpPr>
        <p:grpSpPr>
          <a:xfrm>
            <a:off x="1356705" y="1924191"/>
            <a:ext cx="1980762" cy="2308324"/>
            <a:chOff x="1501845" y="1924191"/>
            <a:chExt cx="1980762" cy="2308324"/>
          </a:xfrm>
        </p:grpSpPr>
        <p:sp>
          <p:nvSpPr>
            <p:cNvPr id="53" name="TextBox 52"/>
            <p:cNvSpPr txBox="1"/>
            <p:nvPr/>
          </p:nvSpPr>
          <p:spPr>
            <a:xfrm>
              <a:off x="2788953" y="1924191"/>
              <a:ext cx="693654" cy="2308324"/>
            </a:xfrm>
            <a:prstGeom prst="rect">
              <a:avLst/>
            </a:prstGeom>
            <a:gradFill>
              <a:gsLst>
                <a:gs pos="0">
                  <a:srgbClr val="D6B19C"/>
                </a:gs>
                <a:gs pos="6000">
                  <a:srgbClr val="D49E6C"/>
                </a:gs>
                <a:gs pos="21000">
                  <a:srgbClr val="A65528"/>
                </a:gs>
                <a:gs pos="89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spAutoFit/>
            </a:bodyPr>
            <a:lstStyle/>
            <a:p>
              <a:pPr algn="ctr" fontAlgn="auto">
                <a:spcBef>
                  <a:spcPts val="0"/>
                </a:spcBef>
                <a:spcAft>
                  <a:spcPts val="0"/>
                </a:spcAft>
              </a:pPr>
              <a:r>
                <a:rPr lang="en-US" sz="1600" dirty="0" smtClean="0">
                  <a:solidFill>
                    <a:srgbClr val="FFFFFF"/>
                  </a:solidFill>
                  <a:latin typeface="Calibri"/>
                </a:rPr>
                <a:t>i</a:t>
              </a:r>
              <a:br>
                <a:rPr lang="en-US" sz="1600" dirty="0" smtClean="0">
                  <a:solidFill>
                    <a:srgbClr val="FFFFFF"/>
                  </a:solidFill>
                  <a:latin typeface="Calibri"/>
                </a:rPr>
              </a:br>
              <a:r>
                <a:rPr lang="en-US" sz="1600" dirty="0" smtClean="0">
                  <a:solidFill>
                    <a:srgbClr val="FFFFFF"/>
                  </a:solidFill>
                  <a:latin typeface="Calibri"/>
                </a:rPr>
                <a:t>=</a:t>
              </a:r>
              <a:br>
                <a:rPr lang="en-US" sz="1600" dirty="0" smtClean="0">
                  <a:solidFill>
                    <a:srgbClr val="FFFFFF"/>
                  </a:solidFill>
                  <a:latin typeface="Calibri"/>
                </a:rPr>
              </a:br>
              <a:r>
                <a:rPr lang="en-US" sz="1600" dirty="0" smtClean="0">
                  <a:solidFill>
                    <a:srgbClr val="FFFFFF"/>
                  </a:solidFill>
                  <a:latin typeface="Calibri"/>
                </a:rPr>
                <a:t>0</a:t>
              </a:r>
              <a:br>
                <a:rPr lang="en-US" sz="1600" dirty="0" smtClean="0">
                  <a:solidFill>
                    <a:srgbClr val="FFFFFF"/>
                  </a:solidFill>
                  <a:latin typeface="Calibri"/>
                </a:rPr>
              </a:br>
              <a:r>
                <a:rPr lang="en-US" sz="1600" dirty="0" smtClean="0">
                  <a:solidFill>
                    <a:srgbClr val="FFFFFF"/>
                  </a:solidFill>
                  <a:latin typeface="Calibri"/>
                </a:rPr>
                <a:t>while</a:t>
              </a:r>
              <a:br>
                <a:rPr lang="en-US" sz="1600" dirty="0" smtClean="0">
                  <a:solidFill>
                    <a:srgbClr val="FFFFFF"/>
                  </a:solidFill>
                  <a:latin typeface="Calibri"/>
                </a:rPr>
              </a:br>
              <a:r>
                <a:rPr lang="en-US" sz="1600" dirty="0" smtClean="0">
                  <a:solidFill>
                    <a:srgbClr val="FFFFFF"/>
                  </a:solidFill>
                  <a:latin typeface="Calibri"/>
                </a:rPr>
                <a:t>(</a:t>
              </a:r>
              <a:br>
                <a:rPr lang="en-US" sz="1600" dirty="0" smtClean="0">
                  <a:solidFill>
                    <a:srgbClr val="FFFFFF"/>
                  </a:solidFill>
                  <a:latin typeface="Calibri"/>
                </a:rPr>
              </a:br>
              <a:r>
                <a:rPr lang="en-US" sz="1600" dirty="0" smtClean="0">
                  <a:solidFill>
                    <a:srgbClr val="FFFFFF"/>
                  </a:solidFill>
                  <a:latin typeface="Calibri"/>
                </a:rPr>
                <a:t>i</a:t>
              </a:r>
            </a:p>
            <a:p>
              <a:pPr algn="ctr" fontAlgn="auto">
                <a:spcBef>
                  <a:spcPts val="0"/>
                </a:spcBef>
                <a:spcAft>
                  <a:spcPts val="0"/>
                </a:spcAft>
              </a:pPr>
              <a:r>
                <a:rPr lang="en-US" sz="1600" dirty="0" smtClean="0">
                  <a:solidFill>
                    <a:srgbClr val="FFFFFF"/>
                  </a:solidFill>
                  <a:latin typeface="Calibri"/>
                </a:rPr>
                <a:t>&lt;</a:t>
              </a:r>
              <a:br>
                <a:rPr lang="en-US" sz="1600" dirty="0" smtClean="0">
                  <a:solidFill>
                    <a:srgbClr val="FFFFFF"/>
                  </a:solidFill>
                  <a:latin typeface="Calibri"/>
                </a:rPr>
              </a:br>
              <a:r>
                <a:rPr lang="en-US" sz="1600" dirty="0" smtClean="0">
                  <a:solidFill>
                    <a:srgbClr val="FFFFFF"/>
                  </a:solidFill>
                  <a:latin typeface="Calibri"/>
                </a:rPr>
                <a:t>10</a:t>
              </a:r>
              <a:br>
                <a:rPr lang="en-US" sz="1600" dirty="0" smtClean="0">
                  <a:solidFill>
                    <a:srgbClr val="FFFFFF"/>
                  </a:solidFill>
                  <a:latin typeface="Calibri"/>
                </a:rPr>
              </a:br>
              <a:r>
                <a:rPr lang="en-US" sz="1600" dirty="0" smtClean="0">
                  <a:solidFill>
                    <a:srgbClr val="FFFFFF"/>
                  </a:solidFill>
                  <a:latin typeface="Calibri"/>
                </a:rPr>
                <a:t>)</a:t>
              </a:r>
            </a:p>
          </p:txBody>
        </p:sp>
        <p:sp>
          <p:nvSpPr>
            <p:cNvPr id="56" name="Rectangle 55"/>
            <p:cNvSpPr/>
            <p:nvPr/>
          </p:nvSpPr>
          <p:spPr>
            <a:xfrm>
              <a:off x="1501845" y="3073516"/>
              <a:ext cx="790601" cy="461665"/>
            </a:xfrm>
            <a:prstGeom prst="rect">
              <a:avLst/>
            </a:prstGeom>
          </p:spPr>
          <p:txBody>
            <a:bodyPr wrap="none">
              <a:spAutoFit/>
            </a:bodyPr>
            <a:lstStyle/>
            <a:p>
              <a:r>
                <a:rPr lang="en-US" dirty="0" err="1" smtClean="0">
                  <a:solidFill>
                    <a:srgbClr val="000000"/>
                  </a:solidFill>
                  <a:latin typeface="Calibri" pitchFamily="34" charset="0"/>
                  <a:cs typeface="Calibri" pitchFamily="34" charset="0"/>
                </a:rPr>
                <a:t>lexer</a:t>
              </a:r>
              <a:endParaRPr lang="en-US" dirty="0">
                <a:solidFill>
                  <a:srgbClr val="000000"/>
                </a:solidFill>
                <a:latin typeface="Calibri" pitchFamily="34" charset="0"/>
                <a:cs typeface="Calibri" pitchFamily="34" charset="0"/>
              </a:endParaRPr>
            </a:p>
          </p:txBody>
        </p:sp>
      </p:grpSp>
      <p:sp>
        <p:nvSpPr>
          <p:cNvPr id="60" name="Rectangle 59"/>
          <p:cNvSpPr/>
          <p:nvPr/>
        </p:nvSpPr>
        <p:spPr>
          <a:xfrm>
            <a:off x="195990" y="4517287"/>
            <a:ext cx="1477840" cy="461665"/>
          </a:xfrm>
          <a:prstGeom prst="rect">
            <a:avLst/>
          </a:prstGeom>
        </p:spPr>
        <p:txBody>
          <a:bodyPr wrap="none">
            <a:spAutoFit/>
          </a:bodyPr>
          <a:lstStyle/>
          <a:p>
            <a:r>
              <a:rPr lang="en-US" dirty="0" smtClean="0">
                <a:latin typeface="Calibri" pitchFamily="34" charset="0"/>
                <a:cs typeface="Calibri" pitchFamily="34" charset="0"/>
              </a:rPr>
              <a:t>characters</a:t>
            </a:r>
            <a:endParaRPr lang="en-US" dirty="0"/>
          </a:p>
        </p:txBody>
      </p:sp>
      <p:sp>
        <p:nvSpPr>
          <p:cNvPr id="61" name="Rectangle 60"/>
          <p:cNvSpPr/>
          <p:nvPr/>
        </p:nvSpPr>
        <p:spPr>
          <a:xfrm>
            <a:off x="2516343" y="4519175"/>
            <a:ext cx="948593" cy="461665"/>
          </a:xfrm>
          <a:prstGeom prst="rect">
            <a:avLst/>
          </a:prstGeom>
        </p:spPr>
        <p:txBody>
          <a:bodyPr wrap="none">
            <a:spAutoFit/>
          </a:bodyPr>
          <a:lstStyle/>
          <a:p>
            <a:r>
              <a:rPr lang="en-US" dirty="0" smtClean="0">
                <a:latin typeface="Calibri" pitchFamily="34" charset="0"/>
                <a:cs typeface="Calibri" pitchFamily="34" charset="0"/>
              </a:rPr>
              <a:t>words</a:t>
            </a:r>
            <a:endParaRPr lang="en-US" dirty="0"/>
          </a:p>
        </p:txBody>
      </p:sp>
      <p:sp>
        <p:nvSpPr>
          <p:cNvPr id="72" name="Rectangle 71"/>
          <p:cNvSpPr/>
          <p:nvPr/>
        </p:nvSpPr>
        <p:spPr>
          <a:xfrm>
            <a:off x="5151821" y="4512991"/>
            <a:ext cx="818622" cy="461665"/>
          </a:xfrm>
          <a:prstGeom prst="rect">
            <a:avLst/>
          </a:prstGeom>
        </p:spPr>
        <p:txBody>
          <a:bodyPr wrap="none">
            <a:spAutoFit/>
          </a:bodyPr>
          <a:lstStyle/>
          <a:p>
            <a:r>
              <a:rPr lang="en-US" dirty="0" smtClean="0">
                <a:latin typeface="Calibri" pitchFamily="34" charset="0"/>
                <a:cs typeface="Calibri" pitchFamily="34" charset="0"/>
              </a:rPr>
              <a:t>trees</a:t>
            </a:r>
            <a:endParaRPr lang="en-US" dirty="0"/>
          </a:p>
        </p:txBody>
      </p:sp>
      <p:grpSp>
        <p:nvGrpSpPr>
          <p:cNvPr id="223" name="Group 222"/>
          <p:cNvGrpSpPr/>
          <p:nvPr/>
        </p:nvGrpSpPr>
        <p:grpSpPr>
          <a:xfrm>
            <a:off x="3351981" y="1909532"/>
            <a:ext cx="3136279" cy="2250244"/>
            <a:chOff x="3497121" y="1909532"/>
            <a:chExt cx="3136279" cy="2250244"/>
          </a:xfrm>
        </p:grpSpPr>
        <p:sp>
          <p:nvSpPr>
            <p:cNvPr id="68" name="Rectangle 67"/>
            <p:cNvSpPr/>
            <p:nvPr/>
          </p:nvSpPr>
          <p:spPr>
            <a:xfrm>
              <a:off x="3902664" y="3043874"/>
              <a:ext cx="977704" cy="461665"/>
            </a:xfrm>
            <a:prstGeom prst="rect">
              <a:avLst/>
            </a:prstGeom>
          </p:spPr>
          <p:txBody>
            <a:bodyPr wrap="none">
              <a:spAutoFit/>
            </a:bodyPr>
            <a:lstStyle/>
            <a:p>
              <a:r>
                <a:rPr lang="en-US" dirty="0" smtClean="0">
                  <a:solidFill>
                    <a:srgbClr val="000000"/>
                  </a:solidFill>
                  <a:latin typeface="Calibri" pitchFamily="34" charset="0"/>
                  <a:cs typeface="Calibri" pitchFamily="34" charset="0"/>
                </a:rPr>
                <a:t>parser</a:t>
              </a:r>
              <a:endParaRPr lang="en-US" dirty="0">
                <a:solidFill>
                  <a:srgbClr val="000000"/>
                </a:solidFill>
                <a:latin typeface="Calibri" pitchFamily="34" charset="0"/>
                <a:cs typeface="Calibri" pitchFamily="34" charset="0"/>
              </a:endParaRPr>
            </a:p>
          </p:txBody>
        </p:sp>
        <p:grpSp>
          <p:nvGrpSpPr>
            <p:cNvPr id="222" name="Group 221"/>
            <p:cNvGrpSpPr/>
            <p:nvPr/>
          </p:nvGrpSpPr>
          <p:grpSpPr>
            <a:xfrm>
              <a:off x="3497121" y="1909532"/>
              <a:ext cx="3136279" cy="2250244"/>
              <a:chOff x="3497121" y="1909532"/>
              <a:chExt cx="3136279" cy="2250244"/>
            </a:xfrm>
          </p:grpSpPr>
          <p:cxnSp>
            <p:nvCxnSpPr>
              <p:cNvPr id="65" name="Straight Arrow Connector 64"/>
              <p:cNvCxnSpPr/>
              <p:nvPr/>
            </p:nvCxnSpPr>
            <p:spPr bwMode="auto">
              <a:xfrm>
                <a:off x="3497121" y="3078353"/>
                <a:ext cx="1669838" cy="0"/>
              </a:xfrm>
              <a:prstGeom prst="straightConnector1">
                <a:avLst/>
              </a:prstGeom>
              <a:noFill/>
              <a:ln w="57150" cap="flat" cmpd="sng" algn="ctr">
                <a:solidFill>
                  <a:srgbClr val="FF0000"/>
                </a:solidFill>
                <a:prstDash val="solid"/>
                <a:round/>
                <a:headEnd type="none" w="med" len="med"/>
                <a:tailEnd type="arrow" w="med" len="med"/>
              </a:ln>
              <a:effectLst/>
            </p:spPr>
          </p:cxnSp>
          <p:grpSp>
            <p:nvGrpSpPr>
              <p:cNvPr id="221" name="Group 220"/>
              <p:cNvGrpSpPr/>
              <p:nvPr/>
            </p:nvGrpSpPr>
            <p:grpSpPr>
              <a:xfrm>
                <a:off x="5152444" y="1909532"/>
                <a:ext cx="1480956" cy="2250244"/>
                <a:chOff x="5152444" y="1909532"/>
                <a:chExt cx="1480956" cy="2250244"/>
              </a:xfrm>
            </p:grpSpPr>
            <p:sp>
              <p:nvSpPr>
                <p:cNvPr id="62" name="TextBox 61"/>
                <p:cNvSpPr txBox="1"/>
                <p:nvPr/>
              </p:nvSpPr>
              <p:spPr>
                <a:xfrm>
                  <a:off x="5152444" y="1909532"/>
                  <a:ext cx="1465053" cy="2250244"/>
                </a:xfrm>
                <a:prstGeom prst="rect">
                  <a:avLst/>
                </a:prstGeom>
                <a:gradFill>
                  <a:gsLst>
                    <a:gs pos="0">
                      <a:srgbClr val="D6B19C"/>
                    </a:gs>
                    <a:gs pos="0">
                      <a:srgbClr val="D49E6C"/>
                    </a:gs>
                    <a:gs pos="8000">
                      <a:srgbClr val="A65528"/>
                    </a:gs>
                    <a:gs pos="46000">
                      <a:srgbClr val="663012"/>
                    </a:gs>
                  </a:gsLst>
                  <a:lin ang="16200000" scaled="0"/>
                </a:gradFill>
              </p:spPr>
              <p:style>
                <a:lnRef idx="0">
                  <a:schemeClr val="accent6"/>
                </a:lnRef>
                <a:fillRef idx="3">
                  <a:schemeClr val="accent6"/>
                </a:fillRef>
                <a:effectRef idx="3">
                  <a:schemeClr val="accent6"/>
                </a:effectRef>
                <a:fontRef idx="minor">
                  <a:schemeClr val="lt1"/>
                </a:fontRef>
              </p:style>
              <p:txBody>
                <a:bodyPr wrap="square" rtlCol="0">
                  <a:noAutofit/>
                </a:bodyPr>
                <a:lstStyle/>
                <a:p>
                  <a:pPr algn="ctr" fontAlgn="auto">
                    <a:spcBef>
                      <a:spcPts val="0"/>
                    </a:spcBef>
                    <a:spcAft>
                      <a:spcPts val="0"/>
                    </a:spcAft>
                  </a:pPr>
                  <a:endParaRPr lang="en-US" sz="1600" dirty="0" smtClean="0">
                    <a:solidFill>
                      <a:srgbClr val="FFFFFF"/>
                    </a:solidFill>
                    <a:latin typeface="Calibri"/>
                  </a:endParaRPr>
                </a:p>
              </p:txBody>
            </p:sp>
            <p:sp>
              <p:nvSpPr>
                <p:cNvPr id="96" name="Rectangle 95"/>
                <p:cNvSpPr/>
                <p:nvPr/>
              </p:nvSpPr>
              <p:spPr bwMode="auto">
                <a:xfrm>
                  <a:off x="5454942" y="2117633"/>
                  <a:ext cx="714679" cy="310101"/>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r>
                    <a:rPr lang="en-US" sz="1600" dirty="0" smtClean="0">
                      <a:solidFill>
                        <a:srgbClr val="FFFFFF"/>
                      </a:solidFill>
                      <a:latin typeface="Calibri" pitchFamily="34" charset="0"/>
                      <a:cs typeface="Calibri" pitchFamily="34" charset="0"/>
                    </a:rPr>
                    <a:t>assign</a:t>
                  </a:r>
                </a:p>
              </p:txBody>
            </p:sp>
            <p:sp>
              <p:nvSpPr>
                <p:cNvPr id="97" name="Rectangle 96"/>
                <p:cNvSpPr/>
                <p:nvPr/>
              </p:nvSpPr>
              <p:spPr bwMode="auto">
                <a:xfrm>
                  <a:off x="5454942" y="2781017"/>
                  <a:ext cx="690373" cy="310101"/>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r>
                    <a:rPr lang="en-US" sz="1600" dirty="0" smtClean="0">
                      <a:solidFill>
                        <a:srgbClr val="FFFFFF"/>
                      </a:solidFill>
                      <a:latin typeface="Calibri" pitchFamily="34" charset="0"/>
                      <a:cs typeface="Calibri" pitchFamily="34" charset="0"/>
                    </a:rPr>
                    <a:t>while</a:t>
                  </a:r>
                </a:p>
              </p:txBody>
            </p:sp>
            <p:cxnSp>
              <p:nvCxnSpPr>
                <p:cNvPr id="101" name="Straight Connector 100"/>
                <p:cNvCxnSpPr/>
                <p:nvPr/>
              </p:nvCxnSpPr>
              <p:spPr bwMode="auto">
                <a:xfrm>
                  <a:off x="5320814" y="1963010"/>
                  <a:ext cx="0" cy="977962"/>
                </a:xfrm>
                <a:prstGeom prst="line">
                  <a:avLst/>
                </a:prstGeom>
                <a:noFill/>
                <a:ln w="9525" cap="flat" cmpd="sng" algn="ctr">
                  <a:solidFill>
                    <a:schemeClr val="bg1"/>
                  </a:solidFill>
                  <a:prstDash val="solid"/>
                  <a:round/>
                  <a:headEnd type="none" w="med" len="med"/>
                  <a:tailEnd type="none" w="med" len="med"/>
                </a:ln>
                <a:effectLst/>
              </p:spPr>
            </p:cxnSp>
            <p:cxnSp>
              <p:nvCxnSpPr>
                <p:cNvPr id="104" name="Straight Connector 103"/>
                <p:cNvCxnSpPr>
                  <a:stCxn id="96" idx="1"/>
                </p:cNvCxnSpPr>
                <p:nvPr/>
              </p:nvCxnSpPr>
              <p:spPr bwMode="auto">
                <a:xfrm flipH="1">
                  <a:off x="5320814" y="2272684"/>
                  <a:ext cx="134128" cy="0"/>
                </a:xfrm>
                <a:prstGeom prst="line">
                  <a:avLst/>
                </a:prstGeom>
                <a:noFill/>
                <a:ln w="9525" cap="flat" cmpd="sng" algn="ctr">
                  <a:solidFill>
                    <a:schemeClr val="bg1"/>
                  </a:solidFill>
                  <a:prstDash val="solid"/>
                  <a:round/>
                  <a:headEnd type="none" w="med" len="med"/>
                  <a:tailEnd type="none" w="med" len="med"/>
                </a:ln>
                <a:effectLst/>
              </p:spPr>
            </p:cxnSp>
            <p:cxnSp>
              <p:nvCxnSpPr>
                <p:cNvPr id="107" name="Straight Connector 106"/>
                <p:cNvCxnSpPr/>
                <p:nvPr/>
              </p:nvCxnSpPr>
              <p:spPr bwMode="auto">
                <a:xfrm flipH="1" flipV="1">
                  <a:off x="5317708" y="2940971"/>
                  <a:ext cx="134128" cy="1"/>
                </a:xfrm>
                <a:prstGeom prst="line">
                  <a:avLst/>
                </a:prstGeom>
                <a:noFill/>
                <a:ln w="9525" cap="flat" cmpd="sng" algn="ctr">
                  <a:solidFill>
                    <a:schemeClr val="bg1"/>
                  </a:solidFill>
                  <a:prstDash val="solid"/>
                  <a:round/>
                  <a:headEnd type="none" w="med" len="med"/>
                  <a:tailEnd type="none" w="med" len="med"/>
                </a:ln>
                <a:effectLst/>
              </p:spPr>
            </p:cxnSp>
            <p:sp>
              <p:nvSpPr>
                <p:cNvPr id="109" name="Rectangle 108"/>
                <p:cNvSpPr/>
                <p:nvPr/>
              </p:nvSpPr>
              <p:spPr bwMode="auto">
                <a:xfrm>
                  <a:off x="5451836" y="2427734"/>
                  <a:ext cx="412417" cy="233104"/>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r>
                    <a:rPr lang="en-US" sz="1400" dirty="0">
                      <a:solidFill>
                        <a:srgbClr val="FFFFFF"/>
                      </a:solidFill>
                      <a:latin typeface="Calibri" pitchFamily="34" charset="0"/>
                      <a:cs typeface="Calibri" pitchFamily="34" charset="0"/>
                    </a:rPr>
                    <a:t>i</a:t>
                  </a:r>
                  <a:r>
                    <a:rPr lang="en-US" sz="1400" dirty="0" smtClean="0">
                      <a:solidFill>
                        <a:srgbClr val="FFFFFF"/>
                      </a:solidFill>
                      <a:latin typeface="Calibri" pitchFamily="34" charset="0"/>
                      <a:cs typeface="Calibri" pitchFamily="34" charset="0"/>
                    </a:rPr>
                    <a:t>  0</a:t>
                  </a:r>
                </a:p>
              </p:txBody>
            </p:sp>
            <p:sp>
              <p:nvSpPr>
                <p:cNvPr id="111" name="Oval 110"/>
                <p:cNvSpPr/>
                <p:nvPr/>
              </p:nvSpPr>
              <p:spPr bwMode="auto">
                <a:xfrm>
                  <a:off x="5943765" y="3339544"/>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12" name="Oval 111"/>
                <p:cNvSpPr/>
                <p:nvPr/>
              </p:nvSpPr>
              <p:spPr bwMode="auto">
                <a:xfrm>
                  <a:off x="5700758" y="3632281"/>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13" name="Oval 112"/>
                <p:cNvSpPr/>
                <p:nvPr/>
              </p:nvSpPr>
              <p:spPr bwMode="auto">
                <a:xfrm>
                  <a:off x="6162130" y="3544130"/>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17" name="Rectangle 116"/>
                <p:cNvSpPr/>
                <p:nvPr/>
              </p:nvSpPr>
              <p:spPr>
                <a:xfrm>
                  <a:off x="5907174" y="3278490"/>
                  <a:ext cx="287259" cy="338554"/>
                </a:xfrm>
                <a:prstGeom prst="rect">
                  <a:avLst/>
                </a:prstGeom>
              </p:spPr>
              <p:txBody>
                <a:bodyPr wrap="none">
                  <a:spAutoFit/>
                </a:bodyPr>
                <a:lstStyle/>
                <a:p>
                  <a:pPr algn="ctr" fontAlgn="auto">
                    <a:spcBef>
                      <a:spcPts val="0"/>
                    </a:spcBef>
                    <a:spcAft>
                      <a:spcPts val="0"/>
                    </a:spcAft>
                  </a:pPr>
                  <a:r>
                    <a:rPr lang="en-US" sz="1600" dirty="0" smtClean="0">
                      <a:solidFill>
                        <a:srgbClr val="FFFFFF"/>
                      </a:solidFill>
                      <a:latin typeface="Calibri" pitchFamily="34" charset="0"/>
                      <a:cs typeface="Calibri" pitchFamily="34" charset="0"/>
                    </a:rPr>
                    <a:t>+</a:t>
                  </a:r>
                  <a:endParaRPr lang="en-US" sz="1600" dirty="0">
                    <a:solidFill>
                      <a:srgbClr val="FFFFFF"/>
                    </a:solidFill>
                    <a:latin typeface="Calibri"/>
                  </a:endParaRPr>
                </a:p>
              </p:txBody>
            </p:sp>
            <p:sp>
              <p:nvSpPr>
                <p:cNvPr id="118" name="Rectangle 117"/>
                <p:cNvSpPr/>
                <p:nvPr/>
              </p:nvSpPr>
              <p:spPr>
                <a:xfrm>
                  <a:off x="5660700" y="3603334"/>
                  <a:ext cx="287259" cy="338554"/>
                </a:xfrm>
                <a:prstGeom prst="rect">
                  <a:avLst/>
                </a:prstGeom>
              </p:spPr>
              <p:txBody>
                <a:bodyPr wrap="none">
                  <a:spAutoFit/>
                </a:bodyPr>
                <a:lstStyle/>
                <a:p>
                  <a:pPr algn="ctr" fontAlgn="auto">
                    <a:spcBef>
                      <a:spcPts val="0"/>
                    </a:spcBef>
                    <a:spcAft>
                      <a:spcPts val="0"/>
                    </a:spcAft>
                  </a:pPr>
                  <a:r>
                    <a:rPr lang="en-US" sz="1600" dirty="0" smtClean="0">
                      <a:solidFill>
                        <a:srgbClr val="FFFFFF"/>
                      </a:solidFill>
                      <a:latin typeface="Calibri"/>
                    </a:rPr>
                    <a:t>*</a:t>
                  </a:r>
                  <a:endParaRPr lang="en-US" sz="1600" dirty="0">
                    <a:solidFill>
                      <a:srgbClr val="FFFFFF"/>
                    </a:solidFill>
                    <a:latin typeface="Calibri"/>
                  </a:endParaRPr>
                </a:p>
              </p:txBody>
            </p:sp>
            <p:sp>
              <p:nvSpPr>
                <p:cNvPr id="119" name="Rectangle 118"/>
                <p:cNvSpPr/>
                <p:nvPr/>
              </p:nvSpPr>
              <p:spPr>
                <a:xfrm>
                  <a:off x="6122384" y="3494444"/>
                  <a:ext cx="288862" cy="338554"/>
                </a:xfrm>
                <a:prstGeom prst="rect">
                  <a:avLst/>
                </a:prstGeom>
              </p:spPr>
              <p:txBody>
                <a:bodyPr wrap="none">
                  <a:spAutoFit/>
                </a:bodyPr>
                <a:lstStyle/>
                <a:p>
                  <a:pPr algn="ctr" fontAlgn="auto">
                    <a:spcBef>
                      <a:spcPts val="0"/>
                    </a:spcBef>
                    <a:spcAft>
                      <a:spcPts val="0"/>
                    </a:spcAft>
                  </a:pPr>
                  <a:r>
                    <a:rPr lang="en-US" sz="1600" dirty="0" smtClean="0">
                      <a:solidFill>
                        <a:srgbClr val="FFFFFF"/>
                      </a:solidFill>
                      <a:latin typeface="Calibri"/>
                    </a:rPr>
                    <a:t>3</a:t>
                  </a:r>
                  <a:endParaRPr lang="en-US" sz="1600" dirty="0">
                    <a:solidFill>
                      <a:srgbClr val="FFFFFF"/>
                    </a:solidFill>
                    <a:latin typeface="Calibri"/>
                  </a:endParaRPr>
                </a:p>
              </p:txBody>
            </p:sp>
            <p:sp>
              <p:nvSpPr>
                <p:cNvPr id="120" name="Oval 119"/>
                <p:cNvSpPr/>
                <p:nvPr/>
              </p:nvSpPr>
              <p:spPr bwMode="auto">
                <a:xfrm>
                  <a:off x="5526242" y="3854775"/>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21" name="Rectangle 120"/>
                <p:cNvSpPr/>
                <p:nvPr/>
              </p:nvSpPr>
              <p:spPr>
                <a:xfrm>
                  <a:off x="5483179" y="3799816"/>
                  <a:ext cx="288862" cy="338554"/>
                </a:xfrm>
                <a:prstGeom prst="rect">
                  <a:avLst/>
                </a:prstGeom>
              </p:spPr>
              <p:txBody>
                <a:bodyPr wrap="none">
                  <a:spAutoFit/>
                </a:bodyPr>
                <a:lstStyle/>
                <a:p>
                  <a:pPr algn="ctr" fontAlgn="auto">
                    <a:spcBef>
                      <a:spcPts val="0"/>
                    </a:spcBef>
                    <a:spcAft>
                      <a:spcPts val="0"/>
                    </a:spcAft>
                  </a:pPr>
                  <a:r>
                    <a:rPr lang="en-US" sz="1600" dirty="0">
                      <a:solidFill>
                        <a:srgbClr val="FFFFFF"/>
                      </a:solidFill>
                      <a:latin typeface="Calibri"/>
                    </a:rPr>
                    <a:t>7</a:t>
                  </a:r>
                </a:p>
              </p:txBody>
            </p:sp>
            <p:sp>
              <p:nvSpPr>
                <p:cNvPr id="122" name="Oval 121"/>
                <p:cNvSpPr/>
                <p:nvPr/>
              </p:nvSpPr>
              <p:spPr bwMode="auto">
                <a:xfrm>
                  <a:off x="5940074" y="3854775"/>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23" name="Rectangle 122"/>
                <p:cNvSpPr/>
                <p:nvPr/>
              </p:nvSpPr>
              <p:spPr>
                <a:xfrm>
                  <a:off x="5925865" y="3799816"/>
                  <a:ext cx="231154" cy="338554"/>
                </a:xfrm>
                <a:prstGeom prst="rect">
                  <a:avLst/>
                </a:prstGeom>
              </p:spPr>
              <p:txBody>
                <a:bodyPr wrap="none">
                  <a:spAutoFit/>
                </a:bodyPr>
                <a:lstStyle/>
                <a:p>
                  <a:pPr algn="ctr" fontAlgn="auto">
                    <a:spcBef>
                      <a:spcPts val="0"/>
                    </a:spcBef>
                    <a:spcAft>
                      <a:spcPts val="0"/>
                    </a:spcAft>
                  </a:pPr>
                  <a:r>
                    <a:rPr lang="en-US" sz="1600" dirty="0">
                      <a:solidFill>
                        <a:srgbClr val="FFFFFF"/>
                      </a:solidFill>
                      <a:latin typeface="Calibri"/>
                    </a:rPr>
                    <a:t>i</a:t>
                  </a:r>
                </a:p>
              </p:txBody>
            </p:sp>
            <p:cxnSp>
              <p:nvCxnSpPr>
                <p:cNvPr id="124" name="Straight Connector 123"/>
                <p:cNvCxnSpPr>
                  <a:stCxn id="111" idx="3"/>
                  <a:endCxn id="112" idx="7"/>
                </p:cNvCxnSpPr>
                <p:nvPr/>
              </p:nvCxnSpPr>
              <p:spPr bwMode="auto">
                <a:xfrm flipH="1">
                  <a:off x="5870393" y="3522789"/>
                  <a:ext cx="102477" cy="140932"/>
                </a:xfrm>
                <a:prstGeom prst="line">
                  <a:avLst/>
                </a:prstGeom>
                <a:noFill/>
                <a:ln w="9525" cap="flat" cmpd="sng" algn="ctr">
                  <a:solidFill>
                    <a:schemeClr val="bg1"/>
                  </a:solidFill>
                  <a:prstDash val="solid"/>
                  <a:round/>
                  <a:headEnd type="none" w="med" len="med"/>
                  <a:tailEnd type="none" w="med" len="med"/>
                </a:ln>
                <a:effectLst/>
              </p:spPr>
            </p:cxnSp>
            <p:cxnSp>
              <p:nvCxnSpPr>
                <p:cNvPr id="127" name="Straight Connector 126"/>
                <p:cNvCxnSpPr>
                  <a:endCxn id="120" idx="7"/>
                </p:cNvCxnSpPr>
                <p:nvPr/>
              </p:nvCxnSpPr>
              <p:spPr bwMode="auto">
                <a:xfrm flipH="1">
                  <a:off x="5695877" y="3848150"/>
                  <a:ext cx="52663" cy="38065"/>
                </a:xfrm>
                <a:prstGeom prst="line">
                  <a:avLst/>
                </a:prstGeom>
                <a:noFill/>
                <a:ln w="9525" cap="flat" cmpd="sng" algn="ctr">
                  <a:solidFill>
                    <a:schemeClr val="bg1"/>
                  </a:solidFill>
                  <a:prstDash val="solid"/>
                  <a:round/>
                  <a:headEnd type="none" w="med" len="med"/>
                  <a:tailEnd type="none" w="med" len="med"/>
                </a:ln>
                <a:effectLst/>
              </p:spPr>
            </p:cxnSp>
            <p:cxnSp>
              <p:nvCxnSpPr>
                <p:cNvPr id="129" name="Straight Connector 128"/>
                <p:cNvCxnSpPr>
                  <a:stCxn id="111" idx="5"/>
                  <a:endCxn id="113" idx="1"/>
                </p:cNvCxnSpPr>
                <p:nvPr/>
              </p:nvCxnSpPr>
              <p:spPr bwMode="auto">
                <a:xfrm>
                  <a:off x="6113400" y="3522789"/>
                  <a:ext cx="77835" cy="52781"/>
                </a:xfrm>
                <a:prstGeom prst="line">
                  <a:avLst/>
                </a:prstGeom>
                <a:noFill/>
                <a:ln w="9525" cap="flat" cmpd="sng" algn="ctr">
                  <a:solidFill>
                    <a:schemeClr val="bg1"/>
                  </a:solidFill>
                  <a:prstDash val="solid"/>
                  <a:round/>
                  <a:headEnd type="none" w="med" len="med"/>
                  <a:tailEnd type="none" w="med" len="med"/>
                </a:ln>
                <a:effectLst/>
              </p:spPr>
            </p:cxnSp>
            <p:cxnSp>
              <p:nvCxnSpPr>
                <p:cNvPr id="133" name="Straight Connector 132"/>
                <p:cNvCxnSpPr>
                  <a:stCxn id="112" idx="5"/>
                  <a:endCxn id="122" idx="1"/>
                </p:cNvCxnSpPr>
                <p:nvPr/>
              </p:nvCxnSpPr>
              <p:spPr bwMode="auto">
                <a:xfrm>
                  <a:off x="5870393" y="3815526"/>
                  <a:ext cx="98786" cy="70689"/>
                </a:xfrm>
                <a:prstGeom prst="line">
                  <a:avLst/>
                </a:prstGeom>
                <a:noFill/>
                <a:ln w="9525" cap="flat" cmpd="sng" algn="ctr">
                  <a:solidFill>
                    <a:schemeClr val="bg1"/>
                  </a:solidFill>
                  <a:prstDash val="solid"/>
                  <a:round/>
                  <a:headEnd type="none" w="med" len="med"/>
                  <a:tailEnd type="none" w="med" len="med"/>
                </a:ln>
                <a:effectLst/>
              </p:spPr>
            </p:cxnSp>
            <p:sp>
              <p:nvSpPr>
                <p:cNvPr id="137" name="Rectangle 136"/>
                <p:cNvSpPr/>
                <p:nvPr/>
              </p:nvSpPr>
              <p:spPr bwMode="auto">
                <a:xfrm>
                  <a:off x="5173689" y="3196654"/>
                  <a:ext cx="712606" cy="297790"/>
                </a:xfrm>
                <a:prstGeom prst="rect">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r>
                    <a:rPr lang="en-US" sz="1600" dirty="0" smtClean="0">
                      <a:solidFill>
                        <a:srgbClr val="FFFFFF"/>
                      </a:solidFill>
                      <a:latin typeface="Calibri" pitchFamily="34" charset="0"/>
                      <a:cs typeface="Calibri" pitchFamily="34" charset="0"/>
                    </a:rPr>
                    <a:t>assign</a:t>
                  </a:r>
                </a:p>
              </p:txBody>
            </p:sp>
            <p:cxnSp>
              <p:nvCxnSpPr>
                <p:cNvPr id="138" name="Straight Connector 137"/>
                <p:cNvCxnSpPr>
                  <a:stCxn id="137" idx="0"/>
                </p:cNvCxnSpPr>
                <p:nvPr/>
              </p:nvCxnSpPr>
              <p:spPr bwMode="auto">
                <a:xfrm flipV="1">
                  <a:off x="5529992" y="3101410"/>
                  <a:ext cx="119604" cy="95244"/>
                </a:xfrm>
                <a:prstGeom prst="line">
                  <a:avLst/>
                </a:prstGeom>
                <a:noFill/>
                <a:ln w="9525" cap="flat" cmpd="sng" algn="ctr">
                  <a:solidFill>
                    <a:schemeClr val="bg1"/>
                  </a:solidFill>
                  <a:prstDash val="solid"/>
                  <a:round/>
                  <a:headEnd type="none" w="med" len="med"/>
                  <a:tailEnd type="none" w="med" len="med"/>
                </a:ln>
                <a:effectLst/>
              </p:spPr>
            </p:cxnSp>
            <p:sp>
              <p:nvSpPr>
                <p:cNvPr id="142" name="Rectangle 141"/>
                <p:cNvSpPr/>
                <p:nvPr/>
              </p:nvSpPr>
              <p:spPr>
                <a:xfrm>
                  <a:off x="5157787" y="3437219"/>
                  <a:ext cx="453970" cy="338554"/>
                </a:xfrm>
                <a:prstGeom prst="rect">
                  <a:avLst/>
                </a:prstGeom>
              </p:spPr>
              <p:txBody>
                <a:bodyPr wrap="none">
                  <a:spAutoFit/>
                </a:bodyPr>
                <a:lstStyle/>
                <a:p>
                  <a:r>
                    <a:rPr lang="en-US" sz="1600" dirty="0" smtClean="0">
                      <a:solidFill>
                        <a:srgbClr val="FFFFFF"/>
                      </a:solidFill>
                      <a:latin typeface="Calibri" pitchFamily="34" charset="0"/>
                      <a:cs typeface="Calibri" pitchFamily="34" charset="0"/>
                    </a:rPr>
                    <a:t>a[i]</a:t>
                  </a:r>
                  <a:endParaRPr lang="en-US" dirty="0">
                    <a:solidFill>
                      <a:srgbClr val="000000"/>
                    </a:solidFill>
                  </a:endParaRPr>
                </a:p>
              </p:txBody>
            </p:sp>
            <p:cxnSp>
              <p:nvCxnSpPr>
                <p:cNvPr id="144" name="Straight Connector 143"/>
                <p:cNvCxnSpPr>
                  <a:stCxn id="137" idx="3"/>
                  <a:endCxn id="111" idx="1"/>
                </p:cNvCxnSpPr>
                <p:nvPr/>
              </p:nvCxnSpPr>
              <p:spPr bwMode="auto">
                <a:xfrm>
                  <a:off x="5886295" y="3345549"/>
                  <a:ext cx="86575" cy="25435"/>
                </a:xfrm>
                <a:prstGeom prst="line">
                  <a:avLst/>
                </a:prstGeom>
                <a:noFill/>
                <a:ln w="9525" cap="flat" cmpd="sng" algn="ctr">
                  <a:solidFill>
                    <a:schemeClr val="bg1"/>
                  </a:solidFill>
                  <a:prstDash val="solid"/>
                  <a:round/>
                  <a:headEnd type="none" w="med" len="med"/>
                  <a:tailEnd type="none" w="med" len="med"/>
                </a:ln>
                <a:effectLst/>
              </p:spPr>
            </p:cxnSp>
            <p:sp>
              <p:nvSpPr>
                <p:cNvPr id="150" name="Oval 149"/>
                <p:cNvSpPr/>
                <p:nvPr/>
              </p:nvSpPr>
              <p:spPr bwMode="auto">
                <a:xfrm>
                  <a:off x="6253831" y="2823910"/>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51" name="Rectangle 150"/>
                <p:cNvSpPr/>
                <p:nvPr/>
              </p:nvSpPr>
              <p:spPr>
                <a:xfrm>
                  <a:off x="6217240" y="2762856"/>
                  <a:ext cx="287259" cy="338554"/>
                </a:xfrm>
                <a:prstGeom prst="rect">
                  <a:avLst/>
                </a:prstGeom>
              </p:spPr>
              <p:txBody>
                <a:bodyPr wrap="none">
                  <a:spAutoFit/>
                </a:bodyPr>
                <a:lstStyle/>
                <a:p>
                  <a:pPr algn="ctr" fontAlgn="auto">
                    <a:spcBef>
                      <a:spcPts val="0"/>
                    </a:spcBef>
                    <a:spcAft>
                      <a:spcPts val="0"/>
                    </a:spcAft>
                  </a:pPr>
                  <a:r>
                    <a:rPr lang="en-US" sz="1600" dirty="0">
                      <a:solidFill>
                        <a:srgbClr val="FFFFFF"/>
                      </a:solidFill>
                      <a:latin typeface="Calibri" pitchFamily="34" charset="0"/>
                      <a:cs typeface="Calibri" pitchFamily="34" charset="0"/>
                    </a:rPr>
                    <a:t>&lt;</a:t>
                  </a:r>
                  <a:endParaRPr lang="en-US" sz="1600" dirty="0">
                    <a:solidFill>
                      <a:srgbClr val="FFFFFF"/>
                    </a:solidFill>
                    <a:latin typeface="Calibri"/>
                  </a:endParaRPr>
                </a:p>
              </p:txBody>
            </p:sp>
            <p:sp>
              <p:nvSpPr>
                <p:cNvPr id="152" name="Oval 151"/>
                <p:cNvSpPr/>
                <p:nvPr/>
              </p:nvSpPr>
              <p:spPr bwMode="auto">
                <a:xfrm>
                  <a:off x="6115583" y="3078350"/>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53" name="Rectangle 152"/>
                <p:cNvSpPr/>
                <p:nvPr/>
              </p:nvSpPr>
              <p:spPr>
                <a:xfrm>
                  <a:off x="6101374" y="3023391"/>
                  <a:ext cx="231154" cy="338554"/>
                </a:xfrm>
                <a:prstGeom prst="rect">
                  <a:avLst/>
                </a:prstGeom>
              </p:spPr>
              <p:txBody>
                <a:bodyPr wrap="none">
                  <a:spAutoFit/>
                </a:bodyPr>
                <a:lstStyle/>
                <a:p>
                  <a:pPr algn="ctr" fontAlgn="auto">
                    <a:spcBef>
                      <a:spcPts val="0"/>
                    </a:spcBef>
                    <a:spcAft>
                      <a:spcPts val="0"/>
                    </a:spcAft>
                  </a:pPr>
                  <a:r>
                    <a:rPr lang="en-US" sz="1600" dirty="0">
                      <a:solidFill>
                        <a:srgbClr val="FFFFFF"/>
                      </a:solidFill>
                      <a:latin typeface="Calibri"/>
                    </a:rPr>
                    <a:t>i</a:t>
                  </a:r>
                </a:p>
              </p:txBody>
            </p:sp>
            <p:sp>
              <p:nvSpPr>
                <p:cNvPr id="154" name="Oval 153"/>
                <p:cNvSpPr/>
                <p:nvPr/>
              </p:nvSpPr>
              <p:spPr bwMode="auto">
                <a:xfrm>
                  <a:off x="6369103" y="3078353"/>
                  <a:ext cx="198740" cy="214685"/>
                </a:xfrm>
                <a:prstGeom prst="ellipse">
                  <a:avLst/>
                </a:prstGeom>
                <a:noFill/>
                <a:ln w="9525" cap="flat" cmpd="sng" algn="ctr">
                  <a:solidFill>
                    <a:schemeClr val="bg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a:spcBef>
                      <a:spcPct val="20000"/>
                    </a:spcBef>
                  </a:pPr>
                  <a:endParaRPr lang="en-US" smtClean="0">
                    <a:solidFill>
                      <a:srgbClr val="000000"/>
                    </a:solidFill>
                    <a:latin typeface="Arial" charset="0"/>
                  </a:endParaRPr>
                </a:p>
              </p:txBody>
            </p:sp>
            <p:sp>
              <p:nvSpPr>
                <p:cNvPr id="155" name="Rectangle 154"/>
                <p:cNvSpPr/>
                <p:nvPr/>
              </p:nvSpPr>
              <p:spPr>
                <a:xfrm>
                  <a:off x="6291640" y="3047247"/>
                  <a:ext cx="341760" cy="276999"/>
                </a:xfrm>
                <a:prstGeom prst="rect">
                  <a:avLst/>
                </a:prstGeom>
              </p:spPr>
              <p:txBody>
                <a:bodyPr wrap="none">
                  <a:spAutoFit/>
                </a:bodyPr>
                <a:lstStyle/>
                <a:p>
                  <a:pPr algn="ctr" fontAlgn="auto">
                    <a:spcBef>
                      <a:spcPts val="0"/>
                    </a:spcBef>
                    <a:spcAft>
                      <a:spcPts val="0"/>
                    </a:spcAft>
                  </a:pPr>
                  <a:r>
                    <a:rPr lang="en-US" sz="1200" dirty="0" smtClean="0">
                      <a:solidFill>
                        <a:srgbClr val="FFFFFF"/>
                      </a:solidFill>
                      <a:latin typeface="Calibri"/>
                    </a:rPr>
                    <a:t>10</a:t>
                  </a:r>
                  <a:endParaRPr lang="en-US" sz="1200" dirty="0">
                    <a:solidFill>
                      <a:srgbClr val="FFFFFF"/>
                    </a:solidFill>
                    <a:latin typeface="Calibri"/>
                  </a:endParaRPr>
                </a:p>
              </p:txBody>
            </p:sp>
            <p:cxnSp>
              <p:nvCxnSpPr>
                <p:cNvPr id="156" name="Straight Connector 155"/>
                <p:cNvCxnSpPr>
                  <a:stCxn id="150" idx="3"/>
                  <a:endCxn id="152" idx="0"/>
                </p:cNvCxnSpPr>
                <p:nvPr/>
              </p:nvCxnSpPr>
              <p:spPr bwMode="auto">
                <a:xfrm flipH="1">
                  <a:off x="6214953" y="3007155"/>
                  <a:ext cx="67983" cy="71195"/>
                </a:xfrm>
                <a:prstGeom prst="line">
                  <a:avLst/>
                </a:prstGeom>
                <a:noFill/>
                <a:ln w="9525" cap="flat" cmpd="sng" algn="ctr">
                  <a:solidFill>
                    <a:schemeClr val="bg1"/>
                  </a:solidFill>
                  <a:prstDash val="solid"/>
                  <a:round/>
                  <a:headEnd type="none" w="med" len="med"/>
                  <a:tailEnd type="none" w="med" len="med"/>
                </a:ln>
                <a:effectLst/>
              </p:spPr>
            </p:cxnSp>
            <p:cxnSp>
              <p:nvCxnSpPr>
                <p:cNvPr id="165" name="Straight Connector 164"/>
                <p:cNvCxnSpPr>
                  <a:stCxn id="150" idx="5"/>
                  <a:endCxn id="154" idx="0"/>
                </p:cNvCxnSpPr>
                <p:nvPr/>
              </p:nvCxnSpPr>
              <p:spPr bwMode="auto">
                <a:xfrm>
                  <a:off x="6423466" y="3007155"/>
                  <a:ext cx="45007" cy="71198"/>
                </a:xfrm>
                <a:prstGeom prst="line">
                  <a:avLst/>
                </a:prstGeom>
                <a:noFill/>
                <a:ln w="9525" cap="flat" cmpd="sng" algn="ctr">
                  <a:solidFill>
                    <a:schemeClr val="bg1"/>
                  </a:solidFill>
                  <a:prstDash val="solid"/>
                  <a:round/>
                  <a:headEnd type="none" w="med" len="med"/>
                  <a:tailEnd type="none" w="med" len="med"/>
                </a:ln>
                <a:effectLst/>
              </p:spPr>
            </p:cxnSp>
            <p:cxnSp>
              <p:nvCxnSpPr>
                <p:cNvPr id="168" name="Straight Connector 167"/>
                <p:cNvCxnSpPr>
                  <a:stCxn id="150" idx="2"/>
                  <a:endCxn id="97" idx="3"/>
                </p:cNvCxnSpPr>
                <p:nvPr/>
              </p:nvCxnSpPr>
              <p:spPr bwMode="auto">
                <a:xfrm flipH="1">
                  <a:off x="6145315" y="2931253"/>
                  <a:ext cx="108516" cy="4815"/>
                </a:xfrm>
                <a:prstGeom prst="line">
                  <a:avLst/>
                </a:prstGeom>
                <a:noFill/>
                <a:ln w="9525" cap="flat" cmpd="sng" algn="ctr">
                  <a:solidFill>
                    <a:schemeClr val="bg1"/>
                  </a:solidFill>
                  <a:prstDash val="solid"/>
                  <a:round/>
                  <a:headEnd type="none" w="med" len="med"/>
                  <a:tailEnd type="none" w="med" len="med"/>
                </a:ln>
                <a:effectLst/>
              </p:spPr>
            </p:cxnSp>
          </p:grpSp>
        </p:grpSp>
      </p:grpSp>
      <p:cxnSp>
        <p:nvCxnSpPr>
          <p:cNvPr id="181" name="Straight Arrow Connector 180"/>
          <p:cNvCxnSpPr>
            <a:stCxn id="62" idx="3"/>
          </p:cNvCxnSpPr>
          <p:nvPr/>
        </p:nvCxnSpPr>
        <p:spPr bwMode="auto">
          <a:xfrm>
            <a:off x="6472357" y="3034654"/>
            <a:ext cx="2281513" cy="1316476"/>
          </a:xfrm>
          <a:prstGeom prst="bentConnector3">
            <a:avLst>
              <a:gd name="adj1" fmla="val 100257"/>
            </a:avLst>
          </a:prstGeom>
          <a:noFill/>
          <a:ln w="76200" cap="flat" cmpd="sng" algn="ctr">
            <a:solidFill>
              <a:srgbClr val="FF0000"/>
            </a:solidFill>
            <a:prstDash val="solid"/>
            <a:round/>
            <a:headEnd type="none" w="med" len="med"/>
            <a:tailEnd type="none" w="med" len="med"/>
          </a:ln>
          <a:effectLst/>
        </p:spPr>
      </p:cxnSp>
      <p:sp>
        <p:nvSpPr>
          <p:cNvPr id="219" name="Rectangle 218"/>
          <p:cNvSpPr/>
          <p:nvPr/>
        </p:nvSpPr>
        <p:spPr>
          <a:xfrm>
            <a:off x="7115068" y="3293035"/>
            <a:ext cx="1316066" cy="461665"/>
          </a:xfrm>
          <a:prstGeom prst="rect">
            <a:avLst/>
          </a:prstGeom>
        </p:spPr>
        <p:txBody>
          <a:bodyPr wrap="none">
            <a:spAutoFit/>
          </a:bodyPr>
          <a:lstStyle/>
          <a:p>
            <a:r>
              <a:rPr lang="en-US" dirty="0" smtClean="0">
                <a:solidFill>
                  <a:srgbClr val="000000"/>
                </a:solidFill>
                <a:latin typeface="Calibri" pitchFamily="34" charset="0"/>
                <a:cs typeface="Calibri" pitchFamily="34" charset="0"/>
              </a:rPr>
              <a:t>code gen</a:t>
            </a:r>
            <a:endParaRPr lang="en-US" dirty="0">
              <a:solidFill>
                <a:srgbClr val="000000"/>
              </a:solidFill>
              <a:latin typeface="Calibri" pitchFamily="34" charset="0"/>
              <a:cs typeface="Calibri" pitchFamily="34" charset="0"/>
            </a:endParaRPr>
          </a:p>
        </p:txBody>
      </p:sp>
      <p:grpSp>
        <p:nvGrpSpPr>
          <p:cNvPr id="227" name="Group 226"/>
          <p:cNvGrpSpPr/>
          <p:nvPr/>
        </p:nvGrpSpPr>
        <p:grpSpPr>
          <a:xfrm>
            <a:off x="4045669" y="3651472"/>
            <a:ext cx="1268599" cy="707886"/>
            <a:chOff x="4983731" y="1935903"/>
            <a:chExt cx="1268599" cy="707886"/>
          </a:xfrm>
        </p:grpSpPr>
        <p:sp>
          <p:nvSpPr>
            <p:cNvPr id="228" name="Freeform 227"/>
            <p:cNvSpPr/>
            <p:nvPr/>
          </p:nvSpPr>
          <p:spPr>
            <a:xfrm>
              <a:off x="5776084" y="2105125"/>
              <a:ext cx="476246" cy="486946"/>
            </a:xfrm>
            <a:custGeom>
              <a:avLst/>
              <a:gdLst>
                <a:gd name="connsiteX0" fmla="*/ 725332 w 725332"/>
                <a:gd name="connsiteY0" fmla="*/ 333218 h 582936"/>
                <a:gd name="connsiteX1" fmla="*/ 351621 w 725332"/>
                <a:gd name="connsiteY1" fmla="*/ 579709 h 582936"/>
                <a:gd name="connsiteX2" fmla="*/ 1763 w 725332"/>
                <a:gd name="connsiteY2" fmla="*/ 444536 h 582936"/>
                <a:gd name="connsiteX3" fmla="*/ 216448 w 725332"/>
                <a:gd name="connsiteY3" fmla="*/ 39020 h 582936"/>
                <a:gd name="connsiteX4" fmla="*/ 224400 w 725332"/>
                <a:gd name="connsiteY4" fmla="*/ 39020 h 582936"/>
                <a:gd name="connsiteX0" fmla="*/ 723633 w 723633"/>
                <a:gd name="connsiteY0" fmla="*/ 333218 h 676760"/>
                <a:gd name="connsiteX1" fmla="*/ 198848 w 723633"/>
                <a:gd name="connsiteY1" fmla="*/ 675124 h 676760"/>
                <a:gd name="connsiteX2" fmla="*/ 64 w 723633"/>
                <a:gd name="connsiteY2" fmla="*/ 444536 h 676760"/>
                <a:gd name="connsiteX3" fmla="*/ 214749 w 723633"/>
                <a:gd name="connsiteY3" fmla="*/ 39020 h 676760"/>
                <a:gd name="connsiteX4" fmla="*/ 222701 w 723633"/>
                <a:gd name="connsiteY4" fmla="*/ 39020 h 676760"/>
                <a:gd name="connsiteX0" fmla="*/ 811067 w 811067"/>
                <a:gd name="connsiteY0" fmla="*/ 330988 h 673626"/>
                <a:gd name="connsiteX1" fmla="*/ 286282 w 811067"/>
                <a:gd name="connsiteY1" fmla="*/ 672894 h 673626"/>
                <a:gd name="connsiteX2" fmla="*/ 33 w 811067"/>
                <a:gd name="connsiteY2" fmla="*/ 410501 h 673626"/>
                <a:gd name="connsiteX3" fmla="*/ 302183 w 811067"/>
                <a:gd name="connsiteY3" fmla="*/ 36790 h 673626"/>
                <a:gd name="connsiteX4" fmla="*/ 310135 w 811067"/>
                <a:gd name="connsiteY4" fmla="*/ 36790 h 673626"/>
                <a:gd name="connsiteX0" fmla="*/ 604328 w 604328"/>
                <a:gd name="connsiteY0" fmla="*/ 354842 h 673267"/>
                <a:gd name="connsiteX1" fmla="*/ 286277 w 604328"/>
                <a:gd name="connsiteY1" fmla="*/ 672894 h 673267"/>
                <a:gd name="connsiteX2" fmla="*/ 28 w 604328"/>
                <a:gd name="connsiteY2" fmla="*/ 410501 h 673267"/>
                <a:gd name="connsiteX3" fmla="*/ 302178 w 604328"/>
                <a:gd name="connsiteY3" fmla="*/ 36790 h 673267"/>
                <a:gd name="connsiteX4" fmla="*/ 310130 w 604328"/>
                <a:gd name="connsiteY4" fmla="*/ 36790 h 673267"/>
                <a:gd name="connsiteX0" fmla="*/ 604328 w 604328"/>
                <a:gd name="connsiteY0" fmla="*/ 354842 h 673341"/>
                <a:gd name="connsiteX1" fmla="*/ 286277 w 604328"/>
                <a:gd name="connsiteY1" fmla="*/ 672894 h 673341"/>
                <a:gd name="connsiteX2" fmla="*/ 28 w 604328"/>
                <a:gd name="connsiteY2" fmla="*/ 410501 h 673341"/>
                <a:gd name="connsiteX3" fmla="*/ 302178 w 604328"/>
                <a:gd name="connsiteY3" fmla="*/ 36790 h 673341"/>
                <a:gd name="connsiteX4" fmla="*/ 310130 w 604328"/>
                <a:gd name="connsiteY4" fmla="*/ 36790 h 673341"/>
                <a:gd name="connsiteX0" fmla="*/ 604328 w 604328"/>
                <a:gd name="connsiteY0" fmla="*/ 363027 h 681526"/>
                <a:gd name="connsiteX1" fmla="*/ 286277 w 604328"/>
                <a:gd name="connsiteY1" fmla="*/ 681079 h 681526"/>
                <a:gd name="connsiteX2" fmla="*/ 28 w 604328"/>
                <a:gd name="connsiteY2" fmla="*/ 418686 h 681526"/>
                <a:gd name="connsiteX3" fmla="*/ 302178 w 604328"/>
                <a:gd name="connsiteY3" fmla="*/ 44975 h 681526"/>
                <a:gd name="connsiteX4" fmla="*/ 87494 w 604328"/>
                <a:gd name="connsiteY4" fmla="*/ 29072 h 681526"/>
                <a:gd name="connsiteX0" fmla="*/ 604328 w 604328"/>
                <a:gd name="connsiteY0" fmla="*/ 318052 h 636551"/>
                <a:gd name="connsiteX1" fmla="*/ 286277 w 604328"/>
                <a:gd name="connsiteY1" fmla="*/ 636104 h 636551"/>
                <a:gd name="connsiteX2" fmla="*/ 28 w 604328"/>
                <a:gd name="connsiteY2" fmla="*/ 373711 h 636551"/>
                <a:gd name="connsiteX3" fmla="*/ 302178 w 604328"/>
                <a:gd name="connsiteY3" fmla="*/ 0 h 636551"/>
                <a:gd name="connsiteX0" fmla="*/ 604328 w 604328"/>
                <a:gd name="connsiteY0" fmla="*/ 318052 h 636551"/>
                <a:gd name="connsiteX1" fmla="*/ 286277 w 604328"/>
                <a:gd name="connsiteY1" fmla="*/ 636104 h 636551"/>
                <a:gd name="connsiteX2" fmla="*/ 28 w 604328"/>
                <a:gd name="connsiteY2" fmla="*/ 373711 h 636551"/>
                <a:gd name="connsiteX3" fmla="*/ 302178 w 604328"/>
                <a:gd name="connsiteY3" fmla="*/ 0 h 636551"/>
                <a:gd name="connsiteX0" fmla="*/ 604300 w 604300"/>
                <a:gd name="connsiteY0" fmla="*/ 318052 h 389433"/>
                <a:gd name="connsiteX1" fmla="*/ 0 w 604300"/>
                <a:gd name="connsiteY1" fmla="*/ 373711 h 389433"/>
                <a:gd name="connsiteX2" fmla="*/ 302150 w 604300"/>
                <a:gd name="connsiteY2" fmla="*/ 0 h 389433"/>
                <a:gd name="connsiteX0" fmla="*/ 580447 w 580447"/>
                <a:gd name="connsiteY0" fmla="*/ 318052 h 501328"/>
                <a:gd name="connsiteX1" fmla="*/ 0 w 580447"/>
                <a:gd name="connsiteY1" fmla="*/ 492981 h 501328"/>
                <a:gd name="connsiteX2" fmla="*/ 278297 w 580447"/>
                <a:gd name="connsiteY2" fmla="*/ 0 h 501328"/>
                <a:gd name="connsiteX0" fmla="*/ 643051 w 643051"/>
                <a:gd name="connsiteY0" fmla="*/ 318052 h 567404"/>
                <a:gd name="connsiteX1" fmla="*/ 62604 w 643051"/>
                <a:gd name="connsiteY1" fmla="*/ 492981 h 567404"/>
                <a:gd name="connsiteX2" fmla="*/ 340901 w 643051"/>
                <a:gd name="connsiteY2" fmla="*/ 0 h 567404"/>
                <a:gd name="connsiteX0" fmla="*/ 643051 w 643051"/>
                <a:gd name="connsiteY0" fmla="*/ 318052 h 599366"/>
                <a:gd name="connsiteX1" fmla="*/ 62604 w 643051"/>
                <a:gd name="connsiteY1" fmla="*/ 492981 h 599366"/>
                <a:gd name="connsiteX2" fmla="*/ 340901 w 643051"/>
                <a:gd name="connsiteY2" fmla="*/ 0 h 599366"/>
                <a:gd name="connsiteX0" fmla="*/ 653526 w 653526"/>
                <a:gd name="connsiteY0" fmla="*/ 318052 h 599366"/>
                <a:gd name="connsiteX1" fmla="*/ 73079 w 653526"/>
                <a:gd name="connsiteY1" fmla="*/ 492981 h 599366"/>
                <a:gd name="connsiteX2" fmla="*/ 351376 w 653526"/>
                <a:gd name="connsiteY2" fmla="*/ 0 h 599366"/>
                <a:gd name="connsiteX0" fmla="*/ 688325 w 688325"/>
                <a:gd name="connsiteY0" fmla="*/ 318052 h 599366"/>
                <a:gd name="connsiteX1" fmla="*/ 107878 w 688325"/>
                <a:gd name="connsiteY1" fmla="*/ 492981 h 599366"/>
                <a:gd name="connsiteX2" fmla="*/ 386175 w 688325"/>
                <a:gd name="connsiteY2" fmla="*/ 0 h 599366"/>
                <a:gd name="connsiteX0" fmla="*/ 688325 w 688325"/>
                <a:gd name="connsiteY0" fmla="*/ 318052 h 599366"/>
                <a:gd name="connsiteX1" fmla="*/ 107878 w 688325"/>
                <a:gd name="connsiteY1" fmla="*/ 492981 h 599366"/>
                <a:gd name="connsiteX2" fmla="*/ 386175 w 688325"/>
                <a:gd name="connsiteY2" fmla="*/ 0 h 599366"/>
                <a:gd name="connsiteX0" fmla="*/ 688325 w 688325"/>
                <a:gd name="connsiteY0" fmla="*/ 318052 h 639787"/>
                <a:gd name="connsiteX1" fmla="*/ 107878 w 688325"/>
                <a:gd name="connsiteY1" fmla="*/ 492981 h 639787"/>
                <a:gd name="connsiteX2" fmla="*/ 386175 w 688325"/>
                <a:gd name="connsiteY2" fmla="*/ 0 h 639787"/>
                <a:gd name="connsiteX0" fmla="*/ 688325 w 688325"/>
                <a:gd name="connsiteY0" fmla="*/ 318052 h 619846"/>
                <a:gd name="connsiteX1" fmla="*/ 107878 w 688325"/>
                <a:gd name="connsiteY1" fmla="*/ 492981 h 619846"/>
                <a:gd name="connsiteX2" fmla="*/ 386175 w 688325"/>
                <a:gd name="connsiteY2" fmla="*/ 0 h 619846"/>
                <a:gd name="connsiteX0" fmla="*/ 647999 w 647999"/>
                <a:gd name="connsiteY0" fmla="*/ 318052 h 619846"/>
                <a:gd name="connsiteX1" fmla="*/ 67552 w 647999"/>
                <a:gd name="connsiteY1" fmla="*/ 492981 h 619846"/>
                <a:gd name="connsiteX2" fmla="*/ 345849 w 647999"/>
                <a:gd name="connsiteY2" fmla="*/ 0 h 619846"/>
                <a:gd name="connsiteX0" fmla="*/ 666439 w 666439"/>
                <a:gd name="connsiteY0" fmla="*/ 318052 h 619846"/>
                <a:gd name="connsiteX1" fmla="*/ 85992 w 666439"/>
                <a:gd name="connsiteY1" fmla="*/ 492981 h 619846"/>
                <a:gd name="connsiteX2" fmla="*/ 364289 w 666439"/>
                <a:gd name="connsiteY2" fmla="*/ 0 h 619846"/>
                <a:gd name="connsiteX0" fmla="*/ 666439 w 666439"/>
                <a:gd name="connsiteY0" fmla="*/ 318052 h 649496"/>
                <a:gd name="connsiteX1" fmla="*/ 85992 w 666439"/>
                <a:gd name="connsiteY1" fmla="*/ 492981 h 649496"/>
                <a:gd name="connsiteX2" fmla="*/ 364289 w 666439"/>
                <a:gd name="connsiteY2" fmla="*/ 0 h 649496"/>
                <a:gd name="connsiteX0" fmla="*/ 634635 w 634635"/>
                <a:gd name="connsiteY0" fmla="*/ 318052 h 610053"/>
                <a:gd name="connsiteX1" fmla="*/ 54188 w 634635"/>
                <a:gd name="connsiteY1" fmla="*/ 492981 h 610053"/>
                <a:gd name="connsiteX2" fmla="*/ 332485 w 634635"/>
                <a:gd name="connsiteY2" fmla="*/ 0 h 610053"/>
                <a:gd name="connsiteX0" fmla="*/ 655837 w 655837"/>
                <a:gd name="connsiteY0" fmla="*/ 318052 h 629575"/>
                <a:gd name="connsiteX1" fmla="*/ 75390 w 655837"/>
                <a:gd name="connsiteY1" fmla="*/ 492981 h 629575"/>
                <a:gd name="connsiteX2" fmla="*/ 353687 w 655837"/>
                <a:gd name="connsiteY2" fmla="*/ 0 h 629575"/>
                <a:gd name="connsiteX0" fmla="*/ 655837 w 655837"/>
                <a:gd name="connsiteY0" fmla="*/ 318052 h 627003"/>
                <a:gd name="connsiteX1" fmla="*/ 75390 w 655837"/>
                <a:gd name="connsiteY1" fmla="*/ 492981 h 627003"/>
                <a:gd name="connsiteX2" fmla="*/ 353687 w 655837"/>
                <a:gd name="connsiteY2" fmla="*/ 0 h 627003"/>
                <a:gd name="connsiteX0" fmla="*/ 667268 w 667268"/>
                <a:gd name="connsiteY0" fmla="*/ 318052 h 627003"/>
                <a:gd name="connsiteX1" fmla="*/ 86821 w 667268"/>
                <a:gd name="connsiteY1" fmla="*/ 492981 h 627003"/>
                <a:gd name="connsiteX2" fmla="*/ 365118 w 667268"/>
                <a:gd name="connsiteY2" fmla="*/ 0 h 627003"/>
                <a:gd name="connsiteX0" fmla="*/ 671417 w 671417"/>
                <a:gd name="connsiteY0" fmla="*/ 318052 h 627003"/>
                <a:gd name="connsiteX1" fmla="*/ 90970 w 671417"/>
                <a:gd name="connsiteY1" fmla="*/ 492981 h 627003"/>
                <a:gd name="connsiteX2" fmla="*/ 369267 w 671417"/>
                <a:gd name="connsiteY2" fmla="*/ 0 h 627003"/>
                <a:gd name="connsiteX0" fmla="*/ 659474 w 659474"/>
                <a:gd name="connsiteY0" fmla="*/ 318052 h 627003"/>
                <a:gd name="connsiteX1" fmla="*/ 79027 w 659474"/>
                <a:gd name="connsiteY1" fmla="*/ 492981 h 627003"/>
                <a:gd name="connsiteX2" fmla="*/ 357324 w 659474"/>
                <a:gd name="connsiteY2" fmla="*/ 0 h 627003"/>
                <a:gd name="connsiteX0" fmla="*/ 416678 w 608639"/>
                <a:gd name="connsiteY0" fmla="*/ 468129 h 595384"/>
                <a:gd name="connsiteX1" fmla="*/ 583654 w 608639"/>
                <a:gd name="connsiteY1" fmla="*/ 46710 h 595384"/>
                <a:gd name="connsiteX2" fmla="*/ 114528 w 608639"/>
                <a:gd name="connsiteY2" fmla="*/ 150077 h 595384"/>
                <a:gd name="connsiteX0" fmla="*/ 220976 w 388393"/>
                <a:gd name="connsiteY0" fmla="*/ 508884 h 624423"/>
                <a:gd name="connsiteX1" fmla="*/ 387952 w 388393"/>
                <a:gd name="connsiteY1" fmla="*/ 87465 h 624423"/>
                <a:gd name="connsiteX2" fmla="*/ 125560 w 388393"/>
                <a:gd name="connsiteY2" fmla="*/ 0 h 624423"/>
                <a:gd name="connsiteX0" fmla="*/ 502939 w 676613"/>
                <a:gd name="connsiteY0" fmla="*/ 426351 h 538263"/>
                <a:gd name="connsiteX1" fmla="*/ 669915 w 676613"/>
                <a:gd name="connsiteY1" fmla="*/ 4932 h 538263"/>
                <a:gd name="connsiteX2" fmla="*/ 97422 w 676613"/>
                <a:gd name="connsiteY2" fmla="*/ 132152 h 538263"/>
                <a:gd name="connsiteX0" fmla="*/ 405517 w 579191"/>
                <a:gd name="connsiteY0" fmla="*/ 447053 h 558965"/>
                <a:gd name="connsiteX1" fmla="*/ 572493 w 579191"/>
                <a:gd name="connsiteY1" fmla="*/ 25634 h 558965"/>
                <a:gd name="connsiteX2" fmla="*/ 0 w 579191"/>
                <a:gd name="connsiteY2" fmla="*/ 152854 h 558965"/>
                <a:gd name="connsiteX0" fmla="*/ 405517 w 612742"/>
                <a:gd name="connsiteY0" fmla="*/ 447053 h 447053"/>
                <a:gd name="connsiteX1" fmla="*/ 572493 w 612742"/>
                <a:gd name="connsiteY1" fmla="*/ 25634 h 447053"/>
                <a:gd name="connsiteX2" fmla="*/ 0 w 612742"/>
                <a:gd name="connsiteY2" fmla="*/ 152854 h 447053"/>
                <a:gd name="connsiteX0" fmla="*/ 405517 w 568623"/>
                <a:gd name="connsiteY0" fmla="*/ 543693 h 543693"/>
                <a:gd name="connsiteX1" fmla="*/ 500932 w 568623"/>
                <a:gd name="connsiteY1" fmla="*/ 10956 h 543693"/>
                <a:gd name="connsiteX2" fmla="*/ 0 w 568623"/>
                <a:gd name="connsiteY2" fmla="*/ 249494 h 543693"/>
                <a:gd name="connsiteX0" fmla="*/ 405517 w 597385"/>
                <a:gd name="connsiteY0" fmla="*/ 573562 h 573562"/>
                <a:gd name="connsiteX1" fmla="*/ 500932 w 597385"/>
                <a:gd name="connsiteY1" fmla="*/ 40825 h 573562"/>
                <a:gd name="connsiteX2" fmla="*/ 0 w 597385"/>
                <a:gd name="connsiteY2" fmla="*/ 279363 h 573562"/>
                <a:gd name="connsiteX0" fmla="*/ 405517 w 604004"/>
                <a:gd name="connsiteY0" fmla="*/ 552003 h 552003"/>
                <a:gd name="connsiteX1" fmla="*/ 500932 w 604004"/>
                <a:gd name="connsiteY1" fmla="*/ 19266 h 552003"/>
                <a:gd name="connsiteX2" fmla="*/ 0 w 604004"/>
                <a:gd name="connsiteY2" fmla="*/ 257804 h 552003"/>
                <a:gd name="connsiteX0" fmla="*/ 405517 w 604004"/>
                <a:gd name="connsiteY0" fmla="*/ 557547 h 557547"/>
                <a:gd name="connsiteX1" fmla="*/ 500932 w 604004"/>
                <a:gd name="connsiteY1" fmla="*/ 24810 h 557547"/>
                <a:gd name="connsiteX2" fmla="*/ 0 w 604004"/>
                <a:gd name="connsiteY2" fmla="*/ 263348 h 557547"/>
                <a:gd name="connsiteX0" fmla="*/ 518739 w 576962"/>
                <a:gd name="connsiteY0" fmla="*/ 346830 h 458755"/>
                <a:gd name="connsiteX1" fmla="*/ 34732 w 576962"/>
                <a:gd name="connsiteY1" fmla="*/ 447835 h 458755"/>
                <a:gd name="connsiteX2" fmla="*/ 113222 w 576962"/>
                <a:gd name="connsiteY2" fmla="*/ 52631 h 458755"/>
                <a:gd name="connsiteX0" fmla="*/ 601202 w 659425"/>
                <a:gd name="connsiteY0" fmla="*/ 294199 h 406124"/>
                <a:gd name="connsiteX1" fmla="*/ 117195 w 659425"/>
                <a:gd name="connsiteY1" fmla="*/ 395204 h 406124"/>
                <a:gd name="connsiteX2" fmla="*/ 195685 w 659425"/>
                <a:gd name="connsiteY2" fmla="*/ 0 h 406124"/>
                <a:gd name="connsiteX0" fmla="*/ 635311 w 684617"/>
                <a:gd name="connsiteY0" fmla="*/ 285145 h 400289"/>
                <a:gd name="connsiteX1" fmla="*/ 87930 w 684617"/>
                <a:gd name="connsiteY1" fmla="*/ 395204 h 400289"/>
                <a:gd name="connsiteX2" fmla="*/ 166420 w 684617"/>
                <a:gd name="connsiteY2" fmla="*/ 0 h 400289"/>
                <a:gd name="connsiteX0" fmla="*/ 635311 w 635311"/>
                <a:gd name="connsiteY0" fmla="*/ 285145 h 452180"/>
                <a:gd name="connsiteX1" fmla="*/ 87930 w 635311"/>
                <a:gd name="connsiteY1" fmla="*/ 395204 h 452180"/>
                <a:gd name="connsiteX2" fmla="*/ 166420 w 635311"/>
                <a:gd name="connsiteY2" fmla="*/ 0 h 452180"/>
                <a:gd name="connsiteX0" fmla="*/ 590314 w 590314"/>
                <a:gd name="connsiteY0" fmla="*/ 384733 h 558240"/>
                <a:gd name="connsiteX1" fmla="*/ 42933 w 590314"/>
                <a:gd name="connsiteY1" fmla="*/ 494792 h 558240"/>
                <a:gd name="connsiteX2" fmla="*/ 211957 w 590314"/>
                <a:gd name="connsiteY2" fmla="*/ 0 h 558240"/>
                <a:gd name="connsiteX0" fmla="*/ 618742 w 618742"/>
                <a:gd name="connsiteY0" fmla="*/ 384733 h 558240"/>
                <a:gd name="connsiteX1" fmla="*/ 71361 w 618742"/>
                <a:gd name="connsiteY1" fmla="*/ 494792 h 558240"/>
                <a:gd name="connsiteX2" fmla="*/ 240385 w 618742"/>
                <a:gd name="connsiteY2" fmla="*/ 0 h 558240"/>
                <a:gd name="connsiteX0" fmla="*/ 580140 w 580140"/>
                <a:gd name="connsiteY0" fmla="*/ 357572 h 544811"/>
                <a:gd name="connsiteX1" fmla="*/ 68973 w 580140"/>
                <a:gd name="connsiteY1" fmla="*/ 494792 h 544811"/>
                <a:gd name="connsiteX2" fmla="*/ 237997 w 580140"/>
                <a:gd name="connsiteY2" fmla="*/ 0 h 544811"/>
                <a:gd name="connsiteX0" fmla="*/ 553445 w 553445"/>
                <a:gd name="connsiteY0" fmla="*/ 357572 h 500054"/>
                <a:gd name="connsiteX1" fmla="*/ 96599 w 553445"/>
                <a:gd name="connsiteY1" fmla="*/ 404257 h 500054"/>
                <a:gd name="connsiteX2" fmla="*/ 211302 w 553445"/>
                <a:gd name="connsiteY2" fmla="*/ 0 h 500054"/>
                <a:gd name="connsiteX0" fmla="*/ 517522 w 517522"/>
                <a:gd name="connsiteY0" fmla="*/ 357572 h 500054"/>
                <a:gd name="connsiteX1" fmla="*/ 60676 w 517522"/>
                <a:gd name="connsiteY1" fmla="*/ 404257 h 500054"/>
                <a:gd name="connsiteX2" fmla="*/ 238753 w 517522"/>
                <a:gd name="connsiteY2" fmla="*/ 0 h 500054"/>
                <a:gd name="connsiteX0" fmla="*/ 490454 w 490454"/>
                <a:gd name="connsiteY0" fmla="*/ 357572 h 486946"/>
                <a:gd name="connsiteX1" fmla="*/ 87929 w 490454"/>
                <a:gd name="connsiteY1" fmla="*/ 368043 h 486946"/>
                <a:gd name="connsiteX2" fmla="*/ 211685 w 490454"/>
                <a:gd name="connsiteY2" fmla="*/ 0 h 486946"/>
                <a:gd name="connsiteX0" fmla="*/ 486858 w 486858"/>
                <a:gd name="connsiteY0" fmla="*/ 357572 h 486946"/>
                <a:gd name="connsiteX1" fmla="*/ 84333 w 486858"/>
                <a:gd name="connsiteY1" fmla="*/ 368043 h 486946"/>
                <a:gd name="connsiteX2" fmla="*/ 208089 w 486858"/>
                <a:gd name="connsiteY2" fmla="*/ 0 h 486946"/>
                <a:gd name="connsiteX0" fmla="*/ 476246 w 476246"/>
                <a:gd name="connsiteY0" fmla="*/ 357572 h 486946"/>
                <a:gd name="connsiteX1" fmla="*/ 73721 w 476246"/>
                <a:gd name="connsiteY1" fmla="*/ 368043 h 486946"/>
                <a:gd name="connsiteX2" fmla="*/ 197477 w 476246"/>
                <a:gd name="connsiteY2" fmla="*/ 0 h 486946"/>
              </a:gdLst>
              <a:ahLst/>
              <a:cxnLst>
                <a:cxn ang="0">
                  <a:pos x="connsiteX0" y="connsiteY0"/>
                </a:cxn>
                <a:cxn ang="0">
                  <a:pos x="connsiteX1" y="connsiteY1"/>
                </a:cxn>
                <a:cxn ang="0">
                  <a:pos x="connsiteX2" y="connsiteY2"/>
                </a:cxn>
              </a:cxnLst>
              <a:rect l="l" t="t" r="r" b="b"/>
              <a:pathLst>
                <a:path w="476246" h="486946">
                  <a:moveTo>
                    <a:pt x="476246" y="357572"/>
                  </a:moveTo>
                  <a:cubicBezTo>
                    <a:pt x="317757" y="608494"/>
                    <a:pt x="120182" y="427638"/>
                    <a:pt x="73721" y="368043"/>
                  </a:cubicBezTo>
                  <a:cubicBezTo>
                    <a:pt x="27260" y="308448"/>
                    <a:pt x="-117360" y="249473"/>
                    <a:pt x="197477" y="0"/>
                  </a:cubicBezTo>
                </a:path>
              </a:pathLst>
            </a:custGeom>
            <a:ln w="57150">
              <a:solidFill>
                <a:srgbClr val="FF0000"/>
              </a:solidFill>
              <a:headEnd type="none" w="med" len="med"/>
              <a:tailEnd type="arrow" w="med" len="med"/>
            </a:ln>
          </p:spPr>
          <p:txBody>
            <a:bodyPr vert="horz" wrap="square" lIns="91440" tIns="45720" rIns="91440" bIns="45720" numCol="1" rtlCol="0" anchor="t" anchorCtr="0" compatLnSpc="1">
              <a:prstTxWarp prst="textNoShape">
                <a:avLst/>
              </a:prstTxWarp>
            </a:bodyPr>
            <a:lstStyle/>
            <a:p>
              <a:pPr>
                <a:spcBef>
                  <a:spcPct val="20000"/>
                </a:spcBef>
              </a:pPr>
              <a:endParaRPr lang="en-US" dirty="0" smtClean="0">
                <a:solidFill>
                  <a:srgbClr val="000000"/>
                </a:solidFill>
                <a:latin typeface="Arial" charset="0"/>
              </a:endParaRPr>
            </a:p>
          </p:txBody>
        </p:sp>
        <p:sp>
          <p:nvSpPr>
            <p:cNvPr id="229" name="Rectangle 228"/>
            <p:cNvSpPr/>
            <p:nvPr/>
          </p:nvSpPr>
          <p:spPr>
            <a:xfrm>
              <a:off x="4983731" y="1935903"/>
              <a:ext cx="782587" cy="707886"/>
            </a:xfrm>
            <a:prstGeom prst="rect">
              <a:avLst/>
            </a:prstGeom>
          </p:spPr>
          <p:txBody>
            <a:bodyPr wrap="none">
              <a:spAutoFit/>
            </a:bodyPr>
            <a:lstStyle/>
            <a:p>
              <a:r>
                <a:rPr lang="en-US" sz="2000" dirty="0" smtClean="0">
                  <a:solidFill>
                    <a:srgbClr val="000000"/>
                  </a:solidFill>
                  <a:latin typeface="Calibri" pitchFamily="34" charset="0"/>
                  <a:cs typeface="Calibri" pitchFamily="34" charset="0"/>
                </a:rPr>
                <a:t>type </a:t>
              </a:r>
              <a:br>
                <a:rPr lang="en-US" sz="2000" dirty="0" smtClean="0">
                  <a:solidFill>
                    <a:srgbClr val="000000"/>
                  </a:solidFill>
                  <a:latin typeface="Calibri" pitchFamily="34" charset="0"/>
                  <a:cs typeface="Calibri" pitchFamily="34" charset="0"/>
                </a:rPr>
              </a:br>
              <a:r>
                <a:rPr lang="en-US" sz="2000" dirty="0" smtClean="0">
                  <a:solidFill>
                    <a:srgbClr val="000000"/>
                  </a:solidFill>
                  <a:latin typeface="Calibri" pitchFamily="34" charset="0"/>
                  <a:cs typeface="Calibri" pitchFamily="34" charset="0"/>
                </a:rPr>
                <a:t>check</a:t>
              </a:r>
              <a:endParaRPr lang="en-US" sz="2000" dirty="0">
                <a:solidFill>
                  <a:srgbClr val="000000"/>
                </a:solidFill>
              </a:endParaRPr>
            </a:p>
          </p:txBody>
        </p:sp>
      </p:grpSp>
    </p:spTree>
    <p:extLst>
      <p:ext uri="{BB962C8B-B14F-4D97-AF65-F5344CB8AC3E}">
        <p14:creationId xmlns:p14="http://schemas.microsoft.com/office/powerpoint/2010/main" val="2776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518160" y="2857500"/>
            <a:ext cx="8229600" cy="1143000"/>
          </a:xfrm>
        </p:spPr>
        <p:txBody>
          <a:bodyPr/>
          <a:lstStyle/>
          <a:p>
            <a:r>
              <a:rPr lang="en-US" dirty="0" smtClean="0"/>
              <a:t>Towards More Efficient </a:t>
            </a:r>
            <a:r>
              <a:rPr lang="en-US" dirty="0" smtClean="0"/>
              <a:t>Translation</a:t>
            </a:r>
            <a:endParaRPr lang="en-US" dirty="0"/>
          </a:p>
        </p:txBody>
      </p:sp>
    </p:spTree>
    <p:extLst>
      <p:ext uri="{BB962C8B-B14F-4D97-AF65-F5344CB8AC3E}">
        <p14:creationId xmlns:p14="http://schemas.microsoft.com/office/powerpoint/2010/main" val="124695213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Macro ‘branch’ instruction</a:t>
            </a:r>
            <a:endParaRPr lang="en-US" dirty="0"/>
          </a:p>
        </p:txBody>
      </p:sp>
      <p:sp>
        <p:nvSpPr>
          <p:cNvPr id="5" name="Content Placeholder 4"/>
          <p:cNvSpPr>
            <a:spLocks noGrp="1"/>
          </p:cNvSpPr>
          <p:nvPr>
            <p:ph idx="1"/>
          </p:nvPr>
        </p:nvSpPr>
        <p:spPr/>
        <p:txBody>
          <a:bodyPr/>
          <a:lstStyle/>
          <a:p>
            <a:pPr marL="0" indent="0">
              <a:buNone/>
            </a:pPr>
            <a:r>
              <a:rPr lang="en-US" sz="2400" dirty="0" smtClean="0"/>
              <a:t>Introduce </a:t>
            </a:r>
            <a:r>
              <a:rPr lang="en-US" sz="2400" dirty="0"/>
              <a:t>an </a:t>
            </a:r>
            <a:r>
              <a:rPr lang="en-US" sz="2400" dirty="0" smtClean="0"/>
              <a:t>imaginary big </a:t>
            </a:r>
            <a:r>
              <a:rPr lang="en-US" sz="2400" dirty="0"/>
              <a:t>instruction</a:t>
            </a:r>
          </a:p>
          <a:p>
            <a:pPr marL="0" indent="0" algn="ctr">
              <a:buNone/>
            </a:pPr>
            <a:r>
              <a:rPr lang="en-US" sz="2800" b="1" dirty="0" smtClean="0"/>
              <a:t>branch(</a:t>
            </a:r>
            <a:r>
              <a:rPr lang="en-US" sz="2800" b="1" dirty="0" err="1" smtClean="0"/>
              <a:t>c,nTrue,nFalse</a:t>
            </a:r>
            <a:r>
              <a:rPr lang="en-US" sz="2800" b="1" dirty="0" smtClean="0"/>
              <a:t>)</a:t>
            </a:r>
            <a:endParaRPr lang="en-US" sz="2800" b="1" dirty="0"/>
          </a:p>
          <a:p>
            <a:pPr marL="0" indent="0">
              <a:buNone/>
            </a:pPr>
            <a:r>
              <a:rPr lang="en-US" sz="2400" dirty="0" smtClean="0"/>
              <a:t>Here</a:t>
            </a:r>
            <a:endParaRPr lang="en-US" sz="2400" dirty="0"/>
          </a:p>
          <a:p>
            <a:pPr marL="0" indent="0">
              <a:buNone/>
            </a:pPr>
            <a:r>
              <a:rPr lang="en-US" sz="2400" dirty="0" smtClean="0"/>
              <a:t>    </a:t>
            </a:r>
            <a:r>
              <a:rPr lang="en-US" sz="2400" b="1" dirty="0"/>
              <a:t>c </a:t>
            </a:r>
            <a:r>
              <a:rPr lang="en-US" sz="2400" dirty="0"/>
              <a:t>is a potentially </a:t>
            </a:r>
            <a:r>
              <a:rPr lang="en-US" sz="2400" i="1" dirty="0"/>
              <a:t>complex </a:t>
            </a:r>
            <a:r>
              <a:rPr lang="en-US" sz="2400" dirty="0"/>
              <a:t>Java boolean </a:t>
            </a:r>
            <a:r>
              <a:rPr lang="en-US" sz="2400" dirty="0" smtClean="0"/>
              <a:t>expression,</a:t>
            </a:r>
            <a:br>
              <a:rPr lang="en-US" sz="2400" dirty="0" smtClean="0"/>
            </a:br>
            <a:r>
              <a:rPr lang="en-US" sz="2400" dirty="0" smtClean="0"/>
              <a:t>        </a:t>
            </a:r>
            <a:r>
              <a:rPr lang="en-US" sz="2400" i="1" dirty="0" smtClean="0"/>
              <a:t>that </a:t>
            </a:r>
            <a:r>
              <a:rPr lang="en-US" sz="2400" dirty="0" smtClean="0"/>
              <a:t>is the main reason why branch is not a real instruction</a:t>
            </a:r>
            <a:endParaRPr lang="en-US" sz="2400" dirty="0"/>
          </a:p>
          <a:p>
            <a:pPr marL="0" indent="0">
              <a:buNone/>
            </a:pPr>
            <a:r>
              <a:rPr lang="en-US" sz="2400" dirty="0"/>
              <a:t>    </a:t>
            </a:r>
            <a:r>
              <a:rPr lang="en-US" sz="2400" b="1" dirty="0" err="1" smtClean="0"/>
              <a:t>nTrue</a:t>
            </a:r>
            <a:r>
              <a:rPr lang="en-US" sz="2400" dirty="0" smtClean="0"/>
              <a:t> </a:t>
            </a:r>
            <a:r>
              <a:rPr lang="en-US" sz="2400" dirty="0"/>
              <a:t>is label to jump to when c evaluates to true</a:t>
            </a:r>
          </a:p>
          <a:p>
            <a:pPr marL="0" indent="0">
              <a:buNone/>
            </a:pPr>
            <a:r>
              <a:rPr lang="en-US" sz="2400" dirty="0"/>
              <a:t>    </a:t>
            </a:r>
            <a:r>
              <a:rPr lang="en-US" sz="2400" b="1" dirty="0"/>
              <a:t>nFalse</a:t>
            </a:r>
            <a:r>
              <a:rPr lang="en-US" sz="2400" dirty="0"/>
              <a:t> is label to jump to when c evaluates to false</a:t>
            </a:r>
          </a:p>
          <a:p>
            <a:pPr marL="0" indent="0">
              <a:buNone/>
            </a:pPr>
            <a:r>
              <a:rPr lang="en-US" sz="2400" dirty="0" smtClean="0"/>
              <a:t>		no “fall through” – always jumps (symmetrical)</a:t>
            </a:r>
            <a:endParaRPr lang="en-US" sz="2400" dirty="0"/>
          </a:p>
          <a:p>
            <a:pPr marL="0" indent="0">
              <a:buNone/>
            </a:pPr>
            <a:r>
              <a:rPr lang="en-US" sz="2400" dirty="0" smtClean="0"/>
              <a:t>We </a:t>
            </a:r>
            <a:r>
              <a:rPr lang="en-US" sz="2400" dirty="0"/>
              <a:t>show how </a:t>
            </a:r>
            <a:r>
              <a:rPr lang="en-US" sz="2400" dirty="0" smtClean="0"/>
              <a:t>to:</a:t>
            </a:r>
          </a:p>
          <a:p>
            <a:r>
              <a:rPr lang="en-US" sz="2400" dirty="0" smtClean="0"/>
              <a:t>use </a:t>
            </a:r>
            <a:r>
              <a:rPr lang="en-US" sz="2400" b="1" dirty="0" smtClean="0"/>
              <a:t>branch </a:t>
            </a:r>
            <a:r>
              <a:rPr lang="en-US" sz="2400" dirty="0" smtClean="0"/>
              <a:t>to compile if, while, etc.</a:t>
            </a:r>
          </a:p>
          <a:p>
            <a:r>
              <a:rPr lang="en-US" sz="2400" dirty="0" smtClean="0"/>
              <a:t>expand </a:t>
            </a:r>
            <a:r>
              <a:rPr lang="en-US" sz="2400" b="1" dirty="0" smtClean="0"/>
              <a:t>branch </a:t>
            </a:r>
            <a:r>
              <a:rPr lang="en-US" sz="2400" dirty="0" smtClean="0"/>
              <a:t>recursively into concrete bytecodes</a:t>
            </a:r>
            <a:endParaRPr lang="en-US" sz="2400" dirty="0"/>
          </a:p>
        </p:txBody>
      </p:sp>
    </p:spTree>
    <p:extLst>
      <p:ext uri="{BB962C8B-B14F-4D97-AF65-F5344CB8AC3E}">
        <p14:creationId xmlns:p14="http://schemas.microsoft.com/office/powerpoint/2010/main" val="3383741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Using </a:t>
            </a:r>
            <a:r>
              <a:rPr lang="en-US" b="1" dirty="0" smtClean="0"/>
              <a:t>branch</a:t>
            </a:r>
            <a:r>
              <a:rPr lang="en-US" dirty="0" smtClean="0"/>
              <a:t> </a:t>
            </a:r>
            <a:r>
              <a:rPr lang="en-US" dirty="0"/>
              <a:t>in </a:t>
            </a:r>
            <a:r>
              <a:rPr lang="en-US" dirty="0" smtClean="0"/>
              <a:t>Compilation</a:t>
            </a:r>
            <a:endParaRPr lang="en-US" dirty="0"/>
          </a:p>
        </p:txBody>
      </p:sp>
      <p:sp>
        <p:nvSpPr>
          <p:cNvPr id="3" name="Content Placeholder 2"/>
          <p:cNvSpPr>
            <a:spLocks noGrp="1"/>
          </p:cNvSpPr>
          <p:nvPr>
            <p:ph sz="half" idx="1"/>
          </p:nvPr>
        </p:nvSpPr>
        <p:spPr>
          <a:xfrm>
            <a:off x="457200" y="1600201"/>
            <a:ext cx="4038600" cy="3180806"/>
          </a:xfrm>
        </p:spPr>
        <p:txBody>
          <a:bodyPr/>
          <a:lstStyle/>
          <a:p>
            <a:pPr marL="0" indent="0">
              <a:buNone/>
            </a:pPr>
            <a:endParaRPr lang="en-US" sz="2400" dirty="0" smtClean="0">
              <a:solidFill>
                <a:schemeClr val="tx1"/>
              </a:solidFill>
            </a:endParaRPr>
          </a:p>
          <a:p>
            <a:pPr marL="0" indent="0">
              <a:buNone/>
            </a:pPr>
            <a:r>
              <a:rPr lang="en-US" sz="2400" b="1" dirty="0" smtClean="0">
                <a:solidFill>
                  <a:schemeClr val="tx1"/>
                </a:solidFill>
              </a:rPr>
              <a:t>[</a:t>
            </a:r>
            <a:r>
              <a:rPr lang="en-US" sz="2400" dirty="0" smtClean="0">
                <a:solidFill>
                  <a:schemeClr val="tx1"/>
                </a:solidFill>
              </a:rPr>
              <a:t> </a:t>
            </a:r>
            <a:r>
              <a:rPr lang="en-US" sz="2400" b="1" dirty="0">
                <a:solidFill>
                  <a:schemeClr val="tx1"/>
                </a:solidFill>
              </a:rPr>
              <a:t>if</a:t>
            </a:r>
            <a:r>
              <a:rPr lang="en-US" sz="2400" dirty="0">
                <a:solidFill>
                  <a:schemeClr val="tx1"/>
                </a:solidFill>
              </a:rPr>
              <a:t> (c) </a:t>
            </a:r>
            <a:r>
              <a:rPr lang="en-US" sz="2400" dirty="0" smtClean="0">
                <a:solidFill>
                  <a:schemeClr val="tx1"/>
                </a:solidFill>
              </a:rPr>
              <a:t>t </a:t>
            </a:r>
            <a:r>
              <a:rPr lang="en-US" sz="2400" b="1" dirty="0" smtClean="0">
                <a:solidFill>
                  <a:schemeClr val="tx1"/>
                </a:solidFill>
              </a:rPr>
              <a:t>else</a:t>
            </a:r>
            <a:r>
              <a:rPr lang="en-US" sz="2400" dirty="0" smtClean="0">
                <a:solidFill>
                  <a:schemeClr val="tx1"/>
                </a:solidFill>
              </a:rPr>
              <a:t> e </a:t>
            </a:r>
            <a:r>
              <a:rPr lang="en-US" sz="2400" b="1" dirty="0" smtClean="0">
                <a:solidFill>
                  <a:schemeClr val="tx1"/>
                </a:solidFill>
              </a:rPr>
              <a:t>]</a:t>
            </a:r>
            <a:r>
              <a:rPr lang="en-US" sz="2400" dirty="0" smtClean="0">
                <a:solidFill>
                  <a:schemeClr val="tx1"/>
                </a:solidFill>
              </a:rPr>
              <a:t> =</a:t>
            </a:r>
            <a:endParaRPr lang="en-US" sz="2400" dirty="0">
              <a:solidFill>
                <a:schemeClr val="tx1"/>
              </a:solidFill>
            </a:endParaRPr>
          </a:p>
        </p:txBody>
      </p:sp>
      <p:sp>
        <p:nvSpPr>
          <p:cNvPr id="4" name="Content Placeholder 3"/>
          <p:cNvSpPr>
            <a:spLocks noGrp="1"/>
          </p:cNvSpPr>
          <p:nvPr>
            <p:ph sz="half" idx="2"/>
          </p:nvPr>
        </p:nvSpPr>
        <p:spPr>
          <a:xfrm>
            <a:off x="4876799" y="2106591"/>
            <a:ext cx="4101737" cy="570339"/>
          </a:xfrm>
        </p:spPr>
        <p:txBody>
          <a:bodyPr/>
          <a:lstStyle/>
          <a:p>
            <a:pPr marL="0" indent="0">
              <a:buNone/>
            </a:pPr>
            <a:r>
              <a:rPr lang="en-US" b="1" dirty="0" smtClean="0">
                <a:solidFill>
                  <a:schemeClr val="tx1"/>
                </a:solidFill>
              </a:rPr>
              <a:t>[</a:t>
            </a:r>
            <a:r>
              <a:rPr lang="en-US" dirty="0" smtClean="0">
                <a:solidFill>
                  <a:schemeClr val="tx1"/>
                </a:solidFill>
              </a:rPr>
              <a:t> </a:t>
            </a:r>
            <a:r>
              <a:rPr lang="en-US" b="1" dirty="0">
                <a:solidFill>
                  <a:schemeClr val="tx1"/>
                </a:solidFill>
              </a:rPr>
              <a:t>while</a:t>
            </a:r>
            <a:r>
              <a:rPr lang="en-US" dirty="0">
                <a:solidFill>
                  <a:schemeClr val="tx1"/>
                </a:solidFill>
              </a:rPr>
              <a:t> (c) s </a:t>
            </a:r>
            <a:r>
              <a:rPr lang="en-US" b="1" dirty="0" smtClean="0">
                <a:solidFill>
                  <a:schemeClr val="tx1"/>
                </a:solidFill>
              </a:rPr>
              <a:t>]</a:t>
            </a:r>
            <a:r>
              <a:rPr lang="en-US" dirty="0" smtClean="0">
                <a:solidFill>
                  <a:schemeClr val="tx1"/>
                </a:solidFill>
              </a:rPr>
              <a:t> =</a:t>
            </a:r>
            <a:endParaRPr lang="en-US" dirty="0">
              <a:solidFill>
                <a:schemeClr val="tx1"/>
              </a:solidFill>
            </a:endParaRPr>
          </a:p>
        </p:txBody>
      </p:sp>
      <p:sp>
        <p:nvSpPr>
          <p:cNvPr id="6" name="Rectangle 5"/>
          <p:cNvSpPr/>
          <p:nvPr/>
        </p:nvSpPr>
        <p:spPr>
          <a:xfrm>
            <a:off x="431091" y="2960084"/>
            <a:ext cx="4572000" cy="1791260"/>
          </a:xfrm>
          <a:prstGeom prst="rect">
            <a:avLst/>
          </a:prstGeom>
        </p:spPr>
        <p:txBody>
          <a:bodyPr>
            <a:spAutoFit/>
          </a:bodyPr>
          <a:lstStyle/>
          <a:p>
            <a:pPr lvl="0" eaLnBrk="0" hangingPunct="0">
              <a:spcBef>
                <a:spcPct val="20000"/>
              </a:spcBef>
            </a:pPr>
            <a:r>
              <a:rPr lang="en-US" kern="0" dirty="0" err="1" smtClean="0">
                <a:solidFill>
                  <a:srgbClr val="000000"/>
                </a:solidFill>
                <a:latin typeface="Calibri" pitchFamily="34" charset="0"/>
              </a:rPr>
              <a:t>nTrue</a:t>
            </a:r>
            <a:r>
              <a:rPr lang="en-US" kern="0" dirty="0" smtClean="0">
                <a:solidFill>
                  <a:srgbClr val="000000"/>
                </a:solidFill>
                <a:latin typeface="Calibri" pitchFamily="34" charset="0"/>
              </a:rPr>
              <a:t>: </a:t>
            </a:r>
            <a:r>
              <a:rPr lang="en-US" b="1" kern="0" dirty="0">
                <a:solidFill>
                  <a:srgbClr val="000000"/>
                </a:solidFill>
                <a:latin typeface="Calibri" pitchFamily="34" charset="0"/>
              </a:rPr>
              <a:t>[</a:t>
            </a:r>
            <a:r>
              <a:rPr lang="en-US" kern="0" dirty="0">
                <a:solidFill>
                  <a:srgbClr val="000000"/>
                </a:solidFill>
                <a:latin typeface="Calibri" pitchFamily="34" charset="0"/>
              </a:rPr>
              <a:t> t </a:t>
            </a:r>
            <a:r>
              <a:rPr lang="en-US" b="1" kern="0" dirty="0">
                <a:solidFill>
                  <a:srgbClr val="000000"/>
                </a:solidFill>
                <a:latin typeface="Calibri" pitchFamily="34" charset="0"/>
              </a:rPr>
              <a:t>]</a:t>
            </a:r>
          </a:p>
          <a:p>
            <a:pPr lvl="0" eaLnBrk="0" hangingPunct="0">
              <a:spcBef>
                <a:spcPct val="20000"/>
              </a:spcBef>
            </a:pPr>
            <a:r>
              <a:rPr lang="en-US" kern="0" dirty="0">
                <a:solidFill>
                  <a:srgbClr val="000000"/>
                </a:solidFill>
                <a:latin typeface="Calibri" pitchFamily="34" charset="0"/>
              </a:rPr>
              <a:t>        	</a:t>
            </a:r>
            <a:r>
              <a:rPr lang="en-US" b="1" kern="0" dirty="0">
                <a:solidFill>
                  <a:srgbClr val="000000"/>
                </a:solidFill>
                <a:latin typeface="Calibri" pitchFamily="34" charset="0"/>
              </a:rPr>
              <a:t>goto</a:t>
            </a:r>
            <a:r>
              <a:rPr lang="en-US" kern="0" dirty="0">
                <a:solidFill>
                  <a:srgbClr val="000000"/>
                </a:solidFill>
                <a:latin typeface="Calibri" pitchFamily="34" charset="0"/>
              </a:rPr>
              <a:t> nAfter</a:t>
            </a:r>
          </a:p>
          <a:p>
            <a:pPr lvl="0" eaLnBrk="0" hangingPunct="0">
              <a:spcBef>
                <a:spcPct val="20000"/>
              </a:spcBef>
            </a:pPr>
            <a:r>
              <a:rPr lang="en-US" kern="0" dirty="0" err="1" smtClean="0">
                <a:solidFill>
                  <a:srgbClr val="000000"/>
                </a:solidFill>
                <a:latin typeface="Calibri" pitchFamily="34" charset="0"/>
              </a:rPr>
              <a:t>nFalse</a:t>
            </a:r>
            <a:r>
              <a:rPr lang="en-US" kern="0" dirty="0" smtClean="0">
                <a:solidFill>
                  <a:srgbClr val="000000"/>
                </a:solidFill>
                <a:latin typeface="Calibri" pitchFamily="34" charset="0"/>
              </a:rPr>
              <a:t>:  </a:t>
            </a:r>
            <a:r>
              <a:rPr lang="en-US" b="1" kern="0" dirty="0">
                <a:solidFill>
                  <a:srgbClr val="000000"/>
                </a:solidFill>
                <a:latin typeface="Calibri" pitchFamily="34" charset="0"/>
              </a:rPr>
              <a:t>[</a:t>
            </a:r>
            <a:r>
              <a:rPr lang="en-US" kern="0" dirty="0">
                <a:solidFill>
                  <a:srgbClr val="000000"/>
                </a:solidFill>
                <a:latin typeface="Calibri" pitchFamily="34" charset="0"/>
              </a:rPr>
              <a:t> e </a:t>
            </a:r>
            <a:r>
              <a:rPr lang="en-US" b="1" kern="0" dirty="0">
                <a:solidFill>
                  <a:srgbClr val="000000"/>
                </a:solidFill>
                <a:latin typeface="Calibri" pitchFamily="34" charset="0"/>
              </a:rPr>
              <a:t>]</a:t>
            </a:r>
          </a:p>
          <a:p>
            <a:pPr lvl="0" eaLnBrk="0" hangingPunct="0">
              <a:spcBef>
                <a:spcPct val="20000"/>
              </a:spcBef>
            </a:pPr>
            <a:r>
              <a:rPr lang="en-US" kern="0" dirty="0">
                <a:solidFill>
                  <a:srgbClr val="000000"/>
                </a:solidFill>
                <a:latin typeface="Calibri" pitchFamily="34" charset="0"/>
              </a:rPr>
              <a:t>nAfter:</a:t>
            </a:r>
          </a:p>
        </p:txBody>
      </p:sp>
      <p:sp>
        <p:nvSpPr>
          <p:cNvPr id="8" name="Rectangle 7"/>
          <p:cNvSpPr/>
          <p:nvPr/>
        </p:nvSpPr>
        <p:spPr>
          <a:xfrm>
            <a:off x="499300" y="2498419"/>
            <a:ext cx="3993401" cy="461665"/>
          </a:xfrm>
          <a:prstGeom prst="rect">
            <a:avLst/>
          </a:prstGeom>
        </p:spPr>
        <p:txBody>
          <a:bodyPr wrap="none">
            <a:spAutoFit/>
          </a:bodyPr>
          <a:lstStyle/>
          <a:p>
            <a:r>
              <a:rPr lang="en-US" b="1" kern="0" dirty="0">
                <a:solidFill>
                  <a:srgbClr val="000000"/>
                </a:solidFill>
                <a:latin typeface="Calibri" pitchFamily="34" charset="0"/>
              </a:rPr>
              <a:t> 	</a:t>
            </a:r>
            <a:r>
              <a:rPr lang="en-US" b="1" kern="0" dirty="0" smtClean="0">
                <a:solidFill>
                  <a:srgbClr val="000000"/>
                </a:solidFill>
                <a:latin typeface="Calibri" pitchFamily="34" charset="0"/>
              </a:rPr>
              <a:t>branch</a:t>
            </a:r>
            <a:r>
              <a:rPr lang="en-US" kern="0" dirty="0" smtClean="0">
                <a:solidFill>
                  <a:srgbClr val="000000"/>
                </a:solidFill>
                <a:latin typeface="Calibri" pitchFamily="34" charset="0"/>
              </a:rPr>
              <a:t>(</a:t>
            </a:r>
            <a:r>
              <a:rPr lang="en-US" kern="0" dirty="0" err="1" smtClean="0">
                <a:solidFill>
                  <a:srgbClr val="000000"/>
                </a:solidFill>
                <a:latin typeface="Calibri" pitchFamily="34" charset="0"/>
              </a:rPr>
              <a:t>c,nTrue,nFalse</a:t>
            </a:r>
            <a:r>
              <a:rPr lang="en-US" kern="0" dirty="0" smtClean="0">
                <a:solidFill>
                  <a:srgbClr val="000000"/>
                </a:solidFill>
                <a:latin typeface="Calibri" pitchFamily="34" charset="0"/>
              </a:rPr>
              <a:t>)</a:t>
            </a:r>
            <a:endParaRPr lang="en-US" dirty="0"/>
          </a:p>
        </p:txBody>
      </p:sp>
      <p:sp>
        <p:nvSpPr>
          <p:cNvPr id="10" name="Rectangle 9"/>
          <p:cNvSpPr/>
          <p:nvPr/>
        </p:nvSpPr>
        <p:spPr>
          <a:xfrm>
            <a:off x="4942128" y="2676930"/>
            <a:ext cx="4572000" cy="2074414"/>
          </a:xfrm>
          <a:prstGeom prst="rect">
            <a:avLst/>
          </a:prstGeom>
        </p:spPr>
        <p:txBody>
          <a:bodyPr>
            <a:spAutoFit/>
          </a:bodyPr>
          <a:lstStyle/>
          <a:p>
            <a:pPr lvl="0" eaLnBrk="0" hangingPunct="0">
              <a:spcBef>
                <a:spcPct val="20000"/>
              </a:spcBef>
            </a:pPr>
            <a:r>
              <a:rPr lang="en-US" sz="2800" kern="0" dirty="0" smtClean="0">
                <a:solidFill>
                  <a:srgbClr val="000000"/>
                </a:solidFill>
                <a:latin typeface="Calibri" pitchFamily="34" charset="0"/>
              </a:rPr>
              <a:t>test: 	</a:t>
            </a:r>
            <a:r>
              <a:rPr lang="en-US" sz="2800" b="1" kern="0" dirty="0" smtClean="0">
                <a:solidFill>
                  <a:srgbClr val="000000"/>
                </a:solidFill>
                <a:latin typeface="Calibri" pitchFamily="34" charset="0"/>
              </a:rPr>
              <a:t>branch</a:t>
            </a:r>
            <a:r>
              <a:rPr lang="en-US" sz="2800" kern="0" dirty="0" smtClean="0">
                <a:solidFill>
                  <a:srgbClr val="000000"/>
                </a:solidFill>
                <a:latin typeface="Calibri" pitchFamily="34" charset="0"/>
              </a:rPr>
              <a:t>(</a:t>
            </a:r>
            <a:r>
              <a:rPr lang="en-US" sz="2800" kern="0" dirty="0" err="1" smtClean="0">
                <a:solidFill>
                  <a:srgbClr val="000000"/>
                </a:solidFill>
                <a:latin typeface="Calibri" pitchFamily="34" charset="0"/>
              </a:rPr>
              <a:t>c,body,exit</a:t>
            </a:r>
            <a:r>
              <a:rPr lang="en-US" sz="2800" kern="0" dirty="0">
                <a:solidFill>
                  <a:srgbClr val="000000"/>
                </a:solidFill>
                <a:latin typeface="Calibri" pitchFamily="34" charset="0"/>
              </a:rPr>
              <a:t>)</a:t>
            </a:r>
          </a:p>
          <a:p>
            <a:pPr lvl="0" eaLnBrk="0" hangingPunct="0">
              <a:spcBef>
                <a:spcPct val="20000"/>
              </a:spcBef>
            </a:pPr>
            <a:r>
              <a:rPr lang="en-US" sz="2800" kern="0" dirty="0" smtClean="0">
                <a:solidFill>
                  <a:srgbClr val="000000"/>
                </a:solidFill>
                <a:latin typeface="Calibri" pitchFamily="34" charset="0"/>
              </a:rPr>
              <a:t>body: </a:t>
            </a:r>
            <a:r>
              <a:rPr lang="en-US" sz="2800" b="1" kern="0" dirty="0" smtClean="0">
                <a:solidFill>
                  <a:srgbClr val="000000"/>
                </a:solidFill>
                <a:latin typeface="Calibri" pitchFamily="34" charset="0"/>
              </a:rPr>
              <a:t>[</a:t>
            </a:r>
            <a:r>
              <a:rPr lang="en-US" sz="2800" kern="0" dirty="0" smtClean="0">
                <a:solidFill>
                  <a:srgbClr val="000000"/>
                </a:solidFill>
                <a:latin typeface="Calibri" pitchFamily="34" charset="0"/>
              </a:rPr>
              <a:t> </a:t>
            </a:r>
            <a:r>
              <a:rPr lang="en-US" sz="2800" kern="0" dirty="0">
                <a:solidFill>
                  <a:srgbClr val="000000"/>
                </a:solidFill>
                <a:latin typeface="Calibri" pitchFamily="34" charset="0"/>
              </a:rPr>
              <a:t>s </a:t>
            </a:r>
            <a:r>
              <a:rPr lang="en-US" sz="2800" b="1" kern="0" dirty="0">
                <a:solidFill>
                  <a:srgbClr val="000000"/>
                </a:solidFill>
                <a:latin typeface="Calibri" pitchFamily="34" charset="0"/>
              </a:rPr>
              <a:t>]</a:t>
            </a:r>
          </a:p>
          <a:p>
            <a:pPr lvl="0" eaLnBrk="0" hangingPunct="0">
              <a:spcBef>
                <a:spcPct val="20000"/>
              </a:spcBef>
            </a:pPr>
            <a:r>
              <a:rPr lang="en-US" sz="2800" kern="0" dirty="0">
                <a:solidFill>
                  <a:srgbClr val="000000"/>
                </a:solidFill>
                <a:latin typeface="Calibri" pitchFamily="34" charset="0"/>
              </a:rPr>
              <a:t>           </a:t>
            </a:r>
            <a:r>
              <a:rPr lang="en-US" sz="2800" b="1" kern="0" dirty="0" err="1" smtClean="0">
                <a:solidFill>
                  <a:srgbClr val="000000"/>
                </a:solidFill>
                <a:latin typeface="Calibri" pitchFamily="34" charset="0"/>
              </a:rPr>
              <a:t>goto</a:t>
            </a:r>
            <a:r>
              <a:rPr lang="en-US" sz="2800" kern="0" dirty="0" smtClean="0">
                <a:solidFill>
                  <a:srgbClr val="000000"/>
                </a:solidFill>
                <a:latin typeface="Calibri" pitchFamily="34" charset="0"/>
              </a:rPr>
              <a:t> test</a:t>
            </a:r>
            <a:endParaRPr lang="en-US" sz="2800" kern="0" dirty="0">
              <a:solidFill>
                <a:srgbClr val="000000"/>
              </a:solidFill>
              <a:latin typeface="Calibri" pitchFamily="34" charset="0"/>
            </a:endParaRPr>
          </a:p>
          <a:p>
            <a:pPr lvl="0" eaLnBrk="0" hangingPunct="0">
              <a:spcBef>
                <a:spcPct val="20000"/>
              </a:spcBef>
            </a:pPr>
            <a:r>
              <a:rPr lang="en-US" sz="2800" kern="0" dirty="0" smtClean="0">
                <a:solidFill>
                  <a:srgbClr val="000000"/>
                </a:solidFill>
                <a:latin typeface="Calibri" pitchFamily="34" charset="0"/>
              </a:rPr>
              <a:t>exit:</a:t>
            </a:r>
            <a:endParaRPr lang="en-US" sz="2800" kern="0" dirty="0">
              <a:solidFill>
                <a:srgbClr val="000000"/>
              </a:solidFill>
              <a:latin typeface="Calibri" pitchFamily="34" charset="0"/>
            </a:endParaRPr>
          </a:p>
        </p:txBody>
      </p:sp>
      <p:cxnSp>
        <p:nvCxnSpPr>
          <p:cNvPr id="11" name="Straight Connector 10"/>
          <p:cNvCxnSpPr/>
          <p:nvPr/>
        </p:nvCxnSpPr>
        <p:spPr bwMode="auto">
          <a:xfrm>
            <a:off x="4571985" y="1193074"/>
            <a:ext cx="0" cy="5434149"/>
          </a:xfrm>
          <a:prstGeom prst="line">
            <a:avLst/>
          </a:prstGeom>
          <a:noFill/>
          <a:ln w="19050" cap="flat" cmpd="sng" algn="ctr">
            <a:solidFill>
              <a:schemeClr val="tx1"/>
            </a:solidFill>
            <a:prstDash val="solid"/>
            <a:round/>
            <a:headEnd type="none" w="med" len="med"/>
            <a:tailEnd type="none" w="med" len="med"/>
          </a:ln>
          <a:effectLst/>
        </p:spPr>
      </p:cxnSp>
    </p:spTree>
    <p:extLst>
      <p:ext uri="{BB962C8B-B14F-4D97-AF65-F5344CB8AC3E}">
        <p14:creationId xmlns:p14="http://schemas.microsoft.com/office/powerpoint/2010/main" val="73787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8" grpId="0"/>
      <p:bldP spid="10"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Decomposing </a:t>
            </a:r>
            <a:r>
              <a:rPr lang="en-US" b="1" dirty="0" smtClean="0"/>
              <a:t>branch</a:t>
            </a:r>
            <a:endParaRPr lang="en-US" b="1" dirty="0"/>
          </a:p>
        </p:txBody>
      </p:sp>
      <p:sp>
        <p:nvSpPr>
          <p:cNvPr id="3" name="Content Placeholder 2"/>
          <p:cNvSpPr>
            <a:spLocks noGrp="1"/>
          </p:cNvSpPr>
          <p:nvPr>
            <p:ph sz="half" idx="1"/>
          </p:nvPr>
        </p:nvSpPr>
        <p:spPr>
          <a:xfrm>
            <a:off x="200296" y="1541417"/>
            <a:ext cx="4606836" cy="4584746"/>
          </a:xfrm>
        </p:spPr>
        <p:txBody>
          <a:bodyPr/>
          <a:lstStyle/>
          <a:p>
            <a:pPr marL="0" indent="0">
              <a:buNone/>
            </a:pPr>
            <a:r>
              <a:rPr lang="en-US" sz="2400" b="1" dirty="0" smtClean="0">
                <a:solidFill>
                  <a:schemeClr val="tx1"/>
                </a:solidFill>
              </a:rPr>
              <a:t>branch</a:t>
            </a:r>
            <a:r>
              <a:rPr lang="en-US" sz="2400" dirty="0">
                <a:solidFill>
                  <a:schemeClr val="tx1"/>
                </a:solidFill>
              </a:rPr>
              <a:t>(</a:t>
            </a:r>
            <a:r>
              <a:rPr lang="en-US" sz="2400" b="1" dirty="0">
                <a:solidFill>
                  <a:schemeClr val="tx1"/>
                </a:solidFill>
              </a:rPr>
              <a:t>!</a:t>
            </a:r>
            <a:r>
              <a:rPr lang="en-US" sz="2400" dirty="0">
                <a:solidFill>
                  <a:schemeClr val="tx1"/>
                </a:solidFill>
              </a:rPr>
              <a:t>c,nThen,nElse) =</a:t>
            </a: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r>
              <a:rPr lang="en-US" sz="2400" b="1" dirty="0" smtClean="0">
                <a:solidFill>
                  <a:schemeClr val="tx1"/>
                </a:solidFill>
              </a:rPr>
              <a:t>branch</a:t>
            </a:r>
            <a:r>
              <a:rPr lang="en-US" sz="2400" dirty="0" smtClean="0">
                <a:solidFill>
                  <a:schemeClr val="tx1"/>
                </a:solidFill>
              </a:rPr>
              <a:t>(c1 </a:t>
            </a:r>
            <a:r>
              <a:rPr lang="en-US" sz="2400" b="1" dirty="0">
                <a:solidFill>
                  <a:schemeClr val="tx1"/>
                </a:solidFill>
              </a:rPr>
              <a:t>&amp;&amp;</a:t>
            </a:r>
            <a:r>
              <a:rPr lang="en-US" sz="2400" dirty="0">
                <a:solidFill>
                  <a:schemeClr val="tx1"/>
                </a:solidFill>
              </a:rPr>
              <a:t> c2,nThen,nElse) =</a:t>
            </a:r>
          </a:p>
          <a:p>
            <a:pPr marL="0" indent="0">
              <a:buNone/>
            </a:pPr>
            <a:r>
              <a:rPr lang="en-US" sz="2400" dirty="0">
                <a:solidFill>
                  <a:schemeClr val="tx1"/>
                </a:solidFill>
              </a:rPr>
              <a:t>	</a:t>
            </a:r>
            <a:endParaRPr lang="en-US" sz="2400" dirty="0" smtClean="0">
              <a:solidFill>
                <a:schemeClr val="tx1"/>
              </a:solidFill>
            </a:endParaRPr>
          </a:p>
          <a:p>
            <a:pPr marL="0" indent="0">
              <a:buNone/>
            </a:pPr>
            <a:endParaRPr lang="en-US" sz="2400" dirty="0">
              <a:solidFill>
                <a:schemeClr val="tx1"/>
              </a:solidFill>
            </a:endParaRPr>
          </a:p>
          <a:p>
            <a:pPr marL="0" indent="0">
              <a:buNone/>
            </a:pPr>
            <a:endParaRPr lang="en-US" sz="2400" dirty="0">
              <a:solidFill>
                <a:schemeClr val="tx1"/>
              </a:solidFill>
            </a:endParaRPr>
          </a:p>
          <a:p>
            <a:pPr marL="0" indent="0">
              <a:buNone/>
            </a:pPr>
            <a:r>
              <a:rPr lang="en-US" sz="2400" dirty="0" smtClean="0">
                <a:solidFill>
                  <a:schemeClr val="tx1"/>
                </a:solidFill>
              </a:rPr>
              <a:t>branch(c1 </a:t>
            </a:r>
            <a:r>
              <a:rPr lang="en-US" sz="2400" b="1" dirty="0">
                <a:solidFill>
                  <a:schemeClr val="tx1"/>
                </a:solidFill>
              </a:rPr>
              <a:t>||</a:t>
            </a:r>
            <a:r>
              <a:rPr lang="en-US" sz="2400" dirty="0">
                <a:solidFill>
                  <a:schemeClr val="tx1"/>
                </a:solidFill>
              </a:rPr>
              <a:t> c2,nThen,nElse) </a:t>
            </a:r>
            <a:r>
              <a:rPr lang="en-US" sz="2400" dirty="0" smtClean="0">
                <a:solidFill>
                  <a:schemeClr val="tx1"/>
                </a:solidFill>
              </a:rPr>
              <a:t>=</a:t>
            </a:r>
            <a:endParaRPr lang="en-US" sz="2400" dirty="0">
              <a:solidFill>
                <a:schemeClr val="tx1"/>
              </a:solidFill>
            </a:endParaRPr>
          </a:p>
        </p:txBody>
      </p:sp>
      <p:sp>
        <p:nvSpPr>
          <p:cNvPr id="4" name="Content Placeholder 3"/>
          <p:cNvSpPr>
            <a:spLocks noGrp="1"/>
          </p:cNvSpPr>
          <p:nvPr>
            <p:ph sz="half" idx="2"/>
          </p:nvPr>
        </p:nvSpPr>
        <p:spPr>
          <a:xfrm>
            <a:off x="5120640" y="1417320"/>
            <a:ext cx="3936274" cy="4525963"/>
          </a:xfrm>
        </p:spPr>
        <p:txBody>
          <a:bodyPr/>
          <a:lstStyle/>
          <a:p>
            <a:pPr marL="0" indent="0">
              <a:buNone/>
            </a:pPr>
            <a:r>
              <a:rPr lang="en-US" sz="2400" b="1" dirty="0" smtClean="0">
                <a:solidFill>
                  <a:schemeClr val="tx1"/>
                </a:solidFill>
              </a:rPr>
              <a:t>branch</a:t>
            </a:r>
            <a:r>
              <a:rPr lang="en-US" sz="2400" dirty="0" smtClean="0">
                <a:solidFill>
                  <a:schemeClr val="tx1"/>
                </a:solidFill>
              </a:rPr>
              <a:t>(</a:t>
            </a:r>
            <a:r>
              <a:rPr lang="en-US" sz="2400" b="1" dirty="0" smtClean="0">
                <a:solidFill>
                  <a:schemeClr val="tx1"/>
                </a:solidFill>
              </a:rPr>
              <a:t>true</a:t>
            </a:r>
            <a:r>
              <a:rPr lang="en-US" sz="2400" dirty="0" smtClean="0">
                <a:solidFill>
                  <a:schemeClr val="tx1"/>
                </a:solidFill>
              </a:rPr>
              <a:t>,nThen,nElse</a:t>
            </a:r>
            <a:r>
              <a:rPr lang="en-US" sz="2400" dirty="0">
                <a:solidFill>
                  <a:schemeClr val="tx1"/>
                </a:solidFill>
              </a:rPr>
              <a:t>) =</a:t>
            </a: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r>
              <a:rPr lang="en-US" sz="2400" b="1" dirty="0" smtClean="0">
                <a:solidFill>
                  <a:schemeClr val="tx1"/>
                </a:solidFill>
              </a:rPr>
              <a:t>branch</a:t>
            </a:r>
            <a:r>
              <a:rPr lang="en-US" sz="2400" dirty="0" smtClean="0">
                <a:solidFill>
                  <a:schemeClr val="tx1"/>
                </a:solidFill>
              </a:rPr>
              <a:t>(</a:t>
            </a:r>
            <a:r>
              <a:rPr lang="en-US" sz="2400" b="1" dirty="0" smtClean="0">
                <a:solidFill>
                  <a:schemeClr val="tx1"/>
                </a:solidFill>
              </a:rPr>
              <a:t>false</a:t>
            </a:r>
            <a:r>
              <a:rPr lang="en-US" sz="2400" dirty="0" smtClean="0">
                <a:solidFill>
                  <a:schemeClr val="tx1"/>
                </a:solidFill>
              </a:rPr>
              <a:t>,nThen,nElse</a:t>
            </a:r>
            <a:r>
              <a:rPr lang="en-US" sz="2400" dirty="0">
                <a:solidFill>
                  <a:schemeClr val="tx1"/>
                </a:solidFill>
              </a:rPr>
              <a:t>) =</a:t>
            </a:r>
          </a:p>
          <a:p>
            <a:pPr marL="0" indent="0">
              <a:buNone/>
            </a:pPr>
            <a:endParaRPr lang="en-US" sz="2400" dirty="0" smtClean="0">
              <a:solidFill>
                <a:schemeClr val="tx1"/>
              </a:solidFill>
            </a:endParaRPr>
          </a:p>
          <a:p>
            <a:pPr marL="0" indent="0">
              <a:buNone/>
            </a:pPr>
            <a:endParaRPr lang="en-US" sz="2400" dirty="0" smtClean="0">
              <a:solidFill>
                <a:schemeClr val="tx1"/>
              </a:solidFill>
            </a:endParaRPr>
          </a:p>
          <a:p>
            <a:pPr marL="0" indent="0">
              <a:buNone/>
            </a:pPr>
            <a:r>
              <a:rPr lang="en-US" sz="2400" dirty="0" smtClean="0"/>
              <a:t>boolean var b with slot N</a:t>
            </a:r>
            <a:endParaRPr lang="en-US" sz="2400" dirty="0"/>
          </a:p>
          <a:p>
            <a:pPr marL="0" indent="0">
              <a:buNone/>
            </a:pPr>
            <a:r>
              <a:rPr lang="en-US" sz="2400" b="1" dirty="0" smtClean="0">
                <a:solidFill>
                  <a:schemeClr val="tx1"/>
                </a:solidFill>
              </a:rPr>
              <a:t>  branch</a:t>
            </a:r>
            <a:r>
              <a:rPr lang="en-US" sz="2400" dirty="0" smtClean="0">
                <a:solidFill>
                  <a:schemeClr val="tx1"/>
                </a:solidFill>
              </a:rPr>
              <a:t>(b,nThen,nElse</a:t>
            </a:r>
            <a:r>
              <a:rPr lang="en-US" sz="2400" dirty="0">
                <a:solidFill>
                  <a:schemeClr val="tx1"/>
                </a:solidFill>
              </a:rPr>
              <a:t>) =</a:t>
            </a:r>
          </a:p>
          <a:p>
            <a:pPr marL="0" indent="0">
              <a:buNone/>
            </a:pPr>
            <a:endParaRPr lang="en-US" sz="2400" dirty="0">
              <a:solidFill>
                <a:schemeClr val="tx1"/>
              </a:solidFill>
            </a:endParaRPr>
          </a:p>
        </p:txBody>
      </p:sp>
      <p:cxnSp>
        <p:nvCxnSpPr>
          <p:cNvPr id="6" name="Straight Connector 5"/>
          <p:cNvCxnSpPr/>
          <p:nvPr/>
        </p:nvCxnSpPr>
        <p:spPr bwMode="auto">
          <a:xfrm>
            <a:off x="4868091" y="1193074"/>
            <a:ext cx="0" cy="5434149"/>
          </a:xfrm>
          <a:prstGeom prst="line">
            <a:avLst/>
          </a:prstGeom>
          <a:noFill/>
          <a:ln w="19050" cap="flat" cmpd="sng" algn="ctr">
            <a:solidFill>
              <a:schemeClr val="tx1"/>
            </a:solidFill>
            <a:prstDash val="solid"/>
            <a:round/>
            <a:headEnd type="none" w="med" len="med"/>
            <a:tailEnd type="none" w="med" len="med"/>
          </a:ln>
          <a:effectLst/>
        </p:spPr>
      </p:cxnSp>
      <p:sp>
        <p:nvSpPr>
          <p:cNvPr id="7" name="Rectangle 6"/>
          <p:cNvSpPr/>
          <p:nvPr/>
        </p:nvSpPr>
        <p:spPr>
          <a:xfrm>
            <a:off x="1074540" y="1996384"/>
            <a:ext cx="3041217" cy="461665"/>
          </a:xfrm>
          <a:prstGeom prst="rect">
            <a:avLst/>
          </a:prstGeom>
        </p:spPr>
        <p:txBody>
          <a:bodyPr wrap="none">
            <a:spAutoFit/>
          </a:bodyPr>
          <a:lstStyle/>
          <a:p>
            <a:r>
              <a:rPr lang="en-US" kern="0" dirty="0">
                <a:solidFill>
                  <a:srgbClr val="000000"/>
                </a:solidFill>
                <a:latin typeface="Calibri" pitchFamily="34" charset="0"/>
              </a:rPr>
              <a:t> </a:t>
            </a:r>
            <a:r>
              <a:rPr lang="en-US" b="1" kern="0" dirty="0">
                <a:solidFill>
                  <a:srgbClr val="000000"/>
                </a:solidFill>
                <a:latin typeface="Calibri" pitchFamily="34" charset="0"/>
              </a:rPr>
              <a:t>branch</a:t>
            </a:r>
            <a:r>
              <a:rPr lang="en-US" kern="0" dirty="0">
                <a:solidFill>
                  <a:srgbClr val="000000"/>
                </a:solidFill>
                <a:latin typeface="Calibri" pitchFamily="34" charset="0"/>
              </a:rPr>
              <a:t>(c,nElse,nThen)</a:t>
            </a:r>
            <a:endParaRPr lang="en-US" dirty="0"/>
          </a:p>
        </p:txBody>
      </p:sp>
      <p:sp>
        <p:nvSpPr>
          <p:cNvPr id="9" name="Rectangle 8"/>
          <p:cNvSpPr/>
          <p:nvPr/>
        </p:nvSpPr>
        <p:spPr>
          <a:xfrm>
            <a:off x="221100" y="3341910"/>
            <a:ext cx="4572000" cy="904863"/>
          </a:xfrm>
          <a:prstGeom prst="rect">
            <a:avLst/>
          </a:prstGeom>
        </p:spPr>
        <p:txBody>
          <a:bodyPr>
            <a:spAutoFit/>
          </a:bodyPr>
          <a:lstStyle/>
          <a:p>
            <a:pPr lvl="0" eaLnBrk="0" hangingPunct="0">
              <a:spcBef>
                <a:spcPct val="20000"/>
              </a:spcBef>
            </a:pPr>
            <a:r>
              <a:rPr lang="en-US" kern="0" dirty="0" smtClean="0">
                <a:solidFill>
                  <a:srgbClr val="000000"/>
                </a:solidFill>
                <a:latin typeface="Calibri" pitchFamily="34" charset="0"/>
              </a:rPr>
              <a:t>	</a:t>
            </a:r>
            <a:r>
              <a:rPr lang="en-US" b="1" kern="0" dirty="0" smtClean="0">
                <a:solidFill>
                  <a:srgbClr val="000000"/>
                </a:solidFill>
                <a:latin typeface="Calibri" pitchFamily="34" charset="0"/>
              </a:rPr>
              <a:t>branch</a:t>
            </a:r>
            <a:r>
              <a:rPr lang="en-US" kern="0" dirty="0" smtClean="0">
                <a:solidFill>
                  <a:srgbClr val="000000"/>
                </a:solidFill>
                <a:latin typeface="Calibri" pitchFamily="34" charset="0"/>
              </a:rPr>
              <a:t>(c1,nNext,nElse</a:t>
            </a:r>
            <a:r>
              <a:rPr lang="en-US" kern="0" dirty="0">
                <a:solidFill>
                  <a:srgbClr val="000000"/>
                </a:solidFill>
                <a:latin typeface="Calibri" pitchFamily="34" charset="0"/>
              </a:rPr>
              <a:t>)</a:t>
            </a:r>
          </a:p>
          <a:p>
            <a:pPr lvl="0" eaLnBrk="0" hangingPunct="0">
              <a:spcBef>
                <a:spcPct val="20000"/>
              </a:spcBef>
            </a:pPr>
            <a:r>
              <a:rPr lang="en-US" kern="0" dirty="0">
                <a:solidFill>
                  <a:srgbClr val="000000"/>
                </a:solidFill>
                <a:latin typeface="Calibri" pitchFamily="34" charset="0"/>
              </a:rPr>
              <a:t> nNext:	</a:t>
            </a:r>
            <a:r>
              <a:rPr lang="en-US" b="1" kern="0" dirty="0">
                <a:solidFill>
                  <a:srgbClr val="000000"/>
                </a:solidFill>
                <a:latin typeface="Calibri" pitchFamily="34" charset="0"/>
              </a:rPr>
              <a:t>branch</a:t>
            </a:r>
            <a:r>
              <a:rPr lang="en-US" kern="0" dirty="0">
                <a:solidFill>
                  <a:srgbClr val="000000"/>
                </a:solidFill>
                <a:latin typeface="Calibri" pitchFamily="34" charset="0"/>
              </a:rPr>
              <a:t>(c2,nThen,nElse)</a:t>
            </a:r>
          </a:p>
        </p:txBody>
      </p:sp>
      <p:sp>
        <p:nvSpPr>
          <p:cNvPr id="11" name="Rectangle 10"/>
          <p:cNvSpPr/>
          <p:nvPr/>
        </p:nvSpPr>
        <p:spPr>
          <a:xfrm>
            <a:off x="208994" y="5066622"/>
            <a:ext cx="4572000" cy="904863"/>
          </a:xfrm>
          <a:prstGeom prst="rect">
            <a:avLst/>
          </a:prstGeom>
        </p:spPr>
        <p:txBody>
          <a:bodyPr>
            <a:spAutoFit/>
          </a:bodyPr>
          <a:lstStyle/>
          <a:p>
            <a:pPr lvl="0" eaLnBrk="0" hangingPunct="0">
              <a:spcBef>
                <a:spcPct val="20000"/>
              </a:spcBef>
            </a:pPr>
            <a:r>
              <a:rPr lang="en-US" kern="0" dirty="0">
                <a:solidFill>
                  <a:srgbClr val="000000"/>
                </a:solidFill>
                <a:latin typeface="Calibri" pitchFamily="34" charset="0"/>
              </a:rPr>
              <a:t>	</a:t>
            </a:r>
            <a:r>
              <a:rPr lang="en-US" b="1" kern="0" dirty="0">
                <a:solidFill>
                  <a:srgbClr val="000000"/>
                </a:solidFill>
                <a:latin typeface="Calibri" pitchFamily="34" charset="0"/>
              </a:rPr>
              <a:t>branch</a:t>
            </a:r>
            <a:r>
              <a:rPr lang="en-US" kern="0" dirty="0">
                <a:solidFill>
                  <a:srgbClr val="000000"/>
                </a:solidFill>
                <a:latin typeface="Calibri" pitchFamily="34" charset="0"/>
              </a:rPr>
              <a:t>(c1,nThen,nNext)</a:t>
            </a:r>
          </a:p>
          <a:p>
            <a:pPr lvl="0" eaLnBrk="0" hangingPunct="0">
              <a:spcBef>
                <a:spcPct val="20000"/>
              </a:spcBef>
            </a:pPr>
            <a:r>
              <a:rPr lang="en-US" kern="0" dirty="0">
                <a:solidFill>
                  <a:srgbClr val="000000"/>
                </a:solidFill>
                <a:latin typeface="Calibri" pitchFamily="34" charset="0"/>
              </a:rPr>
              <a:t> nNext:	</a:t>
            </a:r>
            <a:r>
              <a:rPr lang="en-US" b="1" kern="0" dirty="0">
                <a:solidFill>
                  <a:srgbClr val="000000"/>
                </a:solidFill>
                <a:latin typeface="Calibri" pitchFamily="34" charset="0"/>
              </a:rPr>
              <a:t>branch</a:t>
            </a:r>
            <a:r>
              <a:rPr lang="en-US" kern="0" dirty="0">
                <a:solidFill>
                  <a:srgbClr val="000000"/>
                </a:solidFill>
                <a:latin typeface="Calibri" pitchFamily="34" charset="0"/>
              </a:rPr>
              <a:t>(c2,nThen,nElse)</a:t>
            </a:r>
          </a:p>
        </p:txBody>
      </p:sp>
      <p:sp>
        <p:nvSpPr>
          <p:cNvPr id="13" name="Rectangle 12"/>
          <p:cNvSpPr/>
          <p:nvPr/>
        </p:nvSpPr>
        <p:spPr>
          <a:xfrm>
            <a:off x="5613617" y="1778666"/>
            <a:ext cx="1696298" cy="461665"/>
          </a:xfrm>
          <a:prstGeom prst="rect">
            <a:avLst/>
          </a:prstGeom>
        </p:spPr>
        <p:txBody>
          <a:bodyPr wrap="none">
            <a:spAutoFit/>
          </a:bodyPr>
          <a:lstStyle/>
          <a:p>
            <a:r>
              <a:rPr lang="en-US" kern="0" dirty="0">
                <a:solidFill>
                  <a:srgbClr val="000000"/>
                </a:solidFill>
                <a:latin typeface="Calibri" pitchFamily="34" charset="0"/>
              </a:rPr>
              <a:t> </a:t>
            </a:r>
            <a:r>
              <a:rPr lang="en-US" b="1" kern="0" dirty="0">
                <a:solidFill>
                  <a:srgbClr val="000000"/>
                </a:solidFill>
                <a:latin typeface="Calibri" pitchFamily="34" charset="0"/>
              </a:rPr>
              <a:t>goto</a:t>
            </a:r>
            <a:r>
              <a:rPr lang="en-US" kern="0" dirty="0">
                <a:solidFill>
                  <a:srgbClr val="000000"/>
                </a:solidFill>
                <a:latin typeface="Calibri" pitchFamily="34" charset="0"/>
              </a:rPr>
              <a:t> nThen</a:t>
            </a:r>
            <a:endParaRPr lang="en-US" dirty="0"/>
          </a:p>
        </p:txBody>
      </p:sp>
      <p:sp>
        <p:nvSpPr>
          <p:cNvPr id="15" name="Rectangle 14"/>
          <p:cNvSpPr/>
          <p:nvPr/>
        </p:nvSpPr>
        <p:spPr>
          <a:xfrm>
            <a:off x="5610470" y="3111077"/>
            <a:ext cx="1563248" cy="461665"/>
          </a:xfrm>
          <a:prstGeom prst="rect">
            <a:avLst/>
          </a:prstGeom>
        </p:spPr>
        <p:txBody>
          <a:bodyPr wrap="none">
            <a:spAutoFit/>
          </a:bodyPr>
          <a:lstStyle/>
          <a:p>
            <a:r>
              <a:rPr lang="en-US" kern="0" dirty="0">
                <a:solidFill>
                  <a:srgbClr val="000000"/>
                </a:solidFill>
                <a:latin typeface="Calibri" pitchFamily="34" charset="0"/>
              </a:rPr>
              <a:t> </a:t>
            </a:r>
            <a:r>
              <a:rPr lang="en-US" b="1" kern="0" dirty="0">
                <a:solidFill>
                  <a:srgbClr val="000000"/>
                </a:solidFill>
                <a:latin typeface="Calibri" pitchFamily="34" charset="0"/>
              </a:rPr>
              <a:t>goto</a:t>
            </a:r>
            <a:r>
              <a:rPr lang="en-US" kern="0" dirty="0">
                <a:solidFill>
                  <a:srgbClr val="000000"/>
                </a:solidFill>
                <a:latin typeface="Calibri" pitchFamily="34" charset="0"/>
              </a:rPr>
              <a:t> nElse</a:t>
            </a:r>
            <a:endParaRPr lang="en-US" dirty="0"/>
          </a:p>
        </p:txBody>
      </p:sp>
      <p:sp>
        <p:nvSpPr>
          <p:cNvPr id="17" name="Rectangle 16"/>
          <p:cNvSpPr/>
          <p:nvPr/>
        </p:nvSpPr>
        <p:spPr>
          <a:xfrm>
            <a:off x="5732491" y="4940819"/>
            <a:ext cx="3054461" cy="1348061"/>
          </a:xfrm>
          <a:prstGeom prst="rect">
            <a:avLst/>
          </a:prstGeom>
        </p:spPr>
        <p:txBody>
          <a:bodyPr wrap="square">
            <a:spAutoFit/>
          </a:bodyPr>
          <a:lstStyle/>
          <a:p>
            <a:pPr lvl="0" eaLnBrk="0" hangingPunct="0">
              <a:spcBef>
                <a:spcPct val="20000"/>
              </a:spcBef>
            </a:pPr>
            <a:r>
              <a:rPr lang="en-US" b="1" kern="0" dirty="0" smtClean="0">
                <a:solidFill>
                  <a:srgbClr val="000000"/>
                </a:solidFill>
                <a:latin typeface="Calibri" pitchFamily="34" charset="0"/>
              </a:rPr>
              <a:t>iload</a:t>
            </a:r>
            <a:r>
              <a:rPr lang="en-US" kern="0" dirty="0" smtClean="0">
                <a:solidFill>
                  <a:srgbClr val="000000"/>
                </a:solidFill>
                <a:latin typeface="Calibri" pitchFamily="34" charset="0"/>
              </a:rPr>
              <a:t>_N</a:t>
            </a:r>
            <a:endParaRPr lang="en-US" kern="0" dirty="0">
              <a:solidFill>
                <a:srgbClr val="000000"/>
              </a:solidFill>
              <a:latin typeface="Calibri" pitchFamily="34" charset="0"/>
            </a:endParaRPr>
          </a:p>
          <a:p>
            <a:pPr lvl="0" eaLnBrk="0" hangingPunct="0">
              <a:spcBef>
                <a:spcPct val="20000"/>
              </a:spcBef>
            </a:pPr>
            <a:r>
              <a:rPr lang="en-US" b="1" kern="0" dirty="0" smtClean="0">
                <a:solidFill>
                  <a:srgbClr val="000000"/>
                </a:solidFill>
                <a:latin typeface="Calibri" pitchFamily="34" charset="0"/>
              </a:rPr>
              <a:t>ifeq </a:t>
            </a:r>
            <a:r>
              <a:rPr lang="en-US" kern="0" dirty="0">
                <a:solidFill>
                  <a:srgbClr val="000000"/>
                </a:solidFill>
                <a:latin typeface="Calibri" pitchFamily="34" charset="0"/>
              </a:rPr>
              <a:t>nElse</a:t>
            </a:r>
          </a:p>
          <a:p>
            <a:pPr lvl="0" eaLnBrk="0" hangingPunct="0">
              <a:spcBef>
                <a:spcPct val="20000"/>
              </a:spcBef>
            </a:pPr>
            <a:r>
              <a:rPr lang="en-US" b="1" kern="0" dirty="0" smtClean="0">
                <a:solidFill>
                  <a:srgbClr val="000000"/>
                </a:solidFill>
                <a:latin typeface="Calibri" pitchFamily="34" charset="0"/>
              </a:rPr>
              <a:t>goto</a:t>
            </a:r>
            <a:r>
              <a:rPr lang="en-US" kern="0" dirty="0" smtClean="0">
                <a:solidFill>
                  <a:srgbClr val="000000"/>
                </a:solidFill>
                <a:latin typeface="Calibri" pitchFamily="34" charset="0"/>
              </a:rPr>
              <a:t> </a:t>
            </a:r>
            <a:r>
              <a:rPr lang="en-US" kern="0" dirty="0">
                <a:solidFill>
                  <a:srgbClr val="000000"/>
                </a:solidFill>
                <a:latin typeface="Calibri" pitchFamily="34" charset="0"/>
              </a:rPr>
              <a:t>nThen</a:t>
            </a:r>
            <a:endParaRPr lang="en-US" dirty="0"/>
          </a:p>
        </p:txBody>
      </p:sp>
    </p:spTree>
    <p:extLst>
      <p:ext uri="{BB962C8B-B14F-4D97-AF65-F5344CB8AC3E}">
        <p14:creationId xmlns:p14="http://schemas.microsoft.com/office/powerpoint/2010/main" val="23299597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5"/>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1" grpId="0"/>
      <p:bldP spid="13" grpId="0"/>
      <p:bldP spid="15" grpId="0"/>
      <p:bldP spid="1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Compiling Relations</a:t>
            </a:r>
            <a:endParaRPr lang="en-US" dirty="0"/>
          </a:p>
        </p:txBody>
      </p:sp>
      <p:sp>
        <p:nvSpPr>
          <p:cNvPr id="3" name="Content Placeholder 2"/>
          <p:cNvSpPr>
            <a:spLocks noGrp="1"/>
          </p:cNvSpPr>
          <p:nvPr>
            <p:ph idx="1"/>
          </p:nvPr>
        </p:nvSpPr>
        <p:spPr>
          <a:xfrm>
            <a:off x="457200" y="1470992"/>
            <a:ext cx="8229600" cy="697442"/>
          </a:xfrm>
        </p:spPr>
        <p:txBody>
          <a:bodyPr/>
          <a:lstStyle/>
          <a:p>
            <a:pPr marL="0" indent="0">
              <a:buNone/>
            </a:pPr>
            <a:r>
              <a:rPr lang="en-US" dirty="0">
                <a:solidFill>
                  <a:schemeClr val="tx1"/>
                </a:solidFill>
              </a:rPr>
              <a:t>branch(e1 </a:t>
            </a:r>
            <a:r>
              <a:rPr lang="en-US" b="1" dirty="0" smtClean="0">
                <a:solidFill>
                  <a:schemeClr val="tx1"/>
                </a:solidFill>
              </a:rPr>
              <a:t>R</a:t>
            </a:r>
            <a:r>
              <a:rPr lang="en-US" dirty="0" smtClean="0">
                <a:solidFill>
                  <a:schemeClr val="tx1"/>
                </a:solidFill>
              </a:rPr>
              <a:t> e2,nThen,nElse</a:t>
            </a:r>
            <a:r>
              <a:rPr lang="en-US" dirty="0">
                <a:solidFill>
                  <a:schemeClr val="tx1"/>
                </a:solidFill>
              </a:rPr>
              <a:t>) </a:t>
            </a:r>
            <a:r>
              <a:rPr lang="en-US" dirty="0" smtClean="0">
                <a:solidFill>
                  <a:schemeClr val="tx1"/>
                </a:solidFill>
              </a:rPr>
              <a:t>=</a:t>
            </a:r>
            <a:endParaRPr lang="en-US" dirty="0">
              <a:solidFill>
                <a:schemeClr val="tx1"/>
              </a:solidFill>
            </a:endParaRPr>
          </a:p>
        </p:txBody>
      </p:sp>
      <p:sp>
        <p:nvSpPr>
          <p:cNvPr id="5" name="Rectangle 4"/>
          <p:cNvSpPr/>
          <p:nvPr/>
        </p:nvSpPr>
        <p:spPr>
          <a:xfrm>
            <a:off x="544286" y="2084754"/>
            <a:ext cx="4572000" cy="2357568"/>
          </a:xfrm>
          <a:prstGeom prst="rect">
            <a:avLst/>
          </a:prstGeom>
        </p:spPr>
        <p:txBody>
          <a:bodyPr>
            <a:spAutoFit/>
          </a:bodyPr>
          <a:lstStyle/>
          <a:p>
            <a:pPr lvl="0" eaLnBrk="0" hangingPunct="0">
              <a:spcBef>
                <a:spcPct val="20000"/>
              </a:spcBef>
            </a:pPr>
            <a:r>
              <a:rPr lang="en-US" sz="3200" b="1" kern="0" dirty="0" smtClean="0">
                <a:solidFill>
                  <a:srgbClr val="000000"/>
                </a:solidFill>
                <a:latin typeface="Calibri" pitchFamily="34" charset="0"/>
              </a:rPr>
              <a:t>         [</a:t>
            </a:r>
            <a:r>
              <a:rPr lang="en-US" sz="3200" kern="0" dirty="0" smtClean="0">
                <a:solidFill>
                  <a:srgbClr val="000000"/>
                </a:solidFill>
                <a:latin typeface="Calibri" pitchFamily="34" charset="0"/>
              </a:rPr>
              <a:t> e1 </a:t>
            </a:r>
            <a:r>
              <a:rPr lang="en-US" sz="3200" b="1" kern="0" dirty="0" smtClean="0">
                <a:solidFill>
                  <a:srgbClr val="000000"/>
                </a:solidFill>
                <a:latin typeface="Calibri" pitchFamily="34" charset="0"/>
              </a:rPr>
              <a:t>]</a:t>
            </a:r>
          </a:p>
          <a:p>
            <a:pPr lvl="0" eaLnBrk="0" hangingPunct="0">
              <a:spcBef>
                <a:spcPct val="20000"/>
              </a:spcBef>
            </a:pPr>
            <a:r>
              <a:rPr lang="en-US" sz="3200" kern="0" dirty="0" smtClean="0">
                <a:solidFill>
                  <a:srgbClr val="000000"/>
                </a:solidFill>
                <a:latin typeface="Calibri" pitchFamily="34" charset="0"/>
              </a:rPr>
              <a:t>         </a:t>
            </a:r>
            <a:r>
              <a:rPr lang="en-US" sz="3200" b="1" kern="0" dirty="0" smtClean="0">
                <a:solidFill>
                  <a:srgbClr val="000000"/>
                </a:solidFill>
                <a:latin typeface="Calibri" pitchFamily="34" charset="0"/>
              </a:rPr>
              <a:t>[</a:t>
            </a:r>
            <a:r>
              <a:rPr lang="en-US" sz="3200" kern="0" dirty="0" smtClean="0">
                <a:solidFill>
                  <a:srgbClr val="000000"/>
                </a:solidFill>
                <a:latin typeface="Calibri" pitchFamily="34" charset="0"/>
              </a:rPr>
              <a:t> e2 </a:t>
            </a:r>
            <a:r>
              <a:rPr lang="en-US" sz="3200" b="1" kern="0" dirty="0" smtClean="0">
                <a:solidFill>
                  <a:srgbClr val="000000"/>
                </a:solidFill>
                <a:latin typeface="Calibri" pitchFamily="34" charset="0"/>
              </a:rPr>
              <a:t>]</a:t>
            </a:r>
          </a:p>
          <a:p>
            <a:pPr lvl="0" eaLnBrk="0" hangingPunct="0">
              <a:spcBef>
                <a:spcPct val="20000"/>
              </a:spcBef>
            </a:pPr>
            <a:r>
              <a:rPr lang="en-US" sz="3200" kern="0" dirty="0" smtClean="0">
                <a:solidFill>
                  <a:srgbClr val="000000"/>
                </a:solidFill>
                <a:latin typeface="Calibri" pitchFamily="34" charset="0"/>
              </a:rPr>
              <a:t>         </a:t>
            </a:r>
            <a:r>
              <a:rPr lang="en-US" sz="3200" b="1" kern="0" dirty="0" err="1" smtClean="0">
                <a:solidFill>
                  <a:srgbClr val="000000"/>
                </a:solidFill>
                <a:latin typeface="Calibri" pitchFamily="34" charset="0"/>
              </a:rPr>
              <a:t>if_icmpR</a:t>
            </a:r>
            <a:r>
              <a:rPr lang="en-US" sz="3200" kern="0" dirty="0" smtClean="0">
                <a:solidFill>
                  <a:srgbClr val="000000"/>
                </a:solidFill>
                <a:latin typeface="Calibri" pitchFamily="34" charset="0"/>
              </a:rPr>
              <a:t> </a:t>
            </a:r>
            <a:r>
              <a:rPr lang="en-US" sz="3200" kern="0" dirty="0" err="1" smtClean="0">
                <a:solidFill>
                  <a:srgbClr val="000000"/>
                </a:solidFill>
                <a:latin typeface="Calibri" pitchFamily="34" charset="0"/>
              </a:rPr>
              <a:t>nThen</a:t>
            </a:r>
            <a:endParaRPr lang="en-US" sz="3200" kern="0" dirty="0" smtClean="0">
              <a:solidFill>
                <a:srgbClr val="000000"/>
              </a:solidFill>
              <a:latin typeface="Calibri" pitchFamily="34" charset="0"/>
            </a:endParaRPr>
          </a:p>
          <a:p>
            <a:pPr lvl="0" eaLnBrk="0" hangingPunct="0">
              <a:spcBef>
                <a:spcPct val="20000"/>
              </a:spcBef>
            </a:pPr>
            <a:r>
              <a:rPr lang="en-US" sz="3200" kern="0" dirty="0" smtClean="0">
                <a:solidFill>
                  <a:srgbClr val="000000"/>
                </a:solidFill>
                <a:latin typeface="Calibri" pitchFamily="34" charset="0"/>
              </a:rPr>
              <a:t>         </a:t>
            </a:r>
            <a:r>
              <a:rPr lang="en-US" sz="3200" b="1" kern="0" dirty="0" err="1" smtClean="0">
                <a:solidFill>
                  <a:srgbClr val="000000"/>
                </a:solidFill>
                <a:latin typeface="Calibri" pitchFamily="34" charset="0"/>
              </a:rPr>
              <a:t>goto</a:t>
            </a:r>
            <a:r>
              <a:rPr lang="en-US" sz="3200" kern="0" dirty="0" smtClean="0">
                <a:solidFill>
                  <a:srgbClr val="000000"/>
                </a:solidFill>
                <a:latin typeface="Calibri" pitchFamily="34" charset="0"/>
              </a:rPr>
              <a:t> </a:t>
            </a:r>
            <a:r>
              <a:rPr lang="en-US" sz="3200" kern="0" dirty="0" err="1" smtClean="0">
                <a:solidFill>
                  <a:srgbClr val="000000"/>
                </a:solidFill>
                <a:latin typeface="Calibri" pitchFamily="34" charset="0"/>
              </a:rPr>
              <a:t>nElse</a:t>
            </a:r>
            <a:endParaRPr lang="en-US" dirty="0"/>
          </a:p>
        </p:txBody>
      </p:sp>
      <p:sp>
        <p:nvSpPr>
          <p:cNvPr id="4" name="Rectangle 3"/>
          <p:cNvSpPr/>
          <p:nvPr/>
        </p:nvSpPr>
        <p:spPr>
          <a:xfrm>
            <a:off x="5352100" y="2249044"/>
            <a:ext cx="3495509" cy="461665"/>
          </a:xfrm>
          <a:prstGeom prst="rect">
            <a:avLst/>
          </a:prstGeom>
        </p:spPr>
        <p:txBody>
          <a:bodyPr wrap="none">
            <a:spAutoFit/>
          </a:bodyPr>
          <a:lstStyle/>
          <a:p>
            <a:r>
              <a:rPr lang="en-US" b="1" dirty="0" smtClean="0">
                <a:latin typeface="Calibri" panose="020F0502020204030204" pitchFamily="34" charset="0"/>
              </a:rPr>
              <a:t>R </a:t>
            </a:r>
            <a:r>
              <a:rPr lang="en-US" dirty="0" smtClean="0">
                <a:latin typeface="Calibri" panose="020F0502020204030204" pitchFamily="34" charset="0"/>
              </a:rPr>
              <a:t>can be &lt;,&gt;,==,!=,&lt;=,&gt;=,...</a:t>
            </a:r>
            <a:endParaRPr lang="en-US" dirty="0">
              <a:latin typeface="Calibri" panose="020F0502020204030204" pitchFamily="34" charset="0"/>
            </a:endParaRPr>
          </a:p>
        </p:txBody>
      </p:sp>
    </p:spTree>
    <p:extLst>
      <p:ext uri="{BB962C8B-B14F-4D97-AF65-F5344CB8AC3E}">
        <p14:creationId xmlns:p14="http://schemas.microsoft.com/office/powerpoint/2010/main" val="22656156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Putting boolean variable on the stack</a:t>
            </a:r>
            <a:endParaRPr lang="en-US" dirty="0"/>
          </a:p>
        </p:txBody>
      </p:sp>
      <p:sp>
        <p:nvSpPr>
          <p:cNvPr id="3" name="Content Placeholder 2"/>
          <p:cNvSpPr>
            <a:spLocks noGrp="1"/>
          </p:cNvSpPr>
          <p:nvPr>
            <p:ph idx="1"/>
          </p:nvPr>
        </p:nvSpPr>
        <p:spPr>
          <a:xfrm>
            <a:off x="457200" y="1470992"/>
            <a:ext cx="8229600" cy="2047271"/>
          </a:xfrm>
        </p:spPr>
        <p:txBody>
          <a:bodyPr/>
          <a:lstStyle/>
          <a:p>
            <a:pPr marL="0" indent="0">
              <a:buNone/>
            </a:pPr>
            <a:r>
              <a:rPr lang="en-US" sz="2800" dirty="0" smtClean="0">
                <a:solidFill>
                  <a:srgbClr val="002060"/>
                </a:solidFill>
              </a:rPr>
              <a:t>Consider storing</a:t>
            </a:r>
            <a:r>
              <a:rPr lang="en-US" sz="2800" dirty="0" smtClean="0"/>
              <a:t>		x </a:t>
            </a:r>
            <a:r>
              <a:rPr lang="en-US" sz="2800" dirty="0"/>
              <a:t>= c</a:t>
            </a:r>
          </a:p>
          <a:p>
            <a:pPr marL="0" indent="0">
              <a:buNone/>
            </a:pPr>
            <a:r>
              <a:rPr lang="en-US" sz="2800" dirty="0" smtClean="0">
                <a:solidFill>
                  <a:srgbClr val="002060"/>
                </a:solidFill>
              </a:rPr>
              <a:t>where</a:t>
            </a:r>
            <a:r>
              <a:rPr lang="en-US" sz="2800" dirty="0" smtClean="0"/>
              <a:t> </a:t>
            </a:r>
            <a:r>
              <a:rPr lang="en-US" sz="2800" dirty="0"/>
              <a:t>x,c </a:t>
            </a:r>
            <a:r>
              <a:rPr lang="en-US" sz="2800" dirty="0">
                <a:solidFill>
                  <a:srgbClr val="002060"/>
                </a:solidFill>
              </a:rPr>
              <a:t>are </a:t>
            </a:r>
            <a:r>
              <a:rPr lang="en-US" sz="2800" dirty="0" smtClean="0">
                <a:solidFill>
                  <a:srgbClr val="002060"/>
                </a:solidFill>
              </a:rPr>
              <a:t>boolean and </a:t>
            </a:r>
            <a:r>
              <a:rPr lang="en-US" sz="2800" dirty="0" smtClean="0"/>
              <a:t>c  </a:t>
            </a:r>
            <a:r>
              <a:rPr lang="en-US" sz="2800" dirty="0" smtClean="0">
                <a:solidFill>
                  <a:srgbClr val="002060"/>
                </a:solidFill>
              </a:rPr>
              <a:t>has</a:t>
            </a:r>
            <a:r>
              <a:rPr lang="en-US" sz="2800" dirty="0" smtClean="0"/>
              <a:t> </a:t>
            </a:r>
            <a:r>
              <a:rPr lang="en-US" sz="2800" b="1" dirty="0" smtClean="0"/>
              <a:t>&amp;&amp;</a:t>
            </a:r>
            <a:r>
              <a:rPr lang="en-US" sz="2800" dirty="0" smtClean="0"/>
              <a:t>, </a:t>
            </a:r>
            <a:r>
              <a:rPr lang="en-US" sz="2800" b="1" dirty="0" smtClean="0"/>
              <a:t>||</a:t>
            </a:r>
            <a:endParaRPr lang="en-US" sz="2800" b="1" dirty="0"/>
          </a:p>
          <a:p>
            <a:pPr marL="0" indent="0">
              <a:buNone/>
            </a:pPr>
            <a:r>
              <a:rPr lang="en-US" sz="2800" dirty="0" smtClean="0">
                <a:solidFill>
                  <a:srgbClr val="002060"/>
                </a:solidFill>
              </a:rPr>
              <a:t>How to put result of </a:t>
            </a:r>
            <a:r>
              <a:rPr lang="en-US" sz="2800" b="1" dirty="0" smtClean="0"/>
              <a:t>branch</a:t>
            </a:r>
            <a:r>
              <a:rPr lang="en-US" sz="2800" dirty="0" smtClean="0"/>
              <a:t> </a:t>
            </a:r>
            <a:r>
              <a:rPr lang="en-US" sz="2800" dirty="0" smtClean="0">
                <a:solidFill>
                  <a:srgbClr val="002060"/>
                </a:solidFill>
              </a:rPr>
              <a:t>on stack to allow </a:t>
            </a:r>
            <a:r>
              <a:rPr lang="en-US" sz="2800" b="1" dirty="0" smtClean="0"/>
              <a:t>istore</a:t>
            </a:r>
            <a:r>
              <a:rPr lang="en-US" sz="2800" dirty="0" smtClean="0">
                <a:solidFill>
                  <a:srgbClr val="002060"/>
                </a:solidFill>
              </a:rPr>
              <a:t>?</a:t>
            </a:r>
            <a:endParaRPr lang="en-US" sz="2800" dirty="0">
              <a:solidFill>
                <a:srgbClr val="002060"/>
              </a:solidFill>
            </a:endParaRPr>
          </a:p>
          <a:p>
            <a:pPr marL="0" indent="0">
              <a:buNone/>
            </a:pPr>
            <a:r>
              <a:rPr lang="en-US" sz="2800" b="1" dirty="0" smtClean="0">
                <a:solidFill>
                  <a:srgbClr val="002060"/>
                </a:solidFill>
              </a:rPr>
              <a:t>[</a:t>
            </a:r>
            <a:r>
              <a:rPr lang="en-US" sz="2800" dirty="0" smtClean="0">
                <a:solidFill>
                  <a:srgbClr val="002060"/>
                </a:solidFill>
              </a:rPr>
              <a:t> b = c </a:t>
            </a:r>
            <a:r>
              <a:rPr lang="en-US" sz="2800" b="1" dirty="0" smtClean="0">
                <a:solidFill>
                  <a:srgbClr val="002060"/>
                </a:solidFill>
              </a:rPr>
              <a:t>]</a:t>
            </a:r>
            <a:r>
              <a:rPr lang="en-US" sz="2800" dirty="0" smtClean="0">
                <a:solidFill>
                  <a:srgbClr val="002060"/>
                </a:solidFill>
              </a:rPr>
              <a:t> </a:t>
            </a:r>
            <a:r>
              <a:rPr lang="en-US" sz="2800" dirty="0">
                <a:solidFill>
                  <a:srgbClr val="002060"/>
                </a:solidFill>
              </a:rPr>
              <a:t>= </a:t>
            </a:r>
            <a:endParaRPr lang="en-US" sz="2800" dirty="0" smtClean="0">
              <a:solidFill>
                <a:srgbClr val="002060"/>
              </a:solidFill>
            </a:endParaRPr>
          </a:p>
        </p:txBody>
      </p:sp>
      <p:sp>
        <p:nvSpPr>
          <p:cNvPr id="5" name="Rectangle 4"/>
          <p:cNvSpPr/>
          <p:nvPr/>
        </p:nvSpPr>
        <p:spPr>
          <a:xfrm>
            <a:off x="775127" y="3006981"/>
            <a:ext cx="4572000" cy="2591479"/>
          </a:xfrm>
          <a:prstGeom prst="rect">
            <a:avLst/>
          </a:prstGeom>
        </p:spPr>
        <p:txBody>
          <a:bodyPr>
            <a:spAutoFit/>
          </a:bodyPr>
          <a:lstStyle/>
          <a:p>
            <a:pPr lvl="0" eaLnBrk="0" hangingPunct="0">
              <a:spcBef>
                <a:spcPct val="20000"/>
              </a:spcBef>
            </a:pPr>
            <a:r>
              <a:rPr lang="en-US" sz="2800" kern="0" dirty="0">
                <a:latin typeface="Calibri" pitchFamily="34" charset="0"/>
              </a:rPr>
              <a:t>	  </a:t>
            </a:r>
            <a:r>
              <a:rPr lang="en-US" sz="2800" b="1" kern="0" dirty="0" smtClean="0">
                <a:latin typeface="Calibri" pitchFamily="34" charset="0"/>
              </a:rPr>
              <a:t>branch</a:t>
            </a:r>
            <a:r>
              <a:rPr lang="en-US" sz="2800" kern="0" dirty="0" smtClean="0">
                <a:latin typeface="Calibri" pitchFamily="34" charset="0"/>
              </a:rPr>
              <a:t>(</a:t>
            </a:r>
            <a:r>
              <a:rPr lang="en-US" sz="2800" kern="0" dirty="0" err="1" smtClean="0">
                <a:latin typeface="Calibri" pitchFamily="34" charset="0"/>
              </a:rPr>
              <a:t>c,nThen,nElse</a:t>
            </a:r>
            <a:r>
              <a:rPr lang="en-US" sz="2800" kern="0" dirty="0" smtClean="0">
                <a:latin typeface="Calibri" pitchFamily="34" charset="0"/>
              </a:rPr>
              <a:t>)</a:t>
            </a:r>
          </a:p>
          <a:p>
            <a:pPr lvl="0" eaLnBrk="0" hangingPunct="0">
              <a:spcBef>
                <a:spcPct val="20000"/>
              </a:spcBef>
            </a:pPr>
            <a:r>
              <a:rPr lang="en-US" sz="2800" kern="0" dirty="0" err="1" smtClean="0">
                <a:latin typeface="Calibri" pitchFamily="34" charset="0"/>
              </a:rPr>
              <a:t>nThen</a:t>
            </a:r>
            <a:r>
              <a:rPr lang="en-US" sz="2800" kern="0" dirty="0" smtClean="0">
                <a:latin typeface="Calibri" pitchFamily="34" charset="0"/>
              </a:rPr>
              <a:t>: </a:t>
            </a:r>
            <a:r>
              <a:rPr lang="en-US" sz="2800" b="1" kern="0" dirty="0" smtClean="0">
                <a:latin typeface="Calibri" pitchFamily="34" charset="0"/>
              </a:rPr>
              <a:t>iconst</a:t>
            </a:r>
            <a:r>
              <a:rPr lang="en-US" sz="2800" kern="0" dirty="0" smtClean="0">
                <a:latin typeface="Calibri" pitchFamily="34" charset="0"/>
              </a:rPr>
              <a:t>_1</a:t>
            </a:r>
          </a:p>
          <a:p>
            <a:pPr lvl="0" eaLnBrk="0" hangingPunct="0">
              <a:spcBef>
                <a:spcPct val="20000"/>
              </a:spcBef>
            </a:pPr>
            <a:r>
              <a:rPr lang="en-US" sz="2800" kern="0" dirty="0" smtClean="0">
                <a:latin typeface="Calibri" pitchFamily="34" charset="0"/>
              </a:rPr>
              <a:t>        </a:t>
            </a:r>
            <a:r>
              <a:rPr lang="en-US" sz="2800" kern="0" dirty="0">
                <a:latin typeface="Calibri" pitchFamily="34" charset="0"/>
              </a:rPr>
              <a:t>	  </a:t>
            </a:r>
            <a:r>
              <a:rPr lang="en-US" sz="2800" b="1" kern="0" dirty="0">
                <a:latin typeface="Calibri" pitchFamily="34" charset="0"/>
              </a:rPr>
              <a:t>goto</a:t>
            </a:r>
            <a:r>
              <a:rPr lang="en-US" sz="2800" kern="0" dirty="0">
                <a:latin typeface="Calibri" pitchFamily="34" charset="0"/>
              </a:rPr>
              <a:t> nAfter</a:t>
            </a:r>
          </a:p>
          <a:p>
            <a:pPr lvl="0" eaLnBrk="0" hangingPunct="0">
              <a:spcBef>
                <a:spcPct val="20000"/>
              </a:spcBef>
            </a:pPr>
            <a:r>
              <a:rPr lang="en-US" sz="2800" kern="0" dirty="0">
                <a:latin typeface="Calibri" pitchFamily="34" charset="0"/>
              </a:rPr>
              <a:t>nElse:   </a:t>
            </a:r>
            <a:r>
              <a:rPr lang="en-US" sz="2800" b="1" kern="0" dirty="0">
                <a:latin typeface="Calibri" pitchFamily="34" charset="0"/>
              </a:rPr>
              <a:t>iconst</a:t>
            </a:r>
            <a:r>
              <a:rPr lang="en-US" sz="2800" kern="0" dirty="0">
                <a:latin typeface="Calibri" pitchFamily="34" charset="0"/>
              </a:rPr>
              <a:t>_0</a:t>
            </a:r>
          </a:p>
          <a:p>
            <a:pPr lvl="0" eaLnBrk="0" hangingPunct="0">
              <a:spcBef>
                <a:spcPct val="20000"/>
              </a:spcBef>
            </a:pPr>
            <a:r>
              <a:rPr lang="en-US" sz="2800" kern="0" dirty="0" err="1">
                <a:latin typeface="Calibri" pitchFamily="34" charset="0"/>
              </a:rPr>
              <a:t>nAfter</a:t>
            </a:r>
            <a:r>
              <a:rPr lang="en-US" sz="2800" kern="0" dirty="0" smtClean="0">
                <a:latin typeface="Calibri" pitchFamily="34" charset="0"/>
              </a:rPr>
              <a:t>: </a:t>
            </a:r>
            <a:r>
              <a:rPr lang="en-US" sz="2800" b="1" kern="0" dirty="0" err="1" smtClean="0">
                <a:latin typeface="Calibri" pitchFamily="34" charset="0"/>
              </a:rPr>
              <a:t>istore</a:t>
            </a:r>
            <a:r>
              <a:rPr lang="en-US" sz="2800" kern="0" dirty="0" smtClean="0">
                <a:latin typeface="Calibri" pitchFamily="34" charset="0"/>
              </a:rPr>
              <a:t> #b</a:t>
            </a:r>
            <a:endParaRPr lang="en-US" sz="2800" kern="0" dirty="0">
              <a:latin typeface="Calibri" pitchFamily="34" charset="0"/>
            </a:endParaRPr>
          </a:p>
        </p:txBody>
      </p:sp>
    </p:spTree>
    <p:extLst>
      <p:ext uri="{BB962C8B-B14F-4D97-AF65-F5344CB8AC3E}">
        <p14:creationId xmlns:p14="http://schemas.microsoft.com/office/powerpoint/2010/main" val="1530994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ags/tag1.xml><?xml version="1.0" encoding="utf-8"?>
<p:tagLst xmlns:a="http://schemas.openxmlformats.org/drawingml/2006/main" xmlns:r="http://schemas.openxmlformats.org/officeDocument/2006/relationships" xmlns:p="http://schemas.openxmlformats.org/presentationml/2006/main">
  <p:tag name="DEFAULTFONTSIZE" val="10"/>
  <p:tag name="DEFAULTWIDTH" val="348"/>
  <p:tag name="DEFAULTHEIGHT" val="200"/>
</p:tagLst>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20000"/>
          </a:spcBef>
          <a:spcAft>
            <a:spcPct val="0"/>
          </a:spcAft>
          <a:buClrTx/>
          <a:buSzTx/>
          <a:buFontTx/>
          <a:buNone/>
          <a:tabLst/>
          <a:defRPr kumimoji="0" lang="en-US" sz="24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23255</TotalTime>
  <Words>1845</Words>
  <Application>Microsoft Office PowerPoint</Application>
  <PresentationFormat>On-screen Show (4:3)</PresentationFormat>
  <Paragraphs>411</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Wingdings</vt:lpstr>
      <vt:lpstr>Calibri</vt:lpstr>
      <vt:lpstr>Default Design</vt:lpstr>
      <vt:lpstr>Code Generation through Passing Jump Targets</vt:lpstr>
      <vt:lpstr>Code Compiled with javac</vt:lpstr>
      <vt:lpstr>Translate This While Loop  using Rules that Explicitly Put Booleans on Stack</vt:lpstr>
      <vt:lpstr>Towards More Efficient Translation</vt:lpstr>
      <vt:lpstr>Macro ‘branch’ instruction</vt:lpstr>
      <vt:lpstr>Using branch in Compilation</vt:lpstr>
      <vt:lpstr>Decomposing branch</vt:lpstr>
      <vt:lpstr>Compiling Relations</vt:lpstr>
      <vt:lpstr>Putting boolean variable on the stack</vt:lpstr>
      <vt:lpstr>Compare Two Translations  of This While Loop</vt:lpstr>
      <vt:lpstr>Complex Boolean Expression: Example</vt:lpstr>
      <vt:lpstr>Implementing branch</vt:lpstr>
      <vt:lpstr>More Complex Control Flow</vt:lpstr>
      <vt:lpstr>Destination Parameters in Compilation</vt:lpstr>
      <vt:lpstr>Translation of if, while, return  with one 'after' parameter</vt:lpstr>
      <vt:lpstr>Generated Code for Example</vt:lpstr>
      <vt:lpstr>break statement</vt:lpstr>
      <vt:lpstr>Two Destination Parameters</vt:lpstr>
      <vt:lpstr>if with two parameters</vt:lpstr>
      <vt:lpstr>break and continue statements? Three parameters!</vt:lpstr>
      <vt:lpstr>Some High-Level Instructions for JVM</vt:lpstr>
      <vt:lpstr>Method Calls</vt:lpstr>
      <vt:lpstr>invokestatic</vt:lpstr>
      <vt:lpstr>invokevirtual</vt:lpstr>
      <vt:lpstr>Translating Method Calls: Example</vt:lpstr>
      <vt:lpstr>Rule for Method Call Translation</vt:lpstr>
      <vt:lpstr>Objects and References</vt:lpstr>
      <vt:lpstr>Array Manipulation</vt:lpstr>
      <vt:lpstr>There are Floating Point Operations…</vt:lpstr>
      <vt:lpstr>PowerPoint Presentation</vt:lpstr>
    </vt:vector>
  </TitlesOfParts>
  <Company>MIT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Ordered Sets in the Calculus of Data Structures</dc:title>
  <dc:creator>Viktor Kuncak</dc:creator>
  <cp:lastModifiedBy>sysadmin</cp:lastModifiedBy>
  <cp:revision>3180</cp:revision>
  <dcterms:created xsi:type="dcterms:W3CDTF">2005-06-07T20:03:32Z</dcterms:created>
  <dcterms:modified xsi:type="dcterms:W3CDTF">2014-12-01T00:06:48Z</dcterms:modified>
</cp:coreProperties>
</file>