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3"/>
  </p:notesMasterIdLst>
  <p:handoutMasterIdLst>
    <p:handoutMasterId r:id="rId44"/>
  </p:handoutMasterIdLst>
  <p:sldIdLst>
    <p:sldId id="993" r:id="rId2"/>
    <p:sldId id="923" r:id="rId3"/>
    <p:sldId id="996" r:id="rId4"/>
    <p:sldId id="998" r:id="rId5"/>
    <p:sldId id="928" r:id="rId6"/>
    <p:sldId id="997" r:id="rId7"/>
    <p:sldId id="999" r:id="rId8"/>
    <p:sldId id="925" r:id="rId9"/>
    <p:sldId id="1000" r:id="rId10"/>
    <p:sldId id="991" r:id="rId11"/>
    <p:sldId id="992" r:id="rId12"/>
    <p:sldId id="1001" r:id="rId13"/>
    <p:sldId id="911" r:id="rId14"/>
    <p:sldId id="927" r:id="rId15"/>
    <p:sldId id="1002" r:id="rId16"/>
    <p:sldId id="871" r:id="rId17"/>
    <p:sldId id="1003" r:id="rId18"/>
    <p:sldId id="898" r:id="rId19"/>
    <p:sldId id="929" r:id="rId20"/>
    <p:sldId id="994" r:id="rId21"/>
    <p:sldId id="995" r:id="rId22"/>
    <p:sldId id="932" r:id="rId23"/>
    <p:sldId id="933" r:id="rId24"/>
    <p:sldId id="934" r:id="rId25"/>
    <p:sldId id="936" r:id="rId26"/>
    <p:sldId id="937" r:id="rId27"/>
    <p:sldId id="938" r:id="rId28"/>
    <p:sldId id="968" r:id="rId29"/>
    <p:sldId id="1004" r:id="rId30"/>
    <p:sldId id="977" r:id="rId31"/>
    <p:sldId id="980" r:id="rId32"/>
    <p:sldId id="981" r:id="rId33"/>
    <p:sldId id="971" r:id="rId34"/>
    <p:sldId id="978" r:id="rId35"/>
    <p:sldId id="939" r:id="rId36"/>
    <p:sldId id="982" r:id="rId37"/>
    <p:sldId id="983" r:id="rId38"/>
    <p:sldId id="984" r:id="rId39"/>
    <p:sldId id="985" r:id="rId40"/>
    <p:sldId id="986" r:id="rId41"/>
    <p:sldId id="987" r:id="rId42"/>
  </p:sldIdLst>
  <p:sldSz cx="9144000" cy="6858000" type="screen4x3"/>
  <p:notesSz cx="6858000" cy="9144000"/>
  <p:embeddedFontLst>
    <p:embeddedFont>
      <p:font typeface="Calibri" panose="020F0502020204030204" pitchFamily="34" charset="0"/>
      <p:regular r:id="rId45"/>
      <p:bold r:id="rId46"/>
      <p:italic r:id="rId47"/>
      <p:boldItalic r:id="rId48"/>
    </p:embeddedFont>
  </p:embeddedFontLst>
  <p:custDataLst>
    <p:tags r:id="rId49"/>
  </p:custDataLst>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4C1"/>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88328" autoAdjust="0"/>
  </p:normalViewPr>
  <p:slideViewPr>
    <p:cSldViewPr snapToGrid="0">
      <p:cViewPr varScale="1">
        <p:scale>
          <a:sx n="132" d="100"/>
          <a:sy n="132" d="100"/>
        </p:scale>
        <p:origin x="1188"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48" y="-84"/>
      </p:cViewPr>
      <p:guideLst>
        <p:guide orient="horz" pos="2880"/>
        <p:guide pos="2160"/>
      </p:guideLst>
    </p:cSldViewPr>
  </p:notesViewPr>
  <p:gridSpacing cx="1800225" cy="18002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71EB75-3524-4387-8CE3-F3226D8180E3}" type="datetimeFigureOut">
              <a:rPr lang="en-US" smtClean="0"/>
              <a:t>9/17/2014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409757-0F24-40A5-A9BB-710E2EC8F110}" type="slidenum">
              <a:rPr lang="en-US" smtClean="0"/>
              <a:t>‹#›</a:t>
            </a:fld>
            <a:endParaRPr lang="en-US"/>
          </a:p>
        </p:txBody>
      </p:sp>
    </p:spTree>
    <p:extLst>
      <p:ext uri="{BB962C8B-B14F-4D97-AF65-F5344CB8AC3E}">
        <p14:creationId xmlns:p14="http://schemas.microsoft.com/office/powerpoint/2010/main" val="388735809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854" units="1/in"/>
          <inkml:channelProperty channel="F" name="resolution" value="0" units="1/dev"/>
        </inkml:channelProperties>
      </inkml:inkSource>
      <inkml:timestamp xml:id="ts0" timeString="2013-09-18T07:57:04.013"/>
    </inkml:context>
    <inkml:brush xml:id="br0">
      <inkml:brushProperty name="width" value="0.05292" units="cm"/>
      <inkml:brushProperty name="height" value="0.05292" units="cm"/>
      <inkml:brushProperty name="color" value="#FF0000"/>
    </inkml:brush>
  </inkml:definitions>
  <inkml:trace contextRef="#ctx0" brushRef="#br0">4478 16257 5934,'-31'7'5289,"15"-7"-387,1 1-258,-7-1-2322,2 4-1419,-1-1 0,-1 16-387,-1 1-129,4 13 129,-1 4-258,4 7-258,3 8 129,5 5-129,4 10 0,4-6-129,10 2 0,4-8-129,7 3-516,-3-16-3870,13-3-258,-4-21-129,5-7-774</inkml:trace>
  <inkml:trace contextRef="#ctx0" brushRef="#br0" timeOffset="564.0323">4874 16536 7224,'-3'-13'4902,"3"13"0,-21-12-516,11 12-2709,-9-13-645,5 8-129,-5-5-258,-1 10-258,1 0 0,-1 7-258,-3 11 0,4 3-258,-1 14 129,4 6-129,4 4 0,3 1 0,8 5 129,1-7-129,12-6 129,4-6 0,6-16 0,4-8 0,4-8 129,-1-13-129,2-13 0,-5 0 258,-1-7-129,-5-4 129,-8 1 0,-2-1 129,-7 4-129,-3 5 258,-4 3-387,-5 2 258,2 6-258,-3 6 0,2 5 0,8 6-258,-7 7 0,7 11 0,4 8 129,3 10-129,5 2 0,1 4-129,3 5 129,-2-7-258,6 3-387,-9-18-903,9 2-3483,-9-25 258,7-2-516,-6-15-258</inkml:trace>
  <inkml:trace contextRef="#ctx0" brushRef="#br0" timeOffset="840.0481">5121 16189 9417,'6'-108'5289,"-6"79"-258,-4-1-129,4 30-3225,-5-13-774,1 20-258,-3 13-387,2 7-129,2 12-129,1 13 129,0 10-129,2 2 129,2 3-129,3-3-258,5 5 0,-2-11-258,3-1 0,-2-19-516,3 8-645,-9-28-903,9 11-1032,-12-29-1161,9 1-258,-7-10 129,4-3 2064</inkml:trace>
  <inkml:trace contextRef="#ctx0" brushRef="#br0" timeOffset="1192.0682">5184 16644 1419,'-6'-67'3483,"4"40"1548,-5-5-129,6 15-129,-7-12-1806,8 29-1161,-3-23-387,3 23-516,0 0-387,12-2-129,-3 2-129,6 4-129,0 6 0,5 4 0,1 0-129,2 1-258,1-1 258,-3 2 0,-2 2 0,-4 1-258,-3-1 129,-5 0 0,-6 0 0,-1 2 129,-7-4 0,-7-1-129,-3 0 129,-4-4 129,-2 1 0,-1-6 0,-2 0 129,2-3 0,-3-3 0,6 4-129,1-4 0,4 0 0,1 0-129,6 0-129,9 0-516,-7-8-2967,13 8-1290,4-6-258,10 2-516,-2-11 0</inkml:trace>
  <inkml:trace contextRef="#ctx0" brushRef="#br0" timeOffset="1876.1074">5535 16131 6063,'0'0'5289,"-12"-6"-129,12 6-387,0 0-2322,0 0-645,0 0-645,0 0-258,0 0-387,1 10-129,8 3-129,1 5 0,4 10-129,3 8 0,4 5 0,2 2 0,1 9-129,-1 0 0,0 1 0,-6 5-129,-3 5 0,-3-7 0,-5 5 129,-6-2-387,-6 0 258,-8-1 129,0-7-129,-4-6 0,-2-7 0,0-13 0,1-1-258,-2-13-387,14 1-2193,-7-14-1806,14 2-387,-12-33-258,12 9-516</inkml:trace>
  <inkml:trace contextRef="#ctx0" brushRef="#br0" timeOffset="4500.2572">6244 16072 9288,'-4'-12'5289,"4"12"-258,-3 13-387,-9-7-3354,4 13-516,-7-2-129,1 8-258,-4 3-129,-2 5-129,0 0 0,-2 6-129,3 1 0,3-6 129,2-5-258,3-5 129,3-3-258,2-6-129,5-3-387,-2-24-1290,4-2-2580,-1-8-516,5 2 0,-5-9-387</inkml:trace>
  <inkml:trace contextRef="#ctx0" brushRef="#br0" timeOffset="4776.2732">6025 15951 7998,'-20'-21'4902,"7"17"-129,4 9-258,-6-5-3096,15 16-258,-3 2-387,6 10-258,7 0-258,4 9 129,3-5-258,4 7 129,2-2-258,-1 2 129,2-6-129,-4-5-129,-2 0 0,-4 3-258,2 3-387,-11-20-645,10 21-1290,-12-15-1935,2 1-258,-5-6-387,0 4 0</inkml:trace>
  <inkml:trace contextRef="#ctx0" brushRef="#br0" timeOffset="5032.2877">6038 16322 5805,'-9'-17'5031,"9"17"-387,1-13-129,-1 13-2967,16 0-258,-5-1-258,16 3 0,-6-1-387,10 5-129,3-1-258,2-1-129,5 3-774,-10-7-3870,7 3-129,-4-3-645,0 0-129</inkml:trace>
  <inkml:trace contextRef="#ctx0" brushRef="#br0" timeOffset="9604.5494">3192 16517 4902,'9'-2'5031,"0"-1"-258,-9 3-129,0 0-2709,0 0-387,-6-2-516,-6 2-129,3 0-387,-7 0-129,2 7 0,-6-1-129,3 1 0,-4 2 0,-1-2-129,-1 1 0,-1 1 0,4 1 0,-1 0 0,0 0-129,4 5 129,1-2-129,4 9 0,3 2-129,4 6 129,5 2-129,0 4 129,6 3-129,6-4 129,5 1 0,1-7 0,6-6 0,6-6 0,4-10 0,1-7 0,1-10 0,0-6 0,-3-7 129,-1-3-129,-3-12 129,-8 4 0,-4-2 0,-4 3 129,-7-6 0,-5 3 0,-2 7 0,-5-1 0,-6 9-129,1 3 0,0 0 0,1 8 0,0 8-258,10 2 0,-10 11 129,10 8 0,6 9-129,3 3 129,2 16-129,3 0 0,2 8 129,0 0 0,-1-4-258,-1-8 0,1 2-516,-8-25-1548,7 1-2838,-14-21 129,18-7-774,-12-26 0</inkml:trace>
  <inkml:trace contextRef="#ctx0" brushRef="#br0" timeOffset="10039.5743">3609 16102 10062,'0'-25'5289,"0"11"-387,0 14-129,0 0-3741,-5 13-129,0-2-258,3 15-258,0 6-258,-1 12 0,3 10-129,0 2 0,3 4 0,-1 0-129,5 2-129,-2-7 0,2 0-129,0-14-129,3 3-387,-10-19-903,12 3-2967,-9-15-129,3 1-516,-6-14 0</inkml:trace>
  <inkml:trace contextRef="#ctx0" brushRef="#br0" timeOffset="10656.6096">3607 16632 2451,'0'-17'5160,"0"17"-387,5-23 129,-5 23-1548,2-20-1419,-2 20-516,5-18-387,-5 18-387,0 0-129,6-11-129,-6 11 0,0 0-258,0 0 0,13-5-129,-4 5 129,3 0-129,0 0 129,8 5-129,-2-2 0,1 5-258,1 1 258,-3 1-129,1 0 0,-3-1-129,-2 1 129,-1 3 0,-3 2 0,-1-1 0,-8-14 0,7 22 129,-5-9-129,-2-3 0,0-10 0,0 16 129,0-16 0,-15 14 129,4-5 0,-2-2 129,-7-1 0,0 2 129,-2-5 0,-2 4 0,2-1 0,1 0 129,2-6-129,7 0-129,-2-5 0,6 5 0,8 0-129,-8-4 0,8 4-129,0 0 0,0 0-258,0-11-258,0 11-258,6-10-2580,7 10-1935,-13 0 0,20-4-516,-11-7-258</inkml:trace>
</inkml:ink>
</file>

<file path=ppt/ink/ink2.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1.58169E-7" units="1/dev"/>
        </inkml:channelProperties>
      </inkml:inkSource>
      <inkml:timestamp xml:id="ts0" timeString="2011-09-26T07:36:55.236"/>
    </inkml:context>
    <inkml:brush xml:id="br0">
      <inkml:brushProperty name="width" value="0.05292" units="cm"/>
      <inkml:brushProperty name="height" value="0.05292" units="cm"/>
      <inkml:brushProperty name="color" value="#FF0000"/>
    </inkml:brush>
  </inkml:definitions>
  <inkml:trace contextRef="#ctx0" brushRef="#br0">11862 10460 21,'0'0'14,"0"0"1,0 0 0,0 0 0,0 0-1,0 0-3,0 0-2,0 0-1,0 0-1,0 0-1,0 0-2,0 0 0,0 0 0,-7 11-1,7-11-1,-4 15 0,1-6-1,2 4 1,-2 2-1,2 0 0,-2 2 0,1 5 0,-1 0 0,-2 3 0,1 0 0,-3 2 0,3 2 0,-3 3-1,2 0 0,-3 0 0,1 1 0,3 3 0,-1 1 0,0-1 0,-2 0 0,1 1 0,-2 1 1,2 0 0,-2 3 2,1 2-2,-5-4 1,4 4 0,-3 0 0,-1 1 0,-3 0 0,-1 3-1,-3-3-1,-1 5 2,-3 1-2,-2-1 1,-1 0-1,-2 0 1,0 1 1,-2 0-1,0-5 0,1-1 0,-1-3 0,2 0-1,-1 0 2,2-1-2,-1-3 0,-1 0 1,-2 3-1,1-1 1,-1 0-2,0 0 2,-1 0-2,-1-1 2,-2 1-1,0 0 0,-1 0 0,-3-1 0,1-2 0,-3 1 0,1 0 1,-2 0-1,2-2 0,2 1 0,-1-3 0,0 1 0,1 1 0,2-1 0,-1 0 0,1 1 0,1-3 0,-1-1 0,0-1 0,1-3 0,1 0 0,-1-1 0,-2 1 1,-1-1-2,-1 0 2,2-1-1,-2-1 1,2 2-2,0-2 2,0 0-2,0-3 1,1 1 0,2 0 0,0-1 1,-1 1-1,0 1 0,-2-2 0,0 1 0,-2 2 0,-2-1 0,0 0 0,-3 1 0,2-1 0,-2-1 0,2 2 0,1-3 0,-2-1 0,3 0 0,0-1 0,0-2 0,0-2-1,1 2 2,-2-3-2,-3 1 2,2-1-1,-1 0 0,-1-1 1,-1 3-1,1-1 1,0 0-2,0-2 2,2 2-1,2-3 1,-1 1-1,2 0 0,0-4 0,0 0 0,1 2 1,1-2-1,-2-1 0,-2 2 1,2-3-1,-1-1 0,-2 1 1,1-1-1,0-1 0,-1-1 0,4 1 1,0-1-1,-2 0 0,-2-1 0,4 1 0,-2 0 1,-1 1-1,0 1 0,-2-3 0,-3 2 0,2 1 0,-2 1 0,0-1 0,-2 4 0,2-1 0,0 1 0,0 3 0,0 1 0,2-1 0,0 2 0,2 2-1,0 0 1,-2 1 0,0 2 0,1-3 0,-1 3 0,0 0 0,0-1 0,0 2 0,0-2 0,3 0 0,1 1 0,-2-1 0,3 3 0,3-2 0,-1 0 0,2 3 0,-1-1 1,0 1-2,0 2 2,1 0-2,0 0 2,-2 4-1,0 1 0,-1 1 0,0 3-1,1 0 2,2 3-2,-1 3 1,3 1 0,1 0 0,1 2-1,1 3 1,1 1 0,0 0 0,2 1 0,0-1-1,1 4 2,-1 1-2,2 1 2,0-1 0,1 1-2,0 1 2,0-2-2,-1 3 2,1-2-1,2-2 0,-1 0 0,2 1-1,2-1 2,-1 0-1,1 1 0,5-3 0,-1 0 0,2 2 0,1-4 0,1 1 1,2-3-2,1 4 2,1-2-1,-1 2 0,2 0 0,0 3 0,1 1 0,0 2-1,1 2 2,1-2-1,1 0 0,1 2 0,2-3 0,0 2 1,1-2-1,3 1-1,-1-3 1,2 2 0,0-2 1,1 4 0,3-6 0,0 0 0,1-3 0,1 4 2,0-5-1,1-1-1,-13-45-1,26 88 3,-26-88 1,27 82 0,-27-82-3,28 76 1,-28-76-1,28 76-1,-28-76 2,31 64-4,-31-64 0,32 63 0,-32-63 3,30 55-1,-30-55 0,30 51 1,-30-51 0,27 54 0,-27-54-1,24 54 0,-24-54 0,24 56 0,-24-56-1,25 50-3,-25-50 5,0 0-1,44 63 0,-44-63 1,0 0-1,52 47 1,-52-47 0,0 0 4,52 46-5,-52-46 0,0 0 1,0 0 0,59 58-2,-59-58 0,0 0 1,0 0-1,66 54 1,-66-54-2,0 0 1,59 34 0,-59-34 2,0 0-1,66 27 0,-66-27 1,0 0-1,69 34 2,-69-34-2,0 0 2,64 40-2,-64-40-1,0 0 2,61 25 0,-61-25-2,0 0 0,59 20 0,-59-20 1,0 0 0,63 4 0,-63-4-2,0 0 2,67 9 0,-67-9 0,0 0 1,67 4-1,-67-4 0,0 0-1,68 3 2,-68-3-1,0 0 2,75 3-1,-75-3-1,59-10-1,-59 10 1,63-9 1,-63 9-2,67-9 1,-67 9 1,67-11-1,-67 11 0,64 6 1,-64-6-2,66 0 1,-66 0 0,67 4-1,-67-4 1,69 10-1,-69-10 1,74-5-2,-74 5 3,75 2 0,-75-2-3,80 0 3,-80 0-2,80-3 2,-80 3-1,79 4 3,-79-4-4,81-5 1,-81 5 2,78-7-1,-78 7-2,80-6 0,-80 6 1,84-12-1,-84 12 0,89-3 1,-89 3-1,95-10 1,-45 2 2,-50 8-1,99-12 0,-47 5-1,-3-4 1,1 2-1,1 3 1,0 1-1,2 3-1,2-5 0,0-3 1,-1 6 0,3 1-1,-1 5 0,-1-8 1,0-1 0,-3 3 1,1 3-1,-2 0-1,-1 0 1,1-2 0,0-1 1,1 11-3,1 0 2,0-5-1,-1 3 1,0 3 0,-1-4-1,0 5 1,2-4-1,-2-2 2,-1-4-1,3 7 0,1-3 1,2-4-1,2 2-1,0-4 1,-2 0 2,1-2-2,2 10-1,-2-10 2,0 2-2,-3 4-1,-1-3 3,2 5-1,0 2 0,1-7 0,-3-2-1,1 5 2,1 3-2,0-3 1,-3-2-2,1-4 2,0 3 0,-53 2 0,99 3 0,-48-5-2,-2-4 3,3 6 0,2 0 1,-3 5-2,2-5-2,1-3 1,-4 2 2,0 0 0,1 5-2,-51-4 0,94-5 2,-94 5 0,87-6 0,-87 6-1,84 1 1,-84-1-1,86-5 1,-86 5-1,85-2-1,-85 2 0,84-7 2,-84 7-1,79 0-2,-79 0 3,74 3-2,-74-3 3,71-6-1,-71 6-1,68 0-1,-68 0-1,68-12 3,-68 12-2,71-15 1,-71 15-1,65-8 0,-65 8-1,68-16 2,-68 16 2,68-16-2,-68 16-1,63-16-1,-63 16 2,61-26 2,-61 26 0,54-21-2,-54 21-1,51-28 2,-51 28-1,0 0 2,72-44-2,-72 44 0,0 0 0,71-48 0,-71 48 1,0 0-1,68-43 1,-68 43-2,0 0 2,67-54-2,-67 54 0,0 0-4,63-57 5,-63 57 0,0 0 0,64-70 0,-64 70 0,0 0-3,62-66 3,-62 66 4,42-50-4,-42 50-1,37-50 4,-37 50 0,36-53-1,-36 53 4,32-58-4,-14 32 2,-2-5-5,-1 5 2,0-4-5,-1-3 1,3-2-1,-2 0 1,1 0 0,-3-5-1,0 0 4,2 1-1,-1 3 1,0-3-1,-2 2 1,2-2-2,0 1 1,0 1-1,0 3 1,-2-7-1,3 4 1,-1 0 1,2 2-1,-1 0 2,1 1-1,-1-3 1,4 0 0,1 2-1,1-1 1,1-1-2,0-1 2,-1 1-2,2-1 2,0 0-2,-1 3 1,-2 0 0,-1 1 0,0 3 0,-1-3-1,-2 3 1,0-1 0,-1 2 0,-1-1 0,-2 0 1,2 2-1,-2-2 0,3 3 0,0 0 0,0 2 0,-2-1 0,1 3 0,-1-4 0,0 1 0,1 1 0,-4 2 0,1-2 0,-2 2 0,0 0-1,-1 0 1,1 5 0,-3-1 0,0 1 0,-1 2 0,-1-1 0,1 2 0,-2 0 1,0 1-2,0-4 2,0 1-2,0 1 2,1 1-2,-1-3 2,1 0-2,2 1 1,-1-1 0,-1 3 0,1 0 1,0-1-1,-1-1 0,2 1-1,-2 2 1,-1-4 1,-1 3-1,1-2 0,1-1 0,-1 2 0,1 2 0,-1-4 0,1 1 0,0 2-1,1-3 2,-1 2-1,1-1 0,-1-3-1,2 1 2,0 0-2,-1-2 2,1 2-2,-1-2 1,2 0 0,-2 1 0,-2-3 1,0-1-2,1 2 1,0 1 0,-1-1 1,1 1-1,-2 0 0,4 2 0,0 1 0,2 1 0,-1-2 0,1 2 0,-1 0 0,-1 0 0,1 1 0,-3-1 0,-1 0 0,0 1 0,-1 0 0,-2 0 0,1 0 0,-1-1 0,0 0 0,-1-2 0,2 2 0,-3-1 0,2-1 0,0-2 0,0 0 0,1 0 0,-3 1 0,2 0 0,-2-2 1,0 0-2,0 0 2,-3 0-2,-2-1 2,1 2-2,-1-3 2,-1 0-2,1 0 1,-2 2 1,1-1-1,1-2 0,2 0 0,-3-1 0,-1 1 0,2-1 0,-1-1 0,0 2 0,-2-1 0,-1 1 0,0-1 0,-2 1 0,1 0 0,-2 1 0,0 2 0,-1-2 0,0 0 0,-2-1 0,1 0 0,-1 1-1,-2-1 2,-2 1-2,0 0 2,1 0-2,-3 2 1,0 2 1,-1-2-1,-1 0 0,2 1 0,0-3 0,-2-1 0,0 1 0,-1-3 0,-1 0 1,-2 2-2,3-2 1,-2 0 1,-1 2-1,0 0 0,0-1 0,0 2 0,0 3 0,4-2 0,-4 0-1,1 1 1,-1 0 0,1 0 0,-1 0-1,2 0 2,1 1-2,-2 1 2,1 1-1,1 1 0,-1-2 0,2 2 0,-2 2 1,-1-1-1,-1 1 0,0-2 0,1-1 0,-1 2 0,1 0 0,0-2 1,0 0-1,2 1 0,0-2 0,1 0 0,-1 0 0,3 0 1,-1-1-1,-2 1 0,1 0 0,-1-2 0,1 1 0,1 0 0,-1 0 0,-1-2 0,2 1 0,2-2 0,-1 2 0,0 0 0,0-1 0,0 0 0,-1 1 1,-1-1-1,0 0 0,2 0 0,2 0 0,-1-2 0,1 0 0,1 1 0,1-1 0,1 2 0,1 1 0,-1-3 0,1 1 0,0 3 0,1-1 0,0-1 0,1 2 0,1-1 0,0 1 0,-1 1 0,3-2 0,-3-1 0,2 1-1,0 0 2,-1-1-2,1 2 2,-1 0-2,1-1 2,-2 1-1,4 3 0,0 0 0,-1-3 0,1 1 1,1-1-2,-1 0 2,1 0-1,0 2 0,-1-1 0,2-1 0,-1 5 0,0-2 0,1 0 0,-1 1 1,1 0-2,1 1 1,0-2 0,0 2 0,-1-3 0,2 2 0,-1 3 0,2-2 0,-4 2 0,3 0 0,0 2 0,-1-1 0,0 1 0,1 1-1,0-3 1,0 1 0,1 0 0,2 0 0,-1-1 0,0 2 0,0-3 0,1 2 0,1 2 0,-2-1 0,0 1 0,0-1 1,1-1-1,0-1 0,0 3 0,-1-1 0,0-2 0,0 1 0,0-1 0,1 0 0,-1-1 1,0 3-1,0-4 0,0 1 1,2 1-1,-1 3 0,-1-1 0,0 1 0,1 1 0,-3-1 0,3 1 0,-1 2 0,1-4 0,-2-1 0,3 2 0,-1 1 0,-1-1 1,1 0-1,1 2-1,-1 0 2,2 0-1,2 10 0,-5-18 0,3 8 0,2 10 0,0-16 0,-1 7 0,1 9 0,-1-17 0,1 17 1,-1-14-2,1 14 2,-1-18 0,-1 9-2,2 9 1,-5-18 0,3 6 0,-1-2-1,1 2 2,-1-2-2,1 2 1,1 1 0,-1 0 0,0 1 0,2 10 0,-2-13 1,2 13-1,-1-10 1,1 10-1,0 0 0,-3-12 0,3 12 0,0 0 1,0 0-1,-3-11 0,3 11 1,0 0-1,0 0 0,0 0 1,0 0-1,0 0 1,0 0-1,0 0 0,0 0 0,0 0 0,0 0 0,0 0-1,0 0-3,-7-9-6,7 9-23,11-9-6,-9-4 1,3 0-2</inkml:trace>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854" units="1/in"/>
          <inkml:channelProperty channel="F" name="resolution" value="0" units="1/dev"/>
        </inkml:channelProperties>
      </inkml:inkSource>
      <inkml:timestamp xml:id="ts0" timeString="2012-09-25T19:54:47.298"/>
    </inkml:context>
    <inkml:brush xml:id="br0">
      <inkml:brushProperty name="width" value="0.05833" units="cm"/>
      <inkml:brushProperty name="height" value="0.05833" units="cm"/>
      <inkml:brushProperty name="color" value="#ED1C24"/>
      <inkml:brushProperty name="fitToCurve" value="1"/>
    </inkml:brush>
  </inkml:definitions>
  <inkml:trace contextRef="#ctx0" brushRef="#br0">250-1 1032,'0'0'2451,"0"0"-387,0 0-903,0 0-258,0 0-387,0 0-258,42 0-129,-42 0 0,0 0 387,0 0 129,41 0-129,1 0 387,-42 0-129,42 0 129,-42 0 0,0 0-129,0 0 0,0 0-258,42 0-129,-42 0 129,0 0-258,0 0 129,0 0 0,0 0 0,0 0 0,0 0 129,0 0-129,0 0 0,0 0 0,0 0 129,0 0-258,0 0 0,0 0 129,-42 0-129,42 0-129,0 0 0,0 0-129,0 0 129,-42 0-129,42 0 129,-42 0-129,42 0 0,-41 0 0,41 0 0,-42 0 129,42 0-129,0 0 0,0 0 0,-42 0 0,42 0 0,0 0 0,0 0 0,0 0 0,-42 0 0,42 0 0,0 0 0,0 0 0,0 0 0,-41 0 0,41 0 0,0 0 0,0 0 0,-42 0 0,42 0-129,0 0 258,0 43-129,0-43 0,0 0-129,0 0 129,-42 0 0,42 0 0,0 0 0,0 0 0,0 0 0,0 0 0,0 0 0,0 0 0,0 0 0,0 0 0,0 0 129,0 0-129,0 0 0,0 0 0,-42 0 129,42 0 0,0 0-129,0 0 129,0 0-258,0 0 258,0 0 0,0 0-129,0 0 0,0 0 0,0 0 0,0 0 129,0 0-129,0 0 0,0 0 129,0 0-129,0 0 129,0 0 0,0 0 0,0 0 0,0 41 0,0-41 0,0 0 0,42 0 0,-42 0-129,0 41 0,0-41 0,42 0 258,-42 0-516,42 41 516,-42-41-516,41 41 258,-41-41 0,0 0 258,0 0-258,42 43-258,-42-43 258,0 43 0,0-43 0,42 0 0,-42 0 0,0 41 0,0-41 0,0 0 0,0 0 0,0 0 0,0 0 0,0 0 0,0 0 0,0 0 0,0 0-129,0 0 129,0 41 0,0-41 0,0 0 0,0 0 0,0 0 129,0 0-258,0 0 129,0 0 0,0 0 0,0 0 0,0 0-129,0 0 129,0 0 0,0 0 0,0 0 0,0 0 0,0 0 0,0 0 0,0 0 0,0 0-129,0 0 129,0 0-129,0 0 0,0 0 0,0 0-129,42 43 0,-42-43-129,0 0-387,0 0-774,0 0-2580,0 0-387,0 0-516,0 0 0</inkml:trace>
  <inkml:trace contextRef="#ctx0" brushRef="#br0" timeOffset="-1616.0925">1415 1040 774,'0'0'2322,"0"0"-258,0 0 0,0 0-129,0 0-387,0 0-129,0 0-258,0 0 0,0 0-258,0 0-258,0 0 0,0 0-129,-42 0-129,42 0 0,0 0-129,0 0 129,0 0-129,-42-41-129,42 41 0,0 0 0,0 0 0,-41-41 0,41 41 0,0 0-129,0 0 129,-42-41 0,42 41-129,0-43 129,0 43-129,-42 0 129,42 0-129,0-41 0,0 41 129,-42 0-129,42 0 129,0-41-129,0 41 129,-41 0-129,41 0 129,0 0-129,0-43 129,0 43-129,0-41 0,0 41 129,0 0-129,0 0 129,-42-41-129,42 41 0,0 0 129,0 0 0,-42-43-129,42 43 0,-42 0 129,42 0-129,-41-41 0,41 41 129,0 0-129,-42 0 0,42 0 0,0-41 129,0 41-129,0 0 258,-42 0-129,42 0-129,0 0 129,0-44-129,0 44 0,-42 0 129,42 0-129,-41-39 0,41 39 0,0 0 0,0 0 129,-38 0-129,38 0 129,0-42-129,0 42 0,-42 0 0,42 0 129,-41-43-129,41 43 0,0 0 0,0 0 0,-42 0 0,42 0 0,0-41 129,0 41-129,-42 0 0,42 0 0,0 0 0,0 0 129,-42-41-129,42 41 0,-41 0 129,41 0-129,-42 0 129,42 0-129,0-43 0,-42 43 0,42 0 0,-42 0 0,42 0 0,-42-43 0,42 43 0,-41 0 0,41 0 0,0 0 0,0 0 0,-42 0 0,42 0 0,0 0 129,0 0-129,0 0 0,0-41 0,0 41 0,0 0 0,0 0 0,-42 0-129,42 0 129,0 0 0,0 0 129,-42 0-129,42 0 0,0-41 129,0 41-129,-41 0 129,41 0-129,-42 0 129,42 0-129,0 0 0,0 0 129,0 0-129,0 0 0,0 0 129,0 0-129,0 0 0,0 0 0,0 0 0,0 0 0,0 0 0,0 0 0,0 0-129,0 0 129,0 0-129,0 0 0,0 0 129,0 0-258,0 0 0,0 0-129,0 0-387,0 0-645,0 0-1032,0 0-2322,0 0 0,0 0-258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cs typeface="+mn-cs"/>
              </a:defRPr>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cs typeface="+mn-cs"/>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cs typeface="+mn-cs"/>
              </a:defRPr>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cs typeface="+mn-cs"/>
              </a:defRPr>
            </a:lvl1pPr>
          </a:lstStyle>
          <a:p>
            <a:pPr>
              <a:defRPr/>
            </a:pPr>
            <a:fld id="{8776101C-D557-4437-9B0C-D724BA3FFD38}" type="slidenum">
              <a:rPr lang="en-US"/>
              <a:pPr>
                <a:defRPr/>
              </a:pPr>
              <a:t>‹#›</a:t>
            </a:fld>
            <a:endParaRPr lang="en-US"/>
          </a:p>
        </p:txBody>
      </p:sp>
    </p:spTree>
    <p:extLst>
      <p:ext uri="{BB962C8B-B14F-4D97-AF65-F5344CB8AC3E}">
        <p14:creationId xmlns:p14="http://schemas.microsoft.com/office/powerpoint/2010/main" val="682803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776101C-D557-4437-9B0C-D724BA3FFD38}" type="slidenum">
              <a:rPr lang="en-US" smtClean="0"/>
              <a:pPr>
                <a:defRPr/>
              </a:pPr>
              <a:t>22</a:t>
            </a:fld>
            <a:endParaRPr lang="en-US"/>
          </a:p>
        </p:txBody>
      </p:sp>
    </p:spTree>
    <p:extLst>
      <p:ext uri="{BB962C8B-B14F-4D97-AF65-F5344CB8AC3E}">
        <p14:creationId xmlns:p14="http://schemas.microsoft.com/office/powerpoint/2010/main" val="2583339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E59D13-2138-448A-8375-48BF5A5A010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2C07ED-67B2-4346-AA03-AB1B12CC1E5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ABF365-B055-4911-8388-524B161FD99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1143000"/>
          </a:xfrm>
        </p:spPr>
        <p:txBody>
          <a:bodyPr/>
          <a:lstStyle>
            <a:lvl1pPr>
              <a:defRPr>
                <a:solidFill>
                  <a:srgbClr val="0070C0"/>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70992"/>
            <a:ext cx="8229600" cy="4655172"/>
          </a:xfrm>
        </p:spPr>
        <p:txBody>
          <a:bodyPr/>
          <a:lstStyle>
            <a:lvl1pPr>
              <a:defRPr>
                <a:solidFill>
                  <a:srgbClr val="008000"/>
                </a:solidFill>
                <a:latin typeface="Calibri" pitchFamily="34" charset="0"/>
                <a:cs typeface="Calibri" pitchFamily="34" charset="0"/>
              </a:defRPr>
            </a:lvl1pPr>
            <a:lvl2pPr>
              <a:defRPr>
                <a:solidFill>
                  <a:schemeClr val="tx1"/>
                </a:solidFill>
                <a:latin typeface="Calibri" pitchFamily="34" charset="0"/>
                <a:cs typeface="Calibri" pitchFamily="34" charset="0"/>
              </a:defRPr>
            </a:lvl2pPr>
            <a:lvl3pPr>
              <a:defRPr>
                <a:solidFill>
                  <a:schemeClr val="tx1"/>
                </a:solidFill>
                <a:latin typeface="Calibri" pitchFamily="34" charset="0"/>
                <a:cs typeface="Calibri" pitchFamily="34" charset="0"/>
              </a:defRPr>
            </a:lvl3pPr>
            <a:lvl4pPr>
              <a:defRPr>
                <a:solidFill>
                  <a:schemeClr val="tx1"/>
                </a:solidFill>
                <a:latin typeface="Calibri" pitchFamily="34" charset="0"/>
                <a:cs typeface="Calibri" pitchFamily="34" charset="0"/>
              </a:defRPr>
            </a:lvl4pPr>
            <a:lvl5pPr>
              <a:defRPr>
                <a:solidFill>
                  <a:schemeClr val="tx1"/>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639F37-B38C-4B45-8190-F702639ADE0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BBB97C-414F-4ABD-A911-F57762907D2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0924B7-028F-4C8A-B291-5A95FFDE4B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0B9809-E9C4-4E86-B86B-8CEF7A9DE5C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779B4E-7A54-4FE1-B1FE-99D3D4ACC2C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E35010-6691-4A1D-90E6-E0769E1A214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3C80D-68D2-4345-949F-24FC763E5C9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CD96BC-87F3-4F79-919D-82A70A25A9AA}"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cs typeface="+mn-cs"/>
              </a:defRPr>
            </a:lvl1pPr>
          </a:lstStyle>
          <a:p>
            <a:pPr>
              <a:defRPr/>
            </a:pPr>
            <a:fld id="{9A688A63-B9C4-46E3-826F-D313A5FD96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000">
          <a:solidFill>
            <a:srgbClr val="0070C0"/>
          </a:solidFill>
          <a:latin typeface="Calibri" pitchFamily="34" charset="0"/>
          <a:ea typeface="+mj-ea"/>
          <a:cs typeface="Calibri" pitchFamily="34" charset="0"/>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8000"/>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Alan_Turing" TargetMode="External"/><Relationship Id="rId13" Type="http://schemas.openxmlformats.org/officeDocument/2006/relationships/hyperlink" Target="http://en.wikipedia.org/wiki/Kleene_hierarchy" TargetMode="External"/><Relationship Id="rId18" Type="http://schemas.openxmlformats.org/officeDocument/2006/relationships/hyperlink" Target="http://en.wikipedia.org/wiki/Regular_expressions" TargetMode="External"/><Relationship Id="rId3" Type="http://schemas.openxmlformats.org/officeDocument/2006/relationships/hyperlink" Target="http://en.wikipedia.org/wiki/United_States" TargetMode="External"/><Relationship Id="rId7" Type="http://schemas.openxmlformats.org/officeDocument/2006/relationships/hyperlink" Target="http://en.wikipedia.org/wiki/Alonzo_Church" TargetMode="External"/><Relationship Id="rId12" Type="http://schemas.openxmlformats.org/officeDocument/2006/relationships/hyperlink" Target="http://en.wikipedia.org/wiki/Computable_function" TargetMode="External"/><Relationship Id="rId17" Type="http://schemas.openxmlformats.org/officeDocument/2006/relationships/hyperlink" Target="http://en.wikipedia.org/wiki/Kleene_fixpoint_theorem" TargetMode="External"/><Relationship Id="rId2" Type="http://schemas.openxmlformats.org/officeDocument/2006/relationships/hyperlink" Target="http://en.wikipedia.org/wiki/Hartford,_Connecticut" TargetMode="External"/><Relationship Id="rId16" Type="http://schemas.openxmlformats.org/officeDocument/2006/relationships/hyperlink" Target="http://en.wikipedia.org/wiki/Kleene's_recursion_theorem" TargetMode="External"/><Relationship Id="rId20"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en.wikipedia.org/wiki/Computer_science" TargetMode="External"/><Relationship Id="rId11" Type="http://schemas.openxmlformats.org/officeDocument/2006/relationships/hyperlink" Target="http://en.wikipedia.org/wiki/Recursion_theory" TargetMode="External"/><Relationship Id="rId5" Type="http://schemas.openxmlformats.org/officeDocument/2006/relationships/hyperlink" Target="http://en.wikipedia.org/wiki/Mathematician" TargetMode="External"/><Relationship Id="rId15" Type="http://schemas.openxmlformats.org/officeDocument/2006/relationships/hyperlink" Target="http://en.wikipedia.org/wiki/Kleene_star" TargetMode="External"/><Relationship Id="rId10" Type="http://schemas.openxmlformats.org/officeDocument/2006/relationships/hyperlink" Target="http://en.wikipedia.org/wiki/Mathematical_logic" TargetMode="External"/><Relationship Id="rId19" Type="http://schemas.openxmlformats.org/officeDocument/2006/relationships/hyperlink" Target="http://en.wikipedia.org/wiki/Mathematical_intuitionism" TargetMode="External"/><Relationship Id="rId4" Type="http://schemas.openxmlformats.org/officeDocument/2006/relationships/hyperlink" Target="http://en.wikipedia.org/wiki/Madison,_Wisconsin" TargetMode="External"/><Relationship Id="rId9" Type="http://schemas.openxmlformats.org/officeDocument/2006/relationships/hyperlink" Target="http://en.wikipedia.org/wiki/Emil_Post" TargetMode="External"/><Relationship Id="rId14" Type="http://schemas.openxmlformats.org/officeDocument/2006/relationships/hyperlink" Target="http://en.wikipedia.org/wiki/Kleene_algebra"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www.brics.dk/mon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71" y="2942113"/>
            <a:ext cx="8229600" cy="1143000"/>
          </a:xfrm>
        </p:spPr>
        <p:txBody>
          <a:bodyPr/>
          <a:lstStyle/>
          <a:p>
            <a:r>
              <a:rPr lang="en-US" dirty="0" smtClean="0"/>
              <a:t>Formal Languages</a:t>
            </a:r>
            <a:br>
              <a:rPr lang="en-US" dirty="0" smtClean="0"/>
            </a:br>
            <a:r>
              <a:rPr lang="en-US" dirty="0" smtClean="0"/>
              <a:t/>
            </a:r>
            <a:br>
              <a:rPr lang="en-US" dirty="0" smtClean="0"/>
            </a:br>
            <a:r>
              <a:rPr lang="en-US" dirty="0" smtClean="0"/>
              <a:t>and a “taste” of their algebra</a:t>
            </a:r>
            <a:endParaRPr lang="en-US" dirty="0"/>
          </a:p>
        </p:txBody>
      </p:sp>
    </p:spTree>
    <p:extLst>
      <p:ext uri="{BB962C8B-B14F-4D97-AF65-F5344CB8AC3E}">
        <p14:creationId xmlns:p14="http://schemas.microsoft.com/office/powerpoint/2010/main" val="3946535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Languages</a:t>
            </a:r>
            <a:endParaRPr lang="en-US" dirty="0"/>
          </a:p>
        </p:txBody>
      </p:sp>
      <p:sp>
        <p:nvSpPr>
          <p:cNvPr id="3" name="Content Placeholder 2"/>
          <p:cNvSpPr>
            <a:spLocks noGrp="1"/>
          </p:cNvSpPr>
          <p:nvPr>
            <p:ph idx="1"/>
          </p:nvPr>
        </p:nvSpPr>
        <p:spPr/>
        <p:txBody>
          <a:bodyPr/>
          <a:lstStyle/>
          <a:p>
            <a:pPr marL="0" indent="0">
              <a:buNone/>
            </a:pPr>
            <a:r>
              <a:rPr lang="en-US" dirty="0"/>
              <a:t>A</a:t>
            </a:r>
            <a:r>
              <a:rPr lang="en-US" dirty="0" smtClean="0"/>
              <a:t> = {</a:t>
            </a:r>
            <a:r>
              <a:rPr lang="en-US" dirty="0" err="1" smtClean="0"/>
              <a:t>a,b</a:t>
            </a:r>
            <a:r>
              <a:rPr lang="en-US" dirty="0" smtClean="0"/>
              <a:t>}</a:t>
            </a:r>
          </a:p>
          <a:p>
            <a:pPr marL="0" indent="0">
              <a:buNone/>
            </a:pPr>
            <a:r>
              <a:rPr lang="en-US" dirty="0"/>
              <a:t>A</a:t>
            </a:r>
            <a:r>
              <a:rPr lang="en-US" baseline="30000" dirty="0" smtClean="0"/>
              <a:t>*</a:t>
            </a:r>
            <a:r>
              <a:rPr lang="en-US" dirty="0" smtClean="0"/>
              <a:t> = {</a:t>
            </a:r>
            <a:r>
              <a:rPr lang="el-GR" dirty="0" smtClean="0"/>
              <a:t>ε</a:t>
            </a:r>
            <a:r>
              <a:rPr lang="en-US" dirty="0" smtClean="0"/>
              <a:t>, a, b, </a:t>
            </a:r>
            <a:r>
              <a:rPr lang="en-US" dirty="0" err="1" smtClean="0"/>
              <a:t>aa</a:t>
            </a:r>
            <a:r>
              <a:rPr lang="en-US" dirty="0" smtClean="0"/>
              <a:t>, </a:t>
            </a:r>
            <a:r>
              <a:rPr lang="en-US" dirty="0" err="1" smtClean="0"/>
              <a:t>ab</a:t>
            </a:r>
            <a:r>
              <a:rPr lang="en-US" dirty="0" smtClean="0"/>
              <a:t>, </a:t>
            </a:r>
            <a:r>
              <a:rPr lang="en-US" dirty="0" err="1" smtClean="0"/>
              <a:t>ba</a:t>
            </a:r>
            <a:r>
              <a:rPr lang="en-US" dirty="0" smtClean="0"/>
              <a:t>, bb, </a:t>
            </a:r>
            <a:r>
              <a:rPr lang="en-US" dirty="0" err="1" smtClean="0"/>
              <a:t>aaa</a:t>
            </a:r>
            <a:r>
              <a:rPr lang="en-US" dirty="0" smtClean="0"/>
              <a:t>, </a:t>
            </a:r>
            <a:r>
              <a:rPr lang="en-US" dirty="0" err="1" smtClean="0"/>
              <a:t>aab</a:t>
            </a:r>
            <a:r>
              <a:rPr lang="en-US" dirty="0" smtClean="0"/>
              <a:t>, aba, ... }</a:t>
            </a:r>
          </a:p>
          <a:p>
            <a:pPr marL="0" indent="0">
              <a:buNone/>
            </a:pPr>
            <a:endParaRPr lang="en-US" dirty="0" smtClean="0"/>
          </a:p>
          <a:p>
            <a:pPr marL="0" indent="0">
              <a:buNone/>
            </a:pPr>
            <a:r>
              <a:rPr lang="en-US" dirty="0" smtClean="0">
                <a:solidFill>
                  <a:schemeClr val="tx1"/>
                </a:solidFill>
              </a:rPr>
              <a:t>Examples of two languages, subsets of </a:t>
            </a:r>
            <a:r>
              <a:rPr lang="el-GR" dirty="0">
                <a:solidFill>
                  <a:schemeClr val="tx1"/>
                </a:solidFill>
              </a:rPr>
              <a:t>Σ</a:t>
            </a:r>
            <a:r>
              <a:rPr lang="en-US" baseline="30000" dirty="0" smtClean="0">
                <a:solidFill>
                  <a:schemeClr val="tx1"/>
                </a:solidFill>
              </a:rPr>
              <a:t>* </a:t>
            </a:r>
            <a:r>
              <a:rPr lang="en-US" dirty="0" smtClean="0">
                <a:solidFill>
                  <a:schemeClr val="tx1"/>
                </a:solidFill>
              </a:rPr>
              <a:t> :</a:t>
            </a:r>
          </a:p>
          <a:p>
            <a:pPr marL="0" indent="0">
              <a:buNone/>
            </a:pPr>
            <a:r>
              <a:rPr lang="en-US" dirty="0" smtClean="0"/>
              <a:t>L</a:t>
            </a:r>
            <a:r>
              <a:rPr lang="en-US" baseline="-25000" dirty="0" smtClean="0"/>
              <a:t>1 </a:t>
            </a:r>
            <a:r>
              <a:rPr lang="en-US" dirty="0" smtClean="0"/>
              <a:t>= {a, bb, </a:t>
            </a:r>
            <a:r>
              <a:rPr lang="en-US" dirty="0" err="1" smtClean="0"/>
              <a:t>ab</a:t>
            </a:r>
            <a:r>
              <a:rPr lang="en-US" dirty="0" smtClean="0"/>
              <a:t>}    </a:t>
            </a:r>
            <a:r>
              <a:rPr lang="en-US" dirty="0" smtClean="0">
                <a:solidFill>
                  <a:schemeClr val="tx1"/>
                </a:solidFill>
              </a:rPr>
              <a:t>(finite language, three words)</a:t>
            </a:r>
          </a:p>
          <a:p>
            <a:pPr marL="0" indent="0">
              <a:buNone/>
            </a:pPr>
            <a:r>
              <a:rPr lang="en-US" dirty="0" smtClean="0"/>
              <a:t>L</a:t>
            </a:r>
            <a:r>
              <a:rPr lang="en-US" baseline="-25000" dirty="0" smtClean="0"/>
              <a:t>2 </a:t>
            </a:r>
            <a:r>
              <a:rPr lang="en-US" dirty="0" smtClean="0"/>
              <a:t>= {</a:t>
            </a:r>
            <a:r>
              <a:rPr lang="en-US" dirty="0" err="1" smtClean="0"/>
              <a:t>ab</a:t>
            </a:r>
            <a:r>
              <a:rPr lang="en-US" dirty="0" smtClean="0"/>
              <a:t>, </a:t>
            </a:r>
            <a:r>
              <a:rPr lang="en-US" dirty="0" err="1" smtClean="0"/>
              <a:t>abab</a:t>
            </a:r>
            <a:r>
              <a:rPr lang="en-US" dirty="0" smtClean="0"/>
              <a:t>, </a:t>
            </a:r>
            <a:r>
              <a:rPr lang="en-US" dirty="0" err="1" smtClean="0"/>
              <a:t>ababab</a:t>
            </a:r>
            <a:r>
              <a:rPr lang="en-US" dirty="0" smtClean="0"/>
              <a:t>, ... }</a:t>
            </a:r>
            <a:br>
              <a:rPr lang="en-US" dirty="0" smtClean="0"/>
            </a:br>
            <a:r>
              <a:rPr lang="en-US" dirty="0" smtClean="0"/>
              <a:t>    = { (ab)</a:t>
            </a:r>
            <a:r>
              <a:rPr lang="en-US" baseline="30000" dirty="0" smtClean="0"/>
              <a:t>n </a:t>
            </a:r>
            <a:r>
              <a:rPr lang="en-US" dirty="0" smtClean="0"/>
              <a:t>| n </a:t>
            </a:r>
            <a:r>
              <a:rPr lang="en-US" dirty="0" smtClean="0">
                <a:latin typeface="Calibri"/>
                <a:cs typeface="Calibri"/>
              </a:rPr>
              <a:t>≥ 1 }		</a:t>
            </a:r>
            <a:r>
              <a:rPr lang="en-US" dirty="0" smtClean="0">
                <a:solidFill>
                  <a:schemeClr val="tx1"/>
                </a:solidFill>
                <a:latin typeface="Calibri"/>
                <a:cs typeface="Calibri"/>
              </a:rPr>
              <a:t>(infinite language)</a:t>
            </a:r>
          </a:p>
          <a:p>
            <a:pPr marL="0" indent="0">
              <a:buNone/>
            </a:pPr>
            <a:endParaRPr lang="en-US" dirty="0" smtClean="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045800" y="5733360"/>
              <a:ext cx="1252800" cy="419760"/>
            </p14:xfrm>
          </p:contentPart>
        </mc:Choice>
        <mc:Fallback xmlns="">
          <p:pic>
            <p:nvPicPr>
              <p:cNvPr id="4" name="Ink 3"/>
              <p:cNvPicPr/>
              <p:nvPr/>
            </p:nvPicPr>
            <p:blipFill>
              <a:blip r:embed="rId3"/>
              <a:stretch>
                <a:fillRect/>
              </a:stretch>
            </p:blipFill>
            <p:spPr>
              <a:xfrm>
                <a:off x="1031400" y="5722560"/>
                <a:ext cx="1272240" cy="443520"/>
              </a:xfrm>
              <a:prstGeom prst="rect">
                <a:avLst/>
              </a:prstGeom>
            </p:spPr>
          </p:pic>
        </mc:Fallback>
      </mc:AlternateContent>
    </p:spTree>
    <p:extLst>
      <p:ext uri="{BB962C8B-B14F-4D97-AF65-F5344CB8AC3E}">
        <p14:creationId xmlns:p14="http://schemas.microsoft.com/office/powerpoint/2010/main" val="13059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Operations</a:t>
            </a:r>
            <a:endParaRPr lang="en-US" dirty="0"/>
          </a:p>
        </p:txBody>
      </p:sp>
      <p:sp>
        <p:nvSpPr>
          <p:cNvPr id="3" name="Content Placeholder 2"/>
          <p:cNvSpPr>
            <a:spLocks noGrp="1"/>
          </p:cNvSpPr>
          <p:nvPr>
            <p:ph idx="1"/>
          </p:nvPr>
        </p:nvSpPr>
        <p:spPr>
          <a:xfrm>
            <a:off x="457200" y="1470992"/>
            <a:ext cx="8229600" cy="3280302"/>
          </a:xfrm>
        </p:spPr>
        <p:txBody>
          <a:bodyPr/>
          <a:lstStyle/>
          <a:p>
            <a:pPr marL="0" indent="0">
              <a:buNone/>
            </a:pPr>
            <a:r>
              <a:rPr lang="en-US" dirty="0" smtClean="0"/>
              <a:t>L = {</a:t>
            </a:r>
            <a:r>
              <a:rPr lang="en-US" dirty="0" err="1" smtClean="0"/>
              <a:t>a,ab</a:t>
            </a:r>
            <a:r>
              <a:rPr lang="en-US" dirty="0" smtClean="0"/>
              <a:t>}</a:t>
            </a:r>
          </a:p>
          <a:p>
            <a:pPr marL="0" indent="0">
              <a:buNone/>
            </a:pPr>
            <a:r>
              <a:rPr lang="en-US" dirty="0" smtClean="0">
                <a:solidFill>
                  <a:schemeClr val="tx1"/>
                </a:solidFill>
              </a:rPr>
              <a:t>L </a:t>
            </a:r>
            <a:r>
              <a:rPr lang="en-US" dirty="0" err="1" smtClean="0">
                <a:solidFill>
                  <a:schemeClr val="tx1"/>
                </a:solidFill>
              </a:rPr>
              <a:t>L</a:t>
            </a:r>
            <a:r>
              <a:rPr lang="en-US" dirty="0" smtClean="0">
                <a:solidFill>
                  <a:schemeClr val="tx1"/>
                </a:solidFill>
              </a:rPr>
              <a:t> = { aa, </a:t>
            </a:r>
            <a:r>
              <a:rPr lang="en-US" dirty="0" err="1" smtClean="0">
                <a:solidFill>
                  <a:schemeClr val="tx1"/>
                </a:solidFill>
              </a:rPr>
              <a:t>aab</a:t>
            </a:r>
            <a:r>
              <a:rPr lang="en-US" dirty="0" smtClean="0">
                <a:solidFill>
                  <a:schemeClr val="tx1"/>
                </a:solidFill>
              </a:rPr>
              <a:t>, aba, </a:t>
            </a:r>
            <a:r>
              <a:rPr lang="en-US" dirty="0" err="1" smtClean="0">
                <a:solidFill>
                  <a:schemeClr val="tx1"/>
                </a:solidFill>
              </a:rPr>
              <a:t>abab</a:t>
            </a:r>
            <a:r>
              <a:rPr lang="en-US" dirty="0" smtClean="0">
                <a:solidFill>
                  <a:schemeClr val="tx1"/>
                </a:solidFill>
              </a:rPr>
              <a:t> }</a:t>
            </a:r>
          </a:p>
          <a:p>
            <a:pPr marL="0" indent="0">
              <a:buNone/>
            </a:pPr>
            <a:r>
              <a:rPr lang="en-US" dirty="0"/>
              <a:t>	</a:t>
            </a:r>
            <a:r>
              <a:rPr lang="en-US" dirty="0" smtClean="0"/>
              <a:t>compute LLL</a:t>
            </a:r>
          </a:p>
          <a:p>
            <a:pPr marL="0" indent="0">
              <a:buNone/>
            </a:pPr>
            <a:r>
              <a:rPr lang="en-US" dirty="0" smtClean="0">
                <a:solidFill>
                  <a:schemeClr val="tx1"/>
                </a:solidFill>
              </a:rPr>
              <a:t>L* = {</a:t>
            </a:r>
            <a:r>
              <a:rPr lang="el-GR" dirty="0" smtClean="0">
                <a:solidFill>
                  <a:schemeClr val="tx1"/>
                </a:solidFill>
              </a:rPr>
              <a:t>ε</a:t>
            </a:r>
            <a:r>
              <a:rPr lang="en-US" dirty="0" smtClean="0">
                <a:solidFill>
                  <a:schemeClr val="tx1"/>
                </a:solidFill>
              </a:rPr>
              <a:t>,a, ab, aa, </a:t>
            </a:r>
            <a:r>
              <a:rPr lang="en-US" dirty="0" err="1" smtClean="0">
                <a:solidFill>
                  <a:schemeClr val="tx1"/>
                </a:solidFill>
              </a:rPr>
              <a:t>aab</a:t>
            </a:r>
            <a:r>
              <a:rPr lang="en-US" dirty="0" smtClean="0">
                <a:solidFill>
                  <a:schemeClr val="tx1"/>
                </a:solidFill>
              </a:rPr>
              <a:t>, aba, </a:t>
            </a:r>
            <a:r>
              <a:rPr lang="en-US" dirty="0" err="1" smtClean="0">
                <a:solidFill>
                  <a:schemeClr val="tx1"/>
                </a:solidFill>
              </a:rPr>
              <a:t>abab</a:t>
            </a:r>
            <a:r>
              <a:rPr lang="en-US" dirty="0" smtClean="0">
                <a:solidFill>
                  <a:schemeClr val="tx1"/>
                </a:solidFill>
              </a:rPr>
              <a:t>, </a:t>
            </a:r>
            <a:r>
              <a:rPr lang="en-US" dirty="0" err="1" smtClean="0">
                <a:solidFill>
                  <a:schemeClr val="tx1"/>
                </a:solidFill>
              </a:rPr>
              <a:t>aaa</a:t>
            </a:r>
            <a:r>
              <a:rPr lang="en-US" dirty="0" smtClean="0">
                <a:solidFill>
                  <a:schemeClr val="tx1"/>
                </a:solidFill>
              </a:rPr>
              <a:t>, ... }</a:t>
            </a:r>
          </a:p>
          <a:p>
            <a:pPr marL="0" indent="0">
              <a:buNone/>
            </a:pPr>
            <a:r>
              <a:rPr lang="en-US" dirty="0" smtClean="0"/>
              <a:t>Is bb inside L* ?</a:t>
            </a:r>
          </a:p>
          <a:p>
            <a:pPr marL="0" indent="0">
              <a:buNone/>
            </a:pPr>
            <a:r>
              <a:rPr lang="en-US" dirty="0" smtClean="0"/>
              <a:t>Is it the case that</a:t>
            </a:r>
          </a:p>
          <a:p>
            <a:pPr marL="0" indent="0">
              <a:buNone/>
            </a:pPr>
            <a:r>
              <a:rPr lang="en-US" dirty="0">
                <a:solidFill>
                  <a:schemeClr val="tx1"/>
                </a:solidFill>
              </a:rPr>
              <a:t>L</a:t>
            </a:r>
            <a:r>
              <a:rPr lang="en-US" dirty="0" smtClean="0">
                <a:solidFill>
                  <a:schemeClr val="tx1"/>
                </a:solidFill>
              </a:rPr>
              <a:t>* = { w | immediately before each b there is a }</a:t>
            </a:r>
          </a:p>
          <a:p>
            <a:pPr marL="0" indent="0">
              <a:buNone/>
            </a:pPr>
            <a:r>
              <a:rPr lang="en-US" dirty="0"/>
              <a:t>If yes, prove </a:t>
            </a:r>
            <a:r>
              <a:rPr lang="en-US" dirty="0" smtClean="0"/>
              <a:t>it. If no, give a counterexample. </a:t>
            </a:r>
          </a:p>
        </p:txBody>
      </p:sp>
    </p:spTree>
    <p:extLst>
      <p:ext uri="{BB962C8B-B14F-4D97-AF65-F5344CB8AC3E}">
        <p14:creationId xmlns:p14="http://schemas.microsoft.com/office/powerpoint/2010/main" val="2174120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pPr marL="0" indent="0">
              <a:buNone/>
            </a:pPr>
            <a:r>
              <a:rPr lang="en-US" dirty="0"/>
              <a:t>L* = { w</a:t>
            </a:r>
            <a:r>
              <a:rPr lang="en-US" baseline="-25000" dirty="0"/>
              <a:t>1</a:t>
            </a:r>
            <a:r>
              <a:rPr lang="en-US" dirty="0"/>
              <a:t> … </a:t>
            </a:r>
            <a:r>
              <a:rPr lang="en-US" dirty="0" err="1"/>
              <a:t>w</a:t>
            </a:r>
            <a:r>
              <a:rPr lang="en-US" baseline="-25000" dirty="0" err="1"/>
              <a:t>n</a:t>
            </a:r>
            <a:r>
              <a:rPr lang="en-US" dirty="0"/>
              <a:t> | n ≥ 0, w</a:t>
            </a:r>
            <a:r>
              <a:rPr lang="en-US" baseline="-25000" dirty="0"/>
              <a:t>1</a:t>
            </a:r>
            <a:r>
              <a:rPr lang="en-US" dirty="0"/>
              <a:t> … </a:t>
            </a:r>
            <a:r>
              <a:rPr lang="en-US" dirty="0" err="1"/>
              <a:t>w</a:t>
            </a:r>
            <a:r>
              <a:rPr lang="en-US" baseline="-25000" dirty="0" err="1"/>
              <a:t>n</a:t>
            </a:r>
            <a:r>
              <a:rPr lang="en-US" baseline="-25000" dirty="0"/>
              <a:t> </a:t>
            </a:r>
            <a:r>
              <a:rPr lang="en-US" dirty="0">
                <a:sym typeface="Symbol"/>
              </a:rPr>
              <a:t> L } </a:t>
            </a:r>
          </a:p>
          <a:p>
            <a:pPr marL="0" indent="0">
              <a:buNone/>
            </a:pPr>
            <a:r>
              <a:rPr lang="en-US" dirty="0">
                <a:sym typeface="Symbol"/>
              </a:rPr>
              <a:t>     = U</a:t>
            </a:r>
            <a:r>
              <a:rPr lang="en-US" baseline="-25000" dirty="0">
                <a:sym typeface="Symbol"/>
              </a:rPr>
              <a:t>n</a:t>
            </a:r>
            <a:r>
              <a:rPr lang="en-US" dirty="0">
                <a:sym typeface="Symbol"/>
              </a:rPr>
              <a:t> L</a:t>
            </a:r>
            <a:r>
              <a:rPr lang="en-US" baseline="30000" dirty="0">
                <a:sym typeface="Symbol"/>
              </a:rPr>
              <a:t>n          </a:t>
            </a:r>
            <a:r>
              <a:rPr lang="en-US" dirty="0">
                <a:sym typeface="Symbol"/>
              </a:rPr>
              <a:t>where     L</a:t>
            </a:r>
            <a:r>
              <a:rPr lang="en-US" baseline="30000" dirty="0">
                <a:sym typeface="Symbol"/>
              </a:rPr>
              <a:t>n+1</a:t>
            </a:r>
            <a:r>
              <a:rPr lang="en-US" baseline="-25000" dirty="0">
                <a:sym typeface="Symbol"/>
              </a:rPr>
              <a:t> </a:t>
            </a:r>
            <a:r>
              <a:rPr lang="en-US" dirty="0">
                <a:sym typeface="Symbol"/>
              </a:rPr>
              <a:t>= L L</a:t>
            </a:r>
            <a:r>
              <a:rPr lang="en-US" baseline="30000" dirty="0">
                <a:sym typeface="Symbol"/>
              </a:rPr>
              <a:t>n</a:t>
            </a:r>
            <a:r>
              <a:rPr lang="en-US" dirty="0">
                <a:sym typeface="Symbol"/>
              </a:rPr>
              <a:t> , L</a:t>
            </a:r>
            <a:r>
              <a:rPr lang="en-US" baseline="30000" dirty="0">
                <a:sym typeface="Symbol"/>
              </a:rPr>
              <a:t>0 </a:t>
            </a:r>
            <a:r>
              <a:rPr lang="en-US" dirty="0">
                <a:sym typeface="Symbol"/>
              </a:rPr>
              <a:t>={</a:t>
            </a:r>
            <a:r>
              <a:rPr lang="el-GR" dirty="0"/>
              <a:t>ε</a:t>
            </a:r>
            <a:r>
              <a:rPr lang="en-US" dirty="0"/>
              <a:t>}.  </a:t>
            </a:r>
            <a:endParaRPr lang="en-US" dirty="0" smtClean="0"/>
          </a:p>
          <a:p>
            <a:pPr marL="0" indent="0">
              <a:buNone/>
            </a:pPr>
            <a:r>
              <a:rPr lang="en-US" dirty="0" smtClean="0"/>
              <a:t>Obviously </a:t>
            </a:r>
            <a:r>
              <a:rPr lang="en-US" dirty="0"/>
              <a:t>also </a:t>
            </a:r>
            <a:r>
              <a:rPr lang="en-US" dirty="0">
                <a:sym typeface="Symbol"/>
              </a:rPr>
              <a:t>L</a:t>
            </a:r>
            <a:r>
              <a:rPr lang="en-US" baseline="30000" dirty="0">
                <a:sym typeface="Symbol"/>
              </a:rPr>
              <a:t>n+1</a:t>
            </a:r>
            <a:r>
              <a:rPr lang="en-US" baseline="-25000" dirty="0">
                <a:sym typeface="Symbol"/>
              </a:rPr>
              <a:t> </a:t>
            </a:r>
            <a:r>
              <a:rPr lang="en-US" dirty="0">
                <a:sym typeface="Symbol"/>
              </a:rPr>
              <a:t>= L</a:t>
            </a:r>
            <a:r>
              <a:rPr lang="en-US" baseline="30000" dirty="0">
                <a:sym typeface="Symbol"/>
              </a:rPr>
              <a:t>n</a:t>
            </a:r>
            <a:r>
              <a:rPr lang="en-US" dirty="0">
                <a:sym typeface="Symbol"/>
              </a:rPr>
              <a:t> L</a:t>
            </a:r>
            <a:endParaRPr lang="en-US" baseline="30000" dirty="0">
              <a:sym typeface="Symbol"/>
            </a:endParaRPr>
          </a:p>
          <a:p>
            <a:pPr marL="0" indent="0">
              <a:buNone/>
            </a:pPr>
            <a:endParaRPr lang="en-US" dirty="0"/>
          </a:p>
        </p:txBody>
      </p:sp>
    </p:spTree>
    <p:extLst>
      <p:ext uri="{BB962C8B-B14F-4D97-AF65-F5344CB8AC3E}">
        <p14:creationId xmlns:p14="http://schemas.microsoft.com/office/powerpoint/2010/main" val="2908717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018"/>
            <a:ext cx="8229600" cy="798444"/>
          </a:xfrm>
        </p:spPr>
        <p:txBody>
          <a:bodyPr/>
          <a:lstStyle/>
          <a:p>
            <a:r>
              <a:rPr lang="en-US" dirty="0" smtClean="0"/>
              <a:t>Star of a Language. Exercise with Proof</a:t>
            </a:r>
            <a:endParaRPr lang="en-US" dirty="0"/>
          </a:p>
        </p:txBody>
      </p:sp>
      <p:sp>
        <p:nvSpPr>
          <p:cNvPr id="3" name="Content Placeholder 2"/>
          <p:cNvSpPr>
            <a:spLocks noGrp="1"/>
          </p:cNvSpPr>
          <p:nvPr>
            <p:ph idx="1"/>
          </p:nvPr>
        </p:nvSpPr>
        <p:spPr>
          <a:xfrm>
            <a:off x="457200" y="1095703"/>
            <a:ext cx="8560676" cy="5466462"/>
          </a:xfrm>
        </p:spPr>
        <p:txBody>
          <a:bodyPr/>
          <a:lstStyle/>
          <a:p>
            <a:pPr marL="0" indent="0">
              <a:buNone/>
            </a:pPr>
            <a:r>
              <a:rPr lang="en-US" sz="2400" dirty="0" smtClean="0"/>
              <a:t>L* = { w</a:t>
            </a:r>
            <a:r>
              <a:rPr lang="en-US" sz="2400" baseline="-25000" dirty="0" smtClean="0"/>
              <a:t>1</a:t>
            </a:r>
            <a:r>
              <a:rPr lang="en-US" sz="2400" dirty="0" smtClean="0"/>
              <a:t> … </a:t>
            </a:r>
            <a:r>
              <a:rPr lang="en-US" sz="2400" dirty="0" err="1" smtClean="0"/>
              <a:t>w</a:t>
            </a:r>
            <a:r>
              <a:rPr lang="en-US" sz="2400" baseline="-25000" dirty="0" err="1" smtClean="0"/>
              <a:t>n</a:t>
            </a:r>
            <a:r>
              <a:rPr lang="en-US" sz="2400" dirty="0" smtClean="0"/>
              <a:t> | n ≥ 0</a:t>
            </a:r>
            <a:r>
              <a:rPr lang="en-US" sz="2400" dirty="0"/>
              <a:t>, w</a:t>
            </a:r>
            <a:r>
              <a:rPr lang="en-US" sz="2400" baseline="-25000" dirty="0"/>
              <a:t>1</a:t>
            </a:r>
            <a:r>
              <a:rPr lang="en-US" sz="2400" dirty="0"/>
              <a:t> … </a:t>
            </a:r>
            <a:r>
              <a:rPr lang="en-US" sz="2400" dirty="0" err="1" smtClean="0"/>
              <a:t>w</a:t>
            </a:r>
            <a:r>
              <a:rPr lang="en-US" sz="2400" baseline="-25000" dirty="0" err="1" smtClean="0"/>
              <a:t>n</a:t>
            </a:r>
            <a:r>
              <a:rPr lang="en-US" sz="2400" baseline="-25000" dirty="0" smtClean="0"/>
              <a:t> </a:t>
            </a:r>
            <a:r>
              <a:rPr lang="en-US" sz="2400" dirty="0" smtClean="0">
                <a:sym typeface="Symbol"/>
              </a:rPr>
              <a:t> L } </a:t>
            </a:r>
          </a:p>
          <a:p>
            <a:pPr marL="0" indent="0">
              <a:buNone/>
            </a:pPr>
            <a:r>
              <a:rPr lang="en-US" sz="2400" dirty="0" smtClean="0">
                <a:sym typeface="Symbol"/>
              </a:rPr>
              <a:t>     = U</a:t>
            </a:r>
            <a:r>
              <a:rPr lang="en-US" sz="2400" baseline="-25000" dirty="0" smtClean="0">
                <a:sym typeface="Symbol"/>
              </a:rPr>
              <a:t>n</a:t>
            </a:r>
            <a:r>
              <a:rPr lang="en-US" sz="2400" dirty="0" smtClean="0">
                <a:sym typeface="Symbol"/>
              </a:rPr>
              <a:t> L</a:t>
            </a:r>
            <a:r>
              <a:rPr lang="en-US" sz="2400" baseline="30000" dirty="0" smtClean="0">
                <a:sym typeface="Symbol"/>
              </a:rPr>
              <a:t>n          </a:t>
            </a:r>
            <a:r>
              <a:rPr lang="en-US" sz="2400" dirty="0" smtClean="0">
                <a:sym typeface="Symbol"/>
              </a:rPr>
              <a:t>where     L</a:t>
            </a:r>
            <a:r>
              <a:rPr lang="en-US" sz="2400" baseline="30000" dirty="0" smtClean="0">
                <a:sym typeface="Symbol"/>
              </a:rPr>
              <a:t>n+1</a:t>
            </a:r>
            <a:r>
              <a:rPr lang="en-US" sz="2400" baseline="-25000" dirty="0" smtClean="0">
                <a:sym typeface="Symbol"/>
              </a:rPr>
              <a:t> </a:t>
            </a:r>
            <a:r>
              <a:rPr lang="en-US" sz="2400" dirty="0" smtClean="0">
                <a:sym typeface="Symbol"/>
              </a:rPr>
              <a:t>= L L</a:t>
            </a:r>
            <a:r>
              <a:rPr lang="en-US" sz="2400" baseline="30000" dirty="0" smtClean="0">
                <a:sym typeface="Symbol"/>
              </a:rPr>
              <a:t>n</a:t>
            </a:r>
            <a:r>
              <a:rPr lang="en-US" sz="2400" dirty="0" smtClean="0">
                <a:sym typeface="Symbol"/>
              </a:rPr>
              <a:t> , L</a:t>
            </a:r>
            <a:r>
              <a:rPr lang="en-US" sz="2400" baseline="30000" dirty="0" smtClean="0">
                <a:sym typeface="Symbol"/>
              </a:rPr>
              <a:t>0 </a:t>
            </a:r>
            <a:r>
              <a:rPr lang="en-US" sz="2400" dirty="0" smtClean="0">
                <a:sym typeface="Symbol"/>
              </a:rPr>
              <a:t>={</a:t>
            </a:r>
            <a:r>
              <a:rPr lang="el-GR" sz="2400" dirty="0" smtClean="0"/>
              <a:t>ε</a:t>
            </a:r>
            <a:r>
              <a:rPr lang="en-US" sz="2400" dirty="0" smtClean="0"/>
              <a:t>}.  Obviously also </a:t>
            </a:r>
            <a:r>
              <a:rPr lang="en-US" sz="2400" dirty="0">
                <a:sym typeface="Symbol"/>
              </a:rPr>
              <a:t>L</a:t>
            </a:r>
            <a:r>
              <a:rPr lang="en-US" sz="2400" baseline="30000" dirty="0">
                <a:sym typeface="Symbol"/>
              </a:rPr>
              <a:t>n+1</a:t>
            </a:r>
            <a:r>
              <a:rPr lang="en-US" sz="2400" baseline="-25000" dirty="0">
                <a:sym typeface="Symbol"/>
              </a:rPr>
              <a:t> </a:t>
            </a:r>
            <a:r>
              <a:rPr lang="en-US" sz="2400" dirty="0">
                <a:sym typeface="Symbol"/>
              </a:rPr>
              <a:t>= </a:t>
            </a:r>
            <a:r>
              <a:rPr lang="en-US" sz="2400" dirty="0" smtClean="0">
                <a:sym typeface="Symbol"/>
              </a:rPr>
              <a:t>L</a:t>
            </a:r>
            <a:r>
              <a:rPr lang="en-US" sz="2400" baseline="30000" dirty="0" smtClean="0">
                <a:sym typeface="Symbol"/>
              </a:rPr>
              <a:t>n</a:t>
            </a:r>
            <a:r>
              <a:rPr lang="en-US" sz="2400" dirty="0" smtClean="0">
                <a:sym typeface="Symbol"/>
              </a:rPr>
              <a:t> L</a:t>
            </a:r>
            <a:endParaRPr lang="en-US" sz="2400" baseline="30000" dirty="0" smtClean="0">
              <a:sym typeface="Symbol"/>
            </a:endParaRPr>
          </a:p>
          <a:p>
            <a:pPr marL="0" indent="0">
              <a:buNone/>
            </a:pPr>
            <a:r>
              <a:rPr lang="en-US" sz="2400" b="1" dirty="0" smtClean="0">
                <a:solidFill>
                  <a:schemeClr val="tx1"/>
                </a:solidFill>
              </a:rPr>
              <a:t>Exercise</a:t>
            </a:r>
            <a:r>
              <a:rPr lang="en-US" sz="2400" b="1" dirty="0">
                <a:solidFill>
                  <a:schemeClr val="tx1"/>
                </a:solidFill>
              </a:rPr>
              <a:t>.</a:t>
            </a:r>
            <a:r>
              <a:rPr lang="en-US" sz="2400" dirty="0">
                <a:solidFill>
                  <a:schemeClr val="tx1"/>
                </a:solidFill>
              </a:rPr>
              <a:t> </a:t>
            </a:r>
            <a:r>
              <a:rPr lang="en-US" sz="2400" dirty="0" smtClean="0">
                <a:solidFill>
                  <a:schemeClr val="tx1"/>
                </a:solidFill>
              </a:rPr>
              <a:t>Show that {</a:t>
            </a:r>
            <a:r>
              <a:rPr lang="en-US" sz="2400" dirty="0" err="1" smtClean="0">
                <a:solidFill>
                  <a:schemeClr val="tx1"/>
                </a:solidFill>
              </a:rPr>
              <a:t>a,ab</a:t>
            </a:r>
            <a:r>
              <a:rPr lang="en-US" sz="2400" dirty="0">
                <a:solidFill>
                  <a:schemeClr val="tx1"/>
                </a:solidFill>
              </a:rPr>
              <a:t>}*= S</a:t>
            </a:r>
            <a:r>
              <a:rPr lang="en-US" sz="2400" dirty="0" smtClean="0">
                <a:solidFill>
                  <a:schemeClr val="tx1"/>
                </a:solidFill>
              </a:rPr>
              <a:t>   where</a:t>
            </a:r>
          </a:p>
          <a:p>
            <a:pPr marL="0" indent="0">
              <a:buNone/>
            </a:pPr>
            <a:r>
              <a:rPr lang="en-US" sz="2400" dirty="0">
                <a:solidFill>
                  <a:schemeClr val="tx1"/>
                </a:solidFill>
              </a:rPr>
              <a:t> </a:t>
            </a:r>
            <a:r>
              <a:rPr lang="en-US" sz="2400" dirty="0" smtClean="0">
                <a:solidFill>
                  <a:schemeClr val="tx1"/>
                </a:solidFill>
              </a:rPr>
              <a:t> S = {w </a:t>
            </a:r>
            <a:r>
              <a:rPr lang="en-US" sz="2400" dirty="0">
                <a:solidFill>
                  <a:schemeClr val="tx1"/>
                </a:solidFill>
                <a:sym typeface="Symbol"/>
              </a:rPr>
              <a:t></a:t>
            </a:r>
            <a:r>
              <a:rPr lang="en-US" sz="2400" dirty="0" smtClean="0">
                <a:solidFill>
                  <a:schemeClr val="tx1"/>
                </a:solidFill>
              </a:rPr>
              <a:t> {</a:t>
            </a:r>
            <a:r>
              <a:rPr lang="en-US" sz="2400" dirty="0" err="1" smtClean="0">
                <a:solidFill>
                  <a:schemeClr val="tx1"/>
                </a:solidFill>
              </a:rPr>
              <a:t>a,b</a:t>
            </a:r>
            <a:r>
              <a:rPr lang="en-US" sz="2400" dirty="0" smtClean="0">
                <a:solidFill>
                  <a:schemeClr val="tx1"/>
                </a:solidFill>
              </a:rPr>
              <a:t>}*|</a:t>
            </a:r>
            <a:r>
              <a:rPr lang="en-US" sz="2400" dirty="0" smtClean="0">
                <a:solidFill>
                  <a:schemeClr val="tx1"/>
                </a:solidFill>
                <a:sym typeface="Symbol"/>
              </a:rPr>
              <a:t>0i&lt;|w|. if </a:t>
            </a:r>
            <a:r>
              <a:rPr lang="en-US" sz="2400" dirty="0" smtClean="0">
                <a:solidFill>
                  <a:schemeClr val="tx1"/>
                </a:solidFill>
              </a:rPr>
              <a:t>w</a:t>
            </a:r>
            <a:r>
              <a:rPr lang="en-US" sz="2400" baseline="-25000" dirty="0" smtClean="0">
                <a:solidFill>
                  <a:schemeClr val="tx1"/>
                </a:solidFill>
              </a:rPr>
              <a:t>(</a:t>
            </a:r>
            <a:r>
              <a:rPr lang="en-US" sz="2400" baseline="-25000" dirty="0" err="1" smtClean="0">
                <a:solidFill>
                  <a:schemeClr val="tx1"/>
                </a:solidFill>
              </a:rPr>
              <a:t>i</a:t>
            </a:r>
            <a:r>
              <a:rPr lang="en-US" sz="2400" baseline="-25000" dirty="0" smtClean="0">
                <a:solidFill>
                  <a:schemeClr val="tx1"/>
                </a:solidFill>
              </a:rPr>
              <a:t>) </a:t>
            </a:r>
            <a:r>
              <a:rPr lang="en-US" sz="2400" dirty="0" smtClean="0">
                <a:solidFill>
                  <a:schemeClr val="tx1"/>
                </a:solidFill>
              </a:rPr>
              <a:t>=b then: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i</a:t>
            </a:r>
            <a:r>
              <a:rPr lang="en-US" sz="2400" dirty="0" smtClean="0">
                <a:solidFill>
                  <a:schemeClr val="tx1"/>
                </a:solidFill>
                <a:sym typeface="Wingdings" pitchFamily="2" charset="2"/>
              </a:rPr>
              <a:t> &gt; 0 and w</a:t>
            </a:r>
            <a:r>
              <a:rPr lang="en-US" sz="2400" baseline="-25000" dirty="0" smtClean="0">
                <a:solidFill>
                  <a:schemeClr val="tx1"/>
                </a:solidFill>
                <a:sym typeface="Wingdings" pitchFamily="2" charset="2"/>
              </a:rPr>
              <a:t>(i-1)</a:t>
            </a:r>
            <a:r>
              <a:rPr lang="en-US" sz="2400" dirty="0" smtClean="0">
                <a:solidFill>
                  <a:schemeClr val="tx1"/>
                </a:solidFill>
                <a:sym typeface="Wingdings" pitchFamily="2" charset="2"/>
              </a:rPr>
              <a:t>=a}</a:t>
            </a:r>
            <a:endParaRPr lang="en-US" sz="2400" dirty="0" smtClean="0">
              <a:solidFill>
                <a:schemeClr val="tx1"/>
              </a:solidFill>
            </a:endParaRPr>
          </a:p>
          <a:p>
            <a:pPr marL="0" indent="0">
              <a:buNone/>
            </a:pPr>
            <a:r>
              <a:rPr lang="en-US" sz="2400" b="1" dirty="0" smtClean="0">
                <a:solidFill>
                  <a:schemeClr val="tx1"/>
                </a:solidFill>
              </a:rPr>
              <a:t>Proof. </a:t>
            </a:r>
            <a:r>
              <a:rPr lang="en-US" sz="2400" dirty="0" smtClean="0">
                <a:solidFill>
                  <a:schemeClr val="tx1"/>
                </a:solidFill>
              </a:rPr>
              <a:t>We show </a:t>
            </a:r>
            <a:r>
              <a:rPr lang="en-US" sz="2400" dirty="0">
                <a:solidFill>
                  <a:schemeClr val="tx1"/>
                </a:solidFill>
              </a:rPr>
              <a:t>{</a:t>
            </a:r>
            <a:r>
              <a:rPr lang="en-US" sz="2400" dirty="0" err="1">
                <a:solidFill>
                  <a:schemeClr val="tx1"/>
                </a:solidFill>
              </a:rPr>
              <a:t>a,ab</a:t>
            </a:r>
            <a:r>
              <a:rPr lang="en-US" sz="2400" dirty="0" smtClean="0">
                <a:solidFill>
                  <a:schemeClr val="tx1"/>
                </a:solidFill>
              </a:rPr>
              <a:t>}*</a:t>
            </a:r>
            <a:r>
              <a:rPr lang="en-US" sz="2400" dirty="0" smtClean="0">
                <a:solidFill>
                  <a:schemeClr val="tx1"/>
                </a:solidFill>
                <a:sym typeface="Symbol"/>
              </a:rPr>
              <a:t></a:t>
            </a:r>
            <a:r>
              <a:rPr lang="en-US" sz="2400" dirty="0" smtClean="0">
                <a:solidFill>
                  <a:schemeClr val="tx1"/>
                </a:solidFill>
              </a:rPr>
              <a:t>S and </a:t>
            </a:r>
            <a:r>
              <a:rPr lang="en-US" sz="2400" dirty="0">
                <a:solidFill>
                  <a:schemeClr val="tx1"/>
                </a:solidFill>
                <a:sym typeface="Symbol"/>
              </a:rPr>
              <a:t>S</a:t>
            </a:r>
            <a:r>
              <a:rPr lang="en-US" sz="2400" dirty="0" smtClean="0">
                <a:solidFill>
                  <a:schemeClr val="tx1"/>
                </a:solidFill>
                <a:sym typeface="Symbol"/>
              </a:rPr>
              <a:t></a:t>
            </a:r>
            <a:r>
              <a:rPr lang="en-US" sz="2400" dirty="0" smtClean="0">
                <a:solidFill>
                  <a:schemeClr val="tx1"/>
                </a:solidFill>
              </a:rPr>
              <a:t>{</a:t>
            </a:r>
            <a:r>
              <a:rPr lang="en-US" sz="2400" dirty="0" err="1">
                <a:solidFill>
                  <a:schemeClr val="tx1"/>
                </a:solidFill>
              </a:rPr>
              <a:t>a,ab</a:t>
            </a:r>
            <a:r>
              <a:rPr lang="en-US" sz="2400" dirty="0" smtClean="0">
                <a:solidFill>
                  <a:schemeClr val="tx1"/>
                </a:solidFill>
              </a:rPr>
              <a:t>}*.</a:t>
            </a:r>
            <a:endParaRPr lang="en-US" sz="2400" b="1" dirty="0">
              <a:solidFill>
                <a:schemeClr val="tx1"/>
              </a:solidFill>
            </a:endParaRPr>
          </a:p>
          <a:p>
            <a:pPr marL="0" indent="0">
              <a:buNone/>
            </a:pPr>
            <a:r>
              <a:rPr lang="en-US" sz="2400" b="1" dirty="0" smtClean="0">
                <a:solidFill>
                  <a:schemeClr val="tx1"/>
                </a:solidFill>
              </a:rPr>
              <a:t>1)</a:t>
            </a:r>
            <a:r>
              <a:rPr lang="en-US" sz="2400" dirty="0" smtClean="0">
                <a:solidFill>
                  <a:schemeClr val="tx1"/>
                </a:solidFill>
              </a:rPr>
              <a:t> {</a:t>
            </a:r>
            <a:r>
              <a:rPr lang="en-US" sz="2400" dirty="0" err="1" smtClean="0">
                <a:solidFill>
                  <a:schemeClr val="tx1"/>
                </a:solidFill>
              </a:rPr>
              <a:t>a,ab</a:t>
            </a:r>
            <a:r>
              <a:rPr lang="en-US" sz="2400" dirty="0" smtClean="0">
                <a:solidFill>
                  <a:schemeClr val="tx1"/>
                </a:solidFill>
              </a:rPr>
              <a:t>}*</a:t>
            </a:r>
            <a:r>
              <a:rPr lang="en-US" sz="2400" dirty="0">
                <a:solidFill>
                  <a:schemeClr val="tx1"/>
                </a:solidFill>
                <a:sym typeface="Symbol"/>
              </a:rPr>
              <a:t> </a:t>
            </a:r>
            <a:r>
              <a:rPr lang="en-US" sz="2400" dirty="0" smtClean="0">
                <a:solidFill>
                  <a:schemeClr val="tx1"/>
                </a:solidFill>
              </a:rPr>
              <a:t> S: We show that for all </a:t>
            </a:r>
            <a:r>
              <a:rPr lang="en-US" sz="2400" i="1" dirty="0" smtClean="0">
                <a:solidFill>
                  <a:schemeClr val="tx1"/>
                </a:solidFill>
              </a:rPr>
              <a:t>n</a:t>
            </a:r>
            <a:r>
              <a:rPr lang="en-US" sz="2400" dirty="0" smtClean="0">
                <a:solidFill>
                  <a:schemeClr val="tx1"/>
                </a:solidFill>
              </a:rPr>
              <a:t>, </a:t>
            </a:r>
            <a:r>
              <a:rPr lang="en-US" sz="2400" dirty="0">
                <a:solidFill>
                  <a:schemeClr val="tx1"/>
                </a:solidFill>
              </a:rPr>
              <a:t>{</a:t>
            </a:r>
            <a:r>
              <a:rPr lang="en-US" sz="2400" dirty="0" err="1" smtClean="0">
                <a:solidFill>
                  <a:schemeClr val="tx1"/>
                </a:solidFill>
              </a:rPr>
              <a:t>a,ab</a:t>
            </a:r>
            <a:r>
              <a:rPr lang="en-US" sz="2400" dirty="0" smtClean="0">
                <a:solidFill>
                  <a:schemeClr val="tx1"/>
                </a:solidFill>
              </a:rPr>
              <a:t>}</a:t>
            </a:r>
            <a:r>
              <a:rPr lang="en-US" sz="2400" baseline="30000" dirty="0" smtClean="0">
                <a:solidFill>
                  <a:schemeClr val="tx1"/>
                </a:solidFill>
              </a:rPr>
              <a:t>n</a:t>
            </a:r>
            <a:r>
              <a:rPr lang="en-US" sz="2400" dirty="0" smtClean="0">
                <a:solidFill>
                  <a:schemeClr val="tx1"/>
                </a:solidFill>
                <a:sym typeface="Symbol"/>
              </a:rPr>
              <a:t> </a:t>
            </a:r>
            <a:r>
              <a:rPr lang="en-US" sz="2400" dirty="0">
                <a:solidFill>
                  <a:schemeClr val="tx1"/>
                </a:solidFill>
                <a:sym typeface="Symbol"/>
              </a:rPr>
              <a:t></a:t>
            </a:r>
            <a:r>
              <a:rPr lang="en-US" sz="2400" dirty="0">
                <a:solidFill>
                  <a:schemeClr val="tx1"/>
                </a:solidFill>
              </a:rPr>
              <a:t> </a:t>
            </a:r>
            <a:r>
              <a:rPr lang="en-US" sz="2400" dirty="0" smtClean="0">
                <a:solidFill>
                  <a:schemeClr val="tx1"/>
                </a:solidFill>
              </a:rPr>
              <a:t>S, by induction on </a:t>
            </a:r>
            <a:r>
              <a:rPr lang="en-US" sz="2400" i="1" dirty="0" smtClean="0">
                <a:solidFill>
                  <a:schemeClr val="tx1"/>
                </a:solidFill>
              </a:rPr>
              <a:t>n</a:t>
            </a:r>
            <a:endParaRPr lang="en-US" sz="2400" i="1" dirty="0">
              <a:solidFill>
                <a:schemeClr val="tx1"/>
              </a:solidFill>
            </a:endParaRPr>
          </a:p>
          <a:p>
            <a:pPr marL="0" indent="0">
              <a:buNone/>
            </a:pPr>
            <a:r>
              <a:rPr lang="en-US" sz="2400" dirty="0" smtClean="0">
                <a:solidFill>
                  <a:schemeClr val="tx1"/>
                </a:solidFill>
              </a:rPr>
              <a:t>- Base case, n=0. </a:t>
            </a:r>
            <a:r>
              <a:rPr lang="en-US" sz="2400" dirty="0">
                <a:solidFill>
                  <a:schemeClr val="tx1"/>
                </a:solidFill>
              </a:rPr>
              <a:t>{</a:t>
            </a:r>
            <a:r>
              <a:rPr lang="en-US" sz="2400" dirty="0" err="1" smtClean="0">
                <a:solidFill>
                  <a:schemeClr val="tx1"/>
                </a:solidFill>
              </a:rPr>
              <a:t>a,ab</a:t>
            </a:r>
            <a:r>
              <a:rPr lang="en-US" sz="2400" dirty="0" smtClean="0">
                <a:solidFill>
                  <a:schemeClr val="tx1"/>
                </a:solidFill>
              </a:rPr>
              <a:t>}</a:t>
            </a:r>
            <a:r>
              <a:rPr lang="en-US" sz="2400" baseline="30000" dirty="0" smtClean="0">
                <a:solidFill>
                  <a:schemeClr val="tx1"/>
                </a:solidFill>
              </a:rPr>
              <a:t>0</a:t>
            </a:r>
            <a:r>
              <a:rPr lang="en-US" sz="2400" dirty="0" smtClean="0">
                <a:solidFill>
                  <a:schemeClr val="tx1"/>
                </a:solidFill>
              </a:rPr>
              <a:t>={</a:t>
            </a:r>
            <a:r>
              <a:rPr lang="el-GR" sz="2400" dirty="0">
                <a:solidFill>
                  <a:schemeClr val="tx1"/>
                </a:solidFill>
              </a:rPr>
              <a:t>ε</a:t>
            </a:r>
            <a:r>
              <a:rPr lang="en-US" sz="2400" dirty="0" smtClean="0">
                <a:solidFill>
                  <a:schemeClr val="tx1"/>
                </a:solidFill>
              </a:rPr>
              <a:t>}, so </a:t>
            </a:r>
            <a:r>
              <a:rPr lang="en-US" sz="2400" dirty="0" err="1">
                <a:solidFill>
                  <a:schemeClr val="tx1"/>
                </a:solidFill>
                <a:sym typeface="Symbol"/>
              </a:rPr>
              <a:t>i</a:t>
            </a:r>
            <a:r>
              <a:rPr lang="en-US" sz="2400" dirty="0">
                <a:solidFill>
                  <a:schemeClr val="tx1"/>
                </a:solidFill>
                <a:sym typeface="Symbol"/>
              </a:rPr>
              <a:t>&lt;|w</a:t>
            </a:r>
            <a:r>
              <a:rPr lang="en-US" sz="2400" dirty="0" smtClean="0">
                <a:solidFill>
                  <a:schemeClr val="tx1"/>
                </a:solidFill>
                <a:sym typeface="Symbol"/>
              </a:rPr>
              <a:t>| is always false</a:t>
            </a:r>
            <a:r>
              <a:rPr lang="en-US" sz="2400" dirty="0">
                <a:solidFill>
                  <a:schemeClr val="tx1"/>
                </a:solidFill>
                <a:sym typeface="Symbol"/>
              </a:rPr>
              <a:t> </a:t>
            </a:r>
            <a:r>
              <a:rPr lang="en-US" sz="2400" dirty="0" smtClean="0">
                <a:solidFill>
                  <a:schemeClr val="tx1"/>
                </a:solidFill>
                <a:sym typeface="Symbol"/>
              </a:rPr>
              <a:t>and </a:t>
            </a:r>
            <a:r>
              <a:rPr lang="en-US" sz="2400" dirty="0">
                <a:solidFill>
                  <a:schemeClr val="tx1"/>
                </a:solidFill>
                <a:sym typeface="Symbol"/>
              </a:rPr>
              <a:t>'</a:t>
            </a:r>
            <a:r>
              <a:rPr lang="en-US" sz="2400" dirty="0" smtClean="0">
                <a:solidFill>
                  <a:schemeClr val="tx1"/>
                </a:solidFill>
                <a:sym typeface="Symbol"/>
              </a:rPr>
              <a:t>-&gt;' is true.</a:t>
            </a:r>
            <a:endParaRPr lang="en-US" sz="2400" dirty="0" smtClean="0">
              <a:solidFill>
                <a:schemeClr val="tx1"/>
              </a:solidFill>
            </a:endParaRPr>
          </a:p>
          <a:p>
            <a:pPr marL="0" indent="0">
              <a:buNone/>
            </a:pPr>
            <a:r>
              <a:rPr lang="en-US" sz="2400" dirty="0" smtClean="0">
                <a:solidFill>
                  <a:schemeClr val="tx1"/>
                </a:solidFill>
              </a:rPr>
              <a:t>- Suppose </a:t>
            </a:r>
            <a:r>
              <a:rPr lang="en-US" sz="2400" dirty="0">
                <a:solidFill>
                  <a:schemeClr val="tx1"/>
                </a:solidFill>
              </a:rPr>
              <a:t>{</a:t>
            </a:r>
            <a:r>
              <a:rPr lang="en-US" sz="2400" dirty="0" err="1">
                <a:solidFill>
                  <a:schemeClr val="tx1"/>
                </a:solidFill>
              </a:rPr>
              <a:t>a,ab</a:t>
            </a:r>
            <a:r>
              <a:rPr lang="en-US" sz="2400" dirty="0">
                <a:solidFill>
                  <a:schemeClr val="tx1"/>
                </a:solidFill>
              </a:rPr>
              <a:t>}</a:t>
            </a:r>
            <a:r>
              <a:rPr lang="en-US" sz="2400" baseline="30000" dirty="0">
                <a:solidFill>
                  <a:schemeClr val="tx1"/>
                </a:solidFill>
              </a:rPr>
              <a:t>n</a:t>
            </a:r>
            <a:r>
              <a:rPr lang="en-US" sz="2400" dirty="0">
                <a:solidFill>
                  <a:schemeClr val="tx1"/>
                </a:solidFill>
                <a:sym typeface="Symbol"/>
              </a:rPr>
              <a:t> </a:t>
            </a:r>
            <a:r>
              <a:rPr lang="en-US" sz="2400" dirty="0">
                <a:solidFill>
                  <a:schemeClr val="tx1"/>
                </a:solidFill>
              </a:rPr>
              <a:t> </a:t>
            </a:r>
            <a:r>
              <a:rPr lang="en-US" sz="2400" dirty="0" smtClean="0">
                <a:solidFill>
                  <a:schemeClr val="tx1"/>
                </a:solidFill>
              </a:rPr>
              <a:t>S. Showing </a:t>
            </a:r>
            <a:r>
              <a:rPr lang="en-US" sz="2400" dirty="0">
                <a:solidFill>
                  <a:schemeClr val="tx1"/>
                </a:solidFill>
              </a:rPr>
              <a:t>{</a:t>
            </a:r>
            <a:r>
              <a:rPr lang="en-US" sz="2400" dirty="0" err="1" smtClean="0">
                <a:solidFill>
                  <a:schemeClr val="tx1"/>
                </a:solidFill>
              </a:rPr>
              <a:t>a,ab</a:t>
            </a:r>
            <a:r>
              <a:rPr lang="en-US" sz="2400" dirty="0" smtClean="0">
                <a:solidFill>
                  <a:schemeClr val="tx1"/>
                </a:solidFill>
              </a:rPr>
              <a:t>}</a:t>
            </a:r>
            <a:r>
              <a:rPr lang="en-US" sz="2400" baseline="30000" dirty="0" smtClean="0">
                <a:solidFill>
                  <a:schemeClr val="tx1"/>
                </a:solidFill>
              </a:rPr>
              <a:t>n+1</a:t>
            </a:r>
            <a:r>
              <a:rPr lang="en-US" sz="2400" dirty="0" smtClean="0">
                <a:solidFill>
                  <a:schemeClr val="tx1"/>
                </a:solidFill>
                <a:sym typeface="Symbol"/>
              </a:rPr>
              <a:t> </a:t>
            </a:r>
            <a:r>
              <a:rPr lang="en-US" sz="2400" dirty="0">
                <a:solidFill>
                  <a:schemeClr val="tx1"/>
                </a:solidFill>
                <a:sym typeface="Symbol"/>
              </a:rPr>
              <a:t></a:t>
            </a:r>
            <a:r>
              <a:rPr lang="en-US" sz="2400" dirty="0">
                <a:solidFill>
                  <a:schemeClr val="tx1"/>
                </a:solidFill>
              </a:rPr>
              <a:t> </a:t>
            </a:r>
            <a:r>
              <a:rPr lang="en-US" sz="2400" dirty="0" smtClean="0">
                <a:solidFill>
                  <a:schemeClr val="tx1"/>
                </a:solidFill>
              </a:rPr>
              <a:t>S. Let w</a:t>
            </a:r>
            <a:r>
              <a:rPr lang="en-US" sz="2400" dirty="0" smtClean="0">
                <a:solidFill>
                  <a:schemeClr val="tx1"/>
                </a:solidFill>
                <a:sym typeface="Symbol"/>
              </a:rPr>
              <a:t></a:t>
            </a:r>
            <a:r>
              <a:rPr lang="en-US" sz="2400" dirty="0" smtClean="0">
                <a:solidFill>
                  <a:schemeClr val="tx1"/>
                </a:solidFill>
              </a:rPr>
              <a:t>{</a:t>
            </a:r>
            <a:r>
              <a:rPr lang="en-US" sz="2400" dirty="0" err="1" smtClean="0">
                <a:solidFill>
                  <a:schemeClr val="tx1"/>
                </a:solidFill>
              </a:rPr>
              <a:t>a,ab</a:t>
            </a:r>
            <a:r>
              <a:rPr lang="en-US" sz="2400" dirty="0" smtClean="0">
                <a:solidFill>
                  <a:schemeClr val="tx1"/>
                </a:solidFill>
              </a:rPr>
              <a:t>}</a:t>
            </a:r>
            <a:r>
              <a:rPr lang="en-US" sz="2400" baseline="30000" dirty="0" smtClean="0">
                <a:solidFill>
                  <a:schemeClr val="tx1"/>
                </a:solidFill>
              </a:rPr>
              <a:t>n+1</a:t>
            </a:r>
            <a:r>
              <a:rPr lang="en-US" sz="2400" dirty="0" smtClean="0">
                <a:solidFill>
                  <a:schemeClr val="tx1"/>
                </a:solidFill>
              </a:rPr>
              <a:t> . </a:t>
            </a:r>
            <a:br>
              <a:rPr lang="en-US" sz="2400" dirty="0" smtClean="0">
                <a:solidFill>
                  <a:schemeClr val="tx1"/>
                </a:solidFill>
              </a:rPr>
            </a:br>
            <a:r>
              <a:rPr lang="en-US" sz="2400" dirty="0" smtClean="0">
                <a:solidFill>
                  <a:schemeClr val="tx1"/>
                </a:solidFill>
              </a:rPr>
              <a:t>Then w = </a:t>
            </a:r>
            <a:r>
              <a:rPr lang="en-US" sz="2400" dirty="0" err="1" smtClean="0">
                <a:solidFill>
                  <a:schemeClr val="tx1"/>
                </a:solidFill>
              </a:rPr>
              <a:t>vw</a:t>
            </a:r>
            <a:r>
              <a:rPr lang="en-US" sz="2400" dirty="0" smtClean="0">
                <a:solidFill>
                  <a:schemeClr val="tx1"/>
                </a:solidFill>
              </a:rPr>
              <a:t>’ where w’</a:t>
            </a:r>
            <a:r>
              <a:rPr lang="en-US" sz="2400" dirty="0" smtClean="0">
                <a:solidFill>
                  <a:schemeClr val="tx1"/>
                </a:solidFill>
                <a:sym typeface="Symbol"/>
              </a:rPr>
              <a:t></a:t>
            </a:r>
            <a:r>
              <a:rPr lang="en-US" sz="2400" dirty="0">
                <a:solidFill>
                  <a:schemeClr val="tx1"/>
                </a:solidFill>
              </a:rPr>
              <a:t>{</a:t>
            </a:r>
            <a:r>
              <a:rPr lang="en-US" sz="2400" dirty="0" err="1" smtClean="0">
                <a:solidFill>
                  <a:schemeClr val="tx1"/>
                </a:solidFill>
              </a:rPr>
              <a:t>a,ab</a:t>
            </a:r>
            <a:r>
              <a:rPr lang="en-US" sz="2400" dirty="0" smtClean="0">
                <a:solidFill>
                  <a:schemeClr val="tx1"/>
                </a:solidFill>
              </a:rPr>
              <a:t>}</a:t>
            </a:r>
            <a:r>
              <a:rPr lang="en-US" sz="2400" baseline="30000" dirty="0" smtClean="0">
                <a:solidFill>
                  <a:schemeClr val="tx1"/>
                </a:solidFill>
              </a:rPr>
              <a:t>n</a:t>
            </a:r>
            <a:r>
              <a:rPr lang="en-US" sz="2400" dirty="0" smtClean="0">
                <a:solidFill>
                  <a:schemeClr val="tx1"/>
                </a:solidFill>
              </a:rPr>
              <a:t>, v</a:t>
            </a:r>
            <a:r>
              <a:rPr lang="en-US" sz="2400" dirty="0" smtClean="0">
                <a:solidFill>
                  <a:schemeClr val="tx1"/>
                </a:solidFill>
                <a:sym typeface="Symbol"/>
              </a:rPr>
              <a:t></a:t>
            </a:r>
            <a:r>
              <a:rPr lang="en-US" sz="2400" dirty="0">
                <a:solidFill>
                  <a:schemeClr val="tx1"/>
                </a:solidFill>
              </a:rPr>
              <a:t>{</a:t>
            </a:r>
            <a:r>
              <a:rPr lang="en-US" sz="2400" dirty="0" err="1">
                <a:solidFill>
                  <a:schemeClr val="tx1"/>
                </a:solidFill>
              </a:rPr>
              <a:t>a,ab</a:t>
            </a:r>
            <a:r>
              <a:rPr lang="en-US" sz="2400" dirty="0" smtClean="0">
                <a:solidFill>
                  <a:schemeClr val="tx1"/>
                </a:solidFill>
              </a:rPr>
              <a:t>}. Let </a:t>
            </a:r>
            <a:r>
              <a:rPr lang="en-US" sz="2400" dirty="0" err="1" smtClean="0">
                <a:solidFill>
                  <a:schemeClr val="tx1"/>
                </a:solidFill>
              </a:rPr>
              <a:t>i</a:t>
            </a:r>
            <a:r>
              <a:rPr lang="en-US" sz="2400" dirty="0" smtClean="0">
                <a:solidFill>
                  <a:schemeClr val="tx1"/>
                </a:solidFill>
              </a:rPr>
              <a:t> &lt; |w| and w</a:t>
            </a:r>
            <a:r>
              <a:rPr lang="en-US" sz="2400" baseline="-25000" dirty="0" smtClean="0">
                <a:solidFill>
                  <a:schemeClr val="tx1"/>
                </a:solidFill>
              </a:rPr>
              <a:t>(</a:t>
            </a:r>
            <a:r>
              <a:rPr lang="en-US" sz="2400" baseline="-25000" dirty="0" err="1" smtClean="0">
                <a:solidFill>
                  <a:schemeClr val="tx1"/>
                </a:solidFill>
              </a:rPr>
              <a:t>i</a:t>
            </a:r>
            <a:r>
              <a:rPr lang="en-US" sz="2400" baseline="-25000" dirty="0" smtClean="0">
                <a:solidFill>
                  <a:schemeClr val="tx1"/>
                </a:solidFill>
              </a:rPr>
              <a:t>)</a:t>
            </a:r>
            <a:r>
              <a:rPr lang="en-US" sz="2400" dirty="0" smtClean="0">
                <a:solidFill>
                  <a:schemeClr val="tx1"/>
                </a:solidFill>
              </a:rPr>
              <a:t>=b.</a:t>
            </a:r>
            <a:br>
              <a:rPr lang="en-US" sz="2400" dirty="0" smtClean="0">
                <a:solidFill>
                  <a:schemeClr val="tx1"/>
                </a:solidFill>
              </a:rPr>
            </a:br>
            <a:r>
              <a:rPr lang="en-US" sz="2400" dirty="0" smtClean="0">
                <a:solidFill>
                  <a:schemeClr val="tx1"/>
                </a:solidFill>
              </a:rPr>
              <a:t>v</a:t>
            </a:r>
            <a:r>
              <a:rPr lang="en-US" sz="2400" baseline="-25000" dirty="0" smtClean="0">
                <a:solidFill>
                  <a:schemeClr val="tx1"/>
                </a:solidFill>
              </a:rPr>
              <a:t>(0)</a:t>
            </a:r>
            <a:r>
              <a:rPr lang="en-US" sz="2400" dirty="0" smtClean="0">
                <a:solidFill>
                  <a:schemeClr val="tx1"/>
                </a:solidFill>
              </a:rPr>
              <a:t>=a, so w</a:t>
            </a:r>
            <a:r>
              <a:rPr lang="en-US" sz="2400" baseline="-25000" dirty="0" smtClean="0">
                <a:solidFill>
                  <a:schemeClr val="tx1"/>
                </a:solidFill>
              </a:rPr>
              <a:t>(0)</a:t>
            </a:r>
            <a:r>
              <a:rPr lang="en-US" sz="2400" dirty="0">
                <a:solidFill>
                  <a:schemeClr val="tx1"/>
                </a:solidFill>
              </a:rPr>
              <a:t> </a:t>
            </a:r>
            <a:r>
              <a:rPr lang="en-US" sz="2400" dirty="0" smtClean="0">
                <a:solidFill>
                  <a:schemeClr val="tx1"/>
                </a:solidFill>
              </a:rPr>
              <a:t>=a and thus </a:t>
            </a:r>
            <a:r>
              <a:rPr lang="en-US" sz="2400" dirty="0">
                <a:solidFill>
                  <a:schemeClr val="tx1"/>
                </a:solidFill>
              </a:rPr>
              <a:t>w</a:t>
            </a:r>
            <a:r>
              <a:rPr lang="en-US" sz="2400" baseline="-25000" dirty="0">
                <a:solidFill>
                  <a:schemeClr val="tx1"/>
                </a:solidFill>
              </a:rPr>
              <a:t>(0)</a:t>
            </a:r>
            <a:r>
              <a:rPr lang="en-US" sz="2400" dirty="0">
                <a:solidFill>
                  <a:schemeClr val="tx1"/>
                </a:solidFill>
              </a:rPr>
              <a:t> </a:t>
            </a:r>
            <a:r>
              <a:rPr lang="en-US" sz="2400" dirty="0" smtClean="0">
                <a:solidFill>
                  <a:schemeClr val="tx1"/>
                </a:solidFill>
              </a:rPr>
              <a:t>!=b. Therefore </a:t>
            </a:r>
            <a:r>
              <a:rPr lang="en-US" sz="2400" dirty="0" err="1" smtClean="0">
                <a:solidFill>
                  <a:schemeClr val="tx1"/>
                </a:solidFill>
              </a:rPr>
              <a:t>i</a:t>
            </a:r>
            <a:r>
              <a:rPr lang="en-US" sz="2400" dirty="0" smtClean="0">
                <a:solidFill>
                  <a:schemeClr val="tx1"/>
                </a:solidFill>
              </a:rPr>
              <a:t> &gt; 0. T</a:t>
            </a:r>
            <a:r>
              <a:rPr lang="en-US" sz="2400" dirty="0" smtClean="0">
                <a:solidFill>
                  <a:schemeClr val="tx1"/>
                </a:solidFill>
                <a:sym typeface="Wingdings" pitchFamily="2" charset="2"/>
              </a:rPr>
              <a:t>wo cases:</a:t>
            </a:r>
            <a:br>
              <a:rPr lang="en-US" sz="2400" dirty="0" smtClean="0">
                <a:solidFill>
                  <a:schemeClr val="tx1"/>
                </a:solidFill>
                <a:sym typeface="Wingdings" pitchFamily="2" charset="2"/>
              </a:rPr>
            </a:br>
            <a:r>
              <a:rPr lang="en-US" sz="2400" dirty="0" smtClean="0">
                <a:solidFill>
                  <a:schemeClr val="tx1"/>
                </a:solidFill>
                <a:sym typeface="Wingdings" pitchFamily="2" charset="2"/>
              </a:rPr>
              <a:t>1.1) v=a. Then w</a:t>
            </a:r>
            <a:r>
              <a:rPr lang="en-US" sz="2400" baseline="-25000" dirty="0" smtClean="0">
                <a:solidFill>
                  <a:schemeClr val="tx1"/>
                </a:solidFill>
                <a:sym typeface="Wingdings" pitchFamily="2" charset="2"/>
              </a:rPr>
              <a:t>(</a:t>
            </a:r>
            <a:r>
              <a:rPr lang="en-US" sz="2400" baseline="-25000" dirty="0" err="1" smtClean="0">
                <a:solidFill>
                  <a:schemeClr val="tx1"/>
                </a:solidFill>
                <a:sym typeface="Wingdings" pitchFamily="2" charset="2"/>
              </a:rPr>
              <a:t>i</a:t>
            </a:r>
            <a:r>
              <a:rPr lang="en-US" sz="2400" baseline="-25000" dirty="0" smtClean="0">
                <a:solidFill>
                  <a:schemeClr val="tx1"/>
                </a:solidFill>
                <a:sym typeface="Wingdings" pitchFamily="2" charset="2"/>
              </a:rPr>
              <a:t>)</a:t>
            </a:r>
            <a:r>
              <a:rPr lang="en-US" sz="2400" dirty="0" smtClean="0">
                <a:solidFill>
                  <a:schemeClr val="tx1"/>
                </a:solidFill>
                <a:sym typeface="Wingdings" pitchFamily="2" charset="2"/>
              </a:rPr>
              <a:t>=w'</a:t>
            </a:r>
            <a:r>
              <a:rPr lang="en-US" sz="2400" baseline="-25000" dirty="0" smtClean="0">
                <a:solidFill>
                  <a:schemeClr val="tx1"/>
                </a:solidFill>
                <a:sym typeface="Wingdings" pitchFamily="2" charset="2"/>
              </a:rPr>
              <a:t>(i-1)</a:t>
            </a:r>
            <a:r>
              <a:rPr lang="en-US" sz="2400" dirty="0" smtClean="0">
                <a:solidFill>
                  <a:schemeClr val="tx1"/>
                </a:solidFill>
                <a:sym typeface="Wingdings" pitchFamily="2" charset="2"/>
              </a:rPr>
              <a:t> . By I.H. i-1&gt;0 and w'</a:t>
            </a:r>
            <a:r>
              <a:rPr lang="en-US" sz="2400" baseline="-25000" dirty="0" smtClean="0">
                <a:solidFill>
                  <a:schemeClr val="tx1"/>
                </a:solidFill>
                <a:sym typeface="Wingdings" pitchFamily="2" charset="2"/>
              </a:rPr>
              <a:t>(i-2)</a:t>
            </a:r>
            <a:r>
              <a:rPr lang="en-US" sz="2400" dirty="0" smtClean="0">
                <a:solidFill>
                  <a:schemeClr val="tx1"/>
                </a:solidFill>
                <a:sym typeface="Wingdings" pitchFamily="2" charset="2"/>
              </a:rPr>
              <a:t>=a. Thus w</a:t>
            </a:r>
            <a:r>
              <a:rPr lang="en-US" sz="2400" baseline="-25000" dirty="0" smtClean="0">
                <a:solidFill>
                  <a:schemeClr val="tx1"/>
                </a:solidFill>
                <a:sym typeface="Wingdings" pitchFamily="2" charset="2"/>
              </a:rPr>
              <a:t>(i-1)</a:t>
            </a:r>
            <a:r>
              <a:rPr lang="en-US" sz="2400" dirty="0" smtClean="0">
                <a:solidFill>
                  <a:schemeClr val="tx1"/>
                </a:solidFill>
                <a:sym typeface="Wingdings" pitchFamily="2" charset="2"/>
              </a:rPr>
              <a:t>=a.</a:t>
            </a:r>
            <a:br>
              <a:rPr lang="en-US" sz="2400" dirty="0" smtClean="0">
                <a:solidFill>
                  <a:schemeClr val="tx1"/>
                </a:solidFill>
                <a:sym typeface="Wingdings" pitchFamily="2" charset="2"/>
              </a:rPr>
            </a:br>
            <a:r>
              <a:rPr lang="en-US" sz="2400" dirty="0" smtClean="0">
                <a:solidFill>
                  <a:schemeClr val="tx1"/>
                </a:solidFill>
                <a:sym typeface="Wingdings" pitchFamily="2" charset="2"/>
              </a:rPr>
              <a:t>1.2) v=ab. If </a:t>
            </a:r>
            <a:r>
              <a:rPr lang="en-US" sz="2400" dirty="0" err="1" smtClean="0">
                <a:solidFill>
                  <a:schemeClr val="tx1"/>
                </a:solidFill>
                <a:sym typeface="Wingdings" pitchFamily="2" charset="2"/>
              </a:rPr>
              <a:t>i</a:t>
            </a:r>
            <a:r>
              <a:rPr lang="en-US" sz="2400" dirty="0" smtClean="0">
                <a:solidFill>
                  <a:schemeClr val="tx1"/>
                </a:solidFill>
                <a:sym typeface="Wingdings" pitchFamily="2" charset="2"/>
              </a:rPr>
              <a:t>=1, then w</a:t>
            </a:r>
            <a:r>
              <a:rPr lang="en-US" sz="2400" baseline="-25000" dirty="0" smtClean="0">
                <a:solidFill>
                  <a:schemeClr val="tx1"/>
                </a:solidFill>
                <a:sym typeface="Wingdings" pitchFamily="2" charset="2"/>
              </a:rPr>
              <a:t>(i-1)</a:t>
            </a:r>
            <a:r>
              <a:rPr lang="en-US" sz="2400" dirty="0" smtClean="0">
                <a:solidFill>
                  <a:schemeClr val="tx1"/>
                </a:solidFill>
                <a:sym typeface="Wingdings" pitchFamily="2" charset="2"/>
              </a:rPr>
              <a:t>=w</a:t>
            </a:r>
            <a:r>
              <a:rPr lang="en-US" sz="2400" baseline="-25000" dirty="0" smtClean="0">
                <a:solidFill>
                  <a:schemeClr val="tx1"/>
                </a:solidFill>
                <a:sym typeface="Wingdings" pitchFamily="2" charset="2"/>
              </a:rPr>
              <a:t>(0)</a:t>
            </a:r>
            <a:r>
              <a:rPr lang="en-US" sz="2400" dirty="0" smtClean="0">
                <a:solidFill>
                  <a:schemeClr val="tx1"/>
                </a:solidFill>
                <a:sym typeface="Wingdings" pitchFamily="2" charset="2"/>
              </a:rPr>
              <a:t>=a, as needed. Else, </a:t>
            </a:r>
            <a:r>
              <a:rPr lang="en-US" sz="2400" dirty="0" err="1" smtClean="0">
                <a:solidFill>
                  <a:schemeClr val="tx1"/>
                </a:solidFill>
                <a:sym typeface="Wingdings" pitchFamily="2" charset="2"/>
              </a:rPr>
              <a:t>i</a:t>
            </a:r>
            <a:r>
              <a:rPr lang="en-US" sz="2400" dirty="0" smtClean="0">
                <a:solidFill>
                  <a:schemeClr val="tx1"/>
                </a:solidFill>
                <a:sym typeface="Wingdings" pitchFamily="2" charset="2"/>
              </a:rPr>
              <a:t>&gt;1 so </a:t>
            </a:r>
            <a:br>
              <a:rPr lang="en-US" sz="2400" dirty="0" smtClean="0">
                <a:solidFill>
                  <a:schemeClr val="tx1"/>
                </a:solidFill>
                <a:sym typeface="Wingdings" pitchFamily="2" charset="2"/>
              </a:rPr>
            </a:br>
            <a:r>
              <a:rPr lang="en-US" sz="2400" dirty="0" smtClean="0">
                <a:solidFill>
                  <a:schemeClr val="tx1"/>
                </a:solidFill>
                <a:sym typeface="Wingdings" pitchFamily="2" charset="2"/>
              </a:rPr>
              <a:t>       w'</a:t>
            </a:r>
            <a:r>
              <a:rPr lang="en-US" sz="2400" baseline="-25000" dirty="0" smtClean="0">
                <a:solidFill>
                  <a:schemeClr val="tx1"/>
                </a:solidFill>
                <a:sym typeface="Wingdings" pitchFamily="2" charset="2"/>
              </a:rPr>
              <a:t>(i-2)</a:t>
            </a:r>
            <a:r>
              <a:rPr lang="en-US" sz="2400" dirty="0" smtClean="0">
                <a:solidFill>
                  <a:schemeClr val="tx1"/>
                </a:solidFill>
                <a:sym typeface="Wingdings" pitchFamily="2" charset="2"/>
              </a:rPr>
              <a:t>=b and by I.H. w'</a:t>
            </a:r>
            <a:r>
              <a:rPr lang="en-US" sz="2400" baseline="-25000" dirty="0" smtClean="0">
                <a:solidFill>
                  <a:schemeClr val="tx1"/>
                </a:solidFill>
                <a:sym typeface="Wingdings" pitchFamily="2" charset="2"/>
              </a:rPr>
              <a:t>(i-3)</a:t>
            </a:r>
            <a:r>
              <a:rPr lang="en-US" sz="2400" dirty="0" smtClean="0">
                <a:solidFill>
                  <a:schemeClr val="tx1"/>
                </a:solidFill>
                <a:sym typeface="Wingdings" pitchFamily="2" charset="2"/>
              </a:rPr>
              <a:t>=a. Thus </a:t>
            </a:r>
            <a:r>
              <a:rPr lang="en-US" sz="2400" dirty="0">
                <a:solidFill>
                  <a:schemeClr val="tx1"/>
                </a:solidFill>
                <a:sym typeface="Wingdings" pitchFamily="2" charset="2"/>
              </a:rPr>
              <a:t>w</a:t>
            </a:r>
            <a:r>
              <a:rPr lang="en-US" sz="2400" baseline="-25000" dirty="0">
                <a:solidFill>
                  <a:schemeClr val="tx1"/>
                </a:solidFill>
                <a:sym typeface="Wingdings" pitchFamily="2" charset="2"/>
              </a:rPr>
              <a:t>(i-1) </a:t>
            </a:r>
            <a:r>
              <a:rPr lang="en-US" sz="2400" dirty="0">
                <a:solidFill>
                  <a:schemeClr val="tx1"/>
                </a:solidFill>
                <a:sym typeface="Wingdings" pitchFamily="2" charset="2"/>
              </a:rPr>
              <a:t>=</a:t>
            </a:r>
            <a:r>
              <a:rPr lang="en-US" sz="2400" dirty="0" smtClean="0">
                <a:solidFill>
                  <a:schemeClr val="tx1"/>
                </a:solidFill>
                <a:sym typeface="Wingdings" pitchFamily="2" charset="2"/>
              </a:rPr>
              <a:t>(</a:t>
            </a:r>
            <a:r>
              <a:rPr lang="en-US" sz="2400" dirty="0" err="1" smtClean="0">
                <a:solidFill>
                  <a:schemeClr val="tx1"/>
                </a:solidFill>
                <a:sym typeface="Wingdings" pitchFamily="2" charset="2"/>
              </a:rPr>
              <a:t>vw</a:t>
            </a:r>
            <a:r>
              <a:rPr lang="en-US" sz="2400" dirty="0" smtClean="0">
                <a:solidFill>
                  <a:schemeClr val="tx1"/>
                </a:solidFill>
                <a:sym typeface="Wingdings" pitchFamily="2" charset="2"/>
              </a:rPr>
              <a:t>')</a:t>
            </a:r>
            <a:r>
              <a:rPr lang="en-US" sz="2400" baseline="-25000" dirty="0" smtClean="0">
                <a:solidFill>
                  <a:schemeClr val="tx1"/>
                </a:solidFill>
                <a:sym typeface="Wingdings" pitchFamily="2" charset="2"/>
              </a:rPr>
              <a:t>(i-1)</a:t>
            </a:r>
            <a:r>
              <a:rPr lang="en-US" sz="2400" dirty="0" smtClean="0">
                <a:solidFill>
                  <a:schemeClr val="tx1"/>
                </a:solidFill>
                <a:sym typeface="Wingdings" pitchFamily="2" charset="2"/>
              </a:rPr>
              <a:t> = w'</a:t>
            </a:r>
            <a:r>
              <a:rPr lang="en-US" sz="2400" baseline="-25000" dirty="0" smtClean="0">
                <a:solidFill>
                  <a:schemeClr val="tx1"/>
                </a:solidFill>
                <a:sym typeface="Wingdings" pitchFamily="2" charset="2"/>
              </a:rPr>
              <a:t>(i-3)</a:t>
            </a:r>
            <a:r>
              <a:rPr lang="en-US" sz="2400" dirty="0" smtClean="0">
                <a:solidFill>
                  <a:schemeClr val="tx1"/>
                </a:solidFill>
                <a:sym typeface="Wingdings" pitchFamily="2" charset="2"/>
              </a:rPr>
              <a:t> =a.</a:t>
            </a:r>
            <a:br>
              <a:rPr lang="en-US" sz="2400" dirty="0" smtClean="0">
                <a:solidFill>
                  <a:schemeClr val="tx1"/>
                </a:solidFill>
                <a:sym typeface="Wingdings" pitchFamily="2" charset="2"/>
              </a:rPr>
            </a:br>
            <a:endParaRPr lang="en-US" sz="2400" dirty="0" smtClean="0">
              <a:solidFill>
                <a:schemeClr val="tx1"/>
              </a:solidFill>
            </a:endParaRPr>
          </a:p>
        </p:txBody>
      </p:sp>
    </p:spTree>
    <p:extLst>
      <p:ext uri="{BB962C8B-B14F-4D97-AF65-F5344CB8AC3E}">
        <p14:creationId xmlns:p14="http://schemas.microsoft.com/office/powerpoint/2010/main" val="53603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018"/>
            <a:ext cx="8229600" cy="798444"/>
          </a:xfrm>
        </p:spPr>
        <p:txBody>
          <a:bodyPr/>
          <a:lstStyle/>
          <a:p>
            <a:r>
              <a:rPr lang="en-US" dirty="0" smtClean="0"/>
              <a:t>Proof Continued</a:t>
            </a:r>
            <a:endParaRPr lang="en-US" dirty="0"/>
          </a:p>
        </p:txBody>
      </p:sp>
      <p:sp>
        <p:nvSpPr>
          <p:cNvPr id="3" name="Content Placeholder 2"/>
          <p:cNvSpPr>
            <a:spLocks noGrp="1"/>
          </p:cNvSpPr>
          <p:nvPr>
            <p:ph idx="1"/>
          </p:nvPr>
        </p:nvSpPr>
        <p:spPr>
          <a:xfrm>
            <a:off x="457200" y="1095703"/>
            <a:ext cx="8560676" cy="5289729"/>
          </a:xfrm>
        </p:spPr>
        <p:txBody>
          <a:bodyPr/>
          <a:lstStyle/>
          <a:p>
            <a:pPr marL="0" indent="0" algn="ctr">
              <a:buNone/>
            </a:pPr>
            <a:r>
              <a:rPr lang="en-US" sz="2400" dirty="0">
                <a:solidFill>
                  <a:schemeClr val="tx1"/>
                </a:solidFill>
              </a:rPr>
              <a:t> S = {w </a:t>
            </a:r>
            <a:r>
              <a:rPr lang="en-US" sz="2400" dirty="0">
                <a:solidFill>
                  <a:schemeClr val="tx1"/>
                </a:solidFill>
                <a:sym typeface="Symbol"/>
              </a:rPr>
              <a:t></a:t>
            </a:r>
            <a:r>
              <a:rPr lang="en-US" sz="2400" dirty="0">
                <a:solidFill>
                  <a:schemeClr val="tx1"/>
                </a:solidFill>
              </a:rPr>
              <a:t> {</a:t>
            </a:r>
            <a:r>
              <a:rPr lang="en-US" sz="2400" dirty="0" err="1">
                <a:solidFill>
                  <a:schemeClr val="tx1"/>
                </a:solidFill>
              </a:rPr>
              <a:t>a,b</a:t>
            </a:r>
            <a:r>
              <a:rPr lang="en-US" sz="2400" dirty="0">
                <a:solidFill>
                  <a:schemeClr val="tx1"/>
                </a:solidFill>
              </a:rPr>
              <a:t>}*|</a:t>
            </a:r>
            <a:r>
              <a:rPr lang="en-US" sz="2400" dirty="0">
                <a:solidFill>
                  <a:schemeClr val="tx1"/>
                </a:solidFill>
                <a:sym typeface="Symbol"/>
              </a:rPr>
              <a:t>0i&lt;|w|. if </a:t>
            </a:r>
            <a:r>
              <a:rPr lang="en-US" sz="2400" dirty="0">
                <a:solidFill>
                  <a:schemeClr val="tx1"/>
                </a:solidFill>
              </a:rPr>
              <a:t>w</a:t>
            </a:r>
            <a:r>
              <a:rPr lang="en-US" sz="2400" baseline="-25000" dirty="0">
                <a:solidFill>
                  <a:schemeClr val="tx1"/>
                </a:solidFill>
              </a:rPr>
              <a:t>(</a:t>
            </a:r>
            <a:r>
              <a:rPr lang="en-US" sz="2400" baseline="-25000" dirty="0" err="1">
                <a:solidFill>
                  <a:schemeClr val="tx1"/>
                </a:solidFill>
              </a:rPr>
              <a:t>i</a:t>
            </a:r>
            <a:r>
              <a:rPr lang="en-US" sz="2400" baseline="-25000" dirty="0">
                <a:solidFill>
                  <a:schemeClr val="tx1"/>
                </a:solidFill>
              </a:rPr>
              <a:t>) </a:t>
            </a:r>
            <a:r>
              <a:rPr lang="en-US" sz="2400" dirty="0">
                <a:solidFill>
                  <a:schemeClr val="tx1"/>
                </a:solidFill>
              </a:rPr>
              <a:t>=b then:</a:t>
            </a:r>
            <a:r>
              <a:rPr lang="en-US" sz="2400" dirty="0">
                <a:solidFill>
                  <a:schemeClr val="tx1"/>
                </a:solidFill>
                <a:sym typeface="Wingdings" pitchFamily="2" charset="2"/>
              </a:rPr>
              <a:t>  </a:t>
            </a:r>
            <a:r>
              <a:rPr lang="en-US" sz="2400" dirty="0" err="1">
                <a:solidFill>
                  <a:schemeClr val="tx1"/>
                </a:solidFill>
                <a:sym typeface="Wingdings" pitchFamily="2" charset="2"/>
              </a:rPr>
              <a:t>i</a:t>
            </a:r>
            <a:r>
              <a:rPr lang="en-US" sz="2400" dirty="0">
                <a:solidFill>
                  <a:schemeClr val="tx1"/>
                </a:solidFill>
                <a:sym typeface="Wingdings" pitchFamily="2" charset="2"/>
              </a:rPr>
              <a:t> &gt; 0 and w</a:t>
            </a:r>
            <a:r>
              <a:rPr lang="en-US" sz="2400" baseline="-25000" dirty="0">
                <a:solidFill>
                  <a:schemeClr val="tx1"/>
                </a:solidFill>
                <a:sym typeface="Wingdings" pitchFamily="2" charset="2"/>
              </a:rPr>
              <a:t>(i-1)</a:t>
            </a:r>
            <a:r>
              <a:rPr lang="en-US" sz="2400" dirty="0">
                <a:solidFill>
                  <a:schemeClr val="tx1"/>
                </a:solidFill>
                <a:sym typeface="Wingdings" pitchFamily="2" charset="2"/>
              </a:rPr>
              <a:t>=a</a:t>
            </a:r>
            <a:r>
              <a:rPr lang="en-US" sz="2400" dirty="0" smtClean="0">
                <a:solidFill>
                  <a:schemeClr val="tx1"/>
                </a:solidFill>
                <a:sym typeface="Wingdings" pitchFamily="2" charset="2"/>
              </a:rPr>
              <a:t>}</a:t>
            </a:r>
          </a:p>
          <a:p>
            <a:pPr marL="0" indent="0">
              <a:buNone/>
            </a:pPr>
            <a:r>
              <a:rPr lang="en-US" sz="2400" dirty="0" smtClean="0">
                <a:solidFill>
                  <a:schemeClr val="tx1"/>
                </a:solidFill>
                <a:sym typeface="Wingdings" pitchFamily="2" charset="2"/>
              </a:rPr>
              <a:t>For the second direction, we first prove:</a:t>
            </a:r>
          </a:p>
          <a:p>
            <a:pPr marL="0" indent="0" algn="ctr">
              <a:buNone/>
            </a:pPr>
            <a:r>
              <a:rPr lang="en-US" sz="2400" b="1" dirty="0" smtClean="0">
                <a:solidFill>
                  <a:schemeClr val="tx1"/>
                </a:solidFill>
                <a:sym typeface="Wingdings" pitchFamily="2" charset="2"/>
              </a:rPr>
              <a:t>(*) </a:t>
            </a:r>
            <a:r>
              <a:rPr lang="en-US" sz="2400" dirty="0" smtClean="0">
                <a:solidFill>
                  <a:schemeClr val="tx1"/>
                </a:solidFill>
                <a:sym typeface="Wingdings" pitchFamily="2" charset="2"/>
              </a:rPr>
              <a:t>If </a:t>
            </a:r>
            <a:r>
              <a:rPr lang="en-US" sz="2400" dirty="0" err="1" smtClean="0">
                <a:solidFill>
                  <a:prstClr val="black"/>
                </a:solidFill>
              </a:rPr>
              <a:t>w</a:t>
            </a:r>
            <a:r>
              <a:rPr lang="en-US" sz="2400" dirty="0" err="1">
                <a:solidFill>
                  <a:schemeClr val="tx1"/>
                </a:solidFill>
                <a:sym typeface="Symbol"/>
              </a:rPr>
              <a:t></a:t>
            </a:r>
            <a:r>
              <a:rPr lang="en-US" sz="2400" dirty="0" err="1" smtClean="0">
                <a:solidFill>
                  <a:schemeClr val="tx1"/>
                </a:solidFill>
                <a:sym typeface="Symbol"/>
              </a:rPr>
              <a:t>S</a:t>
            </a:r>
            <a:r>
              <a:rPr lang="en-US" sz="2400" dirty="0" smtClean="0">
                <a:solidFill>
                  <a:schemeClr val="tx1"/>
                </a:solidFill>
                <a:sym typeface="Symbol"/>
              </a:rPr>
              <a:t> and w=</a:t>
            </a:r>
            <a:r>
              <a:rPr lang="en-US" sz="2400" dirty="0" err="1" smtClean="0">
                <a:solidFill>
                  <a:schemeClr val="tx1"/>
                </a:solidFill>
                <a:sym typeface="Symbol"/>
              </a:rPr>
              <a:t>w'v</a:t>
            </a:r>
            <a:r>
              <a:rPr lang="en-US" sz="2400" dirty="0" smtClean="0">
                <a:solidFill>
                  <a:schemeClr val="tx1"/>
                </a:solidFill>
                <a:sym typeface="Symbol"/>
              </a:rPr>
              <a:t> then </a:t>
            </a:r>
            <a:r>
              <a:rPr lang="en-US" sz="2400" dirty="0" err="1" smtClean="0">
                <a:solidFill>
                  <a:schemeClr val="tx1"/>
                </a:solidFill>
                <a:sym typeface="Symbol"/>
              </a:rPr>
              <a:t>w'S</a:t>
            </a:r>
            <a:r>
              <a:rPr lang="en-US" sz="2400" dirty="0" smtClean="0">
                <a:solidFill>
                  <a:schemeClr val="tx1"/>
                </a:solidFill>
                <a:sym typeface="Symbol"/>
              </a:rPr>
              <a:t>.</a:t>
            </a:r>
            <a:r>
              <a:rPr lang="en-US" sz="2400" dirty="0">
                <a:solidFill>
                  <a:schemeClr val="tx1"/>
                </a:solidFill>
                <a:sym typeface="Symbol"/>
              </a:rPr>
              <a:t> </a:t>
            </a:r>
            <a:endParaRPr lang="en-US" sz="2400" dirty="0" smtClean="0">
              <a:solidFill>
                <a:schemeClr val="tx1"/>
              </a:solidFill>
              <a:sym typeface="Symbol"/>
            </a:endParaRPr>
          </a:p>
          <a:p>
            <a:pPr marL="0" indent="0">
              <a:buNone/>
            </a:pPr>
            <a:r>
              <a:rPr lang="en-US" sz="2400" dirty="0" smtClean="0">
                <a:solidFill>
                  <a:schemeClr val="tx1"/>
                </a:solidFill>
                <a:sym typeface="Symbol"/>
              </a:rPr>
              <a:t>Proof. Let </a:t>
            </a:r>
            <a:r>
              <a:rPr lang="en-US" sz="2400" dirty="0" err="1">
                <a:solidFill>
                  <a:schemeClr val="tx1"/>
                </a:solidFill>
                <a:sym typeface="Symbol"/>
              </a:rPr>
              <a:t>i</a:t>
            </a:r>
            <a:r>
              <a:rPr lang="en-US" sz="2400" dirty="0" smtClean="0">
                <a:solidFill>
                  <a:schemeClr val="tx1"/>
                </a:solidFill>
                <a:sym typeface="Symbol"/>
              </a:rPr>
              <a:t>&lt;|w'|, w</a:t>
            </a:r>
            <a:r>
              <a:rPr lang="en-US" sz="2400" dirty="0">
                <a:solidFill>
                  <a:schemeClr val="tx1"/>
                </a:solidFill>
                <a:sym typeface="Symbol"/>
              </a:rPr>
              <a:t>'</a:t>
            </a:r>
            <a:r>
              <a:rPr lang="en-US" sz="2400" baseline="-25000" dirty="0">
                <a:solidFill>
                  <a:schemeClr val="tx1"/>
                </a:solidFill>
                <a:sym typeface="Symbol"/>
              </a:rPr>
              <a:t>(</a:t>
            </a:r>
            <a:r>
              <a:rPr lang="en-US" sz="2400" baseline="-25000" dirty="0" err="1">
                <a:solidFill>
                  <a:schemeClr val="tx1"/>
                </a:solidFill>
                <a:sym typeface="Symbol"/>
              </a:rPr>
              <a:t>i</a:t>
            </a:r>
            <a:r>
              <a:rPr lang="en-US" sz="2400" baseline="-25000" dirty="0">
                <a:solidFill>
                  <a:schemeClr val="tx1"/>
                </a:solidFill>
                <a:sym typeface="Symbol"/>
              </a:rPr>
              <a:t>)</a:t>
            </a:r>
            <a:r>
              <a:rPr lang="en-US" sz="2400" dirty="0">
                <a:solidFill>
                  <a:schemeClr val="tx1"/>
                </a:solidFill>
                <a:sym typeface="Symbol"/>
              </a:rPr>
              <a:t>=b. Then w</a:t>
            </a:r>
            <a:r>
              <a:rPr lang="en-US" sz="2400" baseline="-25000" dirty="0">
                <a:solidFill>
                  <a:schemeClr val="tx1"/>
                </a:solidFill>
                <a:sym typeface="Symbol"/>
              </a:rPr>
              <a:t>(</a:t>
            </a:r>
            <a:r>
              <a:rPr lang="en-US" sz="2400" baseline="-25000" dirty="0" err="1">
                <a:solidFill>
                  <a:schemeClr val="tx1"/>
                </a:solidFill>
                <a:sym typeface="Symbol"/>
              </a:rPr>
              <a:t>i</a:t>
            </a:r>
            <a:r>
              <a:rPr lang="en-US" sz="2400" baseline="-25000" dirty="0">
                <a:solidFill>
                  <a:schemeClr val="tx1"/>
                </a:solidFill>
                <a:sym typeface="Symbol"/>
              </a:rPr>
              <a:t>)</a:t>
            </a:r>
            <a:r>
              <a:rPr lang="en-US" sz="2400" dirty="0">
                <a:solidFill>
                  <a:schemeClr val="tx1"/>
                </a:solidFill>
                <a:sym typeface="Symbol"/>
              </a:rPr>
              <a:t>=b so w</a:t>
            </a:r>
            <a:r>
              <a:rPr lang="en-US" sz="2400" baseline="-25000" dirty="0">
                <a:solidFill>
                  <a:schemeClr val="tx1"/>
                </a:solidFill>
                <a:sym typeface="Symbol"/>
              </a:rPr>
              <a:t>(i-1)</a:t>
            </a:r>
            <a:r>
              <a:rPr lang="en-US" sz="2400" dirty="0">
                <a:solidFill>
                  <a:schemeClr val="tx1"/>
                </a:solidFill>
                <a:sym typeface="Symbol"/>
              </a:rPr>
              <a:t>=a and thus w'</a:t>
            </a:r>
            <a:r>
              <a:rPr lang="en-US" sz="2400" baseline="-25000" dirty="0">
                <a:solidFill>
                  <a:schemeClr val="tx1"/>
                </a:solidFill>
                <a:sym typeface="Symbol"/>
              </a:rPr>
              <a:t>(i-1)</a:t>
            </a:r>
            <a:r>
              <a:rPr lang="en-US" sz="2400" dirty="0">
                <a:solidFill>
                  <a:schemeClr val="tx1"/>
                </a:solidFill>
                <a:sym typeface="Symbol"/>
              </a:rPr>
              <a:t>=a</a:t>
            </a:r>
            <a:r>
              <a:rPr lang="en-US" sz="2400" dirty="0" smtClean="0">
                <a:solidFill>
                  <a:schemeClr val="tx1"/>
                </a:solidFill>
                <a:sym typeface="Symbol"/>
              </a:rPr>
              <a:t>.</a:t>
            </a:r>
            <a:endParaRPr lang="en-US" sz="2400" dirty="0" smtClean="0">
              <a:solidFill>
                <a:prstClr val="black"/>
              </a:solidFill>
            </a:endParaRPr>
          </a:p>
          <a:p>
            <a:pPr marL="0" indent="0">
              <a:buNone/>
            </a:pPr>
            <a:r>
              <a:rPr lang="en-US" sz="2400" b="1" dirty="0" smtClean="0">
                <a:solidFill>
                  <a:prstClr val="black"/>
                </a:solidFill>
              </a:rPr>
              <a:t>2)</a:t>
            </a:r>
            <a:r>
              <a:rPr lang="en-US" sz="2400" dirty="0" smtClean="0">
                <a:solidFill>
                  <a:prstClr val="black"/>
                </a:solidFill>
              </a:rPr>
              <a:t> S</a:t>
            </a:r>
            <a:r>
              <a:rPr lang="en-US" sz="2400" dirty="0" smtClean="0">
                <a:solidFill>
                  <a:prstClr val="black"/>
                </a:solidFill>
                <a:sym typeface="Symbol"/>
              </a:rPr>
              <a:t> </a:t>
            </a:r>
            <a:r>
              <a:rPr lang="en-US" sz="2400" dirty="0">
                <a:solidFill>
                  <a:prstClr val="black"/>
                </a:solidFill>
                <a:sym typeface="Symbol"/>
              </a:rPr>
              <a:t></a:t>
            </a:r>
            <a:r>
              <a:rPr lang="en-US" sz="2400" dirty="0" smtClean="0">
                <a:solidFill>
                  <a:prstClr val="black"/>
                </a:solidFill>
              </a:rPr>
              <a:t>{</a:t>
            </a:r>
            <a:r>
              <a:rPr lang="en-US" sz="2400" dirty="0" err="1" smtClean="0">
                <a:solidFill>
                  <a:prstClr val="black"/>
                </a:solidFill>
              </a:rPr>
              <a:t>a,ab</a:t>
            </a:r>
            <a:r>
              <a:rPr lang="en-US" sz="2400" dirty="0" smtClean="0">
                <a:solidFill>
                  <a:prstClr val="black"/>
                </a:solidFill>
              </a:rPr>
              <a:t>}*. We prove, by induction on n, that for all n,</a:t>
            </a:r>
          </a:p>
          <a:p>
            <a:pPr marL="0" indent="0" algn="ctr">
              <a:buNone/>
            </a:pPr>
            <a:r>
              <a:rPr lang="en-US" sz="2400" dirty="0" smtClean="0">
                <a:solidFill>
                  <a:prstClr val="black"/>
                </a:solidFill>
              </a:rPr>
              <a:t>for all w, if </a:t>
            </a:r>
            <a:r>
              <a:rPr lang="en-US" sz="2400" dirty="0" err="1" smtClean="0">
                <a:solidFill>
                  <a:prstClr val="black"/>
                </a:solidFill>
              </a:rPr>
              <a:t>w</a:t>
            </a:r>
            <a:r>
              <a:rPr lang="en-US" sz="2400" dirty="0" err="1" smtClean="0">
                <a:solidFill>
                  <a:schemeClr val="tx1"/>
                </a:solidFill>
                <a:sym typeface="Symbol"/>
              </a:rPr>
              <a:t>S</a:t>
            </a:r>
            <a:r>
              <a:rPr lang="en-US" sz="2400" dirty="0" smtClean="0">
                <a:solidFill>
                  <a:schemeClr val="tx1"/>
                </a:solidFill>
                <a:sym typeface="Symbol"/>
              </a:rPr>
              <a:t> and n=|w| then </a:t>
            </a:r>
            <a:r>
              <a:rPr lang="en-US" sz="2400" dirty="0">
                <a:solidFill>
                  <a:prstClr val="black"/>
                </a:solidFill>
              </a:rPr>
              <a:t>w</a:t>
            </a:r>
            <a:r>
              <a:rPr lang="en-US" sz="2400" dirty="0" smtClean="0">
                <a:solidFill>
                  <a:schemeClr val="tx1"/>
                </a:solidFill>
                <a:sym typeface="Symbol"/>
              </a:rPr>
              <a:t>{</a:t>
            </a:r>
            <a:r>
              <a:rPr lang="en-US" sz="2400" dirty="0" err="1" smtClean="0">
                <a:solidFill>
                  <a:schemeClr val="tx1"/>
                </a:solidFill>
                <a:sym typeface="Symbol"/>
              </a:rPr>
              <a:t>a,ab</a:t>
            </a:r>
            <a:r>
              <a:rPr lang="en-US" sz="2400" dirty="0" smtClean="0">
                <a:solidFill>
                  <a:schemeClr val="tx1"/>
                </a:solidFill>
                <a:sym typeface="Symbol"/>
              </a:rPr>
              <a:t>}*.</a:t>
            </a:r>
          </a:p>
          <a:p>
            <a:pPr marL="0" indent="0">
              <a:buNone/>
            </a:pPr>
            <a:r>
              <a:rPr lang="en-US" sz="2400" dirty="0" smtClean="0">
                <a:solidFill>
                  <a:schemeClr val="tx1"/>
                </a:solidFill>
                <a:sym typeface="Symbol"/>
              </a:rPr>
              <a:t>- Base case: n=0. Then w is empty string and thus in {</a:t>
            </a:r>
            <a:r>
              <a:rPr lang="en-US" sz="2400" dirty="0" err="1" smtClean="0">
                <a:solidFill>
                  <a:schemeClr val="tx1"/>
                </a:solidFill>
                <a:sym typeface="Symbol"/>
              </a:rPr>
              <a:t>a,ab</a:t>
            </a:r>
            <a:r>
              <a:rPr lang="en-US" sz="2400" dirty="0" smtClean="0">
                <a:solidFill>
                  <a:schemeClr val="tx1"/>
                </a:solidFill>
                <a:sym typeface="Symbol"/>
              </a:rPr>
              <a:t>}*.</a:t>
            </a:r>
          </a:p>
          <a:p>
            <a:pPr marL="0" indent="0">
              <a:buNone/>
            </a:pPr>
            <a:r>
              <a:rPr lang="en-US" sz="2400" dirty="0" smtClean="0">
                <a:solidFill>
                  <a:schemeClr val="tx1"/>
                </a:solidFill>
                <a:sym typeface="Symbol"/>
              </a:rPr>
              <a:t>- Let n&gt;0. Suppose property holds for all k &lt; n. Let </a:t>
            </a:r>
            <a:r>
              <a:rPr lang="en-US" sz="2400" dirty="0" err="1">
                <a:solidFill>
                  <a:prstClr val="black"/>
                </a:solidFill>
              </a:rPr>
              <a:t>w</a:t>
            </a:r>
            <a:r>
              <a:rPr lang="en-US" sz="2400" dirty="0" err="1">
                <a:solidFill>
                  <a:schemeClr val="tx1"/>
                </a:solidFill>
                <a:sym typeface="Symbol"/>
              </a:rPr>
              <a:t></a:t>
            </a:r>
            <a:r>
              <a:rPr lang="en-US" sz="2400" dirty="0" err="1" smtClean="0">
                <a:solidFill>
                  <a:schemeClr val="tx1"/>
                </a:solidFill>
                <a:sym typeface="Symbol"/>
              </a:rPr>
              <a:t>S</a:t>
            </a:r>
            <a:r>
              <a:rPr lang="en-US" sz="2400" dirty="0" smtClean="0">
                <a:solidFill>
                  <a:schemeClr val="tx1"/>
                </a:solidFill>
                <a:sym typeface="Symbol"/>
              </a:rPr>
              <a:t>, |w|=n. </a:t>
            </a:r>
          </a:p>
          <a:p>
            <a:pPr marL="0" indent="0">
              <a:buNone/>
            </a:pPr>
            <a:r>
              <a:rPr lang="en-US" sz="2400" dirty="0" smtClean="0">
                <a:solidFill>
                  <a:schemeClr val="tx1"/>
                </a:solidFill>
                <a:sym typeface="Symbol"/>
              </a:rPr>
              <a:t>There are two cases, depending on the last letter of w.</a:t>
            </a:r>
          </a:p>
          <a:p>
            <a:pPr marL="0" indent="0">
              <a:buNone/>
            </a:pPr>
            <a:r>
              <a:rPr lang="en-US" sz="2400" dirty="0" smtClean="0">
                <a:solidFill>
                  <a:schemeClr val="tx1"/>
                </a:solidFill>
                <a:sym typeface="Symbol"/>
              </a:rPr>
              <a:t>2.1) w=</a:t>
            </a:r>
            <a:r>
              <a:rPr lang="en-US" sz="2400" dirty="0" err="1" smtClean="0">
                <a:solidFill>
                  <a:schemeClr val="tx1"/>
                </a:solidFill>
                <a:sym typeface="Symbol"/>
              </a:rPr>
              <a:t>w'a</a:t>
            </a:r>
            <a:r>
              <a:rPr lang="en-US" sz="2400" dirty="0" smtClean="0">
                <a:solidFill>
                  <a:schemeClr val="tx1"/>
                </a:solidFill>
                <a:sym typeface="Symbol"/>
              </a:rPr>
              <a:t>. Then </a:t>
            </a:r>
            <a:r>
              <a:rPr lang="en-US" sz="2400" dirty="0" err="1">
                <a:solidFill>
                  <a:schemeClr val="tx1"/>
                </a:solidFill>
                <a:sym typeface="Symbol"/>
              </a:rPr>
              <a:t>w'</a:t>
            </a:r>
            <a:r>
              <a:rPr lang="en-US" sz="2400" dirty="0" err="1" smtClean="0">
                <a:solidFill>
                  <a:schemeClr val="tx1"/>
                </a:solidFill>
                <a:sym typeface="Symbol"/>
              </a:rPr>
              <a:t>S</a:t>
            </a:r>
            <a:r>
              <a:rPr lang="en-US" sz="2400" dirty="0" smtClean="0">
                <a:solidFill>
                  <a:schemeClr val="tx1"/>
                </a:solidFill>
                <a:sym typeface="Symbol"/>
              </a:rPr>
              <a:t> by </a:t>
            </a:r>
            <a:r>
              <a:rPr lang="en-US" sz="2400" b="1" dirty="0" smtClean="0">
                <a:solidFill>
                  <a:schemeClr val="tx1"/>
                </a:solidFill>
                <a:sym typeface="Symbol"/>
              </a:rPr>
              <a:t>(*)</a:t>
            </a:r>
            <a:r>
              <a:rPr lang="en-US" sz="2400" dirty="0" smtClean="0">
                <a:solidFill>
                  <a:schemeClr val="tx1"/>
                </a:solidFill>
                <a:sym typeface="Symbol"/>
              </a:rPr>
              <a:t>, so by IH </a:t>
            </a:r>
            <a:r>
              <a:rPr lang="en-US" sz="2400" dirty="0">
                <a:solidFill>
                  <a:schemeClr val="tx1"/>
                </a:solidFill>
                <a:sym typeface="Symbol"/>
              </a:rPr>
              <a:t>w'</a:t>
            </a:r>
            <a:r>
              <a:rPr lang="en-US" sz="2400" dirty="0" smtClean="0">
                <a:solidFill>
                  <a:schemeClr val="tx1"/>
                </a:solidFill>
                <a:sym typeface="Symbol"/>
              </a:rPr>
              <a:t>{</a:t>
            </a:r>
            <a:r>
              <a:rPr lang="en-US" sz="2400" dirty="0" err="1" smtClean="0">
                <a:solidFill>
                  <a:schemeClr val="tx1"/>
                </a:solidFill>
                <a:sym typeface="Symbol"/>
              </a:rPr>
              <a:t>a,ab</a:t>
            </a:r>
            <a:r>
              <a:rPr lang="en-US" sz="2400" dirty="0" smtClean="0">
                <a:solidFill>
                  <a:schemeClr val="tx1"/>
                </a:solidFill>
                <a:sym typeface="Symbol"/>
              </a:rPr>
              <a:t>}*, so w</a:t>
            </a:r>
            <a:r>
              <a:rPr lang="en-US" sz="2400" dirty="0">
                <a:solidFill>
                  <a:schemeClr val="tx1"/>
                </a:solidFill>
                <a:sym typeface="Symbol"/>
              </a:rPr>
              <a:t>{</a:t>
            </a:r>
            <a:r>
              <a:rPr lang="en-US" sz="2400" dirty="0" err="1">
                <a:solidFill>
                  <a:schemeClr val="tx1"/>
                </a:solidFill>
                <a:sym typeface="Symbol"/>
              </a:rPr>
              <a:t>a,ab</a:t>
            </a:r>
            <a:r>
              <a:rPr lang="en-US" sz="2400" dirty="0" smtClean="0">
                <a:solidFill>
                  <a:schemeClr val="tx1"/>
                </a:solidFill>
                <a:sym typeface="Symbol"/>
              </a:rPr>
              <a:t>}*.</a:t>
            </a:r>
          </a:p>
          <a:p>
            <a:pPr marL="0" indent="0">
              <a:buNone/>
            </a:pPr>
            <a:r>
              <a:rPr lang="en-US" sz="2400" dirty="0" smtClean="0">
                <a:solidFill>
                  <a:schemeClr val="tx1"/>
                </a:solidFill>
                <a:sym typeface="Symbol"/>
              </a:rPr>
              <a:t>2.2) w=vb. By </a:t>
            </a:r>
            <a:r>
              <a:rPr lang="en-US" sz="2400" dirty="0" err="1" smtClean="0">
                <a:solidFill>
                  <a:schemeClr val="tx1"/>
                </a:solidFill>
                <a:sym typeface="Symbol"/>
              </a:rPr>
              <a:t>wS</a:t>
            </a:r>
            <a:r>
              <a:rPr lang="en-US" sz="2400" dirty="0">
                <a:solidFill>
                  <a:schemeClr val="tx1"/>
                </a:solidFill>
                <a:sym typeface="Symbol"/>
              </a:rPr>
              <a:t> </a:t>
            </a:r>
            <a:r>
              <a:rPr lang="en-US" sz="2400" dirty="0" smtClean="0">
                <a:solidFill>
                  <a:schemeClr val="tx1"/>
                </a:solidFill>
                <a:sym typeface="Symbol"/>
              </a:rPr>
              <a:t>, w</a:t>
            </a:r>
            <a:r>
              <a:rPr lang="en-US" sz="2400" baseline="-25000" dirty="0" smtClean="0">
                <a:solidFill>
                  <a:schemeClr val="tx1"/>
                </a:solidFill>
                <a:sym typeface="Symbol"/>
              </a:rPr>
              <a:t>(|w|-2)</a:t>
            </a:r>
            <a:r>
              <a:rPr lang="en-US" sz="2400" dirty="0" smtClean="0">
                <a:solidFill>
                  <a:schemeClr val="tx1"/>
                </a:solidFill>
                <a:sym typeface="Symbol"/>
              </a:rPr>
              <a:t>=a, so w=</a:t>
            </a:r>
            <a:r>
              <a:rPr lang="en-US" sz="2400" dirty="0" err="1" smtClean="0">
                <a:solidFill>
                  <a:schemeClr val="tx1"/>
                </a:solidFill>
                <a:sym typeface="Symbol"/>
              </a:rPr>
              <a:t>w'ab</a:t>
            </a:r>
            <a:r>
              <a:rPr lang="en-US" sz="2400" dirty="0" smtClean="0">
                <a:solidFill>
                  <a:schemeClr val="tx1"/>
                </a:solidFill>
                <a:sym typeface="Symbol"/>
              </a:rPr>
              <a:t>. By </a:t>
            </a:r>
            <a:r>
              <a:rPr lang="en-US" sz="2400" b="1" dirty="0" smtClean="0">
                <a:solidFill>
                  <a:schemeClr val="tx1"/>
                </a:solidFill>
                <a:sym typeface="Symbol"/>
              </a:rPr>
              <a:t>(*)</a:t>
            </a:r>
            <a:r>
              <a:rPr lang="en-US" sz="2400" dirty="0" smtClean="0">
                <a:solidFill>
                  <a:schemeClr val="tx1"/>
                </a:solidFill>
                <a:sym typeface="Symbol"/>
              </a:rPr>
              <a:t>,</a:t>
            </a:r>
            <a:r>
              <a:rPr lang="en-US" sz="2400" b="1" dirty="0" smtClean="0">
                <a:solidFill>
                  <a:schemeClr val="tx1"/>
                </a:solidFill>
                <a:sym typeface="Symbol"/>
              </a:rPr>
              <a:t> </a:t>
            </a:r>
            <a:r>
              <a:rPr lang="en-US" sz="2400" dirty="0" err="1" smtClean="0">
                <a:solidFill>
                  <a:schemeClr val="tx1"/>
                </a:solidFill>
                <a:sym typeface="Symbol"/>
              </a:rPr>
              <a:t>w'S</a:t>
            </a:r>
            <a:r>
              <a:rPr lang="en-US" sz="2400" dirty="0" smtClean="0">
                <a:solidFill>
                  <a:schemeClr val="tx1"/>
                </a:solidFill>
                <a:sym typeface="Symbol"/>
              </a:rPr>
              <a:t>, by IH </a:t>
            </a:r>
            <a:r>
              <a:rPr lang="en-US" sz="2400" dirty="0">
                <a:solidFill>
                  <a:schemeClr val="tx1"/>
                </a:solidFill>
                <a:sym typeface="Symbol"/>
              </a:rPr>
              <a:t>w'</a:t>
            </a:r>
            <a:r>
              <a:rPr lang="en-US" sz="2400" dirty="0" smtClean="0">
                <a:solidFill>
                  <a:schemeClr val="tx1"/>
                </a:solidFill>
                <a:sym typeface="Symbol"/>
              </a:rPr>
              <a:t>{</a:t>
            </a:r>
            <a:r>
              <a:rPr lang="en-US" sz="2400" dirty="0" err="1" smtClean="0">
                <a:solidFill>
                  <a:schemeClr val="tx1"/>
                </a:solidFill>
                <a:sym typeface="Symbol"/>
              </a:rPr>
              <a:t>a,ab</a:t>
            </a:r>
            <a:r>
              <a:rPr lang="en-US" sz="2400" dirty="0">
                <a:solidFill>
                  <a:schemeClr val="tx1"/>
                </a:solidFill>
                <a:sym typeface="Symbol"/>
              </a:rPr>
              <a:t>}*, so w{</a:t>
            </a:r>
            <a:r>
              <a:rPr lang="en-US" sz="2400" dirty="0" err="1">
                <a:solidFill>
                  <a:schemeClr val="tx1"/>
                </a:solidFill>
                <a:sym typeface="Symbol"/>
              </a:rPr>
              <a:t>a,ab</a:t>
            </a:r>
            <a:r>
              <a:rPr lang="en-US" sz="2400" dirty="0" smtClean="0">
                <a:solidFill>
                  <a:schemeClr val="tx1"/>
                </a:solidFill>
                <a:sym typeface="Symbol"/>
              </a:rPr>
              <a:t>}*.</a:t>
            </a:r>
          </a:p>
          <a:p>
            <a:pPr marL="0" indent="0">
              <a:buNone/>
            </a:pPr>
            <a:r>
              <a:rPr lang="en-US" sz="2400" dirty="0" smtClean="0">
                <a:solidFill>
                  <a:schemeClr val="tx1"/>
                </a:solidFill>
                <a:sym typeface="Symbol"/>
              </a:rPr>
              <a:t>In any case, </a:t>
            </a:r>
            <a:r>
              <a:rPr lang="en-US" sz="2400" dirty="0">
                <a:solidFill>
                  <a:schemeClr val="tx1"/>
                </a:solidFill>
                <a:sym typeface="Symbol"/>
              </a:rPr>
              <a:t>w{</a:t>
            </a:r>
            <a:r>
              <a:rPr lang="en-US" sz="2400" dirty="0" err="1">
                <a:solidFill>
                  <a:schemeClr val="tx1"/>
                </a:solidFill>
                <a:sym typeface="Symbol"/>
              </a:rPr>
              <a:t>a,ab</a:t>
            </a:r>
            <a:r>
              <a:rPr lang="en-US" sz="2400" dirty="0" smtClean="0">
                <a:solidFill>
                  <a:schemeClr val="tx1"/>
                </a:solidFill>
                <a:sym typeface="Symbol"/>
              </a:rPr>
              <a:t>}*.	We proved the entire equality.</a:t>
            </a:r>
            <a:endParaRPr lang="en-US" sz="2400" dirty="0" smtClean="0">
              <a:solidFill>
                <a:schemeClr val="tx1"/>
              </a:solidFill>
            </a:endParaRPr>
          </a:p>
        </p:txBody>
      </p:sp>
    </p:spTree>
    <p:extLst>
      <p:ext uri="{BB962C8B-B14F-4D97-AF65-F5344CB8AC3E}">
        <p14:creationId xmlns:p14="http://schemas.microsoft.com/office/powerpoint/2010/main" val="1611382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8113"/>
            <a:ext cx="8229600" cy="1143000"/>
          </a:xfrm>
        </p:spPr>
        <p:txBody>
          <a:bodyPr/>
          <a:lstStyle/>
          <a:p>
            <a:r>
              <a:rPr lang="en-US" dirty="0" smtClean="0"/>
              <a:t>Regular Expressions</a:t>
            </a:r>
            <a:endParaRPr lang="en-US" dirty="0"/>
          </a:p>
        </p:txBody>
      </p:sp>
    </p:spTree>
    <p:extLst>
      <p:ext uri="{BB962C8B-B14F-4D97-AF65-F5344CB8AC3E}">
        <p14:creationId xmlns:p14="http://schemas.microsoft.com/office/powerpoint/2010/main" val="833044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Expressions</a:t>
            </a:r>
            <a:endParaRPr lang="en-US" dirty="0"/>
          </a:p>
        </p:txBody>
      </p:sp>
      <p:sp>
        <p:nvSpPr>
          <p:cNvPr id="3" name="Content Placeholder 2"/>
          <p:cNvSpPr>
            <a:spLocks noGrp="1"/>
          </p:cNvSpPr>
          <p:nvPr>
            <p:ph idx="1"/>
          </p:nvPr>
        </p:nvSpPr>
        <p:spPr>
          <a:xfrm>
            <a:off x="326572" y="1265234"/>
            <a:ext cx="8585199" cy="4655172"/>
          </a:xfrm>
        </p:spPr>
        <p:txBody>
          <a:bodyPr/>
          <a:lstStyle/>
          <a:p>
            <a:r>
              <a:rPr lang="en-US" dirty="0" smtClean="0"/>
              <a:t>One way to denote (often infinite) languages</a:t>
            </a:r>
          </a:p>
          <a:p>
            <a:r>
              <a:rPr lang="en-US" dirty="0" smtClean="0"/>
              <a:t>Regular expression is an expression built from:</a:t>
            </a:r>
          </a:p>
          <a:p>
            <a:pPr lvl="1"/>
            <a:r>
              <a:rPr lang="en-US" dirty="0">
                <a:solidFill>
                  <a:schemeClr val="tx1"/>
                </a:solidFill>
                <a:sym typeface="Symbol"/>
              </a:rPr>
              <a:t>e</a:t>
            </a:r>
            <a:r>
              <a:rPr lang="en-US" dirty="0" smtClean="0">
                <a:solidFill>
                  <a:schemeClr val="tx1"/>
                </a:solidFill>
                <a:sym typeface="Symbol"/>
              </a:rPr>
              <a:t>mpty language  </a:t>
            </a:r>
            <a:r>
              <a:rPr lang="en-US" b="1" dirty="0" smtClean="0">
                <a:solidFill>
                  <a:srgbClr val="C00000"/>
                </a:solidFill>
                <a:sym typeface="Symbol"/>
              </a:rPr>
              <a:t>	 </a:t>
            </a:r>
            <a:r>
              <a:rPr lang="en-US" dirty="0" smtClean="0"/>
              <a:t>(empty set of words)</a:t>
            </a:r>
            <a:endParaRPr lang="en-US" b="1" dirty="0" smtClean="0">
              <a:solidFill>
                <a:srgbClr val="C00000"/>
              </a:solidFill>
            </a:endParaRPr>
          </a:p>
          <a:p>
            <a:pPr lvl="1"/>
            <a:r>
              <a:rPr lang="en-US" dirty="0" smtClean="0">
                <a:solidFill>
                  <a:schemeClr val="tx1"/>
                </a:solidFill>
              </a:rPr>
              <a:t>{</a:t>
            </a:r>
            <a:r>
              <a:rPr lang="el-GR" dirty="0" smtClean="0">
                <a:solidFill>
                  <a:schemeClr val="tx1"/>
                </a:solidFill>
              </a:rPr>
              <a:t>ε</a:t>
            </a:r>
            <a:r>
              <a:rPr lang="en-US" dirty="0" smtClean="0">
                <a:solidFill>
                  <a:schemeClr val="tx1"/>
                </a:solidFill>
              </a:rPr>
              <a:t>},  denoted just </a:t>
            </a:r>
            <a:r>
              <a:rPr lang="el-GR" dirty="0" smtClean="0">
                <a:solidFill>
                  <a:srgbClr val="C00000"/>
                </a:solidFill>
              </a:rPr>
              <a:t>ε</a:t>
            </a:r>
            <a:r>
              <a:rPr lang="en-US" dirty="0" smtClean="0">
                <a:solidFill>
                  <a:srgbClr val="C00000"/>
                </a:solidFill>
              </a:rPr>
              <a:t>	 </a:t>
            </a:r>
            <a:r>
              <a:rPr lang="en-US" dirty="0" smtClean="0"/>
              <a:t>(set containing the empty word)</a:t>
            </a:r>
            <a:endParaRPr lang="en-US" dirty="0" smtClean="0">
              <a:solidFill>
                <a:srgbClr val="C00000"/>
              </a:solidFill>
            </a:endParaRPr>
          </a:p>
          <a:p>
            <a:pPr lvl="1"/>
            <a:r>
              <a:rPr lang="en-US" dirty="0" smtClean="0">
                <a:solidFill>
                  <a:schemeClr val="tx1"/>
                </a:solidFill>
              </a:rPr>
              <a:t>{</a:t>
            </a:r>
            <a:r>
              <a:rPr lang="en-US" i="1" dirty="0" smtClean="0">
                <a:solidFill>
                  <a:schemeClr val="tx1"/>
                </a:solidFill>
              </a:rPr>
              <a:t>a</a:t>
            </a:r>
            <a:r>
              <a:rPr lang="en-US" dirty="0" smtClean="0">
                <a:solidFill>
                  <a:schemeClr val="tx1"/>
                </a:solidFill>
              </a:rPr>
              <a:t>} for </a:t>
            </a:r>
            <a:r>
              <a:rPr lang="en-US" i="1" dirty="0" smtClean="0">
                <a:solidFill>
                  <a:schemeClr val="tx1"/>
                </a:solidFill>
              </a:rPr>
              <a:t>a</a:t>
            </a:r>
            <a:r>
              <a:rPr lang="en-US" dirty="0" smtClean="0">
                <a:solidFill>
                  <a:schemeClr val="tx1"/>
                </a:solidFill>
              </a:rPr>
              <a:t> </a:t>
            </a:r>
            <a:r>
              <a:rPr lang="en-US" dirty="0">
                <a:sym typeface="Symbol"/>
              </a:rPr>
              <a:t> </a:t>
            </a:r>
            <a:r>
              <a:rPr lang="en-US" dirty="0" smtClean="0">
                <a:solidFill>
                  <a:schemeClr val="tx1"/>
                </a:solidFill>
              </a:rPr>
              <a:t>A, denoted simply by </a:t>
            </a:r>
            <a:r>
              <a:rPr lang="en-US" i="1" dirty="0" smtClean="0">
                <a:solidFill>
                  <a:srgbClr val="C00000"/>
                </a:solidFill>
              </a:rPr>
              <a:t>a</a:t>
            </a:r>
          </a:p>
          <a:p>
            <a:pPr lvl="1"/>
            <a:r>
              <a:rPr lang="en-US" dirty="0" smtClean="0">
                <a:solidFill>
                  <a:schemeClr val="tx1"/>
                </a:solidFill>
              </a:rPr>
              <a:t>union of sets of words, denoted </a:t>
            </a:r>
            <a:r>
              <a:rPr lang="en-US" dirty="0" smtClean="0">
                <a:solidFill>
                  <a:srgbClr val="C00000"/>
                </a:solidFill>
              </a:rPr>
              <a:t>|</a:t>
            </a:r>
            <a:r>
              <a:rPr lang="en-US" dirty="0" smtClean="0">
                <a:solidFill>
                  <a:schemeClr val="tx1"/>
                </a:solidFill>
              </a:rPr>
              <a:t> (</a:t>
            </a:r>
            <a:r>
              <a:rPr lang="en-US" dirty="0" smtClean="0"/>
              <a:t>some folks use </a:t>
            </a:r>
            <a:r>
              <a:rPr lang="en-US" dirty="0" smtClean="0">
                <a:solidFill>
                  <a:srgbClr val="C00000"/>
                </a:solidFill>
              </a:rPr>
              <a:t>+</a:t>
            </a:r>
            <a:r>
              <a:rPr lang="en-US" dirty="0"/>
              <a:t> )</a:t>
            </a:r>
            <a:endParaRPr lang="en-US" dirty="0" smtClean="0">
              <a:solidFill>
                <a:srgbClr val="C00000"/>
              </a:solidFill>
            </a:endParaRPr>
          </a:p>
          <a:p>
            <a:pPr lvl="1"/>
            <a:r>
              <a:rPr lang="en-US" dirty="0" smtClean="0">
                <a:solidFill>
                  <a:schemeClr val="tx1"/>
                </a:solidFill>
              </a:rPr>
              <a:t>concatenation of sets of words (dot, or not written)</a:t>
            </a:r>
          </a:p>
          <a:p>
            <a:pPr lvl="1"/>
            <a:r>
              <a:rPr lang="en-US" dirty="0" err="1" smtClean="0">
                <a:solidFill>
                  <a:schemeClr val="tx1"/>
                </a:solidFill>
              </a:rPr>
              <a:t>Kleene</a:t>
            </a:r>
            <a:r>
              <a:rPr lang="en-US" dirty="0" smtClean="0">
                <a:solidFill>
                  <a:schemeClr val="tx1"/>
                </a:solidFill>
              </a:rPr>
              <a:t> star </a:t>
            </a:r>
            <a:r>
              <a:rPr lang="en-US" dirty="0" smtClean="0">
                <a:solidFill>
                  <a:srgbClr val="C00000"/>
                </a:solidFill>
              </a:rPr>
              <a:t>* </a:t>
            </a:r>
            <a:r>
              <a:rPr lang="en-US" dirty="0" smtClean="0"/>
              <a:t>(repetition)</a:t>
            </a:r>
            <a:endParaRPr lang="en-US" dirty="0">
              <a:solidFill>
                <a:srgbClr val="C00000"/>
              </a:solidFill>
            </a:endParaRPr>
          </a:p>
          <a:p>
            <a:r>
              <a:rPr lang="en-US" dirty="0" smtClean="0">
                <a:solidFill>
                  <a:schemeClr val="tx1"/>
                </a:solidFill>
              </a:rPr>
              <a:t>E.g. identifiers:  </a:t>
            </a:r>
            <a:r>
              <a:rPr lang="en-US" dirty="0" smtClean="0">
                <a:solidFill>
                  <a:srgbClr val="C00000"/>
                </a:solidFill>
              </a:rPr>
              <a:t>letter (letter | digit)*</a:t>
            </a:r>
            <a:r>
              <a:rPr lang="en-US" dirty="0" smtClean="0"/>
              <a:t/>
            </a:r>
            <a:br>
              <a:rPr lang="en-US" dirty="0" smtClean="0"/>
            </a:br>
            <a:r>
              <a:rPr lang="en-US" dirty="0" smtClean="0">
                <a:solidFill>
                  <a:schemeClr val="tx1"/>
                </a:solidFill>
              </a:rPr>
              <a:t>	(</a:t>
            </a:r>
            <a:r>
              <a:rPr lang="en-US" dirty="0" err="1" smtClean="0">
                <a:solidFill>
                  <a:schemeClr val="tx1"/>
                </a:solidFill>
              </a:rPr>
              <a:t>letter,digit</a:t>
            </a:r>
            <a:r>
              <a:rPr lang="en-US" dirty="0" smtClean="0">
                <a:solidFill>
                  <a:schemeClr val="tx1"/>
                </a:solidFill>
              </a:rPr>
              <a:t> are shorthand sets from before)</a:t>
            </a:r>
          </a:p>
        </p:txBody>
      </p:sp>
    </p:spTree>
    <p:extLst>
      <p:ext uri="{BB962C8B-B14F-4D97-AF65-F5344CB8AC3E}">
        <p14:creationId xmlns:p14="http://schemas.microsoft.com/office/powerpoint/2010/main" val="1704155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Expressions</a:t>
            </a:r>
            <a:endParaRPr lang="en-US" dirty="0"/>
          </a:p>
        </p:txBody>
      </p:sp>
      <p:sp>
        <p:nvSpPr>
          <p:cNvPr id="3" name="Content Placeholder 2"/>
          <p:cNvSpPr>
            <a:spLocks noGrp="1"/>
          </p:cNvSpPr>
          <p:nvPr>
            <p:ph idx="1"/>
          </p:nvPr>
        </p:nvSpPr>
        <p:spPr>
          <a:xfrm>
            <a:off x="326572" y="1265234"/>
            <a:ext cx="8585199" cy="4655172"/>
          </a:xfrm>
        </p:spPr>
        <p:txBody>
          <a:bodyPr/>
          <a:lstStyle/>
          <a:p>
            <a:r>
              <a:rPr lang="en-US" dirty="0" smtClean="0"/>
              <a:t>Regular expressions are just a notation for some particular operations on languages</a:t>
            </a:r>
          </a:p>
          <a:p>
            <a:pPr marL="0" indent="0">
              <a:buNone/>
            </a:pPr>
            <a:r>
              <a:rPr lang="en-US" dirty="0" smtClean="0">
                <a:solidFill>
                  <a:srgbClr val="C00000"/>
                </a:solidFill>
              </a:rPr>
              <a:t>	letter </a:t>
            </a:r>
            <a:r>
              <a:rPr lang="en-US" dirty="0">
                <a:solidFill>
                  <a:srgbClr val="C00000"/>
                </a:solidFill>
              </a:rPr>
              <a:t>(letter | digit</a:t>
            </a:r>
            <a:r>
              <a:rPr lang="en-US" dirty="0" smtClean="0">
                <a:solidFill>
                  <a:srgbClr val="C00000"/>
                </a:solidFill>
              </a:rPr>
              <a:t>)*</a:t>
            </a:r>
          </a:p>
          <a:p>
            <a:r>
              <a:rPr lang="en-US" dirty="0" smtClean="0"/>
              <a:t>Denotes the set</a:t>
            </a:r>
          </a:p>
          <a:p>
            <a:pPr marL="457200" lvl="1" indent="0">
              <a:buNone/>
            </a:pPr>
            <a:r>
              <a:rPr lang="en-US" dirty="0"/>
              <a:t>	letter (letter </a:t>
            </a:r>
            <a:r>
              <a:rPr lang="en-US" dirty="0" smtClean="0">
                <a:sym typeface="Symbol" panose="05050102010706020507" pitchFamily="18" charset="2"/>
              </a:rPr>
              <a:t></a:t>
            </a:r>
            <a:r>
              <a:rPr lang="en-US" dirty="0" smtClean="0"/>
              <a:t> </a:t>
            </a:r>
            <a:r>
              <a:rPr lang="en-US" dirty="0"/>
              <a:t>digit</a:t>
            </a:r>
            <a:r>
              <a:rPr lang="en-US" dirty="0" smtClean="0"/>
              <a:t>)*</a:t>
            </a:r>
          </a:p>
          <a:p>
            <a:pPr marL="457200" lvl="1" indent="0">
              <a:buNone/>
            </a:pPr>
            <a:endParaRPr lang="en-US" dirty="0"/>
          </a:p>
          <a:p>
            <a:pPr marL="457200" lvl="1" indent="0">
              <a:buNone/>
            </a:pPr>
            <a:endParaRPr lang="en-US" dirty="0" smtClean="0"/>
          </a:p>
          <a:p>
            <a:pPr marL="457200" lvl="1" indent="0">
              <a:buNone/>
            </a:pPr>
            <a:endParaRPr lang="en-US" dirty="0" smtClean="0"/>
          </a:p>
          <a:p>
            <a:pPr marL="457200" lvl="1" indent="0">
              <a:buNone/>
            </a:pPr>
            <a:r>
              <a:rPr lang="en-US" dirty="0" smtClean="0"/>
              <a:t>Why is * called Kleene star?</a:t>
            </a:r>
          </a:p>
          <a:p>
            <a:pPr marL="457200" lvl="1" indent="0">
              <a:buNone/>
            </a:pPr>
            <a:endParaRPr lang="en-US" dirty="0" smtClean="0"/>
          </a:p>
        </p:txBody>
      </p:sp>
    </p:spTree>
    <p:extLst>
      <p:ext uri="{BB962C8B-B14F-4D97-AF65-F5344CB8AC3E}">
        <p14:creationId xmlns:p14="http://schemas.microsoft.com/office/powerpoint/2010/main" val="3951111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5200650" cy="1143000"/>
          </a:xfrm>
        </p:spPr>
        <p:txBody>
          <a:bodyPr/>
          <a:lstStyle/>
          <a:p>
            <a:r>
              <a:rPr lang="en-US" dirty="0" err="1" smtClean="0"/>
              <a:t>Kleene</a:t>
            </a:r>
            <a:r>
              <a:rPr lang="en-US" dirty="0" smtClean="0"/>
              <a:t> </a:t>
            </a:r>
            <a:r>
              <a:rPr lang="en-US" sz="2200" dirty="0" smtClean="0"/>
              <a:t>(from Wikipedia)</a:t>
            </a:r>
            <a:endParaRPr lang="en-US" sz="2200" dirty="0"/>
          </a:p>
        </p:txBody>
      </p:sp>
      <p:sp>
        <p:nvSpPr>
          <p:cNvPr id="3" name="Content Placeholder 2"/>
          <p:cNvSpPr>
            <a:spLocks noGrp="1"/>
          </p:cNvSpPr>
          <p:nvPr>
            <p:ph idx="1"/>
          </p:nvPr>
        </p:nvSpPr>
        <p:spPr>
          <a:xfrm>
            <a:off x="228600" y="1692080"/>
            <a:ext cx="8721090" cy="4583430"/>
          </a:xfrm>
        </p:spPr>
        <p:txBody>
          <a:bodyPr/>
          <a:lstStyle/>
          <a:p>
            <a:pPr marL="0" indent="0">
              <a:buNone/>
            </a:pPr>
            <a:r>
              <a:rPr lang="en-US" sz="2400" b="1" dirty="0" smtClean="0"/>
              <a:t>Stephen Cole </a:t>
            </a:r>
            <a:r>
              <a:rPr lang="en-US" sz="2400" b="1" dirty="0" err="1" smtClean="0"/>
              <a:t>Kleene</a:t>
            </a:r>
            <a:r>
              <a:rPr lang="en-US" sz="2400" dirty="0"/>
              <a:t> </a:t>
            </a:r>
            <a:r>
              <a:rPr lang="en-US" sz="2400" dirty="0" smtClean="0"/>
              <a:t/>
            </a:r>
            <a:br>
              <a:rPr lang="en-US" sz="2400" dirty="0" smtClean="0"/>
            </a:br>
            <a:r>
              <a:rPr lang="en-US" sz="2400" dirty="0" smtClean="0"/>
              <a:t>(</a:t>
            </a:r>
            <a:r>
              <a:rPr lang="en-US" sz="2400" dirty="0"/>
              <a:t>January 5, 1909, </a:t>
            </a:r>
            <a:r>
              <a:rPr lang="en-US" sz="2400" dirty="0">
                <a:hlinkClick r:id="rId2" tooltip="Hartford, Connecticut"/>
              </a:rPr>
              <a:t>Hartford, Connecticut</a:t>
            </a:r>
            <a:r>
              <a:rPr lang="en-US" sz="2400" dirty="0"/>
              <a:t>, </a:t>
            </a:r>
            <a:r>
              <a:rPr lang="en-US" sz="2400" dirty="0">
                <a:hlinkClick r:id="rId3" tooltip="United States"/>
              </a:rPr>
              <a:t>United States</a:t>
            </a:r>
            <a:r>
              <a:rPr lang="en-US" sz="2400" dirty="0"/>
              <a:t> – </a:t>
            </a:r>
            <a:r>
              <a:rPr lang="en-US" sz="2400" dirty="0" smtClean="0"/>
              <a:t/>
            </a:r>
            <a:br>
              <a:rPr lang="en-US" sz="2400" dirty="0" smtClean="0"/>
            </a:br>
            <a:r>
              <a:rPr lang="en-US" sz="2400" dirty="0" smtClean="0"/>
              <a:t>January </a:t>
            </a:r>
            <a:r>
              <a:rPr lang="en-US" sz="2400" dirty="0"/>
              <a:t>25, 1994, </a:t>
            </a:r>
            <a:r>
              <a:rPr lang="en-US" sz="2400" dirty="0">
                <a:hlinkClick r:id="rId4" tooltip="Madison, Wisconsin"/>
              </a:rPr>
              <a:t>Madison, Wisconsin</a:t>
            </a:r>
            <a:r>
              <a:rPr lang="en-US" sz="2400" dirty="0"/>
              <a:t>) </a:t>
            </a:r>
            <a:r>
              <a:rPr lang="en-US" sz="2400" dirty="0" smtClean="0"/>
              <a:t>was an</a:t>
            </a:r>
            <a:r>
              <a:rPr lang="en-US" sz="2400" dirty="0"/>
              <a:t> </a:t>
            </a:r>
            <a:r>
              <a:rPr lang="en-US" sz="2400" dirty="0" smtClean="0">
                <a:hlinkClick r:id="rId3" tooltip="United States"/>
              </a:rPr>
              <a:t>American</a:t>
            </a:r>
            <a:r>
              <a:rPr lang="en-US" sz="2400" dirty="0"/>
              <a:t> </a:t>
            </a:r>
            <a:r>
              <a:rPr lang="en-US" sz="2400" dirty="0" smtClean="0">
                <a:hlinkClick r:id="rId5" tooltip="Mathematician"/>
              </a:rPr>
              <a:t>mathematician</a:t>
            </a:r>
            <a:r>
              <a:rPr lang="en-US" sz="2400" dirty="0"/>
              <a:t> </a:t>
            </a:r>
            <a:r>
              <a:rPr lang="en-US" sz="2400" dirty="0" smtClean="0"/>
              <a:t>who </a:t>
            </a:r>
            <a:r>
              <a:rPr lang="en-US" sz="2400" dirty="0"/>
              <a:t>helped lay the foundations </a:t>
            </a:r>
            <a:r>
              <a:rPr lang="en-US" sz="2400" dirty="0" smtClean="0"/>
              <a:t>for theoretical </a:t>
            </a:r>
            <a:r>
              <a:rPr lang="en-US" sz="2400" dirty="0" smtClean="0">
                <a:hlinkClick r:id="rId6" tooltip="Computer science"/>
              </a:rPr>
              <a:t>computer </a:t>
            </a:r>
            <a:r>
              <a:rPr lang="en-US" sz="2400" dirty="0">
                <a:hlinkClick r:id="rId6" tooltip="Computer science"/>
              </a:rPr>
              <a:t>science</a:t>
            </a:r>
            <a:r>
              <a:rPr lang="en-US" sz="2400" dirty="0"/>
              <a:t>. One of many distinguished students of </a:t>
            </a:r>
            <a:r>
              <a:rPr lang="en-US" sz="2400" dirty="0">
                <a:hlinkClick r:id="rId7" tooltip="Alonzo Church"/>
              </a:rPr>
              <a:t>Alonzo Church</a:t>
            </a:r>
            <a:r>
              <a:rPr lang="en-US" sz="2400" dirty="0"/>
              <a:t>, </a:t>
            </a:r>
            <a:r>
              <a:rPr lang="en-US" sz="2400" dirty="0" err="1"/>
              <a:t>Kleene</a:t>
            </a:r>
            <a:r>
              <a:rPr lang="en-US" sz="2400" dirty="0"/>
              <a:t>, along with </a:t>
            </a:r>
            <a:r>
              <a:rPr lang="en-US" sz="2400" dirty="0">
                <a:hlinkClick r:id="rId8" tooltip="Alan Turing"/>
              </a:rPr>
              <a:t>Alan Turing</a:t>
            </a:r>
            <a:r>
              <a:rPr lang="en-US" sz="2400" dirty="0"/>
              <a:t>, </a:t>
            </a:r>
            <a:r>
              <a:rPr lang="en-US" sz="2400" dirty="0">
                <a:hlinkClick r:id="rId9" tooltip="Emil Post"/>
              </a:rPr>
              <a:t>Emil Post</a:t>
            </a:r>
            <a:r>
              <a:rPr lang="en-US" sz="2400" dirty="0"/>
              <a:t>, and others, is best known as a founder of the branch of </a:t>
            </a:r>
            <a:r>
              <a:rPr lang="en-US" sz="2400" dirty="0">
                <a:hlinkClick r:id="rId10" tooltip="Mathematical logic"/>
              </a:rPr>
              <a:t>mathematical logic</a:t>
            </a:r>
            <a:r>
              <a:rPr lang="en-US" sz="2400" dirty="0"/>
              <a:t> known </a:t>
            </a:r>
            <a:r>
              <a:rPr lang="en-US" sz="2400" dirty="0" smtClean="0"/>
              <a:t>as </a:t>
            </a:r>
            <a:r>
              <a:rPr lang="en-US" sz="2400" dirty="0" smtClean="0">
                <a:hlinkClick r:id="rId11" tooltip="Recursion theory"/>
              </a:rPr>
              <a:t>recursion </a:t>
            </a:r>
            <a:r>
              <a:rPr lang="en-US" sz="2400" dirty="0">
                <a:hlinkClick r:id="rId11" tooltip="Recursion theory"/>
              </a:rPr>
              <a:t>theory</a:t>
            </a:r>
            <a:r>
              <a:rPr lang="en-US" sz="2400" dirty="0"/>
              <a:t>. </a:t>
            </a:r>
            <a:r>
              <a:rPr lang="en-US" sz="2400" dirty="0" err="1"/>
              <a:t>Kleene's</a:t>
            </a:r>
            <a:r>
              <a:rPr lang="en-US" sz="2400" dirty="0"/>
              <a:t> work grounds the study of which functions are </a:t>
            </a:r>
            <a:r>
              <a:rPr lang="en-US" sz="2400" dirty="0">
                <a:hlinkClick r:id="rId12" tooltip="Computable function"/>
              </a:rPr>
              <a:t>computable</a:t>
            </a:r>
            <a:r>
              <a:rPr lang="en-US" sz="2400" dirty="0"/>
              <a:t>. A number of mathematical concepts are named after him: </a:t>
            </a:r>
            <a:r>
              <a:rPr lang="en-US" sz="2400" dirty="0" err="1">
                <a:hlinkClick r:id="rId13" tooltip="Kleene hierarchy"/>
              </a:rPr>
              <a:t>Kleene</a:t>
            </a:r>
            <a:r>
              <a:rPr lang="en-US" sz="2400" dirty="0">
                <a:hlinkClick r:id="rId13" tooltip="Kleene hierarchy"/>
              </a:rPr>
              <a:t> hierarchy</a:t>
            </a:r>
            <a:r>
              <a:rPr lang="en-US" sz="2400" dirty="0"/>
              <a:t>, </a:t>
            </a:r>
            <a:r>
              <a:rPr lang="en-US" sz="2400" dirty="0" err="1">
                <a:hlinkClick r:id="rId14" tooltip="Kleene algebra"/>
              </a:rPr>
              <a:t>Kleene</a:t>
            </a:r>
            <a:r>
              <a:rPr lang="en-US" sz="2400" dirty="0">
                <a:hlinkClick r:id="rId14" tooltip="Kleene algebra"/>
              </a:rPr>
              <a:t> algebra</a:t>
            </a:r>
            <a:r>
              <a:rPr lang="en-US" sz="2400" dirty="0"/>
              <a:t>, the </a:t>
            </a:r>
            <a:r>
              <a:rPr lang="en-US" sz="2400" dirty="0" err="1">
                <a:hlinkClick r:id="rId15" tooltip="Kleene star"/>
              </a:rPr>
              <a:t>Kleene</a:t>
            </a:r>
            <a:r>
              <a:rPr lang="en-US" sz="2400" dirty="0">
                <a:hlinkClick r:id="rId15" tooltip="Kleene star"/>
              </a:rPr>
              <a:t> star</a:t>
            </a:r>
            <a:r>
              <a:rPr lang="en-US" sz="2400" dirty="0"/>
              <a:t> (</a:t>
            </a:r>
            <a:r>
              <a:rPr lang="en-US" sz="2400" b="1" dirty="0" err="1"/>
              <a:t>Kleene</a:t>
            </a:r>
            <a:r>
              <a:rPr lang="en-US" sz="2400" b="1" dirty="0"/>
              <a:t> closure</a:t>
            </a:r>
            <a:r>
              <a:rPr lang="en-US" sz="2400" dirty="0"/>
              <a:t>), </a:t>
            </a:r>
            <a:r>
              <a:rPr lang="en-US" sz="2400" dirty="0" err="1">
                <a:hlinkClick r:id="rId16" tooltip="Kleene's recursion theorem"/>
              </a:rPr>
              <a:t>Kleene's</a:t>
            </a:r>
            <a:r>
              <a:rPr lang="en-US" sz="2400" dirty="0">
                <a:hlinkClick r:id="rId16" tooltip="Kleene's recursion theorem"/>
              </a:rPr>
              <a:t> recursion theorem</a:t>
            </a:r>
            <a:r>
              <a:rPr lang="en-US" sz="2400" dirty="0"/>
              <a:t> and the </a:t>
            </a:r>
            <a:r>
              <a:rPr lang="en-US" sz="2400" dirty="0" err="1">
                <a:hlinkClick r:id="rId17" tooltip="Kleene fixpoint theorem"/>
              </a:rPr>
              <a:t>Kleene</a:t>
            </a:r>
            <a:r>
              <a:rPr lang="en-US" sz="2400" dirty="0">
                <a:hlinkClick r:id="rId17" tooltip="Kleene fixpoint theorem"/>
              </a:rPr>
              <a:t> </a:t>
            </a:r>
            <a:r>
              <a:rPr lang="en-US" sz="2400" dirty="0" err="1">
                <a:hlinkClick r:id="rId17" tooltip="Kleene fixpoint theorem"/>
              </a:rPr>
              <a:t>fixpoint</a:t>
            </a:r>
            <a:r>
              <a:rPr lang="en-US" sz="2400" dirty="0">
                <a:hlinkClick r:id="rId17" tooltip="Kleene fixpoint theorem"/>
              </a:rPr>
              <a:t> theorem</a:t>
            </a:r>
            <a:r>
              <a:rPr lang="en-US" sz="2400" dirty="0"/>
              <a:t>. He also </a:t>
            </a:r>
            <a:r>
              <a:rPr lang="en-US" sz="2400" b="1" dirty="0"/>
              <a:t>invented </a:t>
            </a:r>
            <a:r>
              <a:rPr lang="en-US" sz="2400" b="1" dirty="0">
                <a:hlinkClick r:id="rId18" tooltip="Regular expressions"/>
              </a:rPr>
              <a:t>regular expressions</a:t>
            </a:r>
            <a:r>
              <a:rPr lang="en-US" sz="2400" dirty="0"/>
              <a:t>, and was a leading American </a:t>
            </a:r>
            <a:r>
              <a:rPr lang="en-US" sz="2400" dirty="0" smtClean="0"/>
              <a:t>advocate of </a:t>
            </a:r>
            <a:r>
              <a:rPr lang="en-US" sz="2400" dirty="0" smtClean="0">
                <a:hlinkClick r:id="rId19" tooltip="Mathematical intuitionism"/>
              </a:rPr>
              <a:t>mathematical intuitionism</a:t>
            </a:r>
            <a:r>
              <a:rPr lang="en-US" sz="2400" dirty="0"/>
              <a:t>.</a:t>
            </a:r>
          </a:p>
        </p:txBody>
      </p:sp>
      <p:pic>
        <p:nvPicPr>
          <p:cNvPr id="3074" name="Picture 2" descr="http://t1.gstatic.com/images?q=tbn:ANd9GcTBEnDBsiBJC5fGFPrzX7jHUNWzvsRt3G68cLg3JkOUTllbSYsO"/>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43634" y="1"/>
            <a:ext cx="1700365" cy="2320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8733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578"/>
            <a:ext cx="8229600" cy="1143000"/>
          </a:xfrm>
        </p:spPr>
        <p:txBody>
          <a:bodyPr/>
          <a:lstStyle/>
          <a:p>
            <a:r>
              <a:rPr lang="en-US" dirty="0" smtClean="0"/>
              <a:t>These </a:t>
            </a:r>
            <a:r>
              <a:rPr lang="en-US" dirty="0" err="1" smtClean="0"/>
              <a:t>RegExp</a:t>
            </a:r>
            <a:r>
              <a:rPr lang="en-US" dirty="0" smtClean="0"/>
              <a:t> extensions</a:t>
            </a:r>
            <a:br>
              <a:rPr lang="en-US" dirty="0" smtClean="0"/>
            </a:br>
            <a:r>
              <a:rPr lang="en-US" dirty="0" smtClean="0"/>
              <a:t>preserve definable languages. Why?</a:t>
            </a:r>
            <a:endParaRPr lang="en-US" dirty="0"/>
          </a:p>
        </p:txBody>
      </p:sp>
      <p:sp>
        <p:nvSpPr>
          <p:cNvPr id="3" name="Content Placeholder 2"/>
          <p:cNvSpPr>
            <a:spLocks noGrp="1"/>
          </p:cNvSpPr>
          <p:nvPr>
            <p:ph idx="1"/>
          </p:nvPr>
        </p:nvSpPr>
        <p:spPr>
          <a:xfrm>
            <a:off x="457199" y="1593936"/>
            <a:ext cx="8541658" cy="4655172"/>
          </a:xfrm>
        </p:spPr>
        <p:txBody>
          <a:bodyPr/>
          <a:lstStyle/>
          <a:p>
            <a:r>
              <a:rPr lang="en-US" sz="2400" dirty="0"/>
              <a:t>[</a:t>
            </a:r>
            <a:r>
              <a:rPr lang="en-US" sz="2400" dirty="0" err="1"/>
              <a:t>a..z</a:t>
            </a:r>
            <a:r>
              <a:rPr lang="en-US" sz="2400" dirty="0"/>
              <a:t>] = </a:t>
            </a:r>
            <a:r>
              <a:rPr lang="en-US" sz="2400" dirty="0" err="1"/>
              <a:t>a|b</a:t>
            </a:r>
            <a:r>
              <a:rPr lang="en-US" sz="2400" dirty="0"/>
              <a:t>|...|z                (use ASCII ordering)</a:t>
            </a:r>
          </a:p>
          <a:p>
            <a:pPr marL="0" indent="0">
              <a:buNone/>
            </a:pPr>
            <a:r>
              <a:rPr lang="en-US" sz="2400" dirty="0">
                <a:solidFill>
                  <a:schemeClr val="tx1"/>
                </a:solidFill>
              </a:rPr>
              <a:t>	(also other </a:t>
            </a:r>
            <a:r>
              <a:rPr lang="en-US" sz="2400" dirty="0" err="1">
                <a:solidFill>
                  <a:schemeClr val="tx1"/>
                </a:solidFill>
              </a:rPr>
              <a:t>shorthands</a:t>
            </a:r>
            <a:r>
              <a:rPr lang="en-US" sz="2400" dirty="0">
                <a:solidFill>
                  <a:schemeClr val="tx1"/>
                </a:solidFill>
              </a:rPr>
              <a:t> for finite languages)</a:t>
            </a:r>
          </a:p>
          <a:p>
            <a:r>
              <a:rPr lang="en-US" sz="2400" dirty="0" smtClean="0"/>
              <a:t>e? </a:t>
            </a:r>
            <a:r>
              <a:rPr lang="en-US" sz="2400" dirty="0" smtClean="0">
                <a:solidFill>
                  <a:schemeClr val="tx1"/>
                </a:solidFill>
              </a:rPr>
              <a:t>(optional expression)</a:t>
            </a:r>
            <a:endParaRPr lang="en-US" sz="2400" dirty="0" smtClean="0"/>
          </a:p>
          <a:p>
            <a:r>
              <a:rPr lang="en-US" sz="2400" dirty="0" smtClean="0"/>
              <a:t>e+ </a:t>
            </a:r>
            <a:r>
              <a:rPr lang="en-US" sz="2400" dirty="0" smtClean="0">
                <a:solidFill>
                  <a:schemeClr val="tx1"/>
                </a:solidFill>
              </a:rPr>
              <a:t>(repeat at least once)</a:t>
            </a:r>
            <a:endParaRPr lang="en-US" sz="2400" dirty="0" smtClean="0"/>
          </a:p>
          <a:p>
            <a:r>
              <a:rPr lang="en-US" sz="2400" dirty="0" err="1"/>
              <a:t>e</a:t>
            </a:r>
            <a:r>
              <a:rPr lang="en-US" sz="2400" baseline="30000" dirty="0" err="1"/>
              <a:t>k</a:t>
            </a:r>
            <a:r>
              <a:rPr lang="en-US" sz="2400" baseline="30000" dirty="0"/>
              <a:t>..* </a:t>
            </a:r>
            <a:r>
              <a:rPr lang="en-US" sz="2400" baseline="-25000" dirty="0"/>
              <a:t> </a:t>
            </a:r>
            <a:r>
              <a:rPr lang="en-US" sz="2400" baseline="-25000" dirty="0" smtClean="0"/>
              <a:t> </a:t>
            </a:r>
            <a:r>
              <a:rPr lang="en-US" sz="2400" dirty="0" smtClean="0"/>
              <a:t>= </a:t>
            </a:r>
            <a:r>
              <a:rPr lang="en-US" sz="2400" dirty="0" err="1" smtClean="0"/>
              <a:t>e</a:t>
            </a:r>
            <a:r>
              <a:rPr lang="en-US" sz="2400" baseline="30000" dirty="0" err="1" smtClean="0"/>
              <a:t>k</a:t>
            </a:r>
            <a:r>
              <a:rPr lang="en-US" sz="2400" dirty="0" smtClean="0"/>
              <a:t> e*       </a:t>
            </a:r>
            <a:r>
              <a:rPr lang="en-US" sz="2400" dirty="0" err="1"/>
              <a:t>e</a:t>
            </a:r>
            <a:r>
              <a:rPr lang="en-US" sz="2400" baseline="30000" dirty="0" err="1"/>
              <a:t>p</a:t>
            </a:r>
            <a:r>
              <a:rPr lang="en-US" sz="2400" baseline="30000" dirty="0"/>
              <a:t>..</a:t>
            </a:r>
            <a:r>
              <a:rPr lang="en-US" sz="2400" baseline="30000" dirty="0" smtClean="0"/>
              <a:t>q  </a:t>
            </a:r>
            <a:r>
              <a:rPr lang="en-US" sz="2400" dirty="0" smtClean="0"/>
              <a:t>= </a:t>
            </a:r>
            <a:r>
              <a:rPr lang="en-US" sz="2400" dirty="0" err="1" smtClean="0"/>
              <a:t>e</a:t>
            </a:r>
            <a:r>
              <a:rPr lang="en-US" sz="2400" baseline="30000" dirty="0" err="1" smtClean="0"/>
              <a:t>p</a:t>
            </a:r>
            <a:r>
              <a:rPr lang="en-US" sz="2400" dirty="0" smtClean="0"/>
              <a:t> (</a:t>
            </a:r>
            <a:r>
              <a:rPr lang="el-GR" sz="2400" dirty="0" smtClean="0"/>
              <a:t>ε</a:t>
            </a:r>
            <a:r>
              <a:rPr lang="en-US" sz="2400" dirty="0" smtClean="0"/>
              <a:t>|e)</a:t>
            </a:r>
            <a:r>
              <a:rPr lang="en-US" sz="2400" baseline="30000" dirty="0" smtClean="0"/>
              <a:t>q-p</a:t>
            </a:r>
            <a:endParaRPr lang="en-US" sz="2400" dirty="0"/>
          </a:p>
          <a:p>
            <a:pPr lvl="0"/>
            <a:r>
              <a:rPr lang="en-US" sz="2400" dirty="0" smtClean="0"/>
              <a:t>complement: !e  </a:t>
            </a:r>
            <a:r>
              <a:rPr lang="en-US" sz="2400" dirty="0" smtClean="0">
                <a:solidFill>
                  <a:schemeClr val="tx1"/>
                </a:solidFill>
              </a:rPr>
              <a:t> (A* - e ) – non-obvious, need to use automata</a:t>
            </a:r>
          </a:p>
          <a:p>
            <a:pPr lvl="0"/>
            <a:r>
              <a:rPr lang="en-US" sz="2400" dirty="0" smtClean="0"/>
              <a:t>intersection: e1 &amp; e1   </a:t>
            </a:r>
            <a:r>
              <a:rPr lang="en-US" sz="2400" dirty="0" smtClean="0">
                <a:solidFill>
                  <a:schemeClr val="tx1"/>
                </a:solidFill>
              </a:rPr>
              <a:t>(e1 </a:t>
            </a:r>
            <a:r>
              <a:rPr lang="en-US" sz="2400" dirty="0" smtClean="0">
                <a:solidFill>
                  <a:schemeClr val="tx1"/>
                </a:solidFill>
                <a:sym typeface="Symbol" panose="05050102010706020507" pitchFamily="18" charset="2"/>
              </a:rPr>
              <a:t></a:t>
            </a:r>
            <a:r>
              <a:rPr lang="en-US" sz="2400" dirty="0" smtClean="0">
                <a:solidFill>
                  <a:schemeClr val="tx1"/>
                </a:solidFill>
              </a:rPr>
              <a:t> e2)      =  </a:t>
            </a:r>
            <a:r>
              <a:rPr lang="en-US" sz="2400" dirty="0" smtClean="0"/>
              <a:t>! (e1|e1)</a:t>
            </a:r>
            <a:endParaRPr lang="en-US" sz="2400" dirty="0" smtClean="0">
              <a:solidFill>
                <a:schemeClr val="tx1"/>
              </a:solidFill>
            </a:endParaRPr>
          </a:p>
          <a:p>
            <a:pPr marL="0" lvl="0" indent="0">
              <a:buNone/>
            </a:pPr>
            <a:r>
              <a:rPr lang="en-US" sz="2400" dirty="0" smtClean="0"/>
              <a:t>(Advanced) Quantification: we can also allow expressions with </a:t>
            </a:r>
            <a:r>
              <a:rPr lang="en-US" sz="2400" dirty="0" smtClean="0">
                <a:solidFill>
                  <a:schemeClr val="tx1"/>
                </a:solidFill>
                <a:sym typeface="Symbol"/>
              </a:rPr>
              <a:t></a:t>
            </a:r>
          </a:p>
          <a:p>
            <a:pPr marL="0" lvl="0" indent="0">
              <a:buNone/>
            </a:pPr>
            <a:r>
              <a:rPr lang="en-US" sz="2400" dirty="0" smtClean="0">
                <a:solidFill>
                  <a:schemeClr val="tx1"/>
                </a:solidFill>
                <a:sym typeface="Symbol"/>
              </a:rPr>
              <a:t>     Techniques of Monadic Second-Order Logic of Strings</a:t>
            </a:r>
            <a:endParaRPr lang="en-US" sz="2400" dirty="0" smtClean="0">
              <a:solidFill>
                <a:schemeClr val="tx1"/>
              </a:solidFill>
            </a:endParaRPr>
          </a:p>
          <a:p>
            <a:pPr marL="0" lvl="0" indent="0" algn="ctr">
              <a:buNone/>
            </a:pPr>
            <a:r>
              <a:rPr lang="en-US" sz="2400" dirty="0">
                <a:solidFill>
                  <a:schemeClr val="tx1"/>
                </a:solidFill>
              </a:rPr>
              <a:t>{</a:t>
            </a:r>
            <a:r>
              <a:rPr lang="en-US" sz="2400" dirty="0" err="1">
                <a:solidFill>
                  <a:schemeClr val="tx1"/>
                </a:solidFill>
              </a:rPr>
              <a:t>a,ab</a:t>
            </a:r>
            <a:r>
              <a:rPr lang="en-US" sz="2400" dirty="0" smtClean="0">
                <a:solidFill>
                  <a:schemeClr val="tx1"/>
                </a:solidFill>
              </a:rPr>
              <a:t>}*= </a:t>
            </a:r>
            <a:r>
              <a:rPr lang="en-US" sz="2400" dirty="0">
                <a:solidFill>
                  <a:schemeClr val="tx1"/>
                </a:solidFill>
              </a:rPr>
              <a:t>{w </a:t>
            </a:r>
            <a:r>
              <a:rPr lang="en-US" sz="2400" dirty="0">
                <a:solidFill>
                  <a:schemeClr val="tx1"/>
                </a:solidFill>
                <a:sym typeface="Symbol"/>
              </a:rPr>
              <a:t></a:t>
            </a:r>
            <a:r>
              <a:rPr lang="en-US" sz="2400" dirty="0">
                <a:solidFill>
                  <a:schemeClr val="tx1"/>
                </a:solidFill>
              </a:rPr>
              <a:t> {</a:t>
            </a:r>
            <a:r>
              <a:rPr lang="en-US" sz="2400" dirty="0" err="1">
                <a:solidFill>
                  <a:schemeClr val="tx1"/>
                </a:solidFill>
              </a:rPr>
              <a:t>a,b</a:t>
            </a:r>
            <a:r>
              <a:rPr lang="en-US" sz="2400" dirty="0" smtClean="0">
                <a:solidFill>
                  <a:schemeClr val="tx1"/>
                </a:solidFill>
              </a:rPr>
              <a:t>}*|</a:t>
            </a:r>
            <a:r>
              <a:rPr lang="en-US" sz="2400" dirty="0" smtClean="0">
                <a:solidFill>
                  <a:schemeClr val="tx1"/>
                </a:solidFill>
                <a:sym typeface="Symbol"/>
              </a:rPr>
              <a:t></a:t>
            </a:r>
            <a:r>
              <a:rPr lang="en-US" sz="2400" dirty="0" err="1" smtClean="0">
                <a:solidFill>
                  <a:schemeClr val="tx1"/>
                </a:solidFill>
                <a:sym typeface="Symbol"/>
              </a:rPr>
              <a:t>i</a:t>
            </a:r>
            <a:r>
              <a:rPr lang="en-US" sz="2400" dirty="0" smtClean="0">
                <a:solidFill>
                  <a:schemeClr val="tx1"/>
                </a:solidFill>
                <a:sym typeface="Symbol"/>
              </a:rPr>
              <a:t>. </a:t>
            </a:r>
            <a:r>
              <a:rPr lang="en-US" sz="2400" dirty="0" smtClean="0">
                <a:solidFill>
                  <a:schemeClr val="tx1"/>
                </a:solidFill>
              </a:rPr>
              <a:t>w</a:t>
            </a:r>
            <a:r>
              <a:rPr lang="en-US" sz="2400" baseline="-25000" dirty="0" smtClean="0">
                <a:solidFill>
                  <a:schemeClr val="tx1"/>
                </a:solidFill>
              </a:rPr>
              <a:t>(</a:t>
            </a:r>
            <a:r>
              <a:rPr lang="en-US" sz="2400" baseline="-25000" dirty="0" err="1" smtClean="0">
                <a:solidFill>
                  <a:schemeClr val="tx1"/>
                </a:solidFill>
              </a:rPr>
              <a:t>i</a:t>
            </a:r>
            <a:r>
              <a:rPr lang="en-US" sz="2400" baseline="-25000" dirty="0">
                <a:solidFill>
                  <a:schemeClr val="tx1"/>
                </a:solidFill>
              </a:rPr>
              <a:t>) </a:t>
            </a:r>
            <a:r>
              <a:rPr lang="en-US" sz="2400" dirty="0">
                <a:solidFill>
                  <a:schemeClr val="tx1"/>
                </a:solidFill>
              </a:rPr>
              <a:t>=b </a:t>
            </a:r>
            <a:r>
              <a:rPr lang="en-US" sz="2400" dirty="0" smtClean="0">
                <a:solidFill>
                  <a:schemeClr val="tx1"/>
                </a:solidFill>
              </a:rPr>
              <a:t>--&gt;</a:t>
            </a:r>
            <a:r>
              <a:rPr lang="en-US" sz="2400" dirty="0" smtClean="0">
                <a:solidFill>
                  <a:schemeClr val="tx1"/>
                </a:solidFill>
                <a:sym typeface="Wingdings" pitchFamily="2" charset="2"/>
              </a:rPr>
              <a:t> </a:t>
            </a:r>
            <a:r>
              <a:rPr lang="en-US" sz="2400" dirty="0" err="1">
                <a:solidFill>
                  <a:schemeClr val="tx1"/>
                </a:solidFill>
                <a:sym typeface="Wingdings" pitchFamily="2" charset="2"/>
              </a:rPr>
              <a:t>i</a:t>
            </a:r>
            <a:r>
              <a:rPr lang="en-US" sz="2400" dirty="0">
                <a:solidFill>
                  <a:schemeClr val="tx1"/>
                </a:solidFill>
                <a:sym typeface="Wingdings" pitchFamily="2" charset="2"/>
              </a:rPr>
              <a:t> &gt; 0 </a:t>
            </a:r>
            <a:r>
              <a:rPr lang="en-US" sz="2400" dirty="0" smtClean="0">
                <a:solidFill>
                  <a:schemeClr val="tx1"/>
                </a:solidFill>
                <a:sym typeface="Wingdings" pitchFamily="2" charset="2"/>
              </a:rPr>
              <a:t> &amp;  </a:t>
            </a:r>
            <a:r>
              <a:rPr lang="en-US" sz="2400" dirty="0">
                <a:solidFill>
                  <a:schemeClr val="tx1"/>
                </a:solidFill>
                <a:sym typeface="Wingdings" pitchFamily="2" charset="2"/>
              </a:rPr>
              <a:t>w</a:t>
            </a:r>
            <a:r>
              <a:rPr lang="en-US" sz="2400" baseline="-25000" dirty="0">
                <a:solidFill>
                  <a:schemeClr val="tx1"/>
                </a:solidFill>
                <a:sym typeface="Wingdings" pitchFamily="2" charset="2"/>
              </a:rPr>
              <a:t>(i-1)</a:t>
            </a:r>
            <a:r>
              <a:rPr lang="en-US" sz="2400" dirty="0">
                <a:solidFill>
                  <a:schemeClr val="tx1"/>
                </a:solidFill>
                <a:sym typeface="Wingdings" pitchFamily="2" charset="2"/>
              </a:rPr>
              <a:t>=a}</a:t>
            </a:r>
            <a:endParaRPr lang="en-US" sz="2400" dirty="0" smtClean="0">
              <a:solidFill>
                <a:schemeClr val="tx1"/>
              </a:solidFill>
            </a:endParaRPr>
          </a:p>
          <a:p>
            <a:pPr marL="0" lvl="0" indent="0" algn="ctr">
              <a:buNone/>
            </a:pPr>
            <a:r>
              <a:rPr lang="en-US" sz="2400" dirty="0" smtClean="0">
                <a:solidFill>
                  <a:srgbClr val="C00000"/>
                </a:solidFill>
                <a:hlinkClick r:id="rId2"/>
              </a:rPr>
              <a:t>http</a:t>
            </a:r>
            <a:r>
              <a:rPr lang="en-US" sz="2400" dirty="0">
                <a:solidFill>
                  <a:srgbClr val="C00000"/>
                </a:solidFill>
                <a:hlinkClick r:id="rId2"/>
              </a:rPr>
              <a:t>://</a:t>
            </a:r>
            <a:r>
              <a:rPr lang="en-US" sz="2400" dirty="0" smtClean="0">
                <a:solidFill>
                  <a:srgbClr val="C00000"/>
                </a:solidFill>
                <a:hlinkClick r:id="rId2"/>
              </a:rPr>
              <a:t>www.brics.dk/mona/</a:t>
            </a:r>
            <a:endParaRPr lang="en-US" sz="2400" dirty="0">
              <a:solidFill>
                <a:srgbClr val="C00000"/>
              </a:solidFill>
            </a:endParaRPr>
          </a:p>
        </p:txBody>
      </p:sp>
    </p:spTree>
    <p:extLst>
      <p:ext uri="{BB962C8B-B14F-4D97-AF65-F5344CB8AC3E}">
        <p14:creationId xmlns:p14="http://schemas.microsoft.com/office/powerpoint/2010/main" val="3956307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Languages </a:t>
            </a:r>
            <a:r>
              <a:rPr lang="en-US" dirty="0" err="1" smtClean="0"/>
              <a:t>vs</a:t>
            </a:r>
            <a:r>
              <a:rPr lang="en-US" dirty="0" smtClean="0"/>
              <a:t> </a:t>
            </a:r>
            <a:r>
              <a:rPr lang="en-US" dirty="0" err="1" smtClean="0"/>
              <a:t>Scala</a:t>
            </a:r>
            <a:endParaRPr lang="en-US" dirty="0"/>
          </a:p>
        </p:txBody>
      </p:sp>
      <p:sp>
        <p:nvSpPr>
          <p:cNvPr id="5" name="Text Placeholder 4"/>
          <p:cNvSpPr>
            <a:spLocks noGrp="1"/>
          </p:cNvSpPr>
          <p:nvPr>
            <p:ph type="body" idx="1"/>
          </p:nvPr>
        </p:nvSpPr>
        <p:spPr>
          <a:xfrm>
            <a:off x="457200" y="1143226"/>
            <a:ext cx="4040188" cy="639762"/>
          </a:xfrm>
        </p:spPr>
        <p:txBody>
          <a:bodyPr/>
          <a:lstStyle/>
          <a:p>
            <a:r>
              <a:rPr lang="en-US" dirty="0" smtClean="0">
                <a:solidFill>
                  <a:schemeClr val="tx1"/>
                </a:solidFill>
              </a:rPr>
              <a:t>Formal language theory:</a:t>
            </a:r>
            <a:endParaRPr lang="en-US" dirty="0">
              <a:solidFill>
                <a:schemeClr val="tx1"/>
              </a:solidFill>
            </a:endParaRPr>
          </a:p>
        </p:txBody>
      </p:sp>
      <p:sp>
        <p:nvSpPr>
          <p:cNvPr id="3" name="Content Placeholder 2"/>
          <p:cNvSpPr>
            <a:spLocks noGrp="1"/>
          </p:cNvSpPr>
          <p:nvPr>
            <p:ph sz="half" idx="2"/>
          </p:nvPr>
        </p:nvSpPr>
        <p:spPr>
          <a:xfrm>
            <a:off x="457200" y="1782988"/>
            <a:ext cx="4040188" cy="3951288"/>
          </a:xfrm>
        </p:spPr>
        <p:txBody>
          <a:bodyPr/>
          <a:lstStyle/>
          <a:p>
            <a:r>
              <a:rPr lang="en-US" dirty="0" smtClean="0">
                <a:solidFill>
                  <a:schemeClr val="tx1"/>
                </a:solidFill>
              </a:rPr>
              <a:t>A</a:t>
            </a:r>
            <a:r>
              <a:rPr lang="en-US" dirty="0" smtClean="0"/>
              <a:t> – alphabet</a:t>
            </a:r>
          </a:p>
          <a:p>
            <a:r>
              <a:rPr lang="en-US" dirty="0" smtClean="0">
                <a:solidFill>
                  <a:schemeClr val="tx1"/>
                </a:solidFill>
              </a:rPr>
              <a:t>A* - </a:t>
            </a:r>
            <a:r>
              <a:rPr lang="en-US" dirty="0" smtClean="0"/>
              <a:t>words over </a:t>
            </a:r>
            <a:r>
              <a:rPr lang="en-US" dirty="0" smtClean="0">
                <a:solidFill>
                  <a:schemeClr val="tx1"/>
                </a:solidFill>
              </a:rPr>
              <a:t>A</a:t>
            </a:r>
          </a:p>
          <a:p>
            <a:r>
              <a:rPr lang="en-US" dirty="0" smtClean="0">
                <a:solidFill>
                  <a:schemeClr val="tx1"/>
                </a:solidFill>
              </a:rPr>
              <a:t>w</a:t>
            </a:r>
            <a:r>
              <a:rPr lang="en-US" baseline="-25000" dirty="0" smtClean="0">
                <a:solidFill>
                  <a:schemeClr val="tx1"/>
                </a:solidFill>
              </a:rPr>
              <a:t>1</a:t>
            </a:r>
            <a:r>
              <a:rPr lang="en-US" dirty="0" smtClean="0">
                <a:solidFill>
                  <a:schemeClr val="tx1"/>
                </a:solidFill>
              </a:rPr>
              <a:t> ∙ w</a:t>
            </a:r>
            <a:r>
              <a:rPr lang="en-US" baseline="-25000" dirty="0" smtClean="0">
                <a:solidFill>
                  <a:schemeClr val="tx1"/>
                </a:solidFill>
              </a:rPr>
              <a:t>2</a:t>
            </a:r>
            <a:r>
              <a:rPr lang="en-US" dirty="0" smtClean="0"/>
              <a:t>    or   </a:t>
            </a:r>
            <a:r>
              <a:rPr lang="en-US" dirty="0" smtClean="0">
                <a:solidFill>
                  <a:schemeClr val="tx1"/>
                </a:solidFill>
              </a:rPr>
              <a:t>w</a:t>
            </a:r>
            <a:r>
              <a:rPr lang="en-US" baseline="-25000" dirty="0" smtClean="0">
                <a:solidFill>
                  <a:schemeClr val="tx1"/>
                </a:solidFill>
              </a:rPr>
              <a:t>1</a:t>
            </a:r>
            <a:r>
              <a:rPr lang="en-US" dirty="0" smtClean="0">
                <a:solidFill>
                  <a:schemeClr val="tx1"/>
                </a:solidFill>
              </a:rPr>
              <a:t> w</a:t>
            </a:r>
            <a:r>
              <a:rPr lang="en-US" baseline="-25000" dirty="0" smtClean="0">
                <a:solidFill>
                  <a:schemeClr val="tx1"/>
                </a:solidFill>
              </a:rPr>
              <a:t>2    </a:t>
            </a:r>
            <a:r>
              <a:rPr lang="en-US" dirty="0" smtClean="0">
                <a:solidFill>
                  <a:schemeClr val="tx1"/>
                </a:solidFill>
              </a:rPr>
              <a:t> </a:t>
            </a:r>
            <a:r>
              <a:rPr lang="en-US" baseline="-25000" dirty="0" smtClean="0">
                <a:solidFill>
                  <a:schemeClr val="tx1"/>
                </a:solidFill>
              </a:rPr>
              <a:t>   </a:t>
            </a:r>
            <a:r>
              <a:rPr lang="en-US" dirty="0" err="1" smtClean="0">
                <a:solidFill>
                  <a:schemeClr val="tx1"/>
                </a:solidFill>
              </a:rPr>
              <a:t>w</a:t>
            </a:r>
            <a:r>
              <a:rPr lang="en-US" baseline="-25000" dirty="0" err="1" smtClean="0">
                <a:solidFill>
                  <a:schemeClr val="tx1"/>
                </a:solidFill>
              </a:rPr>
              <a:t>i</a:t>
            </a:r>
            <a:r>
              <a:rPr lang="en-US" dirty="0" err="1" smtClean="0">
                <a:solidFill>
                  <a:schemeClr val="tx1"/>
                </a:solidFill>
                <a:sym typeface="Symbol"/>
              </a:rPr>
              <a:t>A</a:t>
            </a:r>
            <a:r>
              <a:rPr lang="en-US" dirty="0" smtClean="0">
                <a:solidFill>
                  <a:schemeClr val="tx1"/>
                </a:solidFill>
                <a:sym typeface="Symbol"/>
              </a:rPr>
              <a:t>*</a:t>
            </a:r>
            <a:endParaRPr lang="en-US" dirty="0" smtClean="0">
              <a:solidFill>
                <a:schemeClr val="tx1"/>
              </a:solidFill>
            </a:endParaRPr>
          </a:p>
          <a:p>
            <a:r>
              <a:rPr lang="el-GR" dirty="0" smtClean="0">
                <a:solidFill>
                  <a:schemeClr val="tx1"/>
                </a:solidFill>
              </a:rPr>
              <a:t>ε</a:t>
            </a:r>
            <a:r>
              <a:rPr lang="en-US" dirty="0" smtClean="0">
                <a:solidFill>
                  <a:schemeClr val="tx1"/>
                </a:solidFill>
              </a:rPr>
              <a:t> – </a:t>
            </a:r>
            <a:r>
              <a:rPr lang="en-US" dirty="0" smtClean="0"/>
              <a:t>empty word</a:t>
            </a:r>
          </a:p>
          <a:p>
            <a:r>
              <a:rPr lang="en-US" dirty="0" smtClean="0">
                <a:solidFill>
                  <a:schemeClr val="tx1"/>
                </a:solidFill>
              </a:rPr>
              <a:t>c </a:t>
            </a:r>
            <a:r>
              <a:rPr lang="en-US" dirty="0">
                <a:solidFill>
                  <a:schemeClr val="tx1"/>
                </a:solidFill>
                <a:sym typeface="Symbol"/>
              </a:rPr>
              <a:t></a:t>
            </a:r>
            <a:r>
              <a:rPr lang="en-US" dirty="0" smtClean="0">
                <a:solidFill>
                  <a:schemeClr val="tx1"/>
                </a:solidFill>
              </a:rPr>
              <a:t> A </a:t>
            </a:r>
            <a:r>
              <a:rPr lang="en-US" dirty="0" smtClean="0">
                <a:solidFill>
                  <a:schemeClr val="tx1"/>
                </a:solidFill>
                <a:sym typeface="Wingdings" pitchFamily="2" charset="2"/>
              </a:rPr>
              <a:t></a:t>
            </a:r>
            <a:r>
              <a:rPr lang="en-US" dirty="0" smtClean="0">
                <a:solidFill>
                  <a:schemeClr val="tx1"/>
                </a:solidFill>
              </a:rPr>
              <a:t> c </a:t>
            </a:r>
            <a:r>
              <a:rPr lang="en-US" dirty="0">
                <a:solidFill>
                  <a:schemeClr val="tx1"/>
                </a:solidFill>
                <a:sym typeface="Symbol"/>
              </a:rPr>
              <a:t></a:t>
            </a:r>
            <a:r>
              <a:rPr lang="en-US" dirty="0" smtClean="0">
                <a:solidFill>
                  <a:schemeClr val="tx1"/>
                </a:solidFill>
              </a:rPr>
              <a:t> A*</a:t>
            </a:r>
          </a:p>
          <a:p>
            <a:r>
              <a:rPr lang="en-US" dirty="0" smtClean="0">
                <a:solidFill>
                  <a:schemeClr val="tx1"/>
                </a:solidFill>
              </a:rPr>
              <a:t>|w| - </a:t>
            </a:r>
            <a:r>
              <a:rPr lang="en-US" dirty="0" smtClean="0"/>
              <a:t>word length</a:t>
            </a:r>
          </a:p>
          <a:p>
            <a:r>
              <a:rPr lang="en-US" dirty="0" err="1" smtClean="0">
                <a:solidFill>
                  <a:schemeClr val="tx1"/>
                </a:solidFill>
              </a:rPr>
              <a:t>w</a:t>
            </a:r>
            <a:r>
              <a:rPr lang="en-US" baseline="-25000" dirty="0" err="1" smtClean="0">
                <a:solidFill>
                  <a:schemeClr val="tx1"/>
                </a:solidFill>
              </a:rPr>
              <a:t>p</a:t>
            </a:r>
            <a:r>
              <a:rPr lang="en-US" baseline="-25000" dirty="0" smtClean="0">
                <a:solidFill>
                  <a:schemeClr val="tx1"/>
                </a:solidFill>
              </a:rPr>
              <a:t>..q </a:t>
            </a:r>
            <a:r>
              <a:rPr lang="en-US" dirty="0" smtClean="0">
                <a:solidFill>
                  <a:schemeClr val="tx1"/>
                </a:solidFill>
              </a:rPr>
              <a:t> = w</a:t>
            </a:r>
            <a:r>
              <a:rPr lang="en-US" baseline="-25000" dirty="0" smtClean="0">
                <a:solidFill>
                  <a:schemeClr val="tx1"/>
                </a:solidFill>
              </a:rPr>
              <a:t>(p)</a:t>
            </a:r>
            <a:r>
              <a:rPr lang="en-US" dirty="0" smtClean="0">
                <a:solidFill>
                  <a:schemeClr val="tx1"/>
                </a:solidFill>
              </a:rPr>
              <a:t>w</a:t>
            </a:r>
            <a:r>
              <a:rPr lang="en-US" baseline="-25000" dirty="0" smtClean="0">
                <a:solidFill>
                  <a:schemeClr val="tx1"/>
                </a:solidFill>
              </a:rPr>
              <a:t>(p+1) </a:t>
            </a:r>
            <a:r>
              <a:rPr lang="en-US" dirty="0" smtClean="0">
                <a:solidFill>
                  <a:schemeClr val="tx1"/>
                </a:solidFill>
              </a:rPr>
              <a:t>…w</a:t>
            </a:r>
            <a:r>
              <a:rPr lang="en-US" baseline="-25000" dirty="0" smtClean="0">
                <a:solidFill>
                  <a:schemeClr val="tx1"/>
                </a:solidFill>
              </a:rPr>
              <a:t>(q-1)</a:t>
            </a:r>
            <a:br>
              <a:rPr lang="en-US" baseline="-25000" dirty="0" smtClean="0">
                <a:solidFill>
                  <a:schemeClr val="tx1"/>
                </a:solidFill>
              </a:rPr>
            </a:br>
            <a:r>
              <a:rPr lang="en-US" dirty="0" smtClean="0">
                <a:solidFill>
                  <a:schemeClr val="tx1"/>
                </a:solidFill>
              </a:rPr>
              <a:t>w = w</a:t>
            </a:r>
            <a:r>
              <a:rPr lang="en-US" baseline="-25000" dirty="0" smtClean="0">
                <a:solidFill>
                  <a:schemeClr val="tx1"/>
                </a:solidFill>
              </a:rPr>
              <a:t>(0)</a:t>
            </a:r>
            <a:r>
              <a:rPr lang="en-US" dirty="0" smtClean="0">
                <a:solidFill>
                  <a:schemeClr val="tx1"/>
                </a:solidFill>
              </a:rPr>
              <a:t>w</a:t>
            </a:r>
            <a:r>
              <a:rPr lang="en-US" baseline="-25000" dirty="0" smtClean="0">
                <a:solidFill>
                  <a:schemeClr val="tx1"/>
                </a:solidFill>
              </a:rPr>
              <a:t>(1)</a:t>
            </a:r>
            <a:r>
              <a:rPr lang="en-US" dirty="0" smtClean="0">
                <a:solidFill>
                  <a:schemeClr val="tx1"/>
                </a:solidFill>
              </a:rPr>
              <a:t> …w</a:t>
            </a:r>
            <a:r>
              <a:rPr lang="en-US" baseline="-25000" dirty="0" smtClean="0">
                <a:solidFill>
                  <a:schemeClr val="tx1"/>
                </a:solidFill>
              </a:rPr>
              <a:t>(|w|-1)</a:t>
            </a:r>
            <a:endParaRPr lang="en-US" dirty="0" smtClean="0">
              <a:solidFill>
                <a:schemeClr val="tx1"/>
              </a:solidFill>
            </a:endParaRPr>
          </a:p>
          <a:p>
            <a:r>
              <a:rPr lang="en-US" dirty="0" smtClean="0">
                <a:solidFill>
                  <a:schemeClr val="tx1"/>
                </a:solidFill>
              </a:rPr>
              <a:t>L </a:t>
            </a:r>
            <a:r>
              <a:rPr lang="en-US" dirty="0" smtClean="0">
                <a:solidFill>
                  <a:schemeClr val="tx1"/>
                </a:solidFill>
                <a:sym typeface="Symbol"/>
              </a:rPr>
              <a:t></a:t>
            </a:r>
            <a:r>
              <a:rPr lang="en-US" dirty="0" smtClean="0">
                <a:solidFill>
                  <a:schemeClr val="tx1"/>
                </a:solidFill>
              </a:rPr>
              <a:t> A*</a:t>
            </a:r>
            <a:r>
              <a:rPr lang="en-US" dirty="0">
                <a:solidFill>
                  <a:schemeClr val="tx1"/>
                </a:solidFill>
              </a:rPr>
              <a:t> </a:t>
            </a:r>
            <a:r>
              <a:rPr lang="en-US" dirty="0" smtClean="0">
                <a:solidFill>
                  <a:schemeClr val="tx1"/>
                </a:solidFill>
              </a:rPr>
              <a:t>- </a:t>
            </a:r>
            <a:r>
              <a:rPr lang="en-US" dirty="0" smtClean="0"/>
              <a:t>a language</a:t>
            </a:r>
            <a:endParaRPr lang="en-US" dirty="0"/>
          </a:p>
        </p:txBody>
      </p:sp>
      <p:sp>
        <p:nvSpPr>
          <p:cNvPr id="6" name="Text Placeholder 5"/>
          <p:cNvSpPr>
            <a:spLocks noGrp="1"/>
          </p:cNvSpPr>
          <p:nvPr>
            <p:ph type="body" sz="quarter" idx="3"/>
          </p:nvPr>
        </p:nvSpPr>
        <p:spPr>
          <a:xfrm>
            <a:off x="4645025" y="1143226"/>
            <a:ext cx="4041775" cy="639762"/>
          </a:xfrm>
        </p:spPr>
        <p:txBody>
          <a:bodyPr/>
          <a:lstStyle/>
          <a:p>
            <a:r>
              <a:rPr lang="en-US" dirty="0" err="1" smtClean="0">
                <a:solidFill>
                  <a:srgbClr val="C00000"/>
                </a:solidFill>
              </a:rPr>
              <a:t>Scala</a:t>
            </a:r>
            <a:r>
              <a:rPr lang="en-US" dirty="0" smtClean="0">
                <a:solidFill>
                  <a:srgbClr val="C00000"/>
                </a:solidFill>
              </a:rPr>
              <a:t> representation:</a:t>
            </a:r>
            <a:endParaRPr lang="en-US" dirty="0">
              <a:solidFill>
                <a:srgbClr val="C00000"/>
              </a:solidFill>
            </a:endParaRPr>
          </a:p>
        </p:txBody>
      </p:sp>
      <p:sp>
        <p:nvSpPr>
          <p:cNvPr id="4" name="Content Placeholder 3"/>
          <p:cNvSpPr>
            <a:spLocks noGrp="1"/>
          </p:cNvSpPr>
          <p:nvPr>
            <p:ph sz="quarter" idx="4"/>
          </p:nvPr>
        </p:nvSpPr>
        <p:spPr>
          <a:xfrm>
            <a:off x="4645025" y="1782988"/>
            <a:ext cx="4301906" cy="3951288"/>
          </a:xfrm>
        </p:spPr>
        <p:txBody>
          <a:bodyPr/>
          <a:lstStyle/>
          <a:p>
            <a:r>
              <a:rPr lang="en-US" dirty="0" smtClean="0">
                <a:solidFill>
                  <a:srgbClr val="C00000"/>
                </a:solidFill>
              </a:rPr>
              <a:t>A</a:t>
            </a:r>
            <a:r>
              <a:rPr lang="en-US" dirty="0" smtClean="0"/>
              <a:t> – type</a:t>
            </a:r>
          </a:p>
          <a:p>
            <a:r>
              <a:rPr lang="en-US" dirty="0" smtClean="0">
                <a:solidFill>
                  <a:srgbClr val="C00000"/>
                </a:solidFill>
              </a:rPr>
              <a:t>List[A]</a:t>
            </a:r>
          </a:p>
          <a:p>
            <a:r>
              <a:rPr lang="en-US" dirty="0">
                <a:solidFill>
                  <a:srgbClr val="C00000"/>
                </a:solidFill>
              </a:rPr>
              <a:t>w</a:t>
            </a:r>
            <a:r>
              <a:rPr lang="en-US" dirty="0" smtClean="0">
                <a:solidFill>
                  <a:srgbClr val="C00000"/>
                </a:solidFill>
              </a:rPr>
              <a:t>1 ::: w2	       w1,w2:List[A]</a:t>
            </a:r>
          </a:p>
          <a:p>
            <a:r>
              <a:rPr lang="en-US" dirty="0" smtClean="0">
                <a:solidFill>
                  <a:srgbClr val="C00000"/>
                </a:solidFill>
              </a:rPr>
              <a:t>List()</a:t>
            </a:r>
          </a:p>
          <a:p>
            <a:r>
              <a:rPr lang="en-US" dirty="0" smtClean="0"/>
              <a:t>if</a:t>
            </a:r>
            <a:r>
              <a:rPr lang="en-US" dirty="0" smtClean="0">
                <a:solidFill>
                  <a:srgbClr val="C00000"/>
                </a:solidFill>
              </a:rPr>
              <a:t> c:A  </a:t>
            </a:r>
            <a:r>
              <a:rPr lang="en-US" dirty="0" smtClean="0"/>
              <a:t>then</a:t>
            </a:r>
            <a:r>
              <a:rPr lang="en-US" dirty="0" smtClean="0">
                <a:solidFill>
                  <a:srgbClr val="C00000"/>
                </a:solidFill>
              </a:rPr>
              <a:t> List(c):List[A]</a:t>
            </a:r>
          </a:p>
          <a:p>
            <a:r>
              <a:rPr lang="en-US" dirty="0" err="1" smtClean="0">
                <a:solidFill>
                  <a:srgbClr val="C00000"/>
                </a:solidFill>
              </a:rPr>
              <a:t>w.length</a:t>
            </a:r>
            <a:endParaRPr lang="en-US" dirty="0" smtClean="0">
              <a:solidFill>
                <a:srgbClr val="C00000"/>
              </a:solidFill>
            </a:endParaRPr>
          </a:p>
          <a:p>
            <a:r>
              <a:rPr lang="en-US" dirty="0" err="1" smtClean="0">
                <a:solidFill>
                  <a:srgbClr val="C00000"/>
                </a:solidFill>
              </a:rPr>
              <a:t>w.slice</a:t>
            </a:r>
            <a:r>
              <a:rPr lang="en-US" dirty="0" smtClean="0">
                <a:solidFill>
                  <a:srgbClr val="C00000"/>
                </a:solidFill>
              </a:rPr>
              <a:t>(</a:t>
            </a:r>
            <a:r>
              <a:rPr lang="en-US" dirty="0" err="1" smtClean="0">
                <a:solidFill>
                  <a:srgbClr val="C00000"/>
                </a:solidFill>
              </a:rPr>
              <a:t>p,q</a:t>
            </a:r>
            <a:r>
              <a:rPr lang="en-US" dirty="0" smtClean="0">
                <a:solidFill>
                  <a:srgbClr val="C00000"/>
                </a:solidFill>
              </a:rPr>
              <a:t>)</a:t>
            </a:r>
            <a:r>
              <a:rPr lang="en-US" dirty="0"/>
              <a:t/>
            </a:r>
            <a:br>
              <a:rPr lang="en-US" dirty="0"/>
            </a:br>
            <a:r>
              <a:rPr lang="en-US" dirty="0">
                <a:solidFill>
                  <a:srgbClr val="C00000"/>
                </a:solidFill>
              </a:rPr>
              <a:t>w(</a:t>
            </a:r>
            <a:r>
              <a:rPr lang="en-US" dirty="0" err="1">
                <a:solidFill>
                  <a:srgbClr val="C00000"/>
                </a:solidFill>
              </a:rPr>
              <a:t>i</a:t>
            </a:r>
            <a:r>
              <a:rPr lang="en-US" dirty="0" smtClean="0">
                <a:solidFill>
                  <a:srgbClr val="C00000"/>
                </a:solidFill>
              </a:rPr>
              <a:t>)</a:t>
            </a:r>
          </a:p>
          <a:p>
            <a:r>
              <a:rPr lang="en-US" dirty="0" smtClean="0">
                <a:solidFill>
                  <a:srgbClr val="C00000"/>
                </a:solidFill>
              </a:rPr>
              <a:t>L : Set[List[A]]   </a:t>
            </a:r>
            <a:r>
              <a:rPr lang="en-US" dirty="0" smtClean="0"/>
              <a:t>(finite L)</a:t>
            </a:r>
          </a:p>
          <a:p>
            <a:pPr marL="0" indent="0">
              <a:buNone/>
            </a:pPr>
            <a:r>
              <a:rPr lang="en-US" dirty="0" smtClean="0"/>
              <a:t>     </a:t>
            </a:r>
            <a:r>
              <a:rPr lang="en-US" dirty="0" smtClean="0">
                <a:solidFill>
                  <a:srgbClr val="C00000"/>
                </a:solidFill>
              </a:rPr>
              <a:t>L : List[A] =&gt; Boolean</a:t>
            </a:r>
            <a:r>
              <a:rPr lang="en-US" dirty="0"/>
              <a:t> </a:t>
            </a:r>
            <a:r>
              <a:rPr lang="en-US" dirty="0" smtClean="0"/>
              <a:t>	(computable L)</a:t>
            </a:r>
            <a:endParaRPr lang="en-US" dirty="0"/>
          </a:p>
        </p:txBody>
      </p:sp>
    </p:spTree>
    <p:extLst>
      <p:ext uri="{BB962C8B-B14F-4D97-AF65-F5344CB8AC3E}">
        <p14:creationId xmlns:p14="http://schemas.microsoft.com/office/powerpoint/2010/main" val="507339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8"/>
          <p:cNvSpPr>
            <a:spLocks noChangeArrowheads="1"/>
          </p:cNvSpPr>
          <p:nvPr/>
        </p:nvSpPr>
        <p:spPr bwMode="auto">
          <a:xfrm>
            <a:off x="610078" y="1852551"/>
            <a:ext cx="8250299" cy="248194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dirty="0" smtClean="0">
                <a:solidFill>
                  <a:schemeClr val="tx1"/>
                </a:solidFill>
                <a:latin typeface="Calibri" pitchFamily="34" charset="0"/>
                <a:cs typeface="Calibri" pitchFamily="34" charset="0"/>
              </a:rPr>
              <a:t>Compiler        </a:t>
            </a:r>
            <a:r>
              <a:rPr lang="en-US" sz="2000" dirty="0" smtClean="0">
                <a:solidFill>
                  <a:schemeClr val="tx1"/>
                </a:solidFill>
                <a:latin typeface="Calibri" pitchFamily="34" charset="0"/>
                <a:cs typeface="Calibri" pitchFamily="34" charset="0"/>
              </a:rPr>
              <a:t>     </a:t>
            </a:r>
          </a:p>
          <a:p>
            <a:pPr algn="ctr">
              <a:defRPr/>
            </a:pPr>
            <a:r>
              <a:rPr lang="en-US" sz="2000" dirty="0" smtClean="0">
                <a:solidFill>
                  <a:schemeClr val="tx1"/>
                </a:solidFill>
                <a:latin typeface="Calibri" pitchFamily="34" charset="0"/>
                <a:cs typeface="Calibri" pitchFamily="34" charset="0"/>
              </a:rPr>
              <a:t>(</a:t>
            </a:r>
            <a:r>
              <a:rPr lang="en-US" sz="2000" dirty="0" err="1" smtClean="0">
                <a:solidFill>
                  <a:schemeClr val="tx1"/>
                </a:solidFill>
                <a:latin typeface="Calibri" pitchFamily="34" charset="0"/>
                <a:cs typeface="Calibri" pitchFamily="34" charset="0"/>
              </a:rPr>
              <a:t>scalac</a:t>
            </a:r>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gcc</a:t>
            </a:r>
            <a:r>
              <a:rPr lang="en-US" sz="2000" dirty="0" smtClean="0">
                <a:solidFill>
                  <a:schemeClr val="tx1"/>
                </a:solidFill>
                <a:latin typeface="Calibri" pitchFamily="34" charset="0"/>
                <a:cs typeface="Calibri" pitchFamily="34" charset="0"/>
              </a:rPr>
              <a:t>)                  </a:t>
            </a:r>
            <a:endParaRPr lang="en-US" sz="2000" dirty="0">
              <a:solidFill>
                <a:schemeClr val="tx1"/>
              </a:solidFill>
              <a:latin typeface="Calibri" pitchFamily="34" charset="0"/>
              <a:cs typeface="Calibri" pitchFamily="34" charset="0"/>
            </a:endParaRPr>
          </a:p>
          <a:p>
            <a:pPr algn="ctr">
              <a:defRPr/>
            </a:pPr>
            <a:endParaRPr lang="en-US" sz="2000" dirty="0" smtClean="0">
              <a:solidFill>
                <a:schemeClr val="tx1"/>
              </a:solidFill>
              <a:latin typeface="Calibri" pitchFamily="34" charset="0"/>
              <a:cs typeface="Calibri" pitchFamily="34" charset="0"/>
            </a:endParaRPr>
          </a:p>
          <a:p>
            <a:pPr algn="ctr">
              <a:defRPr/>
            </a:pPr>
            <a:endParaRPr lang="en-US" sz="2000" dirty="0">
              <a:solidFill>
                <a:schemeClr val="tx1"/>
              </a:solidFill>
              <a:latin typeface="Calibri" pitchFamily="34" charset="0"/>
              <a:cs typeface="Calibri" pitchFamily="34" charset="0"/>
            </a:endParaRPr>
          </a:p>
          <a:p>
            <a:pPr algn="ctr">
              <a:defRPr/>
            </a:pPr>
            <a:endParaRPr lang="en-US" sz="2000" dirty="0" smtClean="0">
              <a:solidFill>
                <a:schemeClr val="tx1"/>
              </a:solidFill>
              <a:latin typeface="Calibri" pitchFamily="34" charset="0"/>
              <a:cs typeface="Calibri" pitchFamily="34" charset="0"/>
            </a:endParaRPr>
          </a:p>
          <a:p>
            <a:pPr algn="ctr">
              <a:defRPr/>
            </a:pPr>
            <a:endParaRPr lang="en-US" sz="2000" dirty="0">
              <a:solidFill>
                <a:schemeClr val="tx1"/>
              </a:solidFill>
              <a:latin typeface="Calibri" pitchFamily="34" charset="0"/>
              <a:cs typeface="Calibri" pitchFamily="34" charset="0"/>
            </a:endParaRPr>
          </a:p>
          <a:p>
            <a:pPr algn="ctr">
              <a:defRPr/>
            </a:pPr>
            <a:endParaRPr lang="en-US" sz="2000" dirty="0" smtClean="0">
              <a:solidFill>
                <a:schemeClr val="tx1"/>
              </a:solidFill>
              <a:latin typeface="Calibri" pitchFamily="34" charset="0"/>
              <a:cs typeface="Calibri" pitchFamily="34" charset="0"/>
            </a:endParaRPr>
          </a:p>
        </p:txBody>
      </p:sp>
      <p:sp>
        <p:nvSpPr>
          <p:cNvPr id="7" name="TextBox 6"/>
          <p:cNvSpPr txBox="1"/>
          <p:nvPr/>
        </p:nvSpPr>
        <p:spPr>
          <a:xfrm>
            <a:off x="1356704" y="166916"/>
            <a:ext cx="2504946" cy="1569660"/>
          </a:xfrm>
          <a:prstGeom prst="rect">
            <a:avLst/>
          </a:prstGeom>
          <a:gradFill>
            <a:gsLst>
              <a:gs pos="0">
                <a:srgbClr val="D6B19C"/>
              </a:gs>
              <a:gs pos="10000">
                <a:srgbClr val="D49E6C"/>
              </a:gs>
              <a:gs pos="33000">
                <a:srgbClr val="A65528"/>
              </a:gs>
              <a:gs pos="85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fontAlgn="auto">
              <a:spcBef>
                <a:spcPts val="0"/>
              </a:spcBef>
              <a:spcAft>
                <a:spcPts val="0"/>
              </a:spcAft>
            </a:pPr>
            <a:r>
              <a:rPr lang="en-US" dirty="0" smtClean="0">
                <a:solidFill>
                  <a:schemeClr val="bg1"/>
                </a:solidFill>
                <a:latin typeface="Calibri"/>
                <a:cs typeface="+mn-cs"/>
              </a:rPr>
              <a:t>Id3 = 0</a:t>
            </a:r>
          </a:p>
          <a:p>
            <a:pPr fontAlgn="auto">
              <a:spcBef>
                <a:spcPts val="0"/>
              </a:spcBef>
              <a:spcAft>
                <a:spcPts val="0"/>
              </a:spcAft>
            </a:pPr>
            <a:r>
              <a:rPr lang="en-US" dirty="0" smtClean="0">
                <a:solidFill>
                  <a:schemeClr val="bg1"/>
                </a:solidFill>
                <a:latin typeface="Calibri"/>
                <a:cs typeface="+mn-cs"/>
              </a:rPr>
              <a:t>while (id3 &lt; 10) {</a:t>
            </a:r>
          </a:p>
          <a:p>
            <a:pPr fontAlgn="auto">
              <a:spcBef>
                <a:spcPts val="0"/>
              </a:spcBef>
              <a:spcAft>
                <a:spcPts val="0"/>
              </a:spcAft>
            </a:pPr>
            <a:r>
              <a:rPr lang="en-US" dirty="0">
                <a:solidFill>
                  <a:schemeClr val="bg1"/>
                </a:solidFill>
                <a:latin typeface="Calibri"/>
                <a:cs typeface="+mn-cs"/>
              </a:rPr>
              <a:t> </a:t>
            </a:r>
            <a:r>
              <a:rPr lang="en-US" dirty="0" smtClean="0">
                <a:solidFill>
                  <a:schemeClr val="bg1"/>
                </a:solidFill>
                <a:latin typeface="Calibri"/>
                <a:cs typeface="+mn-cs"/>
              </a:rPr>
              <a:t> </a:t>
            </a:r>
            <a:r>
              <a:rPr lang="en-US" dirty="0" err="1" smtClean="0">
                <a:solidFill>
                  <a:schemeClr val="bg1"/>
                </a:solidFill>
                <a:latin typeface="Calibri"/>
                <a:cs typeface="+mn-cs"/>
              </a:rPr>
              <a:t>println</a:t>
            </a:r>
            <a:r>
              <a:rPr lang="en-US" dirty="0" smtClean="0">
                <a:solidFill>
                  <a:schemeClr val="bg1"/>
                </a:solidFill>
                <a:latin typeface="Calibri"/>
                <a:cs typeface="+mn-cs"/>
              </a:rPr>
              <a:t>(“”,id3);</a:t>
            </a:r>
            <a:br>
              <a:rPr lang="en-US" dirty="0" smtClean="0">
                <a:solidFill>
                  <a:schemeClr val="bg1"/>
                </a:solidFill>
                <a:latin typeface="Calibri"/>
                <a:cs typeface="+mn-cs"/>
              </a:rPr>
            </a:br>
            <a:r>
              <a:rPr lang="en-US" dirty="0" smtClean="0">
                <a:solidFill>
                  <a:schemeClr val="bg1"/>
                </a:solidFill>
                <a:latin typeface="Calibri"/>
                <a:cs typeface="+mn-cs"/>
              </a:rPr>
              <a:t>  id3 = id3 + 1 }</a:t>
            </a:r>
          </a:p>
        </p:txBody>
      </p:sp>
      <p:sp>
        <p:nvSpPr>
          <p:cNvPr id="8" name="Rectangle 7"/>
          <p:cNvSpPr/>
          <p:nvPr/>
        </p:nvSpPr>
        <p:spPr>
          <a:xfrm>
            <a:off x="4101182" y="461665"/>
            <a:ext cx="1689245" cy="461665"/>
          </a:xfrm>
          <a:prstGeom prst="rect">
            <a:avLst/>
          </a:prstGeom>
        </p:spPr>
        <p:txBody>
          <a:bodyPr wrap="none">
            <a:spAutoFit/>
          </a:bodyPr>
          <a:lstStyle/>
          <a:p>
            <a:r>
              <a:rPr lang="en-US" dirty="0" smtClean="0">
                <a:latin typeface="Calibri" pitchFamily="34" charset="0"/>
                <a:cs typeface="Calibri" pitchFamily="34" charset="0"/>
              </a:rPr>
              <a:t>source code</a:t>
            </a:r>
            <a:endParaRPr lang="en-US" i="1" dirty="0">
              <a:latin typeface="Calibri" pitchFamily="34" charset="0"/>
              <a:cs typeface="Calibri" pitchFamily="34" charset="0"/>
            </a:endParaRPr>
          </a:p>
        </p:txBody>
      </p:sp>
      <p:cxnSp>
        <p:nvCxnSpPr>
          <p:cNvPr id="14" name="Curved Connector 13"/>
          <p:cNvCxnSpPr>
            <a:stCxn id="7" idx="1"/>
          </p:cNvCxnSpPr>
          <p:nvPr/>
        </p:nvCxnSpPr>
        <p:spPr bwMode="auto">
          <a:xfrm rot="10800000" flipV="1">
            <a:off x="885398" y="951746"/>
            <a:ext cx="471307" cy="885634"/>
          </a:xfrm>
          <a:prstGeom prst="bentConnector2">
            <a:avLst/>
          </a:prstGeom>
          <a:ln w="76200">
            <a:solidFill>
              <a:srgbClr val="FF0000"/>
            </a:solidFill>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23" name="TextBox 22"/>
          <p:cNvSpPr txBox="1"/>
          <p:nvPr/>
        </p:nvSpPr>
        <p:spPr>
          <a:xfrm>
            <a:off x="6235432" y="4424582"/>
            <a:ext cx="1980763" cy="2308324"/>
          </a:xfrm>
          <a:prstGeom prst="rect">
            <a:avLst/>
          </a:prstGeom>
          <a:gradFill>
            <a:gsLst>
              <a:gs pos="0">
                <a:srgbClr val="D6B19C"/>
              </a:gs>
              <a:gs pos="3000">
                <a:srgbClr val="D49E6C"/>
              </a:gs>
              <a:gs pos="10000">
                <a:srgbClr val="A65528"/>
              </a:gs>
              <a:gs pos="71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fontAlgn="auto">
              <a:spcBef>
                <a:spcPts val="0"/>
              </a:spcBef>
              <a:spcAft>
                <a:spcPts val="0"/>
              </a:spcAft>
            </a:pPr>
            <a:endParaRPr lang="en-US" sz="1600" dirty="0" err="1">
              <a:solidFill>
                <a:schemeClr val="bg1"/>
              </a:solidFill>
              <a:latin typeface="Calibri"/>
            </a:endParaRPr>
          </a:p>
          <a:p>
            <a:pPr fontAlgn="auto">
              <a:spcBef>
                <a:spcPts val="0"/>
              </a:spcBef>
              <a:spcAft>
                <a:spcPts val="0"/>
              </a:spcAft>
            </a:pPr>
            <a:endParaRPr lang="en-US" sz="1600" dirty="0" err="1" smtClean="0">
              <a:solidFill>
                <a:schemeClr val="bg1"/>
              </a:solidFill>
              <a:latin typeface="Calibri"/>
            </a:endParaRPr>
          </a:p>
          <a:p>
            <a:pPr fontAlgn="auto">
              <a:spcBef>
                <a:spcPts val="0"/>
              </a:spcBef>
              <a:spcAft>
                <a:spcPts val="0"/>
              </a:spcAft>
            </a:pPr>
            <a:endParaRPr lang="en-US" sz="1600" dirty="0" err="1">
              <a:solidFill>
                <a:schemeClr val="bg1"/>
              </a:solidFill>
              <a:latin typeface="Calibri"/>
            </a:endParaRPr>
          </a:p>
          <a:p>
            <a:pPr fontAlgn="auto">
              <a:spcBef>
                <a:spcPts val="0"/>
              </a:spcBef>
              <a:spcAft>
                <a:spcPts val="0"/>
              </a:spcAft>
            </a:pPr>
            <a:endParaRPr lang="en-US" sz="1600" dirty="0" err="1" smtClean="0">
              <a:solidFill>
                <a:schemeClr val="bg1"/>
              </a:solidFill>
              <a:latin typeface="Calibri"/>
            </a:endParaRPr>
          </a:p>
          <a:p>
            <a:pPr fontAlgn="auto">
              <a:spcBef>
                <a:spcPts val="0"/>
              </a:spcBef>
              <a:spcAft>
                <a:spcPts val="0"/>
              </a:spcAft>
            </a:pPr>
            <a:endParaRPr lang="en-US" sz="1600" dirty="0" err="1">
              <a:solidFill>
                <a:schemeClr val="bg1"/>
              </a:solidFill>
              <a:latin typeface="Calibri"/>
            </a:endParaRPr>
          </a:p>
          <a:p>
            <a:pPr fontAlgn="auto">
              <a:spcBef>
                <a:spcPts val="0"/>
              </a:spcBef>
              <a:spcAft>
                <a:spcPts val="0"/>
              </a:spcAft>
            </a:pPr>
            <a:endParaRPr lang="en-US" sz="1600" dirty="0" err="1" smtClean="0">
              <a:solidFill>
                <a:schemeClr val="bg1"/>
              </a:solidFill>
              <a:latin typeface="Calibri"/>
            </a:endParaRPr>
          </a:p>
          <a:p>
            <a:pPr fontAlgn="auto">
              <a:spcBef>
                <a:spcPts val="0"/>
              </a:spcBef>
              <a:spcAft>
                <a:spcPts val="0"/>
              </a:spcAft>
            </a:pPr>
            <a:endParaRPr lang="en-US" sz="1600" dirty="0" err="1">
              <a:solidFill>
                <a:schemeClr val="bg1"/>
              </a:solidFill>
              <a:latin typeface="Calibri"/>
            </a:endParaRPr>
          </a:p>
          <a:p>
            <a:pPr fontAlgn="auto">
              <a:spcBef>
                <a:spcPts val="0"/>
              </a:spcBef>
              <a:spcAft>
                <a:spcPts val="0"/>
              </a:spcAft>
            </a:pPr>
            <a:endParaRPr lang="en-US" sz="1600" dirty="0" err="1" smtClean="0">
              <a:solidFill>
                <a:schemeClr val="bg1"/>
              </a:solidFill>
              <a:latin typeface="Calibri"/>
            </a:endParaRPr>
          </a:p>
          <a:p>
            <a:pPr fontAlgn="auto">
              <a:spcBef>
                <a:spcPts val="0"/>
              </a:spcBef>
              <a:spcAft>
                <a:spcPts val="0"/>
              </a:spcAft>
            </a:pPr>
            <a:endParaRPr lang="en-US" sz="1600" dirty="0" err="1" smtClean="0">
              <a:solidFill>
                <a:schemeClr val="bg1"/>
              </a:solidFill>
              <a:latin typeface="Calibri"/>
            </a:endParaRPr>
          </a:p>
        </p:txBody>
      </p:sp>
      <p:cxnSp>
        <p:nvCxnSpPr>
          <p:cNvPr id="24" name="Curved Connector 13"/>
          <p:cNvCxnSpPr/>
          <p:nvPr/>
        </p:nvCxnSpPr>
        <p:spPr bwMode="auto">
          <a:xfrm rot="5400000">
            <a:off x="7851599" y="4708279"/>
            <a:ext cx="1259421" cy="545123"/>
          </a:xfrm>
          <a:prstGeom prst="bentConnector3">
            <a:avLst>
              <a:gd name="adj1" fmla="val 99876"/>
            </a:avLst>
          </a:prstGeom>
          <a:ln w="76200">
            <a:solidFill>
              <a:srgbClr val="FF0000"/>
            </a:solidFill>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40" name="Rectangle 39"/>
          <p:cNvSpPr/>
          <p:nvPr/>
        </p:nvSpPr>
        <p:spPr>
          <a:xfrm>
            <a:off x="7227321" y="47298"/>
            <a:ext cx="1649896" cy="461665"/>
          </a:xfrm>
          <a:prstGeom prst="rect">
            <a:avLst/>
          </a:prstGeom>
        </p:spPr>
        <p:txBody>
          <a:bodyPr wrap="square">
            <a:spAutoFit/>
          </a:bodyPr>
          <a:lstStyle/>
          <a:p>
            <a:r>
              <a:rPr lang="en-US" dirty="0" smtClean="0">
                <a:solidFill>
                  <a:srgbClr val="0070C0"/>
                </a:solidFill>
                <a:latin typeface="Calibri" pitchFamily="34" charset="0"/>
                <a:cs typeface="Calibri" pitchFamily="34" charset="0"/>
              </a:rPr>
              <a:t>Compiler</a:t>
            </a:r>
            <a:endParaRPr lang="en-US" dirty="0">
              <a:solidFill>
                <a:srgbClr val="0070C0"/>
              </a:solidFill>
              <a:latin typeface="Calibri" pitchFamily="34" charset="0"/>
              <a:cs typeface="Calibri" pitchFamily="34" charset="0"/>
            </a:endParaRPr>
          </a:p>
        </p:txBody>
      </p:sp>
      <p:sp>
        <p:nvSpPr>
          <p:cNvPr id="41" name="Rectangle 40"/>
          <p:cNvSpPr/>
          <p:nvPr/>
        </p:nvSpPr>
        <p:spPr>
          <a:xfrm>
            <a:off x="7059750" y="429073"/>
            <a:ext cx="1916264" cy="461665"/>
          </a:xfrm>
          <a:prstGeom prst="rect">
            <a:avLst/>
          </a:prstGeom>
        </p:spPr>
        <p:txBody>
          <a:bodyPr wrap="square">
            <a:spAutoFit/>
          </a:bodyPr>
          <a:lstStyle/>
          <a:p>
            <a:r>
              <a:rPr lang="en-US" dirty="0" smtClean="0">
                <a:solidFill>
                  <a:srgbClr val="0070C0"/>
                </a:solidFill>
                <a:latin typeface="Calibri" pitchFamily="34" charset="0"/>
                <a:cs typeface="Calibri" pitchFamily="34" charset="0"/>
              </a:rPr>
              <a:t>Construction</a:t>
            </a:r>
            <a:endParaRPr lang="en-US" dirty="0">
              <a:solidFill>
                <a:srgbClr val="0070C0"/>
              </a:solidFill>
              <a:latin typeface="Calibri" pitchFamily="34" charset="0"/>
              <a:cs typeface="Calibri" pitchFamily="34" charset="0"/>
            </a:endParaRPr>
          </a:p>
        </p:txBody>
      </p:sp>
      <p:sp>
        <p:nvSpPr>
          <p:cNvPr id="42" name="TextBox 41"/>
          <p:cNvSpPr txBox="1"/>
          <p:nvPr/>
        </p:nvSpPr>
        <p:spPr>
          <a:xfrm>
            <a:off x="748781" y="1924191"/>
            <a:ext cx="372258" cy="2277547"/>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chemeClr val="bg1"/>
                </a:solidFill>
                <a:latin typeface="Calibri"/>
              </a:rPr>
              <a:t>i</a:t>
            </a:r>
            <a:br>
              <a:rPr lang="en-US" sz="1600" dirty="0" smtClean="0">
                <a:solidFill>
                  <a:schemeClr val="bg1"/>
                </a:solidFill>
                <a:latin typeface="Calibri"/>
              </a:rPr>
            </a:br>
            <a:r>
              <a:rPr lang="en-US" sz="1600" dirty="0" smtClean="0">
                <a:solidFill>
                  <a:schemeClr val="bg1"/>
                </a:solidFill>
                <a:latin typeface="Calibri"/>
              </a:rPr>
              <a:t>d3</a:t>
            </a:r>
          </a:p>
          <a:p>
            <a:pPr algn="ctr" fontAlgn="auto">
              <a:spcBef>
                <a:spcPts val="0"/>
              </a:spcBef>
              <a:spcAft>
                <a:spcPts val="0"/>
              </a:spcAft>
            </a:pPr>
            <a:endParaRPr lang="en-US" sz="1600" dirty="0">
              <a:solidFill>
                <a:schemeClr val="bg1"/>
              </a:solidFill>
              <a:latin typeface="Calibri"/>
            </a:endParaRPr>
          </a:p>
          <a:p>
            <a:pPr algn="ctr" fontAlgn="auto">
              <a:spcBef>
                <a:spcPts val="0"/>
              </a:spcBef>
              <a:spcAft>
                <a:spcPts val="0"/>
              </a:spcAft>
            </a:pPr>
            <a:r>
              <a:rPr lang="en-US" sz="1600" dirty="0" smtClean="0">
                <a:solidFill>
                  <a:schemeClr val="bg1"/>
                </a:solidFill>
                <a:latin typeface="Calibri"/>
              </a:rPr>
              <a:t>=</a:t>
            </a:r>
            <a:br>
              <a:rPr lang="en-US" sz="1600" dirty="0" smtClean="0">
                <a:solidFill>
                  <a:schemeClr val="bg1"/>
                </a:solidFill>
                <a:latin typeface="Calibri"/>
              </a:rPr>
            </a:br>
            <a:endParaRPr lang="en-US" sz="1600" dirty="0" smtClean="0">
              <a:solidFill>
                <a:schemeClr val="bg1"/>
              </a:solidFill>
              <a:latin typeface="Calibri"/>
            </a:endParaRPr>
          </a:p>
          <a:p>
            <a:pPr algn="ctr" fontAlgn="auto">
              <a:spcBef>
                <a:spcPts val="0"/>
              </a:spcBef>
              <a:spcAft>
                <a:spcPts val="0"/>
              </a:spcAft>
            </a:pPr>
            <a:r>
              <a:rPr lang="en-US" sz="1600" dirty="0" smtClean="0">
                <a:solidFill>
                  <a:schemeClr val="bg1"/>
                </a:solidFill>
                <a:latin typeface="Calibri"/>
              </a:rPr>
              <a:t>0</a:t>
            </a:r>
            <a:br>
              <a:rPr lang="en-US" sz="1600" dirty="0" smtClean="0">
                <a:solidFill>
                  <a:schemeClr val="bg1"/>
                </a:solidFill>
                <a:latin typeface="Calibri"/>
              </a:rPr>
            </a:br>
            <a:r>
              <a:rPr lang="en-US" sz="1400" dirty="0" smtClean="0">
                <a:solidFill>
                  <a:srgbClr val="FFFF00"/>
                </a:solidFill>
                <a:latin typeface="Calibri"/>
              </a:rPr>
              <a:t>LF</a:t>
            </a:r>
          </a:p>
          <a:p>
            <a:pPr algn="ctr" fontAlgn="auto">
              <a:spcBef>
                <a:spcPts val="0"/>
              </a:spcBef>
              <a:spcAft>
                <a:spcPts val="0"/>
              </a:spcAft>
            </a:pPr>
            <a:r>
              <a:rPr lang="en-US" sz="1600" dirty="0" smtClean="0">
                <a:solidFill>
                  <a:schemeClr val="bg1"/>
                </a:solidFill>
                <a:latin typeface="Calibri"/>
              </a:rPr>
              <a:t>w</a:t>
            </a:r>
          </a:p>
        </p:txBody>
      </p:sp>
      <p:cxnSp>
        <p:nvCxnSpPr>
          <p:cNvPr id="52" name="Straight Arrow Connector 51"/>
          <p:cNvCxnSpPr/>
          <p:nvPr/>
        </p:nvCxnSpPr>
        <p:spPr bwMode="auto">
          <a:xfrm>
            <a:off x="1135553" y="3078353"/>
            <a:ext cx="1522774"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226" name="Group 225"/>
          <p:cNvGrpSpPr/>
          <p:nvPr/>
        </p:nvGrpSpPr>
        <p:grpSpPr>
          <a:xfrm>
            <a:off x="1574415" y="1924191"/>
            <a:ext cx="1763052" cy="2308324"/>
            <a:chOff x="1719555" y="1924191"/>
            <a:chExt cx="1763052" cy="2308324"/>
          </a:xfrm>
        </p:grpSpPr>
        <p:sp>
          <p:nvSpPr>
            <p:cNvPr id="53" name="TextBox 52"/>
            <p:cNvSpPr txBox="1"/>
            <p:nvPr/>
          </p:nvSpPr>
          <p:spPr>
            <a:xfrm>
              <a:off x="2788953" y="1924191"/>
              <a:ext cx="693654" cy="2308324"/>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chemeClr val="bg1"/>
                  </a:solidFill>
                  <a:latin typeface="Calibri"/>
                </a:rPr>
                <a:t>id3</a:t>
              </a:r>
              <a:br>
                <a:rPr lang="en-US" sz="1600" dirty="0" smtClean="0">
                  <a:solidFill>
                    <a:schemeClr val="bg1"/>
                  </a:solidFill>
                  <a:latin typeface="Calibri"/>
                </a:rPr>
              </a:br>
              <a:r>
                <a:rPr lang="en-US" sz="1600" dirty="0" smtClean="0">
                  <a:solidFill>
                    <a:schemeClr val="bg1"/>
                  </a:solidFill>
                  <a:latin typeface="Calibri"/>
                </a:rPr>
                <a:t>=</a:t>
              </a:r>
              <a:br>
                <a:rPr lang="en-US" sz="1600" dirty="0" smtClean="0">
                  <a:solidFill>
                    <a:schemeClr val="bg1"/>
                  </a:solidFill>
                  <a:latin typeface="Calibri"/>
                </a:rPr>
              </a:br>
              <a:r>
                <a:rPr lang="en-US" sz="1600" dirty="0" smtClean="0">
                  <a:solidFill>
                    <a:schemeClr val="bg1"/>
                  </a:solidFill>
                  <a:latin typeface="Calibri"/>
                </a:rPr>
                <a:t>0</a:t>
              </a:r>
              <a:br>
                <a:rPr lang="en-US" sz="1600" dirty="0" smtClean="0">
                  <a:solidFill>
                    <a:schemeClr val="bg1"/>
                  </a:solidFill>
                  <a:latin typeface="Calibri"/>
                </a:rPr>
              </a:br>
              <a:r>
                <a:rPr lang="en-US" sz="1600" dirty="0" smtClean="0">
                  <a:solidFill>
                    <a:schemeClr val="bg1"/>
                  </a:solidFill>
                  <a:latin typeface="Calibri"/>
                </a:rPr>
                <a:t>while</a:t>
              </a:r>
              <a:br>
                <a:rPr lang="en-US" sz="1600" dirty="0" smtClean="0">
                  <a:solidFill>
                    <a:schemeClr val="bg1"/>
                  </a:solidFill>
                  <a:latin typeface="Calibri"/>
                </a:rPr>
              </a:br>
              <a:r>
                <a:rPr lang="en-US" sz="1600" dirty="0" smtClean="0">
                  <a:solidFill>
                    <a:schemeClr val="bg1"/>
                  </a:solidFill>
                  <a:latin typeface="Calibri"/>
                </a:rPr>
                <a:t>(</a:t>
              </a:r>
              <a:br>
                <a:rPr lang="en-US" sz="1600" dirty="0" smtClean="0">
                  <a:solidFill>
                    <a:schemeClr val="bg1"/>
                  </a:solidFill>
                  <a:latin typeface="Calibri"/>
                </a:rPr>
              </a:br>
              <a:r>
                <a:rPr lang="en-US" sz="1600" dirty="0" smtClean="0">
                  <a:solidFill>
                    <a:schemeClr val="bg1"/>
                  </a:solidFill>
                  <a:latin typeface="Calibri"/>
                </a:rPr>
                <a:t>id3</a:t>
              </a:r>
            </a:p>
            <a:p>
              <a:pPr algn="ctr" fontAlgn="auto">
                <a:spcBef>
                  <a:spcPts val="0"/>
                </a:spcBef>
                <a:spcAft>
                  <a:spcPts val="0"/>
                </a:spcAft>
              </a:pPr>
              <a:r>
                <a:rPr lang="en-US" sz="1600" dirty="0" smtClean="0">
                  <a:solidFill>
                    <a:schemeClr val="bg1"/>
                  </a:solidFill>
                  <a:latin typeface="Calibri"/>
                </a:rPr>
                <a:t>&lt;</a:t>
              </a:r>
              <a:br>
                <a:rPr lang="en-US" sz="1600" dirty="0" smtClean="0">
                  <a:solidFill>
                    <a:schemeClr val="bg1"/>
                  </a:solidFill>
                  <a:latin typeface="Calibri"/>
                </a:rPr>
              </a:br>
              <a:r>
                <a:rPr lang="en-US" sz="1600" dirty="0" smtClean="0">
                  <a:solidFill>
                    <a:schemeClr val="bg1"/>
                  </a:solidFill>
                  <a:latin typeface="Calibri"/>
                </a:rPr>
                <a:t>10</a:t>
              </a:r>
              <a:br>
                <a:rPr lang="en-US" sz="1600" dirty="0" smtClean="0">
                  <a:solidFill>
                    <a:schemeClr val="bg1"/>
                  </a:solidFill>
                  <a:latin typeface="Calibri"/>
                </a:rPr>
              </a:br>
              <a:r>
                <a:rPr lang="en-US" sz="1600" dirty="0" smtClean="0">
                  <a:solidFill>
                    <a:schemeClr val="bg1"/>
                  </a:solidFill>
                  <a:latin typeface="Calibri"/>
                </a:rPr>
                <a:t>)</a:t>
              </a:r>
            </a:p>
          </p:txBody>
        </p:sp>
        <p:sp>
          <p:nvSpPr>
            <p:cNvPr id="56" name="Rectangle 55"/>
            <p:cNvSpPr/>
            <p:nvPr/>
          </p:nvSpPr>
          <p:spPr>
            <a:xfrm>
              <a:off x="1719555" y="3073516"/>
              <a:ext cx="790601" cy="461665"/>
            </a:xfrm>
            <a:prstGeom prst="rect">
              <a:avLst/>
            </a:prstGeom>
          </p:spPr>
          <p:txBody>
            <a:bodyPr wrap="none">
              <a:spAutoFit/>
            </a:bodyPr>
            <a:lstStyle/>
            <a:p>
              <a:r>
                <a:rPr lang="en-US" dirty="0" err="1" smtClean="0">
                  <a:latin typeface="Calibri" pitchFamily="34" charset="0"/>
                  <a:cs typeface="Calibri" pitchFamily="34" charset="0"/>
                </a:rPr>
                <a:t>lexer</a:t>
              </a:r>
              <a:endParaRPr lang="en-US" dirty="0">
                <a:latin typeface="Calibri" pitchFamily="34" charset="0"/>
                <a:cs typeface="Calibri" pitchFamily="34" charset="0"/>
              </a:endParaRPr>
            </a:p>
          </p:txBody>
        </p:sp>
      </p:grpSp>
      <p:sp>
        <p:nvSpPr>
          <p:cNvPr id="60" name="Rectangle 59"/>
          <p:cNvSpPr/>
          <p:nvPr/>
        </p:nvSpPr>
        <p:spPr>
          <a:xfrm>
            <a:off x="195990" y="4422694"/>
            <a:ext cx="1477840" cy="461665"/>
          </a:xfrm>
          <a:prstGeom prst="rect">
            <a:avLst/>
          </a:prstGeom>
        </p:spPr>
        <p:txBody>
          <a:bodyPr wrap="none">
            <a:spAutoFit/>
          </a:bodyPr>
          <a:lstStyle/>
          <a:p>
            <a:r>
              <a:rPr lang="en-US" dirty="0" smtClean="0">
                <a:latin typeface="Calibri" pitchFamily="34" charset="0"/>
                <a:cs typeface="Calibri" pitchFamily="34" charset="0"/>
              </a:rPr>
              <a:t>characters</a:t>
            </a:r>
            <a:endParaRPr lang="en-US" dirty="0"/>
          </a:p>
        </p:txBody>
      </p:sp>
      <p:sp>
        <p:nvSpPr>
          <p:cNvPr id="61" name="Rectangle 60"/>
          <p:cNvSpPr/>
          <p:nvPr/>
        </p:nvSpPr>
        <p:spPr>
          <a:xfrm>
            <a:off x="2516343" y="4424582"/>
            <a:ext cx="1197636" cy="830997"/>
          </a:xfrm>
          <a:prstGeom prst="rect">
            <a:avLst/>
          </a:prstGeom>
        </p:spPr>
        <p:txBody>
          <a:bodyPr wrap="none">
            <a:spAutoFit/>
          </a:bodyPr>
          <a:lstStyle/>
          <a:p>
            <a:r>
              <a:rPr lang="en-US" dirty="0">
                <a:latin typeface="Calibri" pitchFamily="34" charset="0"/>
                <a:cs typeface="Calibri" pitchFamily="34" charset="0"/>
              </a:rPr>
              <a:t>w</a:t>
            </a:r>
            <a:r>
              <a:rPr lang="en-US" dirty="0" smtClean="0">
                <a:latin typeface="Calibri" pitchFamily="34" charset="0"/>
                <a:cs typeface="Calibri" pitchFamily="34" charset="0"/>
              </a:rPr>
              <a:t>ords</a:t>
            </a:r>
          </a:p>
          <a:p>
            <a:r>
              <a:rPr lang="en-US" dirty="0" smtClean="0">
                <a:latin typeface="Calibri" pitchFamily="34" charset="0"/>
                <a:cs typeface="Calibri" pitchFamily="34" charset="0"/>
              </a:rPr>
              <a:t>(tokens)</a:t>
            </a:r>
            <a:endParaRPr lang="en-US" dirty="0"/>
          </a:p>
        </p:txBody>
      </p:sp>
      <p:sp>
        <p:nvSpPr>
          <p:cNvPr id="72" name="Rectangle 71"/>
          <p:cNvSpPr/>
          <p:nvPr/>
        </p:nvSpPr>
        <p:spPr>
          <a:xfrm>
            <a:off x="5151821" y="4418398"/>
            <a:ext cx="818622" cy="461665"/>
          </a:xfrm>
          <a:prstGeom prst="rect">
            <a:avLst/>
          </a:prstGeom>
        </p:spPr>
        <p:txBody>
          <a:bodyPr wrap="none">
            <a:spAutoFit/>
          </a:bodyPr>
          <a:lstStyle/>
          <a:p>
            <a:r>
              <a:rPr lang="en-US" dirty="0" smtClean="0">
                <a:latin typeface="Calibri" pitchFamily="34" charset="0"/>
                <a:cs typeface="Calibri" pitchFamily="34" charset="0"/>
              </a:rPr>
              <a:t>trees</a:t>
            </a:r>
            <a:endParaRPr lang="en-US" dirty="0"/>
          </a:p>
        </p:txBody>
      </p:sp>
      <p:grpSp>
        <p:nvGrpSpPr>
          <p:cNvPr id="223" name="Group 222"/>
          <p:cNvGrpSpPr/>
          <p:nvPr/>
        </p:nvGrpSpPr>
        <p:grpSpPr>
          <a:xfrm>
            <a:off x="3351981" y="1909532"/>
            <a:ext cx="3136279" cy="2250244"/>
            <a:chOff x="3497121" y="1909532"/>
            <a:chExt cx="3136279" cy="2250244"/>
          </a:xfrm>
        </p:grpSpPr>
        <p:sp>
          <p:nvSpPr>
            <p:cNvPr id="68" name="Rectangle 67"/>
            <p:cNvSpPr/>
            <p:nvPr/>
          </p:nvSpPr>
          <p:spPr>
            <a:xfrm>
              <a:off x="3743010" y="3043874"/>
              <a:ext cx="977704" cy="461665"/>
            </a:xfrm>
            <a:prstGeom prst="rect">
              <a:avLst/>
            </a:prstGeom>
          </p:spPr>
          <p:txBody>
            <a:bodyPr wrap="none">
              <a:spAutoFit/>
            </a:bodyPr>
            <a:lstStyle/>
            <a:p>
              <a:r>
                <a:rPr lang="en-US" dirty="0" smtClean="0">
                  <a:latin typeface="Calibri" pitchFamily="34" charset="0"/>
                  <a:cs typeface="Calibri" pitchFamily="34" charset="0"/>
                </a:rPr>
                <a:t>parser</a:t>
              </a:r>
              <a:endParaRPr lang="en-US" dirty="0">
                <a:latin typeface="Calibri" pitchFamily="34" charset="0"/>
                <a:cs typeface="Calibri" pitchFamily="34" charset="0"/>
              </a:endParaRPr>
            </a:p>
          </p:txBody>
        </p:sp>
        <p:grpSp>
          <p:nvGrpSpPr>
            <p:cNvPr id="222" name="Group 221"/>
            <p:cNvGrpSpPr/>
            <p:nvPr/>
          </p:nvGrpSpPr>
          <p:grpSpPr>
            <a:xfrm>
              <a:off x="3497121" y="1909532"/>
              <a:ext cx="3136279" cy="2250244"/>
              <a:chOff x="3497121" y="1909532"/>
              <a:chExt cx="3136279" cy="2250244"/>
            </a:xfrm>
          </p:grpSpPr>
          <p:cxnSp>
            <p:nvCxnSpPr>
              <p:cNvPr id="65" name="Straight Arrow Connector 64"/>
              <p:cNvCxnSpPr/>
              <p:nvPr/>
            </p:nvCxnSpPr>
            <p:spPr bwMode="auto">
              <a:xfrm>
                <a:off x="3497121" y="3078353"/>
                <a:ext cx="1669838"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221" name="Group 220"/>
              <p:cNvGrpSpPr/>
              <p:nvPr/>
            </p:nvGrpSpPr>
            <p:grpSpPr>
              <a:xfrm>
                <a:off x="5152444" y="1909532"/>
                <a:ext cx="1480956" cy="2250244"/>
                <a:chOff x="5152444" y="1909532"/>
                <a:chExt cx="1480956" cy="2250244"/>
              </a:xfrm>
            </p:grpSpPr>
            <p:sp>
              <p:nvSpPr>
                <p:cNvPr id="62" name="TextBox 61"/>
                <p:cNvSpPr txBox="1"/>
                <p:nvPr/>
              </p:nvSpPr>
              <p:spPr>
                <a:xfrm>
                  <a:off x="5152444" y="1909532"/>
                  <a:ext cx="1465053" cy="2250244"/>
                </a:xfrm>
                <a:prstGeom prst="rect">
                  <a:avLst/>
                </a:prstGeom>
                <a:gradFill>
                  <a:gsLst>
                    <a:gs pos="0">
                      <a:srgbClr val="D6B19C"/>
                    </a:gs>
                    <a:gs pos="0">
                      <a:srgbClr val="D49E6C"/>
                    </a:gs>
                    <a:gs pos="8000">
                      <a:srgbClr val="A65528"/>
                    </a:gs>
                    <a:gs pos="46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noAutofit/>
                </a:bodyPr>
                <a:lstStyle/>
                <a:p>
                  <a:pPr algn="ctr" fontAlgn="auto">
                    <a:spcBef>
                      <a:spcPts val="0"/>
                    </a:spcBef>
                    <a:spcAft>
                      <a:spcPts val="0"/>
                    </a:spcAft>
                  </a:pPr>
                  <a:endParaRPr lang="en-US" sz="1600" dirty="0" smtClean="0">
                    <a:solidFill>
                      <a:schemeClr val="bg1"/>
                    </a:solidFill>
                    <a:latin typeface="Calibri"/>
                  </a:endParaRPr>
                </a:p>
              </p:txBody>
            </p:sp>
            <p:sp>
              <p:nvSpPr>
                <p:cNvPr id="96" name="Rectangle 95"/>
                <p:cNvSpPr/>
                <p:nvPr/>
              </p:nvSpPr>
              <p:spPr bwMode="auto">
                <a:xfrm>
                  <a:off x="5454942" y="2117633"/>
                  <a:ext cx="714679" cy="310101"/>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Calibri" pitchFamily="34" charset="0"/>
                    </a:rPr>
                    <a:t>assign</a:t>
                  </a:r>
                </a:p>
              </p:txBody>
            </p:sp>
            <p:sp>
              <p:nvSpPr>
                <p:cNvPr id="97" name="Rectangle 96"/>
                <p:cNvSpPr/>
                <p:nvPr/>
              </p:nvSpPr>
              <p:spPr bwMode="auto">
                <a:xfrm>
                  <a:off x="5454942" y="2781017"/>
                  <a:ext cx="690373" cy="310101"/>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Calibri" pitchFamily="34" charset="0"/>
                    </a:rPr>
                    <a:t>while</a:t>
                  </a:r>
                </a:p>
              </p:txBody>
            </p:sp>
            <p:cxnSp>
              <p:nvCxnSpPr>
                <p:cNvPr id="101" name="Straight Connector 100"/>
                <p:cNvCxnSpPr/>
                <p:nvPr/>
              </p:nvCxnSpPr>
              <p:spPr bwMode="auto">
                <a:xfrm>
                  <a:off x="5320814" y="1963010"/>
                  <a:ext cx="0" cy="977962"/>
                </a:xfrm>
                <a:prstGeom prst="line">
                  <a:avLst/>
                </a:prstGeom>
                <a:noFill/>
                <a:ln w="9525" cap="flat" cmpd="sng" algn="ctr">
                  <a:solidFill>
                    <a:schemeClr val="bg1"/>
                  </a:solidFill>
                  <a:prstDash val="solid"/>
                  <a:round/>
                  <a:headEnd type="none" w="med" len="med"/>
                  <a:tailEnd type="none" w="med" len="med"/>
                </a:ln>
                <a:effectLst/>
              </p:spPr>
            </p:cxnSp>
            <p:cxnSp>
              <p:nvCxnSpPr>
                <p:cNvPr id="104" name="Straight Connector 103"/>
                <p:cNvCxnSpPr>
                  <a:stCxn id="96" idx="1"/>
                </p:cNvCxnSpPr>
                <p:nvPr/>
              </p:nvCxnSpPr>
              <p:spPr bwMode="auto">
                <a:xfrm flipH="1">
                  <a:off x="5320814" y="2272684"/>
                  <a:ext cx="134128" cy="0"/>
                </a:xfrm>
                <a:prstGeom prst="line">
                  <a:avLst/>
                </a:prstGeom>
                <a:noFill/>
                <a:ln w="9525" cap="flat" cmpd="sng" algn="ctr">
                  <a:solidFill>
                    <a:schemeClr val="bg1"/>
                  </a:solidFill>
                  <a:prstDash val="solid"/>
                  <a:round/>
                  <a:headEnd type="none" w="med" len="med"/>
                  <a:tailEnd type="none" w="med" len="med"/>
                </a:ln>
                <a:effectLst/>
              </p:spPr>
            </p:cxnSp>
            <p:cxnSp>
              <p:nvCxnSpPr>
                <p:cNvPr id="107" name="Straight Connector 106"/>
                <p:cNvCxnSpPr/>
                <p:nvPr/>
              </p:nvCxnSpPr>
              <p:spPr bwMode="auto">
                <a:xfrm flipH="1" flipV="1">
                  <a:off x="5317708" y="2940971"/>
                  <a:ext cx="134128" cy="1"/>
                </a:xfrm>
                <a:prstGeom prst="line">
                  <a:avLst/>
                </a:prstGeom>
                <a:noFill/>
                <a:ln w="9525" cap="flat" cmpd="sng" algn="ctr">
                  <a:solidFill>
                    <a:schemeClr val="bg1"/>
                  </a:solidFill>
                  <a:prstDash val="solid"/>
                  <a:round/>
                  <a:headEnd type="none" w="med" len="med"/>
                  <a:tailEnd type="none" w="med" len="med"/>
                </a:ln>
                <a:effectLst/>
              </p:spPr>
            </p:cxnSp>
            <p:sp>
              <p:nvSpPr>
                <p:cNvPr id="109" name="Rectangle 108"/>
                <p:cNvSpPr/>
                <p:nvPr/>
              </p:nvSpPr>
              <p:spPr bwMode="auto">
                <a:xfrm>
                  <a:off x="5451836" y="2427734"/>
                  <a:ext cx="412417" cy="233104"/>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lang="en-US" sz="1400" dirty="0">
                      <a:solidFill>
                        <a:schemeClr val="bg1"/>
                      </a:solidFill>
                      <a:latin typeface="Calibri" pitchFamily="34" charset="0"/>
                      <a:cs typeface="Calibri" pitchFamily="34" charset="0"/>
                    </a:rPr>
                    <a:t>i</a:t>
                  </a:r>
                  <a:r>
                    <a:rPr lang="en-US" sz="1400" dirty="0" smtClean="0">
                      <a:solidFill>
                        <a:schemeClr val="bg1"/>
                      </a:solidFill>
                      <a:latin typeface="Calibri" pitchFamily="34" charset="0"/>
                      <a:cs typeface="Calibri" pitchFamily="34" charset="0"/>
                    </a:rPr>
                    <a:t>  0</a:t>
                  </a:r>
                </a:p>
              </p:txBody>
            </p:sp>
            <p:sp>
              <p:nvSpPr>
                <p:cNvPr id="111" name="Oval 110"/>
                <p:cNvSpPr/>
                <p:nvPr/>
              </p:nvSpPr>
              <p:spPr bwMode="auto">
                <a:xfrm>
                  <a:off x="5943765" y="3339544"/>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12" name="Oval 111"/>
                <p:cNvSpPr/>
                <p:nvPr/>
              </p:nvSpPr>
              <p:spPr bwMode="auto">
                <a:xfrm>
                  <a:off x="5700758" y="3632281"/>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13" name="Oval 112"/>
                <p:cNvSpPr/>
                <p:nvPr/>
              </p:nvSpPr>
              <p:spPr bwMode="auto">
                <a:xfrm>
                  <a:off x="6162130" y="354413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17" name="Rectangle 116"/>
                <p:cNvSpPr/>
                <p:nvPr/>
              </p:nvSpPr>
              <p:spPr>
                <a:xfrm>
                  <a:off x="5907174" y="3278490"/>
                  <a:ext cx="287259" cy="338554"/>
                </a:xfrm>
                <a:prstGeom prst="rect">
                  <a:avLst/>
                </a:prstGeom>
              </p:spPr>
              <p:txBody>
                <a:bodyPr wrap="none">
                  <a:spAutoFit/>
                </a:bodyPr>
                <a:lstStyle/>
                <a:p>
                  <a:pPr lvl="0" algn="ctr" fontAlgn="auto">
                    <a:spcBef>
                      <a:spcPts val="0"/>
                    </a:spcBef>
                    <a:spcAft>
                      <a:spcPts val="0"/>
                    </a:spcAft>
                  </a:pPr>
                  <a:r>
                    <a:rPr lang="en-US" sz="1600" dirty="0" smtClean="0">
                      <a:solidFill>
                        <a:srgbClr val="FFFFFF"/>
                      </a:solidFill>
                      <a:latin typeface="Calibri" pitchFamily="34" charset="0"/>
                      <a:cs typeface="Calibri" pitchFamily="34" charset="0"/>
                    </a:rPr>
                    <a:t>+</a:t>
                  </a:r>
                  <a:endParaRPr lang="en-US" sz="1600" dirty="0">
                    <a:solidFill>
                      <a:srgbClr val="FFFFFF"/>
                    </a:solidFill>
                    <a:latin typeface="Calibri"/>
                    <a:cs typeface="+mn-cs"/>
                  </a:endParaRPr>
                </a:p>
              </p:txBody>
            </p:sp>
            <p:sp>
              <p:nvSpPr>
                <p:cNvPr id="118" name="Rectangle 117"/>
                <p:cNvSpPr/>
                <p:nvPr/>
              </p:nvSpPr>
              <p:spPr>
                <a:xfrm>
                  <a:off x="5660700" y="3603334"/>
                  <a:ext cx="287259" cy="338554"/>
                </a:xfrm>
                <a:prstGeom prst="rect">
                  <a:avLst/>
                </a:prstGeom>
              </p:spPr>
              <p:txBody>
                <a:bodyPr wrap="none">
                  <a:spAutoFit/>
                </a:bodyPr>
                <a:lstStyle/>
                <a:p>
                  <a:pPr lvl="0" algn="ctr" fontAlgn="auto">
                    <a:spcBef>
                      <a:spcPts val="0"/>
                    </a:spcBef>
                    <a:spcAft>
                      <a:spcPts val="0"/>
                    </a:spcAft>
                  </a:pPr>
                  <a:r>
                    <a:rPr lang="en-US" sz="1600" dirty="0" smtClean="0">
                      <a:solidFill>
                        <a:srgbClr val="FFFFFF"/>
                      </a:solidFill>
                      <a:latin typeface="Calibri"/>
                      <a:cs typeface="+mn-cs"/>
                    </a:rPr>
                    <a:t>*</a:t>
                  </a:r>
                  <a:endParaRPr lang="en-US" sz="1600" dirty="0">
                    <a:solidFill>
                      <a:srgbClr val="FFFFFF"/>
                    </a:solidFill>
                    <a:latin typeface="Calibri"/>
                    <a:cs typeface="+mn-cs"/>
                  </a:endParaRPr>
                </a:p>
              </p:txBody>
            </p:sp>
            <p:sp>
              <p:nvSpPr>
                <p:cNvPr id="119" name="Rectangle 118"/>
                <p:cNvSpPr/>
                <p:nvPr/>
              </p:nvSpPr>
              <p:spPr>
                <a:xfrm>
                  <a:off x="6122384" y="3494444"/>
                  <a:ext cx="288862" cy="338554"/>
                </a:xfrm>
                <a:prstGeom prst="rect">
                  <a:avLst/>
                </a:prstGeom>
              </p:spPr>
              <p:txBody>
                <a:bodyPr wrap="none">
                  <a:spAutoFit/>
                </a:bodyPr>
                <a:lstStyle/>
                <a:p>
                  <a:pPr lvl="0" algn="ctr" fontAlgn="auto">
                    <a:spcBef>
                      <a:spcPts val="0"/>
                    </a:spcBef>
                    <a:spcAft>
                      <a:spcPts val="0"/>
                    </a:spcAft>
                  </a:pPr>
                  <a:r>
                    <a:rPr lang="en-US" sz="1600" dirty="0" smtClean="0">
                      <a:solidFill>
                        <a:srgbClr val="FFFFFF"/>
                      </a:solidFill>
                      <a:latin typeface="Calibri"/>
                      <a:cs typeface="+mn-cs"/>
                    </a:rPr>
                    <a:t>3</a:t>
                  </a:r>
                  <a:endParaRPr lang="en-US" sz="1600" dirty="0">
                    <a:solidFill>
                      <a:srgbClr val="FFFFFF"/>
                    </a:solidFill>
                    <a:latin typeface="Calibri"/>
                    <a:cs typeface="+mn-cs"/>
                  </a:endParaRPr>
                </a:p>
              </p:txBody>
            </p:sp>
            <p:sp>
              <p:nvSpPr>
                <p:cNvPr id="120" name="Oval 119"/>
                <p:cNvSpPr/>
                <p:nvPr/>
              </p:nvSpPr>
              <p:spPr bwMode="auto">
                <a:xfrm>
                  <a:off x="5526242" y="3854775"/>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21" name="Rectangle 120"/>
                <p:cNvSpPr/>
                <p:nvPr/>
              </p:nvSpPr>
              <p:spPr>
                <a:xfrm>
                  <a:off x="5483179" y="3799816"/>
                  <a:ext cx="288862" cy="338554"/>
                </a:xfrm>
                <a:prstGeom prst="rect">
                  <a:avLst/>
                </a:prstGeom>
              </p:spPr>
              <p:txBody>
                <a:bodyPr wrap="none">
                  <a:spAutoFit/>
                </a:bodyPr>
                <a:lstStyle/>
                <a:p>
                  <a:pPr lvl="0" algn="ctr" fontAlgn="auto">
                    <a:spcBef>
                      <a:spcPts val="0"/>
                    </a:spcBef>
                    <a:spcAft>
                      <a:spcPts val="0"/>
                    </a:spcAft>
                  </a:pPr>
                  <a:r>
                    <a:rPr lang="en-US" sz="1600" dirty="0">
                      <a:solidFill>
                        <a:srgbClr val="FFFFFF"/>
                      </a:solidFill>
                      <a:latin typeface="Calibri"/>
                      <a:cs typeface="+mn-cs"/>
                    </a:rPr>
                    <a:t>7</a:t>
                  </a:r>
                </a:p>
              </p:txBody>
            </p:sp>
            <p:sp>
              <p:nvSpPr>
                <p:cNvPr id="122" name="Oval 121"/>
                <p:cNvSpPr/>
                <p:nvPr/>
              </p:nvSpPr>
              <p:spPr bwMode="auto">
                <a:xfrm>
                  <a:off x="5940074" y="3854775"/>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23" name="Rectangle 122"/>
                <p:cNvSpPr/>
                <p:nvPr/>
              </p:nvSpPr>
              <p:spPr>
                <a:xfrm>
                  <a:off x="5925865" y="3799816"/>
                  <a:ext cx="231154" cy="338554"/>
                </a:xfrm>
                <a:prstGeom prst="rect">
                  <a:avLst/>
                </a:prstGeom>
              </p:spPr>
              <p:txBody>
                <a:bodyPr wrap="none">
                  <a:spAutoFit/>
                </a:bodyPr>
                <a:lstStyle/>
                <a:p>
                  <a:pPr lvl="0" algn="ctr" fontAlgn="auto">
                    <a:spcBef>
                      <a:spcPts val="0"/>
                    </a:spcBef>
                    <a:spcAft>
                      <a:spcPts val="0"/>
                    </a:spcAft>
                  </a:pPr>
                  <a:r>
                    <a:rPr lang="en-US" sz="1600" dirty="0">
                      <a:solidFill>
                        <a:srgbClr val="FFFFFF"/>
                      </a:solidFill>
                      <a:latin typeface="Calibri"/>
                      <a:cs typeface="+mn-cs"/>
                    </a:rPr>
                    <a:t>i</a:t>
                  </a:r>
                </a:p>
              </p:txBody>
            </p:sp>
            <p:cxnSp>
              <p:nvCxnSpPr>
                <p:cNvPr id="124" name="Straight Connector 123"/>
                <p:cNvCxnSpPr>
                  <a:stCxn id="111" idx="3"/>
                  <a:endCxn id="112" idx="7"/>
                </p:cNvCxnSpPr>
                <p:nvPr/>
              </p:nvCxnSpPr>
              <p:spPr bwMode="auto">
                <a:xfrm flipH="1">
                  <a:off x="5870393" y="3522789"/>
                  <a:ext cx="102477" cy="140932"/>
                </a:xfrm>
                <a:prstGeom prst="line">
                  <a:avLst/>
                </a:prstGeom>
                <a:noFill/>
                <a:ln w="9525" cap="flat" cmpd="sng" algn="ctr">
                  <a:solidFill>
                    <a:schemeClr val="bg1"/>
                  </a:solidFill>
                  <a:prstDash val="solid"/>
                  <a:round/>
                  <a:headEnd type="none" w="med" len="med"/>
                  <a:tailEnd type="none" w="med" len="med"/>
                </a:ln>
                <a:effectLst/>
              </p:spPr>
            </p:cxnSp>
            <p:cxnSp>
              <p:nvCxnSpPr>
                <p:cNvPr id="127" name="Straight Connector 126"/>
                <p:cNvCxnSpPr>
                  <a:endCxn id="120" idx="7"/>
                </p:cNvCxnSpPr>
                <p:nvPr/>
              </p:nvCxnSpPr>
              <p:spPr bwMode="auto">
                <a:xfrm flipH="1">
                  <a:off x="5695877" y="3848150"/>
                  <a:ext cx="52663" cy="38065"/>
                </a:xfrm>
                <a:prstGeom prst="line">
                  <a:avLst/>
                </a:prstGeom>
                <a:noFill/>
                <a:ln w="9525" cap="flat" cmpd="sng" algn="ctr">
                  <a:solidFill>
                    <a:schemeClr val="bg1"/>
                  </a:solidFill>
                  <a:prstDash val="solid"/>
                  <a:round/>
                  <a:headEnd type="none" w="med" len="med"/>
                  <a:tailEnd type="none" w="med" len="med"/>
                </a:ln>
                <a:effectLst/>
              </p:spPr>
            </p:cxnSp>
            <p:cxnSp>
              <p:nvCxnSpPr>
                <p:cNvPr id="129" name="Straight Connector 128"/>
                <p:cNvCxnSpPr>
                  <a:stCxn id="111" idx="5"/>
                  <a:endCxn id="113" idx="1"/>
                </p:cNvCxnSpPr>
                <p:nvPr/>
              </p:nvCxnSpPr>
              <p:spPr bwMode="auto">
                <a:xfrm>
                  <a:off x="6113400" y="3522789"/>
                  <a:ext cx="77835" cy="52781"/>
                </a:xfrm>
                <a:prstGeom prst="line">
                  <a:avLst/>
                </a:prstGeom>
                <a:noFill/>
                <a:ln w="9525" cap="flat" cmpd="sng" algn="ctr">
                  <a:solidFill>
                    <a:schemeClr val="bg1"/>
                  </a:solidFill>
                  <a:prstDash val="solid"/>
                  <a:round/>
                  <a:headEnd type="none" w="med" len="med"/>
                  <a:tailEnd type="none" w="med" len="med"/>
                </a:ln>
                <a:effectLst/>
              </p:spPr>
            </p:cxnSp>
            <p:cxnSp>
              <p:nvCxnSpPr>
                <p:cNvPr id="133" name="Straight Connector 132"/>
                <p:cNvCxnSpPr>
                  <a:stCxn id="112" idx="5"/>
                  <a:endCxn id="122" idx="1"/>
                </p:cNvCxnSpPr>
                <p:nvPr/>
              </p:nvCxnSpPr>
              <p:spPr bwMode="auto">
                <a:xfrm>
                  <a:off x="5870393" y="3815526"/>
                  <a:ext cx="98786" cy="70689"/>
                </a:xfrm>
                <a:prstGeom prst="line">
                  <a:avLst/>
                </a:prstGeom>
                <a:noFill/>
                <a:ln w="9525" cap="flat" cmpd="sng" algn="ctr">
                  <a:solidFill>
                    <a:schemeClr val="bg1"/>
                  </a:solidFill>
                  <a:prstDash val="solid"/>
                  <a:round/>
                  <a:headEnd type="none" w="med" len="med"/>
                  <a:tailEnd type="none" w="med" len="med"/>
                </a:ln>
                <a:effectLst/>
              </p:spPr>
            </p:cxnSp>
            <p:sp>
              <p:nvSpPr>
                <p:cNvPr id="137" name="Rectangle 136"/>
                <p:cNvSpPr/>
                <p:nvPr/>
              </p:nvSpPr>
              <p:spPr bwMode="auto">
                <a:xfrm>
                  <a:off x="5173689" y="3196654"/>
                  <a:ext cx="712606" cy="297790"/>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Calibri" pitchFamily="34" charset="0"/>
                    </a:rPr>
                    <a:t>assign</a:t>
                  </a:r>
                </a:p>
              </p:txBody>
            </p:sp>
            <p:cxnSp>
              <p:nvCxnSpPr>
                <p:cNvPr id="138" name="Straight Connector 137"/>
                <p:cNvCxnSpPr>
                  <a:stCxn id="137" idx="0"/>
                </p:cNvCxnSpPr>
                <p:nvPr/>
              </p:nvCxnSpPr>
              <p:spPr bwMode="auto">
                <a:xfrm flipV="1">
                  <a:off x="5529992" y="3101410"/>
                  <a:ext cx="119604" cy="95244"/>
                </a:xfrm>
                <a:prstGeom prst="line">
                  <a:avLst/>
                </a:prstGeom>
                <a:noFill/>
                <a:ln w="9525" cap="flat" cmpd="sng" algn="ctr">
                  <a:solidFill>
                    <a:schemeClr val="bg1"/>
                  </a:solidFill>
                  <a:prstDash val="solid"/>
                  <a:round/>
                  <a:headEnd type="none" w="med" len="med"/>
                  <a:tailEnd type="none" w="med" len="med"/>
                </a:ln>
                <a:effectLst/>
              </p:spPr>
            </p:cxnSp>
            <p:sp>
              <p:nvSpPr>
                <p:cNvPr id="142" name="Rectangle 141"/>
                <p:cNvSpPr/>
                <p:nvPr/>
              </p:nvSpPr>
              <p:spPr>
                <a:xfrm>
                  <a:off x="5157787" y="3437219"/>
                  <a:ext cx="453970" cy="338554"/>
                </a:xfrm>
                <a:prstGeom prst="rect">
                  <a:avLst/>
                </a:prstGeom>
              </p:spPr>
              <p:txBody>
                <a:bodyPr wrap="none">
                  <a:spAutoFit/>
                </a:bodyPr>
                <a:lstStyle/>
                <a:p>
                  <a:r>
                    <a:rPr lang="en-US" sz="1600" dirty="0" smtClean="0">
                      <a:solidFill>
                        <a:srgbClr val="FFFFFF"/>
                      </a:solidFill>
                      <a:latin typeface="Calibri" pitchFamily="34" charset="0"/>
                      <a:cs typeface="Calibri" pitchFamily="34" charset="0"/>
                    </a:rPr>
                    <a:t>a[i]</a:t>
                  </a:r>
                  <a:endParaRPr lang="en-US" dirty="0"/>
                </a:p>
              </p:txBody>
            </p:sp>
            <p:cxnSp>
              <p:nvCxnSpPr>
                <p:cNvPr id="144" name="Straight Connector 143"/>
                <p:cNvCxnSpPr>
                  <a:stCxn id="137" idx="3"/>
                  <a:endCxn id="111" idx="1"/>
                </p:cNvCxnSpPr>
                <p:nvPr/>
              </p:nvCxnSpPr>
              <p:spPr bwMode="auto">
                <a:xfrm>
                  <a:off x="5886295" y="3345549"/>
                  <a:ext cx="86575" cy="25435"/>
                </a:xfrm>
                <a:prstGeom prst="line">
                  <a:avLst/>
                </a:prstGeom>
                <a:noFill/>
                <a:ln w="9525" cap="flat" cmpd="sng" algn="ctr">
                  <a:solidFill>
                    <a:schemeClr val="bg1"/>
                  </a:solidFill>
                  <a:prstDash val="solid"/>
                  <a:round/>
                  <a:headEnd type="none" w="med" len="med"/>
                  <a:tailEnd type="none" w="med" len="med"/>
                </a:ln>
                <a:effectLst/>
              </p:spPr>
            </p:cxnSp>
            <p:sp>
              <p:nvSpPr>
                <p:cNvPr id="150" name="Oval 149"/>
                <p:cNvSpPr/>
                <p:nvPr/>
              </p:nvSpPr>
              <p:spPr bwMode="auto">
                <a:xfrm>
                  <a:off x="6253831" y="282391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51" name="Rectangle 150"/>
                <p:cNvSpPr/>
                <p:nvPr/>
              </p:nvSpPr>
              <p:spPr>
                <a:xfrm>
                  <a:off x="6217240" y="2762856"/>
                  <a:ext cx="287259" cy="338554"/>
                </a:xfrm>
                <a:prstGeom prst="rect">
                  <a:avLst/>
                </a:prstGeom>
              </p:spPr>
              <p:txBody>
                <a:bodyPr wrap="none">
                  <a:spAutoFit/>
                </a:bodyPr>
                <a:lstStyle/>
                <a:p>
                  <a:pPr lvl="0" algn="ctr" fontAlgn="auto">
                    <a:spcBef>
                      <a:spcPts val="0"/>
                    </a:spcBef>
                    <a:spcAft>
                      <a:spcPts val="0"/>
                    </a:spcAft>
                  </a:pPr>
                  <a:r>
                    <a:rPr lang="en-US" sz="1600" dirty="0">
                      <a:solidFill>
                        <a:srgbClr val="FFFFFF"/>
                      </a:solidFill>
                      <a:latin typeface="Calibri" pitchFamily="34" charset="0"/>
                      <a:cs typeface="Calibri" pitchFamily="34" charset="0"/>
                    </a:rPr>
                    <a:t>&lt;</a:t>
                  </a:r>
                  <a:endParaRPr lang="en-US" sz="1600" dirty="0">
                    <a:solidFill>
                      <a:srgbClr val="FFFFFF"/>
                    </a:solidFill>
                    <a:latin typeface="Calibri"/>
                    <a:cs typeface="+mn-cs"/>
                  </a:endParaRPr>
                </a:p>
              </p:txBody>
            </p:sp>
            <p:sp>
              <p:nvSpPr>
                <p:cNvPr id="152" name="Oval 151"/>
                <p:cNvSpPr/>
                <p:nvPr/>
              </p:nvSpPr>
              <p:spPr bwMode="auto">
                <a:xfrm>
                  <a:off x="6115583" y="307835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53" name="Rectangle 152"/>
                <p:cNvSpPr/>
                <p:nvPr/>
              </p:nvSpPr>
              <p:spPr>
                <a:xfrm>
                  <a:off x="6101374" y="3023391"/>
                  <a:ext cx="231154" cy="338554"/>
                </a:xfrm>
                <a:prstGeom prst="rect">
                  <a:avLst/>
                </a:prstGeom>
              </p:spPr>
              <p:txBody>
                <a:bodyPr wrap="none">
                  <a:spAutoFit/>
                </a:bodyPr>
                <a:lstStyle/>
                <a:p>
                  <a:pPr lvl="0" algn="ctr" fontAlgn="auto">
                    <a:spcBef>
                      <a:spcPts val="0"/>
                    </a:spcBef>
                    <a:spcAft>
                      <a:spcPts val="0"/>
                    </a:spcAft>
                  </a:pPr>
                  <a:r>
                    <a:rPr lang="en-US" sz="1600" dirty="0">
                      <a:solidFill>
                        <a:srgbClr val="FFFFFF"/>
                      </a:solidFill>
                      <a:latin typeface="Calibri"/>
                      <a:cs typeface="+mn-cs"/>
                    </a:rPr>
                    <a:t>i</a:t>
                  </a:r>
                </a:p>
              </p:txBody>
            </p:sp>
            <p:sp>
              <p:nvSpPr>
                <p:cNvPr id="154" name="Oval 153"/>
                <p:cNvSpPr/>
                <p:nvPr/>
              </p:nvSpPr>
              <p:spPr bwMode="auto">
                <a:xfrm>
                  <a:off x="6369103" y="3078353"/>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55" name="Rectangle 154"/>
                <p:cNvSpPr/>
                <p:nvPr/>
              </p:nvSpPr>
              <p:spPr>
                <a:xfrm>
                  <a:off x="6291640" y="3047247"/>
                  <a:ext cx="341760" cy="276999"/>
                </a:xfrm>
                <a:prstGeom prst="rect">
                  <a:avLst/>
                </a:prstGeom>
              </p:spPr>
              <p:txBody>
                <a:bodyPr wrap="none">
                  <a:spAutoFit/>
                </a:bodyPr>
                <a:lstStyle/>
                <a:p>
                  <a:pPr lvl="0" algn="ctr" fontAlgn="auto">
                    <a:spcBef>
                      <a:spcPts val="0"/>
                    </a:spcBef>
                    <a:spcAft>
                      <a:spcPts val="0"/>
                    </a:spcAft>
                  </a:pPr>
                  <a:r>
                    <a:rPr lang="en-US" sz="1200" dirty="0" smtClean="0">
                      <a:solidFill>
                        <a:srgbClr val="FFFFFF"/>
                      </a:solidFill>
                      <a:latin typeface="Calibri"/>
                      <a:cs typeface="+mn-cs"/>
                    </a:rPr>
                    <a:t>10</a:t>
                  </a:r>
                  <a:endParaRPr lang="en-US" sz="1200" dirty="0">
                    <a:solidFill>
                      <a:srgbClr val="FFFFFF"/>
                    </a:solidFill>
                    <a:latin typeface="Calibri"/>
                    <a:cs typeface="+mn-cs"/>
                  </a:endParaRPr>
                </a:p>
              </p:txBody>
            </p:sp>
            <p:cxnSp>
              <p:nvCxnSpPr>
                <p:cNvPr id="156" name="Straight Connector 155"/>
                <p:cNvCxnSpPr>
                  <a:stCxn id="150" idx="3"/>
                  <a:endCxn id="152" idx="0"/>
                </p:cNvCxnSpPr>
                <p:nvPr/>
              </p:nvCxnSpPr>
              <p:spPr bwMode="auto">
                <a:xfrm flipH="1">
                  <a:off x="6214953" y="3007155"/>
                  <a:ext cx="67983" cy="71195"/>
                </a:xfrm>
                <a:prstGeom prst="line">
                  <a:avLst/>
                </a:prstGeom>
                <a:noFill/>
                <a:ln w="9525" cap="flat" cmpd="sng" algn="ctr">
                  <a:solidFill>
                    <a:schemeClr val="bg1"/>
                  </a:solidFill>
                  <a:prstDash val="solid"/>
                  <a:round/>
                  <a:headEnd type="none" w="med" len="med"/>
                  <a:tailEnd type="none" w="med" len="med"/>
                </a:ln>
                <a:effectLst/>
              </p:spPr>
            </p:cxnSp>
            <p:cxnSp>
              <p:nvCxnSpPr>
                <p:cNvPr id="165" name="Straight Connector 164"/>
                <p:cNvCxnSpPr>
                  <a:stCxn id="150" idx="5"/>
                  <a:endCxn id="154" idx="0"/>
                </p:cNvCxnSpPr>
                <p:nvPr/>
              </p:nvCxnSpPr>
              <p:spPr bwMode="auto">
                <a:xfrm>
                  <a:off x="6423466" y="3007155"/>
                  <a:ext cx="45007" cy="71198"/>
                </a:xfrm>
                <a:prstGeom prst="line">
                  <a:avLst/>
                </a:prstGeom>
                <a:noFill/>
                <a:ln w="9525" cap="flat" cmpd="sng" algn="ctr">
                  <a:solidFill>
                    <a:schemeClr val="bg1"/>
                  </a:solidFill>
                  <a:prstDash val="solid"/>
                  <a:round/>
                  <a:headEnd type="none" w="med" len="med"/>
                  <a:tailEnd type="none" w="med" len="med"/>
                </a:ln>
                <a:effectLst/>
              </p:spPr>
            </p:cxnSp>
            <p:cxnSp>
              <p:nvCxnSpPr>
                <p:cNvPr id="168" name="Straight Connector 167"/>
                <p:cNvCxnSpPr>
                  <a:stCxn id="150" idx="2"/>
                  <a:endCxn id="97" idx="3"/>
                </p:cNvCxnSpPr>
                <p:nvPr/>
              </p:nvCxnSpPr>
              <p:spPr bwMode="auto">
                <a:xfrm flipH="1">
                  <a:off x="6145315" y="2931253"/>
                  <a:ext cx="108516" cy="4815"/>
                </a:xfrm>
                <a:prstGeom prst="line">
                  <a:avLst/>
                </a:prstGeom>
                <a:noFill/>
                <a:ln w="9525" cap="flat" cmpd="sng" algn="ctr">
                  <a:solidFill>
                    <a:schemeClr val="bg1"/>
                  </a:solidFill>
                  <a:prstDash val="solid"/>
                  <a:round/>
                  <a:headEnd type="none" w="med" len="med"/>
                  <a:tailEnd type="none" w="med" len="med"/>
                </a:ln>
                <a:effectLst/>
              </p:spPr>
            </p:cxnSp>
          </p:grpSp>
        </p:grpSp>
      </p:grpSp>
      <p:grpSp>
        <p:nvGrpSpPr>
          <p:cNvPr id="224" name="Group 223"/>
          <p:cNvGrpSpPr/>
          <p:nvPr/>
        </p:nvGrpSpPr>
        <p:grpSpPr>
          <a:xfrm>
            <a:off x="6472357" y="2273677"/>
            <a:ext cx="2024102" cy="1569660"/>
            <a:chOff x="6617497" y="2273677"/>
            <a:chExt cx="2024102" cy="1569660"/>
          </a:xfrm>
        </p:grpSpPr>
        <p:sp>
          <p:nvSpPr>
            <p:cNvPr id="92" name="TextBox 91"/>
            <p:cNvSpPr txBox="1"/>
            <p:nvPr/>
          </p:nvSpPr>
          <p:spPr>
            <a:xfrm>
              <a:off x="7370953" y="2273677"/>
              <a:ext cx="1270646" cy="1569660"/>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endParaRPr lang="en-US" sz="1600" dirty="0" smtClean="0">
                <a:solidFill>
                  <a:schemeClr val="bg1"/>
                </a:solidFill>
                <a:latin typeface="Calibri"/>
              </a:endParaRPr>
            </a:p>
            <a:p>
              <a:pPr algn="ctr" fontAlgn="auto">
                <a:spcBef>
                  <a:spcPts val="0"/>
                </a:spcBef>
                <a:spcAft>
                  <a:spcPts val="0"/>
                </a:spcAft>
              </a:pPr>
              <a:endParaRPr lang="en-US" sz="1600" dirty="0">
                <a:solidFill>
                  <a:schemeClr val="bg1"/>
                </a:solidFill>
                <a:latin typeface="Calibri"/>
              </a:endParaRPr>
            </a:p>
            <a:p>
              <a:pPr algn="ctr" fontAlgn="auto">
                <a:spcBef>
                  <a:spcPts val="0"/>
                </a:spcBef>
                <a:spcAft>
                  <a:spcPts val="0"/>
                </a:spcAft>
              </a:pPr>
              <a:endParaRPr lang="en-US" sz="1600" dirty="0" smtClean="0">
                <a:solidFill>
                  <a:schemeClr val="bg1"/>
                </a:solidFill>
                <a:latin typeface="Calibri"/>
              </a:endParaRPr>
            </a:p>
            <a:p>
              <a:pPr algn="ctr" fontAlgn="auto">
                <a:spcBef>
                  <a:spcPts val="0"/>
                </a:spcBef>
                <a:spcAft>
                  <a:spcPts val="0"/>
                </a:spcAft>
              </a:pPr>
              <a:endParaRPr lang="en-US" sz="1600" dirty="0">
                <a:solidFill>
                  <a:schemeClr val="bg1"/>
                </a:solidFill>
                <a:latin typeface="Calibri"/>
              </a:endParaRPr>
            </a:p>
            <a:p>
              <a:pPr algn="ctr" fontAlgn="auto">
                <a:spcBef>
                  <a:spcPts val="0"/>
                </a:spcBef>
                <a:spcAft>
                  <a:spcPts val="0"/>
                </a:spcAft>
              </a:pPr>
              <a:endParaRPr lang="en-US" sz="1600" dirty="0" smtClean="0">
                <a:solidFill>
                  <a:schemeClr val="bg1"/>
                </a:solidFill>
                <a:latin typeface="Calibri"/>
              </a:endParaRPr>
            </a:p>
            <a:p>
              <a:pPr algn="ctr" fontAlgn="auto">
                <a:spcBef>
                  <a:spcPts val="0"/>
                </a:spcBef>
                <a:spcAft>
                  <a:spcPts val="0"/>
                </a:spcAft>
              </a:pPr>
              <a:endParaRPr lang="en-US" sz="1600" dirty="0">
                <a:solidFill>
                  <a:schemeClr val="bg1"/>
                </a:solidFill>
                <a:latin typeface="Calibri"/>
              </a:endParaRPr>
            </a:p>
          </p:txBody>
        </p:sp>
        <p:cxnSp>
          <p:nvCxnSpPr>
            <p:cNvPr id="175" name="Straight Arrow Connector 174"/>
            <p:cNvCxnSpPr>
              <a:endCxn id="92" idx="1"/>
            </p:cNvCxnSpPr>
            <p:nvPr/>
          </p:nvCxnSpPr>
          <p:spPr bwMode="auto">
            <a:xfrm>
              <a:off x="6617497" y="3034654"/>
              <a:ext cx="753456" cy="23853"/>
            </a:xfrm>
            <a:prstGeom prst="straightConnector1">
              <a:avLst/>
            </a:prstGeom>
            <a:noFill/>
            <a:ln w="57150" cap="flat" cmpd="sng" algn="ctr">
              <a:solidFill>
                <a:srgbClr val="FF0000"/>
              </a:solidFill>
              <a:prstDash val="solid"/>
              <a:round/>
              <a:headEnd type="none" w="med" len="med"/>
              <a:tailEnd type="arrow" w="med" len="med"/>
            </a:ln>
            <a:effectLst/>
          </p:spPr>
        </p:cxnSp>
      </p:grpSp>
      <p:cxnSp>
        <p:nvCxnSpPr>
          <p:cNvPr id="181" name="Straight Arrow Connector 180"/>
          <p:cNvCxnSpPr/>
          <p:nvPr/>
        </p:nvCxnSpPr>
        <p:spPr bwMode="auto">
          <a:xfrm>
            <a:off x="8496459" y="3034654"/>
            <a:ext cx="257411" cy="1316476"/>
          </a:xfrm>
          <a:prstGeom prst="bentConnector2">
            <a:avLst/>
          </a:prstGeom>
          <a:noFill/>
          <a:ln w="76200" cap="flat" cmpd="sng" algn="ctr">
            <a:solidFill>
              <a:srgbClr val="FF0000"/>
            </a:solidFill>
            <a:prstDash val="solid"/>
            <a:round/>
            <a:headEnd type="none" w="med" len="med"/>
            <a:tailEnd type="none" w="med" len="med"/>
          </a:ln>
          <a:effectLst/>
        </p:spPr>
      </p:cxnSp>
      <p:sp>
        <p:nvSpPr>
          <p:cNvPr id="218" name="Freeform 217"/>
          <p:cNvSpPr/>
          <p:nvPr/>
        </p:nvSpPr>
        <p:spPr>
          <a:xfrm>
            <a:off x="8085237" y="2014984"/>
            <a:ext cx="604004" cy="557547"/>
          </a:xfrm>
          <a:custGeom>
            <a:avLst/>
            <a:gdLst>
              <a:gd name="connsiteX0" fmla="*/ 725332 w 725332"/>
              <a:gd name="connsiteY0" fmla="*/ 333218 h 582936"/>
              <a:gd name="connsiteX1" fmla="*/ 351621 w 725332"/>
              <a:gd name="connsiteY1" fmla="*/ 579709 h 582936"/>
              <a:gd name="connsiteX2" fmla="*/ 1763 w 725332"/>
              <a:gd name="connsiteY2" fmla="*/ 444536 h 582936"/>
              <a:gd name="connsiteX3" fmla="*/ 216448 w 725332"/>
              <a:gd name="connsiteY3" fmla="*/ 39020 h 582936"/>
              <a:gd name="connsiteX4" fmla="*/ 224400 w 725332"/>
              <a:gd name="connsiteY4" fmla="*/ 39020 h 582936"/>
              <a:gd name="connsiteX0" fmla="*/ 723633 w 723633"/>
              <a:gd name="connsiteY0" fmla="*/ 333218 h 676760"/>
              <a:gd name="connsiteX1" fmla="*/ 198848 w 723633"/>
              <a:gd name="connsiteY1" fmla="*/ 675124 h 676760"/>
              <a:gd name="connsiteX2" fmla="*/ 64 w 723633"/>
              <a:gd name="connsiteY2" fmla="*/ 444536 h 676760"/>
              <a:gd name="connsiteX3" fmla="*/ 214749 w 723633"/>
              <a:gd name="connsiteY3" fmla="*/ 39020 h 676760"/>
              <a:gd name="connsiteX4" fmla="*/ 222701 w 723633"/>
              <a:gd name="connsiteY4" fmla="*/ 39020 h 676760"/>
              <a:gd name="connsiteX0" fmla="*/ 811067 w 811067"/>
              <a:gd name="connsiteY0" fmla="*/ 330988 h 673626"/>
              <a:gd name="connsiteX1" fmla="*/ 286282 w 811067"/>
              <a:gd name="connsiteY1" fmla="*/ 672894 h 673626"/>
              <a:gd name="connsiteX2" fmla="*/ 33 w 811067"/>
              <a:gd name="connsiteY2" fmla="*/ 410501 h 673626"/>
              <a:gd name="connsiteX3" fmla="*/ 302183 w 811067"/>
              <a:gd name="connsiteY3" fmla="*/ 36790 h 673626"/>
              <a:gd name="connsiteX4" fmla="*/ 310135 w 811067"/>
              <a:gd name="connsiteY4" fmla="*/ 36790 h 673626"/>
              <a:gd name="connsiteX0" fmla="*/ 604328 w 604328"/>
              <a:gd name="connsiteY0" fmla="*/ 354842 h 673267"/>
              <a:gd name="connsiteX1" fmla="*/ 286277 w 604328"/>
              <a:gd name="connsiteY1" fmla="*/ 672894 h 673267"/>
              <a:gd name="connsiteX2" fmla="*/ 28 w 604328"/>
              <a:gd name="connsiteY2" fmla="*/ 410501 h 673267"/>
              <a:gd name="connsiteX3" fmla="*/ 302178 w 604328"/>
              <a:gd name="connsiteY3" fmla="*/ 36790 h 673267"/>
              <a:gd name="connsiteX4" fmla="*/ 310130 w 604328"/>
              <a:gd name="connsiteY4" fmla="*/ 36790 h 673267"/>
              <a:gd name="connsiteX0" fmla="*/ 604328 w 604328"/>
              <a:gd name="connsiteY0" fmla="*/ 354842 h 673341"/>
              <a:gd name="connsiteX1" fmla="*/ 286277 w 604328"/>
              <a:gd name="connsiteY1" fmla="*/ 672894 h 673341"/>
              <a:gd name="connsiteX2" fmla="*/ 28 w 604328"/>
              <a:gd name="connsiteY2" fmla="*/ 410501 h 673341"/>
              <a:gd name="connsiteX3" fmla="*/ 302178 w 604328"/>
              <a:gd name="connsiteY3" fmla="*/ 36790 h 673341"/>
              <a:gd name="connsiteX4" fmla="*/ 310130 w 604328"/>
              <a:gd name="connsiteY4" fmla="*/ 36790 h 673341"/>
              <a:gd name="connsiteX0" fmla="*/ 604328 w 604328"/>
              <a:gd name="connsiteY0" fmla="*/ 363027 h 681526"/>
              <a:gd name="connsiteX1" fmla="*/ 286277 w 604328"/>
              <a:gd name="connsiteY1" fmla="*/ 681079 h 681526"/>
              <a:gd name="connsiteX2" fmla="*/ 28 w 604328"/>
              <a:gd name="connsiteY2" fmla="*/ 418686 h 681526"/>
              <a:gd name="connsiteX3" fmla="*/ 302178 w 604328"/>
              <a:gd name="connsiteY3" fmla="*/ 44975 h 681526"/>
              <a:gd name="connsiteX4" fmla="*/ 87494 w 604328"/>
              <a:gd name="connsiteY4" fmla="*/ 29072 h 681526"/>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00 w 604300"/>
              <a:gd name="connsiteY0" fmla="*/ 318052 h 389433"/>
              <a:gd name="connsiteX1" fmla="*/ 0 w 604300"/>
              <a:gd name="connsiteY1" fmla="*/ 373711 h 389433"/>
              <a:gd name="connsiteX2" fmla="*/ 302150 w 604300"/>
              <a:gd name="connsiteY2" fmla="*/ 0 h 389433"/>
              <a:gd name="connsiteX0" fmla="*/ 580447 w 580447"/>
              <a:gd name="connsiteY0" fmla="*/ 318052 h 501328"/>
              <a:gd name="connsiteX1" fmla="*/ 0 w 580447"/>
              <a:gd name="connsiteY1" fmla="*/ 492981 h 501328"/>
              <a:gd name="connsiteX2" fmla="*/ 278297 w 580447"/>
              <a:gd name="connsiteY2" fmla="*/ 0 h 501328"/>
              <a:gd name="connsiteX0" fmla="*/ 643051 w 643051"/>
              <a:gd name="connsiteY0" fmla="*/ 318052 h 567404"/>
              <a:gd name="connsiteX1" fmla="*/ 62604 w 643051"/>
              <a:gd name="connsiteY1" fmla="*/ 492981 h 567404"/>
              <a:gd name="connsiteX2" fmla="*/ 340901 w 643051"/>
              <a:gd name="connsiteY2" fmla="*/ 0 h 567404"/>
              <a:gd name="connsiteX0" fmla="*/ 643051 w 643051"/>
              <a:gd name="connsiteY0" fmla="*/ 318052 h 599366"/>
              <a:gd name="connsiteX1" fmla="*/ 62604 w 643051"/>
              <a:gd name="connsiteY1" fmla="*/ 492981 h 599366"/>
              <a:gd name="connsiteX2" fmla="*/ 340901 w 643051"/>
              <a:gd name="connsiteY2" fmla="*/ 0 h 599366"/>
              <a:gd name="connsiteX0" fmla="*/ 653526 w 653526"/>
              <a:gd name="connsiteY0" fmla="*/ 318052 h 599366"/>
              <a:gd name="connsiteX1" fmla="*/ 73079 w 653526"/>
              <a:gd name="connsiteY1" fmla="*/ 492981 h 599366"/>
              <a:gd name="connsiteX2" fmla="*/ 351376 w 653526"/>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639787"/>
              <a:gd name="connsiteX1" fmla="*/ 107878 w 688325"/>
              <a:gd name="connsiteY1" fmla="*/ 492981 h 639787"/>
              <a:gd name="connsiteX2" fmla="*/ 386175 w 688325"/>
              <a:gd name="connsiteY2" fmla="*/ 0 h 639787"/>
              <a:gd name="connsiteX0" fmla="*/ 688325 w 688325"/>
              <a:gd name="connsiteY0" fmla="*/ 318052 h 619846"/>
              <a:gd name="connsiteX1" fmla="*/ 107878 w 688325"/>
              <a:gd name="connsiteY1" fmla="*/ 492981 h 619846"/>
              <a:gd name="connsiteX2" fmla="*/ 386175 w 688325"/>
              <a:gd name="connsiteY2" fmla="*/ 0 h 619846"/>
              <a:gd name="connsiteX0" fmla="*/ 647999 w 647999"/>
              <a:gd name="connsiteY0" fmla="*/ 318052 h 619846"/>
              <a:gd name="connsiteX1" fmla="*/ 67552 w 647999"/>
              <a:gd name="connsiteY1" fmla="*/ 492981 h 619846"/>
              <a:gd name="connsiteX2" fmla="*/ 345849 w 647999"/>
              <a:gd name="connsiteY2" fmla="*/ 0 h 619846"/>
              <a:gd name="connsiteX0" fmla="*/ 666439 w 666439"/>
              <a:gd name="connsiteY0" fmla="*/ 318052 h 619846"/>
              <a:gd name="connsiteX1" fmla="*/ 85992 w 666439"/>
              <a:gd name="connsiteY1" fmla="*/ 492981 h 619846"/>
              <a:gd name="connsiteX2" fmla="*/ 364289 w 666439"/>
              <a:gd name="connsiteY2" fmla="*/ 0 h 619846"/>
              <a:gd name="connsiteX0" fmla="*/ 666439 w 666439"/>
              <a:gd name="connsiteY0" fmla="*/ 318052 h 649496"/>
              <a:gd name="connsiteX1" fmla="*/ 85992 w 666439"/>
              <a:gd name="connsiteY1" fmla="*/ 492981 h 649496"/>
              <a:gd name="connsiteX2" fmla="*/ 364289 w 666439"/>
              <a:gd name="connsiteY2" fmla="*/ 0 h 649496"/>
              <a:gd name="connsiteX0" fmla="*/ 634635 w 634635"/>
              <a:gd name="connsiteY0" fmla="*/ 318052 h 610053"/>
              <a:gd name="connsiteX1" fmla="*/ 54188 w 634635"/>
              <a:gd name="connsiteY1" fmla="*/ 492981 h 610053"/>
              <a:gd name="connsiteX2" fmla="*/ 332485 w 634635"/>
              <a:gd name="connsiteY2" fmla="*/ 0 h 610053"/>
              <a:gd name="connsiteX0" fmla="*/ 655837 w 655837"/>
              <a:gd name="connsiteY0" fmla="*/ 318052 h 629575"/>
              <a:gd name="connsiteX1" fmla="*/ 75390 w 655837"/>
              <a:gd name="connsiteY1" fmla="*/ 492981 h 629575"/>
              <a:gd name="connsiteX2" fmla="*/ 353687 w 655837"/>
              <a:gd name="connsiteY2" fmla="*/ 0 h 629575"/>
              <a:gd name="connsiteX0" fmla="*/ 655837 w 655837"/>
              <a:gd name="connsiteY0" fmla="*/ 318052 h 627003"/>
              <a:gd name="connsiteX1" fmla="*/ 75390 w 655837"/>
              <a:gd name="connsiteY1" fmla="*/ 492981 h 627003"/>
              <a:gd name="connsiteX2" fmla="*/ 353687 w 655837"/>
              <a:gd name="connsiteY2" fmla="*/ 0 h 627003"/>
              <a:gd name="connsiteX0" fmla="*/ 667268 w 667268"/>
              <a:gd name="connsiteY0" fmla="*/ 318052 h 627003"/>
              <a:gd name="connsiteX1" fmla="*/ 86821 w 667268"/>
              <a:gd name="connsiteY1" fmla="*/ 492981 h 627003"/>
              <a:gd name="connsiteX2" fmla="*/ 365118 w 667268"/>
              <a:gd name="connsiteY2" fmla="*/ 0 h 627003"/>
              <a:gd name="connsiteX0" fmla="*/ 671417 w 671417"/>
              <a:gd name="connsiteY0" fmla="*/ 318052 h 627003"/>
              <a:gd name="connsiteX1" fmla="*/ 90970 w 671417"/>
              <a:gd name="connsiteY1" fmla="*/ 492981 h 627003"/>
              <a:gd name="connsiteX2" fmla="*/ 369267 w 671417"/>
              <a:gd name="connsiteY2" fmla="*/ 0 h 627003"/>
              <a:gd name="connsiteX0" fmla="*/ 659474 w 659474"/>
              <a:gd name="connsiteY0" fmla="*/ 318052 h 627003"/>
              <a:gd name="connsiteX1" fmla="*/ 79027 w 659474"/>
              <a:gd name="connsiteY1" fmla="*/ 492981 h 627003"/>
              <a:gd name="connsiteX2" fmla="*/ 357324 w 659474"/>
              <a:gd name="connsiteY2" fmla="*/ 0 h 627003"/>
              <a:gd name="connsiteX0" fmla="*/ 416678 w 608639"/>
              <a:gd name="connsiteY0" fmla="*/ 468129 h 595384"/>
              <a:gd name="connsiteX1" fmla="*/ 583654 w 608639"/>
              <a:gd name="connsiteY1" fmla="*/ 46710 h 595384"/>
              <a:gd name="connsiteX2" fmla="*/ 114528 w 608639"/>
              <a:gd name="connsiteY2" fmla="*/ 150077 h 595384"/>
              <a:gd name="connsiteX0" fmla="*/ 220976 w 388393"/>
              <a:gd name="connsiteY0" fmla="*/ 508884 h 624423"/>
              <a:gd name="connsiteX1" fmla="*/ 387952 w 388393"/>
              <a:gd name="connsiteY1" fmla="*/ 87465 h 624423"/>
              <a:gd name="connsiteX2" fmla="*/ 125560 w 388393"/>
              <a:gd name="connsiteY2" fmla="*/ 0 h 624423"/>
              <a:gd name="connsiteX0" fmla="*/ 502939 w 676613"/>
              <a:gd name="connsiteY0" fmla="*/ 426351 h 538263"/>
              <a:gd name="connsiteX1" fmla="*/ 669915 w 676613"/>
              <a:gd name="connsiteY1" fmla="*/ 4932 h 538263"/>
              <a:gd name="connsiteX2" fmla="*/ 97422 w 676613"/>
              <a:gd name="connsiteY2" fmla="*/ 132152 h 538263"/>
              <a:gd name="connsiteX0" fmla="*/ 405517 w 579191"/>
              <a:gd name="connsiteY0" fmla="*/ 447053 h 558965"/>
              <a:gd name="connsiteX1" fmla="*/ 572493 w 579191"/>
              <a:gd name="connsiteY1" fmla="*/ 25634 h 558965"/>
              <a:gd name="connsiteX2" fmla="*/ 0 w 579191"/>
              <a:gd name="connsiteY2" fmla="*/ 152854 h 558965"/>
              <a:gd name="connsiteX0" fmla="*/ 405517 w 612742"/>
              <a:gd name="connsiteY0" fmla="*/ 447053 h 447053"/>
              <a:gd name="connsiteX1" fmla="*/ 572493 w 612742"/>
              <a:gd name="connsiteY1" fmla="*/ 25634 h 447053"/>
              <a:gd name="connsiteX2" fmla="*/ 0 w 612742"/>
              <a:gd name="connsiteY2" fmla="*/ 152854 h 447053"/>
              <a:gd name="connsiteX0" fmla="*/ 405517 w 568623"/>
              <a:gd name="connsiteY0" fmla="*/ 543693 h 543693"/>
              <a:gd name="connsiteX1" fmla="*/ 500932 w 568623"/>
              <a:gd name="connsiteY1" fmla="*/ 10956 h 543693"/>
              <a:gd name="connsiteX2" fmla="*/ 0 w 568623"/>
              <a:gd name="connsiteY2" fmla="*/ 249494 h 543693"/>
              <a:gd name="connsiteX0" fmla="*/ 405517 w 597385"/>
              <a:gd name="connsiteY0" fmla="*/ 573562 h 573562"/>
              <a:gd name="connsiteX1" fmla="*/ 500932 w 597385"/>
              <a:gd name="connsiteY1" fmla="*/ 40825 h 573562"/>
              <a:gd name="connsiteX2" fmla="*/ 0 w 597385"/>
              <a:gd name="connsiteY2" fmla="*/ 279363 h 573562"/>
              <a:gd name="connsiteX0" fmla="*/ 405517 w 604004"/>
              <a:gd name="connsiteY0" fmla="*/ 552003 h 552003"/>
              <a:gd name="connsiteX1" fmla="*/ 500932 w 604004"/>
              <a:gd name="connsiteY1" fmla="*/ 19266 h 552003"/>
              <a:gd name="connsiteX2" fmla="*/ 0 w 604004"/>
              <a:gd name="connsiteY2" fmla="*/ 257804 h 552003"/>
              <a:gd name="connsiteX0" fmla="*/ 405517 w 604004"/>
              <a:gd name="connsiteY0" fmla="*/ 557547 h 557547"/>
              <a:gd name="connsiteX1" fmla="*/ 500932 w 604004"/>
              <a:gd name="connsiteY1" fmla="*/ 24810 h 557547"/>
              <a:gd name="connsiteX2" fmla="*/ 0 w 604004"/>
              <a:gd name="connsiteY2" fmla="*/ 263348 h 557547"/>
            </a:gdLst>
            <a:ahLst/>
            <a:cxnLst>
              <a:cxn ang="0">
                <a:pos x="connsiteX0" y="connsiteY0"/>
              </a:cxn>
              <a:cxn ang="0">
                <a:pos x="connsiteX1" y="connsiteY1"/>
              </a:cxn>
              <a:cxn ang="0">
                <a:pos x="connsiteX2" y="connsiteY2"/>
              </a:cxn>
            </a:cxnLst>
            <a:rect l="l" t="t" r="r" b="b"/>
            <a:pathLst>
              <a:path w="604004" h="557547">
                <a:moveTo>
                  <a:pt x="405517" y="557547"/>
                </a:moveTo>
                <a:cubicBezTo>
                  <a:pt x="645380" y="410117"/>
                  <a:pt x="655982" y="97696"/>
                  <a:pt x="500932" y="24810"/>
                </a:cubicBezTo>
                <a:cubicBezTo>
                  <a:pt x="345882" y="-48076"/>
                  <a:pt x="192157" y="42040"/>
                  <a:pt x="0" y="263348"/>
                </a:cubicBezTo>
              </a:path>
            </a:pathLst>
          </a:custGeom>
          <a:ln w="57150">
            <a:solidFill>
              <a:srgbClr val="FF0000"/>
            </a:solidFill>
            <a:headEnd type="none" w="med" len="med"/>
            <a:tailEnd type="arrow"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28" name="Freeform 227"/>
          <p:cNvSpPr/>
          <p:nvPr/>
        </p:nvSpPr>
        <p:spPr>
          <a:xfrm>
            <a:off x="4838022" y="3820694"/>
            <a:ext cx="476246" cy="486946"/>
          </a:xfrm>
          <a:custGeom>
            <a:avLst/>
            <a:gdLst>
              <a:gd name="connsiteX0" fmla="*/ 725332 w 725332"/>
              <a:gd name="connsiteY0" fmla="*/ 333218 h 582936"/>
              <a:gd name="connsiteX1" fmla="*/ 351621 w 725332"/>
              <a:gd name="connsiteY1" fmla="*/ 579709 h 582936"/>
              <a:gd name="connsiteX2" fmla="*/ 1763 w 725332"/>
              <a:gd name="connsiteY2" fmla="*/ 444536 h 582936"/>
              <a:gd name="connsiteX3" fmla="*/ 216448 w 725332"/>
              <a:gd name="connsiteY3" fmla="*/ 39020 h 582936"/>
              <a:gd name="connsiteX4" fmla="*/ 224400 w 725332"/>
              <a:gd name="connsiteY4" fmla="*/ 39020 h 582936"/>
              <a:gd name="connsiteX0" fmla="*/ 723633 w 723633"/>
              <a:gd name="connsiteY0" fmla="*/ 333218 h 676760"/>
              <a:gd name="connsiteX1" fmla="*/ 198848 w 723633"/>
              <a:gd name="connsiteY1" fmla="*/ 675124 h 676760"/>
              <a:gd name="connsiteX2" fmla="*/ 64 w 723633"/>
              <a:gd name="connsiteY2" fmla="*/ 444536 h 676760"/>
              <a:gd name="connsiteX3" fmla="*/ 214749 w 723633"/>
              <a:gd name="connsiteY3" fmla="*/ 39020 h 676760"/>
              <a:gd name="connsiteX4" fmla="*/ 222701 w 723633"/>
              <a:gd name="connsiteY4" fmla="*/ 39020 h 676760"/>
              <a:gd name="connsiteX0" fmla="*/ 811067 w 811067"/>
              <a:gd name="connsiteY0" fmla="*/ 330988 h 673626"/>
              <a:gd name="connsiteX1" fmla="*/ 286282 w 811067"/>
              <a:gd name="connsiteY1" fmla="*/ 672894 h 673626"/>
              <a:gd name="connsiteX2" fmla="*/ 33 w 811067"/>
              <a:gd name="connsiteY2" fmla="*/ 410501 h 673626"/>
              <a:gd name="connsiteX3" fmla="*/ 302183 w 811067"/>
              <a:gd name="connsiteY3" fmla="*/ 36790 h 673626"/>
              <a:gd name="connsiteX4" fmla="*/ 310135 w 811067"/>
              <a:gd name="connsiteY4" fmla="*/ 36790 h 673626"/>
              <a:gd name="connsiteX0" fmla="*/ 604328 w 604328"/>
              <a:gd name="connsiteY0" fmla="*/ 354842 h 673267"/>
              <a:gd name="connsiteX1" fmla="*/ 286277 w 604328"/>
              <a:gd name="connsiteY1" fmla="*/ 672894 h 673267"/>
              <a:gd name="connsiteX2" fmla="*/ 28 w 604328"/>
              <a:gd name="connsiteY2" fmla="*/ 410501 h 673267"/>
              <a:gd name="connsiteX3" fmla="*/ 302178 w 604328"/>
              <a:gd name="connsiteY3" fmla="*/ 36790 h 673267"/>
              <a:gd name="connsiteX4" fmla="*/ 310130 w 604328"/>
              <a:gd name="connsiteY4" fmla="*/ 36790 h 673267"/>
              <a:gd name="connsiteX0" fmla="*/ 604328 w 604328"/>
              <a:gd name="connsiteY0" fmla="*/ 354842 h 673341"/>
              <a:gd name="connsiteX1" fmla="*/ 286277 w 604328"/>
              <a:gd name="connsiteY1" fmla="*/ 672894 h 673341"/>
              <a:gd name="connsiteX2" fmla="*/ 28 w 604328"/>
              <a:gd name="connsiteY2" fmla="*/ 410501 h 673341"/>
              <a:gd name="connsiteX3" fmla="*/ 302178 w 604328"/>
              <a:gd name="connsiteY3" fmla="*/ 36790 h 673341"/>
              <a:gd name="connsiteX4" fmla="*/ 310130 w 604328"/>
              <a:gd name="connsiteY4" fmla="*/ 36790 h 673341"/>
              <a:gd name="connsiteX0" fmla="*/ 604328 w 604328"/>
              <a:gd name="connsiteY0" fmla="*/ 363027 h 681526"/>
              <a:gd name="connsiteX1" fmla="*/ 286277 w 604328"/>
              <a:gd name="connsiteY1" fmla="*/ 681079 h 681526"/>
              <a:gd name="connsiteX2" fmla="*/ 28 w 604328"/>
              <a:gd name="connsiteY2" fmla="*/ 418686 h 681526"/>
              <a:gd name="connsiteX3" fmla="*/ 302178 w 604328"/>
              <a:gd name="connsiteY3" fmla="*/ 44975 h 681526"/>
              <a:gd name="connsiteX4" fmla="*/ 87494 w 604328"/>
              <a:gd name="connsiteY4" fmla="*/ 29072 h 681526"/>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00 w 604300"/>
              <a:gd name="connsiteY0" fmla="*/ 318052 h 389433"/>
              <a:gd name="connsiteX1" fmla="*/ 0 w 604300"/>
              <a:gd name="connsiteY1" fmla="*/ 373711 h 389433"/>
              <a:gd name="connsiteX2" fmla="*/ 302150 w 604300"/>
              <a:gd name="connsiteY2" fmla="*/ 0 h 389433"/>
              <a:gd name="connsiteX0" fmla="*/ 580447 w 580447"/>
              <a:gd name="connsiteY0" fmla="*/ 318052 h 501328"/>
              <a:gd name="connsiteX1" fmla="*/ 0 w 580447"/>
              <a:gd name="connsiteY1" fmla="*/ 492981 h 501328"/>
              <a:gd name="connsiteX2" fmla="*/ 278297 w 580447"/>
              <a:gd name="connsiteY2" fmla="*/ 0 h 501328"/>
              <a:gd name="connsiteX0" fmla="*/ 643051 w 643051"/>
              <a:gd name="connsiteY0" fmla="*/ 318052 h 567404"/>
              <a:gd name="connsiteX1" fmla="*/ 62604 w 643051"/>
              <a:gd name="connsiteY1" fmla="*/ 492981 h 567404"/>
              <a:gd name="connsiteX2" fmla="*/ 340901 w 643051"/>
              <a:gd name="connsiteY2" fmla="*/ 0 h 567404"/>
              <a:gd name="connsiteX0" fmla="*/ 643051 w 643051"/>
              <a:gd name="connsiteY0" fmla="*/ 318052 h 599366"/>
              <a:gd name="connsiteX1" fmla="*/ 62604 w 643051"/>
              <a:gd name="connsiteY1" fmla="*/ 492981 h 599366"/>
              <a:gd name="connsiteX2" fmla="*/ 340901 w 643051"/>
              <a:gd name="connsiteY2" fmla="*/ 0 h 599366"/>
              <a:gd name="connsiteX0" fmla="*/ 653526 w 653526"/>
              <a:gd name="connsiteY0" fmla="*/ 318052 h 599366"/>
              <a:gd name="connsiteX1" fmla="*/ 73079 w 653526"/>
              <a:gd name="connsiteY1" fmla="*/ 492981 h 599366"/>
              <a:gd name="connsiteX2" fmla="*/ 351376 w 653526"/>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639787"/>
              <a:gd name="connsiteX1" fmla="*/ 107878 w 688325"/>
              <a:gd name="connsiteY1" fmla="*/ 492981 h 639787"/>
              <a:gd name="connsiteX2" fmla="*/ 386175 w 688325"/>
              <a:gd name="connsiteY2" fmla="*/ 0 h 639787"/>
              <a:gd name="connsiteX0" fmla="*/ 688325 w 688325"/>
              <a:gd name="connsiteY0" fmla="*/ 318052 h 619846"/>
              <a:gd name="connsiteX1" fmla="*/ 107878 w 688325"/>
              <a:gd name="connsiteY1" fmla="*/ 492981 h 619846"/>
              <a:gd name="connsiteX2" fmla="*/ 386175 w 688325"/>
              <a:gd name="connsiteY2" fmla="*/ 0 h 619846"/>
              <a:gd name="connsiteX0" fmla="*/ 647999 w 647999"/>
              <a:gd name="connsiteY0" fmla="*/ 318052 h 619846"/>
              <a:gd name="connsiteX1" fmla="*/ 67552 w 647999"/>
              <a:gd name="connsiteY1" fmla="*/ 492981 h 619846"/>
              <a:gd name="connsiteX2" fmla="*/ 345849 w 647999"/>
              <a:gd name="connsiteY2" fmla="*/ 0 h 619846"/>
              <a:gd name="connsiteX0" fmla="*/ 666439 w 666439"/>
              <a:gd name="connsiteY0" fmla="*/ 318052 h 619846"/>
              <a:gd name="connsiteX1" fmla="*/ 85992 w 666439"/>
              <a:gd name="connsiteY1" fmla="*/ 492981 h 619846"/>
              <a:gd name="connsiteX2" fmla="*/ 364289 w 666439"/>
              <a:gd name="connsiteY2" fmla="*/ 0 h 619846"/>
              <a:gd name="connsiteX0" fmla="*/ 666439 w 666439"/>
              <a:gd name="connsiteY0" fmla="*/ 318052 h 649496"/>
              <a:gd name="connsiteX1" fmla="*/ 85992 w 666439"/>
              <a:gd name="connsiteY1" fmla="*/ 492981 h 649496"/>
              <a:gd name="connsiteX2" fmla="*/ 364289 w 666439"/>
              <a:gd name="connsiteY2" fmla="*/ 0 h 649496"/>
              <a:gd name="connsiteX0" fmla="*/ 634635 w 634635"/>
              <a:gd name="connsiteY0" fmla="*/ 318052 h 610053"/>
              <a:gd name="connsiteX1" fmla="*/ 54188 w 634635"/>
              <a:gd name="connsiteY1" fmla="*/ 492981 h 610053"/>
              <a:gd name="connsiteX2" fmla="*/ 332485 w 634635"/>
              <a:gd name="connsiteY2" fmla="*/ 0 h 610053"/>
              <a:gd name="connsiteX0" fmla="*/ 655837 w 655837"/>
              <a:gd name="connsiteY0" fmla="*/ 318052 h 629575"/>
              <a:gd name="connsiteX1" fmla="*/ 75390 w 655837"/>
              <a:gd name="connsiteY1" fmla="*/ 492981 h 629575"/>
              <a:gd name="connsiteX2" fmla="*/ 353687 w 655837"/>
              <a:gd name="connsiteY2" fmla="*/ 0 h 629575"/>
              <a:gd name="connsiteX0" fmla="*/ 655837 w 655837"/>
              <a:gd name="connsiteY0" fmla="*/ 318052 h 627003"/>
              <a:gd name="connsiteX1" fmla="*/ 75390 w 655837"/>
              <a:gd name="connsiteY1" fmla="*/ 492981 h 627003"/>
              <a:gd name="connsiteX2" fmla="*/ 353687 w 655837"/>
              <a:gd name="connsiteY2" fmla="*/ 0 h 627003"/>
              <a:gd name="connsiteX0" fmla="*/ 667268 w 667268"/>
              <a:gd name="connsiteY0" fmla="*/ 318052 h 627003"/>
              <a:gd name="connsiteX1" fmla="*/ 86821 w 667268"/>
              <a:gd name="connsiteY1" fmla="*/ 492981 h 627003"/>
              <a:gd name="connsiteX2" fmla="*/ 365118 w 667268"/>
              <a:gd name="connsiteY2" fmla="*/ 0 h 627003"/>
              <a:gd name="connsiteX0" fmla="*/ 671417 w 671417"/>
              <a:gd name="connsiteY0" fmla="*/ 318052 h 627003"/>
              <a:gd name="connsiteX1" fmla="*/ 90970 w 671417"/>
              <a:gd name="connsiteY1" fmla="*/ 492981 h 627003"/>
              <a:gd name="connsiteX2" fmla="*/ 369267 w 671417"/>
              <a:gd name="connsiteY2" fmla="*/ 0 h 627003"/>
              <a:gd name="connsiteX0" fmla="*/ 659474 w 659474"/>
              <a:gd name="connsiteY0" fmla="*/ 318052 h 627003"/>
              <a:gd name="connsiteX1" fmla="*/ 79027 w 659474"/>
              <a:gd name="connsiteY1" fmla="*/ 492981 h 627003"/>
              <a:gd name="connsiteX2" fmla="*/ 357324 w 659474"/>
              <a:gd name="connsiteY2" fmla="*/ 0 h 627003"/>
              <a:gd name="connsiteX0" fmla="*/ 416678 w 608639"/>
              <a:gd name="connsiteY0" fmla="*/ 468129 h 595384"/>
              <a:gd name="connsiteX1" fmla="*/ 583654 w 608639"/>
              <a:gd name="connsiteY1" fmla="*/ 46710 h 595384"/>
              <a:gd name="connsiteX2" fmla="*/ 114528 w 608639"/>
              <a:gd name="connsiteY2" fmla="*/ 150077 h 595384"/>
              <a:gd name="connsiteX0" fmla="*/ 220976 w 388393"/>
              <a:gd name="connsiteY0" fmla="*/ 508884 h 624423"/>
              <a:gd name="connsiteX1" fmla="*/ 387952 w 388393"/>
              <a:gd name="connsiteY1" fmla="*/ 87465 h 624423"/>
              <a:gd name="connsiteX2" fmla="*/ 125560 w 388393"/>
              <a:gd name="connsiteY2" fmla="*/ 0 h 624423"/>
              <a:gd name="connsiteX0" fmla="*/ 502939 w 676613"/>
              <a:gd name="connsiteY0" fmla="*/ 426351 h 538263"/>
              <a:gd name="connsiteX1" fmla="*/ 669915 w 676613"/>
              <a:gd name="connsiteY1" fmla="*/ 4932 h 538263"/>
              <a:gd name="connsiteX2" fmla="*/ 97422 w 676613"/>
              <a:gd name="connsiteY2" fmla="*/ 132152 h 538263"/>
              <a:gd name="connsiteX0" fmla="*/ 405517 w 579191"/>
              <a:gd name="connsiteY0" fmla="*/ 447053 h 558965"/>
              <a:gd name="connsiteX1" fmla="*/ 572493 w 579191"/>
              <a:gd name="connsiteY1" fmla="*/ 25634 h 558965"/>
              <a:gd name="connsiteX2" fmla="*/ 0 w 579191"/>
              <a:gd name="connsiteY2" fmla="*/ 152854 h 558965"/>
              <a:gd name="connsiteX0" fmla="*/ 405517 w 612742"/>
              <a:gd name="connsiteY0" fmla="*/ 447053 h 447053"/>
              <a:gd name="connsiteX1" fmla="*/ 572493 w 612742"/>
              <a:gd name="connsiteY1" fmla="*/ 25634 h 447053"/>
              <a:gd name="connsiteX2" fmla="*/ 0 w 612742"/>
              <a:gd name="connsiteY2" fmla="*/ 152854 h 447053"/>
              <a:gd name="connsiteX0" fmla="*/ 405517 w 568623"/>
              <a:gd name="connsiteY0" fmla="*/ 543693 h 543693"/>
              <a:gd name="connsiteX1" fmla="*/ 500932 w 568623"/>
              <a:gd name="connsiteY1" fmla="*/ 10956 h 543693"/>
              <a:gd name="connsiteX2" fmla="*/ 0 w 568623"/>
              <a:gd name="connsiteY2" fmla="*/ 249494 h 543693"/>
              <a:gd name="connsiteX0" fmla="*/ 405517 w 597385"/>
              <a:gd name="connsiteY0" fmla="*/ 573562 h 573562"/>
              <a:gd name="connsiteX1" fmla="*/ 500932 w 597385"/>
              <a:gd name="connsiteY1" fmla="*/ 40825 h 573562"/>
              <a:gd name="connsiteX2" fmla="*/ 0 w 597385"/>
              <a:gd name="connsiteY2" fmla="*/ 279363 h 573562"/>
              <a:gd name="connsiteX0" fmla="*/ 405517 w 604004"/>
              <a:gd name="connsiteY0" fmla="*/ 552003 h 552003"/>
              <a:gd name="connsiteX1" fmla="*/ 500932 w 604004"/>
              <a:gd name="connsiteY1" fmla="*/ 19266 h 552003"/>
              <a:gd name="connsiteX2" fmla="*/ 0 w 604004"/>
              <a:gd name="connsiteY2" fmla="*/ 257804 h 552003"/>
              <a:gd name="connsiteX0" fmla="*/ 405517 w 604004"/>
              <a:gd name="connsiteY0" fmla="*/ 557547 h 557547"/>
              <a:gd name="connsiteX1" fmla="*/ 500932 w 604004"/>
              <a:gd name="connsiteY1" fmla="*/ 24810 h 557547"/>
              <a:gd name="connsiteX2" fmla="*/ 0 w 604004"/>
              <a:gd name="connsiteY2" fmla="*/ 263348 h 557547"/>
              <a:gd name="connsiteX0" fmla="*/ 518739 w 576962"/>
              <a:gd name="connsiteY0" fmla="*/ 346830 h 458755"/>
              <a:gd name="connsiteX1" fmla="*/ 34732 w 576962"/>
              <a:gd name="connsiteY1" fmla="*/ 447835 h 458755"/>
              <a:gd name="connsiteX2" fmla="*/ 113222 w 576962"/>
              <a:gd name="connsiteY2" fmla="*/ 52631 h 458755"/>
              <a:gd name="connsiteX0" fmla="*/ 601202 w 659425"/>
              <a:gd name="connsiteY0" fmla="*/ 294199 h 406124"/>
              <a:gd name="connsiteX1" fmla="*/ 117195 w 659425"/>
              <a:gd name="connsiteY1" fmla="*/ 395204 h 406124"/>
              <a:gd name="connsiteX2" fmla="*/ 195685 w 659425"/>
              <a:gd name="connsiteY2" fmla="*/ 0 h 406124"/>
              <a:gd name="connsiteX0" fmla="*/ 635311 w 684617"/>
              <a:gd name="connsiteY0" fmla="*/ 285145 h 400289"/>
              <a:gd name="connsiteX1" fmla="*/ 87930 w 684617"/>
              <a:gd name="connsiteY1" fmla="*/ 395204 h 400289"/>
              <a:gd name="connsiteX2" fmla="*/ 166420 w 684617"/>
              <a:gd name="connsiteY2" fmla="*/ 0 h 400289"/>
              <a:gd name="connsiteX0" fmla="*/ 635311 w 635311"/>
              <a:gd name="connsiteY0" fmla="*/ 285145 h 452180"/>
              <a:gd name="connsiteX1" fmla="*/ 87930 w 635311"/>
              <a:gd name="connsiteY1" fmla="*/ 395204 h 452180"/>
              <a:gd name="connsiteX2" fmla="*/ 166420 w 635311"/>
              <a:gd name="connsiteY2" fmla="*/ 0 h 452180"/>
              <a:gd name="connsiteX0" fmla="*/ 590314 w 590314"/>
              <a:gd name="connsiteY0" fmla="*/ 384733 h 558240"/>
              <a:gd name="connsiteX1" fmla="*/ 42933 w 590314"/>
              <a:gd name="connsiteY1" fmla="*/ 494792 h 558240"/>
              <a:gd name="connsiteX2" fmla="*/ 211957 w 590314"/>
              <a:gd name="connsiteY2" fmla="*/ 0 h 558240"/>
              <a:gd name="connsiteX0" fmla="*/ 618742 w 618742"/>
              <a:gd name="connsiteY0" fmla="*/ 384733 h 558240"/>
              <a:gd name="connsiteX1" fmla="*/ 71361 w 618742"/>
              <a:gd name="connsiteY1" fmla="*/ 494792 h 558240"/>
              <a:gd name="connsiteX2" fmla="*/ 240385 w 618742"/>
              <a:gd name="connsiteY2" fmla="*/ 0 h 558240"/>
              <a:gd name="connsiteX0" fmla="*/ 580140 w 580140"/>
              <a:gd name="connsiteY0" fmla="*/ 357572 h 544811"/>
              <a:gd name="connsiteX1" fmla="*/ 68973 w 580140"/>
              <a:gd name="connsiteY1" fmla="*/ 494792 h 544811"/>
              <a:gd name="connsiteX2" fmla="*/ 237997 w 580140"/>
              <a:gd name="connsiteY2" fmla="*/ 0 h 544811"/>
              <a:gd name="connsiteX0" fmla="*/ 553445 w 553445"/>
              <a:gd name="connsiteY0" fmla="*/ 357572 h 500054"/>
              <a:gd name="connsiteX1" fmla="*/ 96599 w 553445"/>
              <a:gd name="connsiteY1" fmla="*/ 404257 h 500054"/>
              <a:gd name="connsiteX2" fmla="*/ 211302 w 553445"/>
              <a:gd name="connsiteY2" fmla="*/ 0 h 500054"/>
              <a:gd name="connsiteX0" fmla="*/ 517522 w 517522"/>
              <a:gd name="connsiteY0" fmla="*/ 357572 h 500054"/>
              <a:gd name="connsiteX1" fmla="*/ 60676 w 517522"/>
              <a:gd name="connsiteY1" fmla="*/ 404257 h 500054"/>
              <a:gd name="connsiteX2" fmla="*/ 238753 w 517522"/>
              <a:gd name="connsiteY2" fmla="*/ 0 h 500054"/>
              <a:gd name="connsiteX0" fmla="*/ 490454 w 490454"/>
              <a:gd name="connsiteY0" fmla="*/ 357572 h 486946"/>
              <a:gd name="connsiteX1" fmla="*/ 87929 w 490454"/>
              <a:gd name="connsiteY1" fmla="*/ 368043 h 486946"/>
              <a:gd name="connsiteX2" fmla="*/ 211685 w 490454"/>
              <a:gd name="connsiteY2" fmla="*/ 0 h 486946"/>
              <a:gd name="connsiteX0" fmla="*/ 486858 w 486858"/>
              <a:gd name="connsiteY0" fmla="*/ 357572 h 486946"/>
              <a:gd name="connsiteX1" fmla="*/ 84333 w 486858"/>
              <a:gd name="connsiteY1" fmla="*/ 368043 h 486946"/>
              <a:gd name="connsiteX2" fmla="*/ 208089 w 486858"/>
              <a:gd name="connsiteY2" fmla="*/ 0 h 486946"/>
              <a:gd name="connsiteX0" fmla="*/ 476246 w 476246"/>
              <a:gd name="connsiteY0" fmla="*/ 357572 h 486946"/>
              <a:gd name="connsiteX1" fmla="*/ 73721 w 476246"/>
              <a:gd name="connsiteY1" fmla="*/ 368043 h 486946"/>
              <a:gd name="connsiteX2" fmla="*/ 197477 w 476246"/>
              <a:gd name="connsiteY2" fmla="*/ 0 h 486946"/>
            </a:gdLst>
            <a:ahLst/>
            <a:cxnLst>
              <a:cxn ang="0">
                <a:pos x="connsiteX0" y="connsiteY0"/>
              </a:cxn>
              <a:cxn ang="0">
                <a:pos x="connsiteX1" y="connsiteY1"/>
              </a:cxn>
              <a:cxn ang="0">
                <a:pos x="connsiteX2" y="connsiteY2"/>
              </a:cxn>
            </a:cxnLst>
            <a:rect l="l" t="t" r="r" b="b"/>
            <a:pathLst>
              <a:path w="476246" h="486946">
                <a:moveTo>
                  <a:pt x="476246" y="357572"/>
                </a:moveTo>
                <a:cubicBezTo>
                  <a:pt x="317757" y="608494"/>
                  <a:pt x="120182" y="427638"/>
                  <a:pt x="73721" y="368043"/>
                </a:cubicBezTo>
                <a:cubicBezTo>
                  <a:pt x="27260" y="308448"/>
                  <a:pt x="-117360" y="249473"/>
                  <a:pt x="197477" y="0"/>
                </a:cubicBezTo>
              </a:path>
            </a:pathLst>
          </a:custGeom>
          <a:ln w="57150">
            <a:solidFill>
              <a:srgbClr val="FF0000"/>
            </a:solidFill>
            <a:headEnd type="none" w="med" len="med"/>
            <a:tailEnd type="arrow"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 name="Up Arrow 8"/>
          <p:cNvSpPr/>
          <p:nvPr/>
        </p:nvSpPr>
        <p:spPr bwMode="auto">
          <a:xfrm>
            <a:off x="1744642" y="3575570"/>
            <a:ext cx="450145" cy="2034981"/>
          </a:xfrm>
          <a:prstGeom prst="upArrow">
            <a:avLst/>
          </a:prstGeom>
          <a:solidFill>
            <a:schemeClr val="bg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84" name="Rectangle 83"/>
          <p:cNvSpPr/>
          <p:nvPr/>
        </p:nvSpPr>
        <p:spPr>
          <a:xfrm>
            <a:off x="218582" y="5568199"/>
            <a:ext cx="5941178" cy="1200329"/>
          </a:xfrm>
          <a:prstGeom prst="rect">
            <a:avLst/>
          </a:prstGeom>
        </p:spPr>
        <p:txBody>
          <a:bodyPr wrap="none">
            <a:spAutoFit/>
          </a:bodyPr>
          <a:lstStyle/>
          <a:p>
            <a:r>
              <a:rPr lang="en-US" b="1" dirty="0" smtClean="0">
                <a:solidFill>
                  <a:srgbClr val="C00000"/>
                </a:solidFill>
                <a:latin typeface="Calibri" pitchFamily="34" charset="0"/>
                <a:cs typeface="Calibri" pitchFamily="34" charset="0"/>
              </a:rPr>
              <a:t>Lexical analyzer (</a:t>
            </a:r>
            <a:r>
              <a:rPr lang="en-US" b="1" dirty="0" err="1" smtClean="0">
                <a:solidFill>
                  <a:srgbClr val="C00000"/>
                </a:solidFill>
                <a:latin typeface="Calibri" pitchFamily="34" charset="0"/>
                <a:cs typeface="Calibri" pitchFamily="34" charset="0"/>
              </a:rPr>
              <a:t>lexer</a:t>
            </a:r>
            <a:r>
              <a:rPr lang="en-US" b="1" dirty="0" smtClean="0">
                <a:solidFill>
                  <a:srgbClr val="C00000"/>
                </a:solidFill>
                <a:latin typeface="Calibri" pitchFamily="34" charset="0"/>
                <a:cs typeface="Calibri" pitchFamily="34" charset="0"/>
              </a:rPr>
              <a:t>) is specified using </a:t>
            </a:r>
            <a:br>
              <a:rPr lang="en-US" b="1" dirty="0" smtClean="0">
                <a:solidFill>
                  <a:srgbClr val="C00000"/>
                </a:solidFill>
                <a:latin typeface="Calibri" pitchFamily="34" charset="0"/>
                <a:cs typeface="Calibri" pitchFamily="34" charset="0"/>
              </a:rPr>
            </a:br>
            <a:r>
              <a:rPr lang="en-US" b="1" dirty="0" smtClean="0">
                <a:solidFill>
                  <a:srgbClr val="C00000"/>
                </a:solidFill>
                <a:latin typeface="Calibri" pitchFamily="34" charset="0"/>
                <a:cs typeface="Calibri" pitchFamily="34" charset="0"/>
              </a:rPr>
              <a:t>regular expressions. Groups characters into </a:t>
            </a:r>
            <a:br>
              <a:rPr lang="en-US" b="1" dirty="0" smtClean="0">
                <a:solidFill>
                  <a:srgbClr val="C00000"/>
                </a:solidFill>
                <a:latin typeface="Calibri" pitchFamily="34" charset="0"/>
                <a:cs typeface="Calibri" pitchFamily="34" charset="0"/>
              </a:rPr>
            </a:br>
            <a:r>
              <a:rPr lang="en-US" b="1" dirty="0" smtClean="0">
                <a:solidFill>
                  <a:srgbClr val="C00000"/>
                </a:solidFill>
                <a:latin typeface="Calibri" pitchFamily="34" charset="0"/>
                <a:cs typeface="Calibri" pitchFamily="34" charset="0"/>
              </a:rPr>
              <a:t>tokens and classifies them into token classes.</a:t>
            </a:r>
            <a:endParaRPr lang="en-US" b="1" dirty="0">
              <a:solidFill>
                <a:srgbClr val="C00000"/>
              </a:solidFill>
            </a:endParaRPr>
          </a:p>
        </p:txBody>
      </p:sp>
    </p:spTree>
    <p:extLst>
      <p:ext uri="{BB962C8B-B14F-4D97-AF65-F5344CB8AC3E}">
        <p14:creationId xmlns:p14="http://schemas.microsoft.com/office/powerpoint/2010/main" val="2878732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Analysis Summary</a:t>
            </a:r>
            <a:endParaRPr lang="en-US" dirty="0"/>
          </a:p>
        </p:txBody>
      </p:sp>
      <p:sp>
        <p:nvSpPr>
          <p:cNvPr id="3" name="Content Placeholder 2"/>
          <p:cNvSpPr>
            <a:spLocks noGrp="1"/>
          </p:cNvSpPr>
          <p:nvPr>
            <p:ph idx="1"/>
          </p:nvPr>
        </p:nvSpPr>
        <p:spPr>
          <a:xfrm>
            <a:off x="414335" y="1128709"/>
            <a:ext cx="8443913" cy="4897439"/>
          </a:xfrm>
        </p:spPr>
        <p:txBody>
          <a:bodyPr/>
          <a:lstStyle/>
          <a:p>
            <a:r>
              <a:rPr lang="en-US" sz="2200" dirty="0" smtClean="0"/>
              <a:t>lexical </a:t>
            </a:r>
            <a:r>
              <a:rPr lang="en-US" sz="2200" dirty="0"/>
              <a:t>analyzer maps a stream of characters into a stream of tokens</a:t>
            </a:r>
          </a:p>
          <a:p>
            <a:pPr lvl="1"/>
            <a:r>
              <a:rPr lang="en-US" sz="2200" dirty="0"/>
              <a:t>while doing that, it typically needs only </a:t>
            </a:r>
            <a:r>
              <a:rPr lang="en-US" sz="2200" dirty="0" smtClean="0"/>
              <a:t>bounded memory</a:t>
            </a:r>
            <a:endParaRPr lang="en-US" sz="2200" dirty="0"/>
          </a:p>
          <a:p>
            <a:r>
              <a:rPr lang="en-US" sz="2200" dirty="0"/>
              <a:t>we can specify tokens for a lexical analyzers using regular expressions</a:t>
            </a:r>
          </a:p>
          <a:p>
            <a:r>
              <a:rPr lang="en-US" sz="2200" dirty="0"/>
              <a:t>it is not difficult to construct a lexical analyzer </a:t>
            </a:r>
            <a:r>
              <a:rPr lang="en-US" sz="2200" dirty="0" smtClean="0"/>
              <a:t>manually</a:t>
            </a:r>
          </a:p>
          <a:p>
            <a:pPr lvl="1"/>
            <a:r>
              <a:rPr lang="en-US" sz="1800" dirty="0" smtClean="0"/>
              <a:t>we </a:t>
            </a:r>
            <a:r>
              <a:rPr lang="en-US" sz="1800" dirty="0"/>
              <a:t>give an example</a:t>
            </a:r>
          </a:p>
          <a:p>
            <a:pPr lvl="1"/>
            <a:r>
              <a:rPr lang="en-US" sz="1800" dirty="0" smtClean="0"/>
              <a:t>for manually constructed analyzers, we </a:t>
            </a:r>
            <a:r>
              <a:rPr lang="en-US" sz="1800" dirty="0"/>
              <a:t>often use the first character to decide on token class; </a:t>
            </a:r>
            <a:r>
              <a:rPr lang="en-US" sz="1800" dirty="0" smtClean="0"/>
              <a:t>a notion  </a:t>
            </a:r>
            <a:r>
              <a:rPr lang="en-US" sz="1800" dirty="0"/>
              <a:t>first(L) = { a | aw in L }</a:t>
            </a:r>
          </a:p>
          <a:p>
            <a:r>
              <a:rPr lang="en-US" sz="2200" dirty="0"/>
              <a:t>we follow the </a:t>
            </a:r>
            <a:r>
              <a:rPr lang="en-US" sz="2200" dirty="0" smtClean="0"/>
              <a:t>longest match rule</a:t>
            </a:r>
            <a:r>
              <a:rPr lang="en-US" sz="2200" dirty="0"/>
              <a:t>: lexical analyzer should eagerly accept the longest token that it can recognize from the current </a:t>
            </a:r>
            <a:r>
              <a:rPr lang="en-US" sz="2200" dirty="0" smtClean="0"/>
              <a:t>point</a:t>
            </a:r>
          </a:p>
          <a:p>
            <a:r>
              <a:rPr lang="en-US" sz="2200" dirty="0" smtClean="0"/>
              <a:t>it </a:t>
            </a:r>
            <a:r>
              <a:rPr lang="en-US" sz="2200" dirty="0"/>
              <a:t>is </a:t>
            </a:r>
            <a:r>
              <a:rPr lang="en-US" sz="2200" dirty="0" smtClean="0"/>
              <a:t>possible </a:t>
            </a:r>
            <a:r>
              <a:rPr lang="en-US" sz="2200" dirty="0"/>
              <a:t>to automate the construction of lexical analyzers; the starting point </a:t>
            </a:r>
            <a:r>
              <a:rPr lang="en-US" sz="2200" dirty="0" smtClean="0"/>
              <a:t>is conversion </a:t>
            </a:r>
            <a:r>
              <a:rPr lang="en-US" sz="2200" dirty="0"/>
              <a:t>of regular expressions to </a:t>
            </a:r>
            <a:r>
              <a:rPr lang="en-US" sz="2200" dirty="0" smtClean="0"/>
              <a:t>automata</a:t>
            </a:r>
            <a:endParaRPr lang="en-US" sz="2200" dirty="0"/>
          </a:p>
          <a:p>
            <a:pPr lvl="1"/>
            <a:r>
              <a:rPr lang="en-US" sz="1800" dirty="0" smtClean="0"/>
              <a:t>tools </a:t>
            </a:r>
            <a:r>
              <a:rPr lang="en-US" sz="1800" dirty="0"/>
              <a:t>that automate this construction are part of </a:t>
            </a:r>
            <a:r>
              <a:rPr lang="en-US" sz="1800" dirty="0" smtClean="0"/>
              <a:t>compiler-compilers, </a:t>
            </a:r>
            <a:r>
              <a:rPr lang="en-US" sz="1800" dirty="0"/>
              <a:t>such as </a:t>
            </a:r>
            <a:r>
              <a:rPr lang="en-US" sz="1800" dirty="0" err="1" smtClean="0"/>
              <a:t>JavaCC</a:t>
            </a:r>
            <a:r>
              <a:rPr lang="en-US" sz="1800" dirty="0" smtClean="0"/>
              <a:t> described in the Tiger book</a:t>
            </a:r>
          </a:p>
          <a:p>
            <a:pPr lvl="1"/>
            <a:r>
              <a:rPr lang="en-US" sz="1800" dirty="0" smtClean="0"/>
              <a:t>automated construction of lexical analyzers from regular expressions is an example of compilation for a </a:t>
            </a:r>
            <a:r>
              <a:rPr lang="en-US" sz="1800" i="1" dirty="0" smtClean="0"/>
              <a:t>domain-specific language</a:t>
            </a:r>
            <a:endParaRPr lang="en-US" sz="1800" i="1" dirty="0"/>
          </a:p>
        </p:txBody>
      </p:sp>
    </p:spTree>
    <p:extLst>
      <p:ext uri="{BB962C8B-B14F-4D97-AF65-F5344CB8AC3E}">
        <p14:creationId xmlns:p14="http://schemas.microsoft.com/office/powerpoint/2010/main" val="4126255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While</a:t>
            </a:r>
            <a:r>
              <a:rPr lang="en-US" dirty="0"/>
              <a:t> Language </a:t>
            </a:r>
            <a:r>
              <a:rPr lang="en-US" dirty="0" smtClean="0"/>
              <a:t>– Example Program</a:t>
            </a:r>
            <a:endParaRPr lang="en-US" dirty="0"/>
          </a:p>
        </p:txBody>
      </p:sp>
      <p:sp>
        <p:nvSpPr>
          <p:cNvPr id="4" name="Rectangle 3"/>
          <p:cNvSpPr/>
          <p:nvPr/>
        </p:nvSpPr>
        <p:spPr>
          <a:xfrm>
            <a:off x="1259174" y="1982515"/>
            <a:ext cx="6745453" cy="3416320"/>
          </a:xfrm>
          <a:prstGeom prst="rect">
            <a:avLst/>
          </a:prstGeom>
        </p:spPr>
        <p:txBody>
          <a:bodyPr wrap="square">
            <a:spAutoFit/>
          </a:bodyPr>
          <a:lstStyle/>
          <a:p>
            <a:r>
              <a:rPr lang="en-US" dirty="0" err="1" smtClean="0">
                <a:latin typeface="Calibri" pitchFamily="34" charset="0"/>
                <a:cs typeface="Calibri" pitchFamily="34" charset="0"/>
              </a:rPr>
              <a:t>num</a:t>
            </a:r>
            <a:r>
              <a:rPr lang="en-US" dirty="0" smtClean="0">
                <a:latin typeface="Calibri" pitchFamily="34" charset="0"/>
                <a:cs typeface="Calibri" pitchFamily="34" charset="0"/>
              </a:rPr>
              <a:t> </a:t>
            </a:r>
            <a:r>
              <a:rPr lang="en-US" dirty="0">
                <a:latin typeface="Calibri" pitchFamily="34" charset="0"/>
                <a:cs typeface="Calibri" pitchFamily="34" charset="0"/>
              </a:rPr>
              <a:t>= 13; </a:t>
            </a:r>
            <a:br>
              <a:rPr lang="en-US" dirty="0">
                <a:latin typeface="Calibri" pitchFamily="34" charset="0"/>
                <a:cs typeface="Calibri" pitchFamily="34" charset="0"/>
              </a:rPr>
            </a:br>
            <a:r>
              <a:rPr lang="en-US" b="1" dirty="0">
                <a:latin typeface="Calibri" pitchFamily="34" charset="0"/>
                <a:cs typeface="Calibri" pitchFamily="34" charset="0"/>
              </a:rPr>
              <a:t>while</a:t>
            </a:r>
            <a:r>
              <a:rPr lang="en-US" dirty="0">
                <a:latin typeface="Calibri" pitchFamily="34" charset="0"/>
                <a:cs typeface="Calibri" pitchFamily="34" charset="0"/>
              </a:rPr>
              <a:t> </a:t>
            </a:r>
            <a:r>
              <a:rPr lang="en-US" dirty="0" smtClean="0">
                <a:latin typeface="Calibri" pitchFamily="34" charset="0"/>
                <a:cs typeface="Calibri" pitchFamily="34" charset="0"/>
              </a:rPr>
              <a:t>(</a:t>
            </a:r>
            <a:r>
              <a:rPr lang="en-US" dirty="0" err="1" smtClean="0">
                <a:latin typeface="Calibri" pitchFamily="34" charset="0"/>
                <a:cs typeface="Calibri" pitchFamily="34" charset="0"/>
              </a:rPr>
              <a:t>num</a:t>
            </a:r>
            <a:r>
              <a:rPr lang="en-US" dirty="0" smtClean="0">
                <a:latin typeface="Calibri" pitchFamily="34" charset="0"/>
                <a:cs typeface="Calibri" pitchFamily="34" charset="0"/>
              </a:rPr>
              <a:t> </a:t>
            </a:r>
            <a:r>
              <a:rPr lang="en-US" dirty="0">
                <a:latin typeface="Calibri" pitchFamily="34" charset="0"/>
                <a:cs typeface="Calibri" pitchFamily="34" charset="0"/>
              </a:rPr>
              <a:t>&gt; 1</a:t>
            </a:r>
            <a:r>
              <a:rPr lang="en-US" dirty="0" smtClean="0">
                <a:latin typeface="Calibri" pitchFamily="34" charset="0"/>
                <a:cs typeface="Calibri" pitchFamily="34" charset="0"/>
              </a:rPr>
              <a:t>) </a:t>
            </a:r>
            <a:r>
              <a:rPr lang="en-US" dirty="0">
                <a:latin typeface="Calibri" pitchFamily="34" charset="0"/>
                <a:cs typeface="Calibri" pitchFamily="34" charset="0"/>
              </a:rPr>
              <a:t>{ </a:t>
            </a:r>
            <a:br>
              <a:rPr lang="en-US" dirty="0">
                <a:latin typeface="Calibri" pitchFamily="34" charset="0"/>
                <a:cs typeface="Calibri" pitchFamily="34" charset="0"/>
              </a:rPr>
            </a:br>
            <a:r>
              <a:rPr lang="en-US" dirty="0">
                <a:latin typeface="Calibri" pitchFamily="34" charset="0"/>
                <a:cs typeface="Calibri" pitchFamily="34" charset="0"/>
              </a:rPr>
              <a:t>  </a:t>
            </a:r>
            <a:r>
              <a:rPr lang="en-US" dirty="0" err="1">
                <a:latin typeface="Calibri" pitchFamily="34" charset="0"/>
                <a:cs typeface="Calibri" pitchFamily="34" charset="0"/>
              </a:rPr>
              <a:t>println</a:t>
            </a:r>
            <a:r>
              <a:rPr lang="en-US" dirty="0" smtClean="0">
                <a:latin typeface="Calibri" pitchFamily="34" charset="0"/>
                <a:cs typeface="Calibri" pitchFamily="34" charset="0"/>
              </a:rPr>
              <a:t>("</a:t>
            </a:r>
            <a:r>
              <a:rPr lang="en-US" dirty="0" err="1" smtClean="0">
                <a:latin typeface="Calibri" pitchFamily="34" charset="0"/>
                <a:cs typeface="Calibri" pitchFamily="34" charset="0"/>
              </a:rPr>
              <a:t>num</a:t>
            </a:r>
            <a:r>
              <a:rPr lang="en-US" dirty="0" smtClean="0">
                <a:latin typeface="Calibri" pitchFamily="34" charset="0"/>
                <a:cs typeface="Calibri" pitchFamily="34" charset="0"/>
              </a:rPr>
              <a:t> = ", </a:t>
            </a:r>
            <a:r>
              <a:rPr lang="en-US" dirty="0" err="1" smtClean="0">
                <a:latin typeface="Calibri" pitchFamily="34" charset="0"/>
                <a:cs typeface="Calibri" pitchFamily="34" charset="0"/>
              </a:rPr>
              <a:t>num</a:t>
            </a:r>
            <a:r>
              <a:rPr lang="en-US" dirty="0" smtClean="0">
                <a:latin typeface="Calibri" pitchFamily="34" charset="0"/>
                <a:cs typeface="Calibri" pitchFamily="34" charset="0"/>
              </a:rPr>
              <a:t>); </a:t>
            </a:r>
            <a:r>
              <a:rPr lang="en-US" dirty="0">
                <a:latin typeface="Calibri" pitchFamily="34" charset="0"/>
                <a:cs typeface="Calibri" pitchFamily="34" charset="0"/>
              </a:rPr>
              <a:t/>
            </a:r>
            <a:br>
              <a:rPr lang="en-US" dirty="0">
                <a:latin typeface="Calibri" pitchFamily="34" charset="0"/>
                <a:cs typeface="Calibri" pitchFamily="34" charset="0"/>
              </a:rPr>
            </a:br>
            <a:r>
              <a:rPr lang="en-US" dirty="0">
                <a:latin typeface="Calibri" pitchFamily="34" charset="0"/>
                <a:cs typeface="Calibri" pitchFamily="34" charset="0"/>
              </a:rPr>
              <a:t>  </a:t>
            </a:r>
            <a:r>
              <a:rPr lang="en-US" b="1" dirty="0">
                <a:latin typeface="Calibri" pitchFamily="34" charset="0"/>
                <a:cs typeface="Calibri" pitchFamily="34" charset="0"/>
              </a:rPr>
              <a:t>if</a:t>
            </a:r>
            <a:r>
              <a:rPr lang="en-US" dirty="0">
                <a:latin typeface="Calibri" pitchFamily="34" charset="0"/>
                <a:cs typeface="Calibri" pitchFamily="34" charset="0"/>
              </a:rPr>
              <a:t> </a:t>
            </a:r>
            <a:r>
              <a:rPr lang="en-US" dirty="0" smtClean="0">
                <a:latin typeface="Calibri" pitchFamily="34" charset="0"/>
                <a:cs typeface="Calibri" pitchFamily="34" charset="0"/>
              </a:rPr>
              <a:t>(</a:t>
            </a:r>
            <a:r>
              <a:rPr lang="en-US" dirty="0" err="1" smtClean="0">
                <a:latin typeface="Calibri" pitchFamily="34" charset="0"/>
                <a:cs typeface="Calibri" pitchFamily="34" charset="0"/>
              </a:rPr>
              <a:t>num</a:t>
            </a:r>
            <a:r>
              <a:rPr lang="en-US" dirty="0" smtClean="0">
                <a:latin typeface="Calibri" pitchFamily="34" charset="0"/>
                <a:cs typeface="Calibri" pitchFamily="34" charset="0"/>
              </a:rPr>
              <a:t> </a:t>
            </a:r>
            <a:r>
              <a:rPr lang="en-US" dirty="0">
                <a:latin typeface="Calibri" pitchFamily="34" charset="0"/>
                <a:cs typeface="Calibri" pitchFamily="34" charset="0"/>
              </a:rPr>
              <a:t>% </a:t>
            </a:r>
            <a:r>
              <a:rPr lang="en-US" dirty="0" smtClean="0">
                <a:latin typeface="Calibri" pitchFamily="34" charset="0"/>
                <a:cs typeface="Calibri" pitchFamily="34" charset="0"/>
              </a:rPr>
              <a:t>2 </a:t>
            </a:r>
            <a:r>
              <a:rPr lang="en-US" dirty="0">
                <a:latin typeface="Calibri" pitchFamily="34" charset="0"/>
                <a:cs typeface="Calibri" pitchFamily="34" charset="0"/>
              </a:rPr>
              <a:t>== 0</a:t>
            </a:r>
            <a:r>
              <a:rPr lang="en-US" dirty="0" smtClean="0">
                <a:latin typeface="Calibri" pitchFamily="34" charset="0"/>
                <a:cs typeface="Calibri" pitchFamily="34" charset="0"/>
              </a:rPr>
              <a:t>) </a:t>
            </a:r>
            <a:r>
              <a:rPr lang="en-US" dirty="0">
                <a:latin typeface="Calibri" pitchFamily="34" charset="0"/>
                <a:cs typeface="Calibri" pitchFamily="34" charset="0"/>
              </a:rPr>
              <a:t>{ </a:t>
            </a:r>
            <a:br>
              <a:rPr lang="en-US" dirty="0">
                <a:latin typeface="Calibri" pitchFamily="34" charset="0"/>
                <a:cs typeface="Calibri" pitchFamily="34" charset="0"/>
              </a:rPr>
            </a:br>
            <a:r>
              <a:rPr lang="en-US" dirty="0">
                <a:latin typeface="Calibri" pitchFamily="34" charset="0"/>
                <a:cs typeface="Calibri" pitchFamily="34" charset="0"/>
              </a:rPr>
              <a:t>    </a:t>
            </a:r>
            <a:r>
              <a:rPr lang="en-US" dirty="0" err="1" smtClean="0">
                <a:latin typeface="Calibri" pitchFamily="34" charset="0"/>
                <a:cs typeface="Calibri" pitchFamily="34" charset="0"/>
              </a:rPr>
              <a:t>num</a:t>
            </a:r>
            <a:r>
              <a:rPr lang="en-US" dirty="0" smtClean="0">
                <a:latin typeface="Calibri" pitchFamily="34" charset="0"/>
                <a:cs typeface="Calibri" pitchFamily="34" charset="0"/>
              </a:rPr>
              <a:t> </a:t>
            </a:r>
            <a:r>
              <a:rPr lang="en-US" dirty="0">
                <a:latin typeface="Calibri" pitchFamily="34" charset="0"/>
                <a:cs typeface="Calibri" pitchFamily="34" charset="0"/>
              </a:rPr>
              <a:t>= </a:t>
            </a:r>
            <a:r>
              <a:rPr lang="en-US" dirty="0" err="1" smtClean="0">
                <a:latin typeface="Calibri" pitchFamily="34" charset="0"/>
                <a:cs typeface="Calibri" pitchFamily="34" charset="0"/>
              </a:rPr>
              <a:t>num</a:t>
            </a:r>
            <a:r>
              <a:rPr lang="en-US" dirty="0" smtClean="0">
                <a:latin typeface="Calibri" pitchFamily="34" charset="0"/>
                <a:cs typeface="Calibri" pitchFamily="34" charset="0"/>
              </a:rPr>
              <a:t> </a:t>
            </a:r>
            <a:r>
              <a:rPr lang="en-US" dirty="0">
                <a:latin typeface="Calibri" pitchFamily="34" charset="0"/>
                <a:cs typeface="Calibri" pitchFamily="34" charset="0"/>
              </a:rPr>
              <a:t>/ </a:t>
            </a:r>
            <a:r>
              <a:rPr lang="en-US" dirty="0" smtClean="0">
                <a:latin typeface="Calibri" pitchFamily="34" charset="0"/>
                <a:cs typeface="Calibri" pitchFamily="34" charset="0"/>
              </a:rPr>
              <a:t>2; </a:t>
            </a:r>
            <a:r>
              <a:rPr lang="en-US" dirty="0">
                <a:latin typeface="Calibri" pitchFamily="34" charset="0"/>
                <a:cs typeface="Calibri" pitchFamily="34" charset="0"/>
              </a:rPr>
              <a:t/>
            </a:r>
            <a:br>
              <a:rPr lang="en-US" dirty="0">
                <a:latin typeface="Calibri" pitchFamily="34" charset="0"/>
                <a:cs typeface="Calibri" pitchFamily="34" charset="0"/>
              </a:rPr>
            </a:br>
            <a:r>
              <a:rPr lang="en-US" dirty="0">
                <a:latin typeface="Calibri" pitchFamily="34" charset="0"/>
                <a:cs typeface="Calibri" pitchFamily="34" charset="0"/>
              </a:rPr>
              <a:t>  } </a:t>
            </a:r>
            <a:r>
              <a:rPr lang="en-US" b="1" dirty="0">
                <a:latin typeface="Calibri" pitchFamily="34" charset="0"/>
                <a:cs typeface="Calibri" pitchFamily="34" charset="0"/>
              </a:rPr>
              <a:t>else</a:t>
            </a:r>
            <a:r>
              <a:rPr lang="en-US" dirty="0">
                <a:latin typeface="Calibri" pitchFamily="34" charset="0"/>
                <a:cs typeface="Calibri" pitchFamily="34" charset="0"/>
              </a:rPr>
              <a:t> { </a:t>
            </a:r>
            <a:br>
              <a:rPr lang="en-US" dirty="0">
                <a:latin typeface="Calibri" pitchFamily="34" charset="0"/>
                <a:cs typeface="Calibri" pitchFamily="34" charset="0"/>
              </a:rPr>
            </a:br>
            <a:r>
              <a:rPr lang="en-US" dirty="0">
                <a:latin typeface="Calibri" pitchFamily="34" charset="0"/>
                <a:cs typeface="Calibri" pitchFamily="34" charset="0"/>
              </a:rPr>
              <a:t>    </a:t>
            </a:r>
            <a:r>
              <a:rPr lang="en-US" dirty="0" err="1" smtClean="0">
                <a:latin typeface="Calibri" pitchFamily="34" charset="0"/>
                <a:cs typeface="Calibri" pitchFamily="34" charset="0"/>
              </a:rPr>
              <a:t>num</a:t>
            </a:r>
            <a:r>
              <a:rPr lang="en-US" dirty="0" smtClean="0">
                <a:latin typeface="Calibri" pitchFamily="34" charset="0"/>
                <a:cs typeface="Calibri" pitchFamily="34" charset="0"/>
              </a:rPr>
              <a:t> </a:t>
            </a:r>
            <a:r>
              <a:rPr lang="en-US" dirty="0">
                <a:latin typeface="Calibri" pitchFamily="34" charset="0"/>
                <a:cs typeface="Calibri" pitchFamily="34" charset="0"/>
              </a:rPr>
              <a:t>= </a:t>
            </a:r>
            <a:r>
              <a:rPr lang="en-US" dirty="0" smtClean="0">
                <a:latin typeface="Calibri" pitchFamily="34" charset="0"/>
                <a:cs typeface="Calibri" pitchFamily="34" charset="0"/>
              </a:rPr>
              <a:t>3 </a:t>
            </a:r>
            <a:r>
              <a:rPr lang="en-US" dirty="0">
                <a:latin typeface="Calibri" pitchFamily="34" charset="0"/>
                <a:cs typeface="Calibri" pitchFamily="34" charset="0"/>
              </a:rPr>
              <a:t>* </a:t>
            </a:r>
            <a:r>
              <a:rPr lang="en-US" dirty="0" err="1" smtClean="0">
                <a:latin typeface="Calibri" pitchFamily="34" charset="0"/>
                <a:cs typeface="Calibri" pitchFamily="34" charset="0"/>
              </a:rPr>
              <a:t>num</a:t>
            </a:r>
            <a:r>
              <a:rPr lang="en-US" dirty="0" smtClean="0">
                <a:latin typeface="Calibri" pitchFamily="34" charset="0"/>
                <a:cs typeface="Calibri" pitchFamily="34" charset="0"/>
              </a:rPr>
              <a:t> </a:t>
            </a:r>
            <a:r>
              <a:rPr lang="en-US" dirty="0">
                <a:latin typeface="Calibri" pitchFamily="34" charset="0"/>
                <a:cs typeface="Calibri" pitchFamily="34" charset="0"/>
              </a:rPr>
              <a:t>+ </a:t>
            </a:r>
            <a:r>
              <a:rPr lang="en-US" dirty="0" smtClean="0">
                <a:latin typeface="Calibri" pitchFamily="34" charset="0"/>
                <a:cs typeface="Calibri" pitchFamily="34" charset="0"/>
              </a:rPr>
              <a:t>1; </a:t>
            </a:r>
            <a:r>
              <a:rPr lang="en-US" dirty="0">
                <a:latin typeface="Calibri" pitchFamily="34" charset="0"/>
                <a:cs typeface="Calibri" pitchFamily="34" charset="0"/>
              </a:rPr>
              <a:t/>
            </a:r>
            <a:br>
              <a:rPr lang="en-US" dirty="0">
                <a:latin typeface="Calibri" pitchFamily="34" charset="0"/>
                <a:cs typeface="Calibri" pitchFamily="34" charset="0"/>
              </a:rPr>
            </a:br>
            <a:r>
              <a:rPr lang="en-US" dirty="0">
                <a:latin typeface="Calibri" pitchFamily="34" charset="0"/>
                <a:cs typeface="Calibri" pitchFamily="34" charset="0"/>
              </a:rPr>
              <a:t>  } </a:t>
            </a:r>
            <a:br>
              <a:rPr lang="en-US" dirty="0">
                <a:latin typeface="Calibri" pitchFamily="34" charset="0"/>
                <a:cs typeface="Calibri" pitchFamily="34" charset="0"/>
              </a:rPr>
            </a:br>
            <a:r>
              <a:rPr lang="en-US" dirty="0">
                <a:latin typeface="Calibri" pitchFamily="34" charset="0"/>
                <a:cs typeface="Calibri" pitchFamily="34" charset="0"/>
              </a:rPr>
              <a:t>} </a:t>
            </a:r>
          </a:p>
        </p:txBody>
      </p:sp>
    </p:spTree>
    <p:extLst>
      <p:ext uri="{BB962C8B-B14F-4D97-AF65-F5344CB8AC3E}">
        <p14:creationId xmlns:p14="http://schemas.microsoft.com/office/powerpoint/2010/main" val="4179037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Tokens (Words) of the </a:t>
            </a:r>
            <a:r>
              <a:rPr lang="en-US" i="1" dirty="0" smtClean="0"/>
              <a:t>While</a:t>
            </a:r>
            <a:r>
              <a:rPr lang="en-US" dirty="0" smtClean="0"/>
              <a:t> Language</a:t>
            </a:r>
            <a:endParaRPr lang="en-US" dirty="0"/>
          </a:p>
        </p:txBody>
      </p:sp>
      <p:sp>
        <p:nvSpPr>
          <p:cNvPr id="3" name="Content Placeholder 2"/>
          <p:cNvSpPr>
            <a:spLocks noGrp="1"/>
          </p:cNvSpPr>
          <p:nvPr>
            <p:ph idx="1"/>
          </p:nvPr>
        </p:nvSpPr>
        <p:spPr>
          <a:xfrm>
            <a:off x="455386" y="1266225"/>
            <a:ext cx="8229600" cy="5294232"/>
          </a:xfrm>
        </p:spPr>
        <p:txBody>
          <a:bodyPr/>
          <a:lstStyle/>
          <a:p>
            <a:pPr marL="0" indent="0">
              <a:buNone/>
            </a:pPr>
            <a:r>
              <a:rPr lang="en-US" sz="2600" dirty="0" err="1" smtClean="0"/>
              <a:t>Ident</a:t>
            </a:r>
            <a:r>
              <a:rPr lang="en-US" sz="2600" dirty="0" smtClean="0"/>
              <a:t> ::=</a:t>
            </a:r>
            <a:br>
              <a:rPr lang="en-US" sz="2600" dirty="0" smtClean="0"/>
            </a:br>
            <a:r>
              <a:rPr lang="en-US" sz="2600" dirty="0">
                <a:solidFill>
                  <a:schemeClr val="tx1"/>
                </a:solidFill>
              </a:rPr>
              <a:t>	</a:t>
            </a:r>
            <a:r>
              <a:rPr lang="en-US" sz="2600" dirty="0" smtClean="0">
                <a:solidFill>
                  <a:schemeClr val="tx1"/>
                </a:solidFill>
              </a:rPr>
              <a:t>letter (letter | digit)*</a:t>
            </a:r>
          </a:p>
          <a:p>
            <a:pPr marL="0" indent="0">
              <a:buNone/>
            </a:pPr>
            <a:r>
              <a:rPr lang="en-US" sz="2600" dirty="0" err="1" smtClean="0"/>
              <a:t>integerConst</a:t>
            </a:r>
            <a:r>
              <a:rPr lang="en-US" sz="2600" dirty="0" smtClean="0"/>
              <a:t> ::=</a:t>
            </a:r>
            <a:br>
              <a:rPr lang="en-US" sz="2600" dirty="0" smtClean="0"/>
            </a:br>
            <a:r>
              <a:rPr lang="en-US" sz="2600" dirty="0" smtClean="0">
                <a:solidFill>
                  <a:schemeClr val="tx1"/>
                </a:solidFill>
              </a:rPr>
              <a:t>	digit digit*</a:t>
            </a:r>
          </a:p>
          <a:p>
            <a:pPr marL="0" indent="0">
              <a:buNone/>
            </a:pPr>
            <a:r>
              <a:rPr lang="en-US" sz="2600" dirty="0" err="1" smtClean="0"/>
              <a:t>stringConst</a:t>
            </a:r>
            <a:r>
              <a:rPr lang="en-US" sz="2600" dirty="0" smtClean="0"/>
              <a:t> ::=</a:t>
            </a:r>
            <a:br>
              <a:rPr lang="en-US" sz="2600" dirty="0" smtClean="0"/>
            </a:br>
            <a:r>
              <a:rPr lang="en-US" sz="2600" dirty="0" smtClean="0">
                <a:solidFill>
                  <a:schemeClr val="tx1"/>
                </a:solidFill>
              </a:rPr>
              <a:t>	“ </a:t>
            </a:r>
            <a:r>
              <a:rPr lang="en-US" sz="2600" dirty="0" err="1" smtClean="0">
                <a:solidFill>
                  <a:schemeClr val="tx1"/>
                </a:solidFill>
              </a:rPr>
              <a:t>AnySymbolExceptQuote</a:t>
            </a:r>
            <a:r>
              <a:rPr lang="en-US" sz="2600" dirty="0" smtClean="0">
                <a:solidFill>
                  <a:schemeClr val="tx1"/>
                </a:solidFill>
              </a:rPr>
              <a:t>* “</a:t>
            </a:r>
          </a:p>
          <a:p>
            <a:pPr marL="0" indent="0">
              <a:buNone/>
            </a:pPr>
            <a:r>
              <a:rPr lang="en-US" sz="2600" dirty="0" smtClean="0"/>
              <a:t>keywords</a:t>
            </a:r>
            <a:r>
              <a:rPr lang="en-US" sz="2600" dirty="0"/>
              <a:t/>
            </a:r>
            <a:br>
              <a:rPr lang="en-US" sz="2600" dirty="0"/>
            </a:br>
            <a:r>
              <a:rPr lang="en-US" sz="2600" dirty="0" smtClean="0">
                <a:solidFill>
                  <a:srgbClr val="0070C0"/>
                </a:solidFill>
              </a:rPr>
              <a:t>	if</a:t>
            </a:r>
            <a:r>
              <a:rPr lang="en-US" sz="2600" dirty="0">
                <a:solidFill>
                  <a:srgbClr val="0070C0"/>
                </a:solidFill>
              </a:rPr>
              <a:t> </a:t>
            </a:r>
            <a:r>
              <a:rPr lang="en-US" sz="2600" dirty="0" smtClean="0">
                <a:solidFill>
                  <a:srgbClr val="0070C0"/>
                </a:solidFill>
              </a:rPr>
              <a:t> else</a:t>
            </a:r>
            <a:r>
              <a:rPr lang="en-US" sz="2600" dirty="0">
                <a:solidFill>
                  <a:srgbClr val="0070C0"/>
                </a:solidFill>
              </a:rPr>
              <a:t> </a:t>
            </a:r>
            <a:r>
              <a:rPr lang="en-US" sz="2600" dirty="0" smtClean="0">
                <a:solidFill>
                  <a:srgbClr val="0070C0"/>
                </a:solidFill>
              </a:rPr>
              <a:t> while  </a:t>
            </a:r>
            <a:r>
              <a:rPr lang="en-US" sz="2600" dirty="0" err="1" smtClean="0">
                <a:solidFill>
                  <a:srgbClr val="0070C0"/>
                </a:solidFill>
              </a:rPr>
              <a:t>println</a:t>
            </a:r>
            <a:endParaRPr lang="en-US" sz="2600" dirty="0" smtClean="0">
              <a:solidFill>
                <a:srgbClr val="0070C0"/>
              </a:solidFill>
            </a:endParaRPr>
          </a:p>
          <a:p>
            <a:pPr marL="0" indent="0">
              <a:buNone/>
            </a:pPr>
            <a:r>
              <a:rPr lang="en-US" sz="2600" dirty="0"/>
              <a:t>s</a:t>
            </a:r>
            <a:r>
              <a:rPr lang="en-US" sz="2600" dirty="0" smtClean="0"/>
              <a:t>pecial symbols</a:t>
            </a:r>
            <a:br>
              <a:rPr lang="en-US" sz="2600" dirty="0" smtClean="0"/>
            </a:br>
            <a:r>
              <a:rPr lang="en-US" sz="2600" dirty="0" smtClean="0">
                <a:solidFill>
                  <a:srgbClr val="0070C0"/>
                </a:solidFill>
              </a:rPr>
              <a:t>	(  )   &amp;&amp;  &lt;   ==  +  -  *  /  %  !  - {  }  ;  </a:t>
            </a:r>
            <a:r>
              <a:rPr lang="en-US" sz="2600" b="1" dirty="0" smtClean="0">
                <a:solidFill>
                  <a:srgbClr val="0070C0"/>
                </a:solidFill>
              </a:rPr>
              <a:t>,</a:t>
            </a:r>
            <a:r>
              <a:rPr lang="en-US" sz="2600" dirty="0" smtClean="0">
                <a:solidFill>
                  <a:srgbClr val="0070C0"/>
                </a:solidFill>
              </a:rPr>
              <a:t>  </a:t>
            </a:r>
          </a:p>
          <a:p>
            <a:pPr marL="0" indent="0">
              <a:buNone/>
            </a:pPr>
            <a:r>
              <a:rPr lang="en-US" sz="2600" dirty="0" smtClean="0">
                <a:solidFill>
                  <a:srgbClr val="002060"/>
                </a:solidFill>
              </a:rPr>
              <a:t>letter ::= a | b | c | … | z | A | B | C | … | Z</a:t>
            </a:r>
            <a:r>
              <a:rPr lang="en-US" sz="2600" dirty="0">
                <a:solidFill>
                  <a:srgbClr val="002060"/>
                </a:solidFill>
              </a:rPr>
              <a:t/>
            </a:r>
            <a:br>
              <a:rPr lang="en-US" sz="2600" dirty="0">
                <a:solidFill>
                  <a:srgbClr val="002060"/>
                </a:solidFill>
              </a:rPr>
            </a:br>
            <a:r>
              <a:rPr lang="en-US" sz="2600" dirty="0" smtClean="0">
                <a:solidFill>
                  <a:srgbClr val="002060"/>
                </a:solidFill>
              </a:rPr>
              <a:t>digit ::= 0 | 1 | … | 8 | 9</a:t>
            </a:r>
          </a:p>
        </p:txBody>
      </p:sp>
      <p:cxnSp>
        <p:nvCxnSpPr>
          <p:cNvPr id="4" name="Straight Arrow Connector 3"/>
          <p:cNvCxnSpPr/>
          <p:nvPr/>
        </p:nvCxnSpPr>
        <p:spPr bwMode="auto">
          <a:xfrm flipH="1">
            <a:off x="4470400" y="1828800"/>
            <a:ext cx="2420258" cy="141920"/>
          </a:xfrm>
          <a:prstGeom prst="straightConnector1">
            <a:avLst/>
          </a:prstGeom>
          <a:noFill/>
          <a:ln w="38100" cap="flat" cmpd="sng" algn="ctr">
            <a:solidFill>
              <a:srgbClr val="FF0000"/>
            </a:solidFill>
            <a:prstDash val="solid"/>
            <a:round/>
            <a:headEnd type="none" w="med" len="med"/>
            <a:tailEnd type="arrow"/>
          </a:ln>
          <a:effectLst/>
        </p:spPr>
      </p:cxnSp>
      <p:sp>
        <p:nvSpPr>
          <p:cNvPr id="5" name="Rectangle 4"/>
          <p:cNvSpPr/>
          <p:nvPr/>
        </p:nvSpPr>
        <p:spPr>
          <a:xfrm>
            <a:off x="7053945" y="1377661"/>
            <a:ext cx="1817913" cy="830997"/>
          </a:xfrm>
          <a:prstGeom prst="rect">
            <a:avLst/>
          </a:prstGeom>
        </p:spPr>
        <p:txBody>
          <a:bodyPr wrap="square">
            <a:spAutoFit/>
          </a:bodyPr>
          <a:lstStyle/>
          <a:p>
            <a:r>
              <a:rPr lang="en-US" dirty="0">
                <a:solidFill>
                  <a:srgbClr val="0070C0"/>
                </a:solidFill>
                <a:latin typeface="Calibri" pitchFamily="34" charset="0"/>
                <a:cs typeface="Calibri" pitchFamily="34" charset="0"/>
              </a:rPr>
              <a:t>r</a:t>
            </a:r>
            <a:r>
              <a:rPr lang="en-US" dirty="0" smtClean="0">
                <a:solidFill>
                  <a:srgbClr val="0070C0"/>
                </a:solidFill>
                <a:latin typeface="Calibri" pitchFamily="34" charset="0"/>
                <a:cs typeface="Calibri" pitchFamily="34" charset="0"/>
              </a:rPr>
              <a:t>egular</a:t>
            </a:r>
          </a:p>
          <a:p>
            <a:r>
              <a:rPr lang="en-US" dirty="0" smtClean="0">
                <a:solidFill>
                  <a:srgbClr val="0070C0"/>
                </a:solidFill>
                <a:latin typeface="Calibri" pitchFamily="34" charset="0"/>
                <a:cs typeface="Calibri" pitchFamily="34" charset="0"/>
              </a:rPr>
              <a:t>expressions</a:t>
            </a:r>
            <a:endParaRPr lang="en-US" dirty="0">
              <a:solidFill>
                <a:srgbClr val="0070C0"/>
              </a:solidFill>
              <a:latin typeface="Calibri" pitchFamily="34" charset="0"/>
              <a:cs typeface="Calibri" pitchFamily="34" charset="0"/>
            </a:endParaRPr>
          </a:p>
        </p:txBody>
      </p:sp>
      <p:cxnSp>
        <p:nvCxnSpPr>
          <p:cNvPr id="7" name="Straight Arrow Connector 6"/>
          <p:cNvCxnSpPr/>
          <p:nvPr/>
        </p:nvCxnSpPr>
        <p:spPr bwMode="auto">
          <a:xfrm flipH="1">
            <a:off x="3048000" y="2039166"/>
            <a:ext cx="3842658" cy="805634"/>
          </a:xfrm>
          <a:prstGeom prst="straightConnector1">
            <a:avLst/>
          </a:prstGeom>
          <a:noFill/>
          <a:ln w="38100" cap="flat" cmpd="sng" algn="ctr">
            <a:solidFill>
              <a:srgbClr val="FF0000"/>
            </a:solidFill>
            <a:prstDash val="solid"/>
            <a:round/>
            <a:headEnd type="none" w="med" len="med"/>
            <a:tailEnd type="arrow"/>
          </a:ln>
          <a:effectLst/>
        </p:spPr>
      </p:cxnSp>
      <p:cxnSp>
        <p:nvCxnSpPr>
          <p:cNvPr id="10" name="Straight Arrow Connector 9"/>
          <p:cNvCxnSpPr/>
          <p:nvPr/>
        </p:nvCxnSpPr>
        <p:spPr bwMode="auto">
          <a:xfrm flipH="1">
            <a:off x="4969329" y="2156182"/>
            <a:ext cx="2084616" cy="1341761"/>
          </a:xfrm>
          <a:prstGeom prst="straightConnector1">
            <a:avLst/>
          </a:prstGeom>
          <a:noFill/>
          <a:ln w="381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3640408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Manually Constructing </a:t>
            </a:r>
            <a:r>
              <a:rPr lang="en-US" dirty="0" err="1" smtClean="0"/>
              <a:t>Lexers</a:t>
            </a:r>
            <a:r>
              <a:rPr lang="en-US" dirty="0" smtClean="0"/>
              <a:t/>
            </a:r>
            <a:br>
              <a:rPr lang="en-US" dirty="0" smtClean="0"/>
            </a:br>
            <a:r>
              <a:rPr lang="en-US" dirty="0" smtClean="0"/>
              <a:t>by example</a:t>
            </a:r>
            <a:endParaRPr lang="en-US" dirty="0"/>
          </a:p>
        </p:txBody>
      </p:sp>
    </p:spTree>
    <p:extLst>
      <p:ext uri="{BB962C8B-B14F-4D97-AF65-F5344CB8AC3E}">
        <p14:creationId xmlns:p14="http://schemas.microsoft.com/office/powerpoint/2010/main" val="3434976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Lexer</a:t>
            </a:r>
            <a:r>
              <a:rPr lang="en-US" dirty="0" smtClean="0"/>
              <a:t> input and Output</a:t>
            </a:r>
            <a:endParaRPr lang="en-US" dirty="0"/>
          </a:p>
        </p:txBody>
      </p:sp>
      <p:grpSp>
        <p:nvGrpSpPr>
          <p:cNvPr id="11" name="Group 10"/>
          <p:cNvGrpSpPr/>
          <p:nvPr/>
        </p:nvGrpSpPr>
        <p:grpSpPr>
          <a:xfrm>
            <a:off x="3567059" y="1918412"/>
            <a:ext cx="1814720" cy="2308324"/>
            <a:chOff x="1720365" y="1324095"/>
            <a:chExt cx="1837318" cy="2308324"/>
          </a:xfrm>
        </p:grpSpPr>
        <p:sp>
          <p:nvSpPr>
            <p:cNvPr id="4" name="TextBox 3"/>
            <p:cNvSpPr txBox="1"/>
            <p:nvPr/>
          </p:nvSpPr>
          <p:spPr>
            <a:xfrm>
              <a:off x="1720365" y="1324095"/>
              <a:ext cx="372258" cy="2277547"/>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chemeClr val="bg1"/>
                  </a:solidFill>
                  <a:latin typeface="Calibri"/>
                </a:rPr>
                <a:t>i</a:t>
              </a:r>
              <a:br>
                <a:rPr lang="en-US" sz="1600" dirty="0" smtClean="0">
                  <a:solidFill>
                    <a:schemeClr val="bg1"/>
                  </a:solidFill>
                  <a:latin typeface="Calibri"/>
                </a:rPr>
              </a:br>
              <a:r>
                <a:rPr lang="en-US" sz="1600" dirty="0" smtClean="0">
                  <a:solidFill>
                    <a:schemeClr val="bg1"/>
                  </a:solidFill>
                  <a:latin typeface="Calibri"/>
                </a:rPr>
                <a:t>d3</a:t>
              </a:r>
            </a:p>
            <a:p>
              <a:pPr algn="ctr" fontAlgn="auto">
                <a:spcBef>
                  <a:spcPts val="0"/>
                </a:spcBef>
                <a:spcAft>
                  <a:spcPts val="0"/>
                </a:spcAft>
              </a:pPr>
              <a:endParaRPr lang="en-US" sz="1600" dirty="0">
                <a:solidFill>
                  <a:schemeClr val="bg1"/>
                </a:solidFill>
                <a:latin typeface="Calibri"/>
              </a:endParaRPr>
            </a:p>
            <a:p>
              <a:pPr algn="ctr" fontAlgn="auto">
                <a:spcBef>
                  <a:spcPts val="0"/>
                </a:spcBef>
                <a:spcAft>
                  <a:spcPts val="0"/>
                </a:spcAft>
              </a:pPr>
              <a:r>
                <a:rPr lang="en-US" sz="1600" dirty="0" smtClean="0">
                  <a:solidFill>
                    <a:schemeClr val="bg1"/>
                  </a:solidFill>
                  <a:latin typeface="Calibri"/>
                </a:rPr>
                <a:t>=</a:t>
              </a:r>
              <a:br>
                <a:rPr lang="en-US" sz="1600" dirty="0" smtClean="0">
                  <a:solidFill>
                    <a:schemeClr val="bg1"/>
                  </a:solidFill>
                  <a:latin typeface="Calibri"/>
                </a:rPr>
              </a:br>
              <a:endParaRPr lang="en-US" sz="1600" dirty="0" smtClean="0">
                <a:solidFill>
                  <a:schemeClr val="bg1"/>
                </a:solidFill>
                <a:latin typeface="Calibri"/>
              </a:endParaRPr>
            </a:p>
            <a:p>
              <a:pPr algn="ctr" fontAlgn="auto">
                <a:spcBef>
                  <a:spcPts val="0"/>
                </a:spcBef>
                <a:spcAft>
                  <a:spcPts val="0"/>
                </a:spcAft>
              </a:pPr>
              <a:r>
                <a:rPr lang="en-US" sz="1600" dirty="0" smtClean="0">
                  <a:solidFill>
                    <a:schemeClr val="bg1"/>
                  </a:solidFill>
                  <a:latin typeface="Calibri"/>
                </a:rPr>
                <a:t>0</a:t>
              </a:r>
              <a:br>
                <a:rPr lang="en-US" sz="1600" dirty="0" smtClean="0">
                  <a:solidFill>
                    <a:schemeClr val="bg1"/>
                  </a:solidFill>
                  <a:latin typeface="Calibri"/>
                </a:rPr>
              </a:br>
              <a:r>
                <a:rPr lang="en-US" sz="1400" dirty="0" smtClean="0">
                  <a:solidFill>
                    <a:srgbClr val="FFFF00"/>
                  </a:solidFill>
                  <a:latin typeface="Calibri"/>
                </a:rPr>
                <a:t>LF</a:t>
              </a:r>
            </a:p>
            <a:p>
              <a:pPr algn="ctr" fontAlgn="auto">
                <a:spcBef>
                  <a:spcPts val="0"/>
                </a:spcBef>
                <a:spcAft>
                  <a:spcPts val="0"/>
                </a:spcAft>
              </a:pPr>
              <a:r>
                <a:rPr lang="en-US" sz="1600" dirty="0" smtClean="0">
                  <a:solidFill>
                    <a:schemeClr val="bg1"/>
                  </a:solidFill>
                  <a:latin typeface="Calibri"/>
                </a:rPr>
                <a:t>w</a:t>
              </a:r>
            </a:p>
          </p:txBody>
        </p:sp>
        <p:cxnSp>
          <p:nvCxnSpPr>
            <p:cNvPr id="5" name="Straight Arrow Connector 4"/>
            <p:cNvCxnSpPr/>
            <p:nvPr/>
          </p:nvCxnSpPr>
          <p:spPr bwMode="auto">
            <a:xfrm>
              <a:off x="2103071" y="2478257"/>
              <a:ext cx="847753"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6" name="Group 5"/>
            <p:cNvGrpSpPr/>
            <p:nvPr/>
          </p:nvGrpSpPr>
          <p:grpSpPr>
            <a:xfrm>
              <a:off x="2131647" y="1324095"/>
              <a:ext cx="1426036" cy="2308324"/>
              <a:chOff x="1748131" y="1924191"/>
              <a:chExt cx="1426036" cy="2308324"/>
            </a:xfrm>
          </p:grpSpPr>
          <p:sp>
            <p:nvSpPr>
              <p:cNvPr id="7" name="TextBox 6"/>
              <p:cNvSpPr txBox="1"/>
              <p:nvPr/>
            </p:nvSpPr>
            <p:spPr>
              <a:xfrm>
                <a:off x="2480513" y="1924191"/>
                <a:ext cx="693654" cy="2308324"/>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chemeClr val="bg1"/>
                    </a:solidFill>
                    <a:latin typeface="Calibri"/>
                  </a:rPr>
                  <a:t>id3</a:t>
                </a:r>
                <a:br>
                  <a:rPr lang="en-US" sz="1600" dirty="0" smtClean="0">
                    <a:solidFill>
                      <a:schemeClr val="bg1"/>
                    </a:solidFill>
                    <a:latin typeface="Calibri"/>
                  </a:rPr>
                </a:br>
                <a:r>
                  <a:rPr lang="en-US" sz="1600" dirty="0" smtClean="0">
                    <a:solidFill>
                      <a:schemeClr val="bg1"/>
                    </a:solidFill>
                    <a:latin typeface="Calibri"/>
                  </a:rPr>
                  <a:t>=</a:t>
                </a:r>
                <a:br>
                  <a:rPr lang="en-US" sz="1600" dirty="0" smtClean="0">
                    <a:solidFill>
                      <a:schemeClr val="bg1"/>
                    </a:solidFill>
                    <a:latin typeface="Calibri"/>
                  </a:rPr>
                </a:br>
                <a:r>
                  <a:rPr lang="en-US" sz="1600" dirty="0" smtClean="0">
                    <a:solidFill>
                      <a:schemeClr val="bg1"/>
                    </a:solidFill>
                    <a:latin typeface="Calibri"/>
                  </a:rPr>
                  <a:t>0</a:t>
                </a:r>
                <a:br>
                  <a:rPr lang="en-US" sz="1600" dirty="0" smtClean="0">
                    <a:solidFill>
                      <a:schemeClr val="bg1"/>
                    </a:solidFill>
                    <a:latin typeface="Calibri"/>
                  </a:rPr>
                </a:br>
                <a:r>
                  <a:rPr lang="en-US" sz="1600" dirty="0" smtClean="0">
                    <a:solidFill>
                      <a:schemeClr val="bg1"/>
                    </a:solidFill>
                    <a:latin typeface="Calibri"/>
                  </a:rPr>
                  <a:t>while</a:t>
                </a:r>
                <a:br>
                  <a:rPr lang="en-US" sz="1600" dirty="0" smtClean="0">
                    <a:solidFill>
                      <a:schemeClr val="bg1"/>
                    </a:solidFill>
                    <a:latin typeface="Calibri"/>
                  </a:rPr>
                </a:br>
                <a:r>
                  <a:rPr lang="en-US" sz="1600" dirty="0" smtClean="0">
                    <a:solidFill>
                      <a:schemeClr val="bg1"/>
                    </a:solidFill>
                    <a:latin typeface="Calibri"/>
                  </a:rPr>
                  <a:t>(</a:t>
                </a:r>
                <a:br>
                  <a:rPr lang="en-US" sz="1600" dirty="0" smtClean="0">
                    <a:solidFill>
                      <a:schemeClr val="bg1"/>
                    </a:solidFill>
                    <a:latin typeface="Calibri"/>
                  </a:rPr>
                </a:br>
                <a:r>
                  <a:rPr lang="en-US" sz="1600" dirty="0" smtClean="0">
                    <a:solidFill>
                      <a:schemeClr val="bg1"/>
                    </a:solidFill>
                    <a:latin typeface="Calibri"/>
                  </a:rPr>
                  <a:t>id3</a:t>
                </a:r>
              </a:p>
              <a:p>
                <a:pPr algn="ctr" fontAlgn="auto">
                  <a:spcBef>
                    <a:spcPts val="0"/>
                  </a:spcBef>
                  <a:spcAft>
                    <a:spcPts val="0"/>
                  </a:spcAft>
                </a:pPr>
                <a:r>
                  <a:rPr lang="en-US" sz="1600" dirty="0" smtClean="0">
                    <a:solidFill>
                      <a:schemeClr val="bg1"/>
                    </a:solidFill>
                    <a:latin typeface="Calibri"/>
                  </a:rPr>
                  <a:t>&lt;</a:t>
                </a:r>
                <a:br>
                  <a:rPr lang="en-US" sz="1600" dirty="0" smtClean="0">
                    <a:solidFill>
                      <a:schemeClr val="bg1"/>
                    </a:solidFill>
                    <a:latin typeface="Calibri"/>
                  </a:rPr>
                </a:br>
                <a:r>
                  <a:rPr lang="en-US" sz="1600" dirty="0" smtClean="0">
                    <a:solidFill>
                      <a:schemeClr val="bg1"/>
                    </a:solidFill>
                    <a:latin typeface="Calibri"/>
                  </a:rPr>
                  <a:t>10</a:t>
                </a:r>
                <a:br>
                  <a:rPr lang="en-US" sz="1600" dirty="0" smtClean="0">
                    <a:solidFill>
                      <a:schemeClr val="bg1"/>
                    </a:solidFill>
                    <a:latin typeface="Calibri"/>
                  </a:rPr>
                </a:br>
                <a:r>
                  <a:rPr lang="en-US" sz="1600" dirty="0" smtClean="0">
                    <a:solidFill>
                      <a:schemeClr val="bg1"/>
                    </a:solidFill>
                    <a:latin typeface="Calibri"/>
                  </a:rPr>
                  <a:t>)</a:t>
                </a:r>
              </a:p>
            </p:txBody>
          </p:sp>
          <p:sp>
            <p:nvSpPr>
              <p:cNvPr id="8" name="Rectangle 7"/>
              <p:cNvSpPr/>
              <p:nvPr/>
            </p:nvSpPr>
            <p:spPr>
              <a:xfrm>
                <a:off x="1748131" y="3308885"/>
                <a:ext cx="790601" cy="461665"/>
              </a:xfrm>
              <a:prstGeom prst="rect">
                <a:avLst/>
              </a:prstGeom>
            </p:spPr>
            <p:txBody>
              <a:bodyPr wrap="none">
                <a:spAutoFit/>
              </a:bodyPr>
              <a:lstStyle/>
              <a:p>
                <a:r>
                  <a:rPr lang="en-US" dirty="0" err="1" smtClean="0">
                    <a:latin typeface="Calibri" pitchFamily="34" charset="0"/>
                    <a:cs typeface="Calibri" pitchFamily="34" charset="0"/>
                  </a:rPr>
                  <a:t>lexer</a:t>
                </a:r>
                <a:endParaRPr lang="en-US" dirty="0">
                  <a:latin typeface="Calibri" pitchFamily="34" charset="0"/>
                  <a:cs typeface="Calibri" pitchFamily="34" charset="0"/>
                </a:endParaRPr>
              </a:p>
            </p:txBody>
          </p:sp>
        </p:grpSp>
      </p:grpSp>
      <p:grpSp>
        <p:nvGrpSpPr>
          <p:cNvPr id="24" name="Group 23"/>
          <p:cNvGrpSpPr/>
          <p:nvPr/>
        </p:nvGrpSpPr>
        <p:grpSpPr>
          <a:xfrm>
            <a:off x="1" y="1101030"/>
            <a:ext cx="3567058" cy="4849255"/>
            <a:chOff x="1" y="1101030"/>
            <a:chExt cx="3567058" cy="4849255"/>
          </a:xfrm>
        </p:grpSpPr>
        <p:sp>
          <p:nvSpPr>
            <p:cNvPr id="12" name="Rectangle 11"/>
            <p:cNvSpPr/>
            <p:nvPr/>
          </p:nvSpPr>
          <p:spPr>
            <a:xfrm>
              <a:off x="843491" y="1101030"/>
              <a:ext cx="2309991" cy="830997"/>
            </a:xfrm>
            <a:prstGeom prst="rect">
              <a:avLst/>
            </a:prstGeom>
          </p:spPr>
          <p:txBody>
            <a:bodyPr wrap="none">
              <a:spAutoFit/>
            </a:bodyPr>
            <a:lstStyle/>
            <a:p>
              <a:r>
                <a:rPr lang="en-US" b="1" dirty="0" smtClean="0">
                  <a:solidFill>
                    <a:srgbClr val="008000"/>
                  </a:solidFill>
                  <a:latin typeface="Calibri" pitchFamily="34" charset="0"/>
                  <a:cs typeface="Calibri" pitchFamily="34" charset="0"/>
                </a:rPr>
                <a:t>Stream of Char-s</a:t>
              </a:r>
            </a:p>
            <a:p>
              <a:r>
                <a:rPr lang="en-US" dirty="0" smtClean="0">
                  <a:solidFill>
                    <a:srgbClr val="008000"/>
                  </a:solidFill>
                  <a:latin typeface="Calibri" pitchFamily="34" charset="0"/>
                  <a:cs typeface="Calibri" pitchFamily="34" charset="0"/>
                </a:rPr>
                <a:t>( lazy List[Char] )</a:t>
              </a:r>
              <a:endParaRPr lang="en-US" dirty="0">
                <a:solidFill>
                  <a:srgbClr val="008000"/>
                </a:solidFill>
                <a:latin typeface="Calibri" pitchFamily="34" charset="0"/>
                <a:cs typeface="Calibri" pitchFamily="34" charset="0"/>
              </a:endParaRPr>
            </a:p>
          </p:txBody>
        </p:sp>
        <p:sp>
          <p:nvSpPr>
            <p:cNvPr id="15" name="TextBox 14"/>
            <p:cNvSpPr txBox="1"/>
            <p:nvPr/>
          </p:nvSpPr>
          <p:spPr>
            <a:xfrm>
              <a:off x="1" y="1918412"/>
              <a:ext cx="3567058" cy="4031873"/>
            </a:xfrm>
            <a:prstGeom prst="rect">
              <a:avLst/>
            </a:prstGeom>
            <a:noFill/>
          </p:spPr>
          <p:txBody>
            <a:bodyPr wrap="square" rtlCol="0">
              <a:spAutoFit/>
            </a:bodyPr>
            <a:lstStyle/>
            <a:p>
              <a:r>
                <a:rPr lang="en-US" sz="1600" b="1" dirty="0"/>
                <a:t>class</a:t>
              </a:r>
              <a:r>
                <a:rPr lang="en-US" sz="1600" dirty="0"/>
                <a:t> </a:t>
              </a:r>
              <a:r>
                <a:rPr lang="en-US" sz="1600" dirty="0" err="1"/>
                <a:t>CharStream</a:t>
              </a:r>
              <a:r>
                <a:rPr lang="en-US" sz="1600" dirty="0"/>
                <a:t>(</a:t>
              </a:r>
              <a:r>
                <a:rPr lang="en-US" sz="1600" dirty="0" err="1"/>
                <a:t>fileName</a:t>
              </a:r>
              <a:r>
                <a:rPr lang="en-US" sz="1600" dirty="0"/>
                <a:t> : String){ </a:t>
              </a:r>
            </a:p>
            <a:p>
              <a:r>
                <a:rPr lang="en-US" sz="1600" dirty="0"/>
                <a:t> </a:t>
              </a:r>
              <a:r>
                <a:rPr lang="en-US" sz="1600" b="1" dirty="0" err="1"/>
                <a:t>val</a:t>
              </a:r>
              <a:r>
                <a:rPr lang="en-US" sz="1600" dirty="0"/>
                <a:t> file = new </a:t>
              </a:r>
              <a:r>
                <a:rPr lang="en-US" sz="1600" dirty="0" err="1"/>
                <a:t>BufferedReader</a:t>
              </a:r>
              <a:r>
                <a:rPr lang="en-US" sz="1600" dirty="0"/>
                <a:t>(</a:t>
              </a:r>
            </a:p>
            <a:p>
              <a:r>
                <a:rPr lang="en-US" sz="1600" dirty="0"/>
                <a:t>      </a:t>
              </a:r>
              <a:r>
                <a:rPr lang="en-US" sz="1600" b="1" dirty="0"/>
                <a:t>new </a:t>
              </a:r>
              <a:r>
                <a:rPr lang="en-US" sz="1600" dirty="0" err="1"/>
                <a:t>FileReader</a:t>
              </a:r>
              <a:r>
                <a:rPr lang="en-US" sz="1600" dirty="0"/>
                <a:t>(</a:t>
              </a:r>
              <a:r>
                <a:rPr lang="en-US" sz="1600" dirty="0" err="1"/>
                <a:t>fileName</a:t>
              </a:r>
              <a:r>
                <a:rPr lang="en-US" sz="1600" dirty="0"/>
                <a:t>)) </a:t>
              </a:r>
            </a:p>
            <a:p>
              <a:r>
                <a:rPr lang="en-US" sz="1600" dirty="0"/>
                <a:t>  </a:t>
              </a:r>
              <a:r>
                <a:rPr lang="en-US" sz="1600" b="1" dirty="0" err="1"/>
                <a:t>var</a:t>
              </a:r>
              <a:r>
                <a:rPr lang="en-US" sz="1600" dirty="0"/>
                <a:t> </a:t>
              </a:r>
              <a:r>
                <a:rPr lang="en-US" sz="1600" b="1" dirty="0">
                  <a:solidFill>
                    <a:srgbClr val="C00000"/>
                  </a:solidFill>
                </a:rPr>
                <a:t>current</a:t>
              </a:r>
              <a:r>
                <a:rPr lang="en-US" sz="1600" dirty="0"/>
                <a:t> : Char = ' ' </a:t>
              </a:r>
            </a:p>
            <a:p>
              <a:r>
                <a:rPr lang="en-US" sz="1600" b="1" dirty="0"/>
                <a:t>  </a:t>
              </a:r>
              <a:r>
                <a:rPr lang="en-US" sz="1600" b="1" dirty="0" err="1"/>
                <a:t>var</a:t>
              </a:r>
              <a:r>
                <a:rPr lang="en-US" sz="1600" dirty="0"/>
                <a:t> </a:t>
              </a:r>
              <a:r>
                <a:rPr lang="en-US" sz="1600" dirty="0" err="1"/>
                <a:t>eof</a:t>
              </a:r>
              <a:r>
                <a:rPr lang="en-US" sz="1600" dirty="0"/>
                <a:t> : Boolean = false</a:t>
              </a:r>
            </a:p>
            <a:p>
              <a:endParaRPr lang="en-US" sz="1600" b="1" dirty="0" smtClean="0"/>
            </a:p>
            <a:p>
              <a:r>
                <a:rPr lang="en-US" sz="1600" b="1" dirty="0" smtClean="0"/>
                <a:t>  </a:t>
              </a:r>
              <a:r>
                <a:rPr lang="en-US" sz="1600" b="1" dirty="0" err="1"/>
                <a:t>def</a:t>
              </a:r>
              <a:r>
                <a:rPr lang="en-US" sz="1600" dirty="0"/>
                <a:t> </a:t>
              </a:r>
              <a:r>
                <a:rPr lang="en-US" sz="1600" b="1" dirty="0">
                  <a:solidFill>
                    <a:srgbClr val="C00000"/>
                  </a:solidFill>
                </a:rPr>
                <a:t>next</a:t>
              </a:r>
              <a:r>
                <a:rPr lang="en-US" sz="1600" dirty="0"/>
                <a:t> = { </a:t>
              </a:r>
            </a:p>
            <a:p>
              <a:r>
                <a:rPr lang="en-US" sz="1600" dirty="0"/>
                <a:t>    </a:t>
              </a:r>
              <a:r>
                <a:rPr lang="en-US" sz="1600" b="1" dirty="0"/>
                <a:t>if</a:t>
              </a:r>
              <a:r>
                <a:rPr lang="en-US" sz="1600" dirty="0"/>
                <a:t> (</a:t>
              </a:r>
              <a:r>
                <a:rPr lang="en-US" sz="1600" dirty="0" err="1"/>
                <a:t>eof</a:t>
              </a:r>
              <a:r>
                <a:rPr lang="en-US" sz="1600" dirty="0"/>
                <a:t>) </a:t>
              </a:r>
            </a:p>
            <a:p>
              <a:r>
                <a:rPr lang="en-US" sz="1600" dirty="0"/>
                <a:t>     </a:t>
              </a:r>
              <a:r>
                <a:rPr lang="en-US" sz="1600" b="1" dirty="0"/>
                <a:t>throw </a:t>
              </a:r>
              <a:r>
                <a:rPr lang="en-US" sz="1600" dirty="0" err="1" smtClean="0"/>
                <a:t>EndOfInput</a:t>
              </a:r>
              <a:r>
                <a:rPr lang="en-US" sz="1600" dirty="0" smtClean="0"/>
                <a:t>("</a:t>
              </a:r>
              <a:r>
                <a:rPr lang="en-US" sz="1600" dirty="0"/>
                <a:t>reading" + file)</a:t>
              </a:r>
            </a:p>
            <a:p>
              <a:r>
                <a:rPr lang="en-US" sz="1600" dirty="0"/>
                <a:t>  </a:t>
              </a:r>
              <a:r>
                <a:rPr lang="en-US" sz="1600" dirty="0" smtClean="0"/>
                <a:t>  </a:t>
              </a:r>
              <a:r>
                <a:rPr lang="en-US" sz="1600" b="1" dirty="0" err="1" smtClean="0"/>
                <a:t>val</a:t>
              </a:r>
              <a:r>
                <a:rPr lang="en-US" sz="1600" dirty="0" smtClean="0"/>
                <a:t> </a:t>
              </a:r>
              <a:r>
                <a:rPr lang="en-US" sz="1600" dirty="0"/>
                <a:t>c = </a:t>
              </a:r>
              <a:r>
                <a:rPr lang="en-US" sz="1600" dirty="0" err="1"/>
                <a:t>file.read</a:t>
              </a:r>
              <a:r>
                <a:rPr lang="en-US" sz="1600" dirty="0"/>
                <a:t>() </a:t>
              </a:r>
            </a:p>
            <a:p>
              <a:r>
                <a:rPr lang="en-US" sz="1600" dirty="0"/>
                <a:t>  </a:t>
              </a:r>
              <a:r>
                <a:rPr lang="en-US" sz="1600" dirty="0" smtClean="0"/>
                <a:t>  </a:t>
              </a:r>
              <a:r>
                <a:rPr lang="en-US" sz="1600" dirty="0" err="1" smtClean="0"/>
                <a:t>eof</a:t>
              </a:r>
              <a:r>
                <a:rPr lang="en-US" sz="1600" dirty="0" smtClean="0"/>
                <a:t> </a:t>
              </a:r>
              <a:r>
                <a:rPr lang="en-US" sz="1600" dirty="0"/>
                <a:t>= (c == -1) </a:t>
              </a:r>
            </a:p>
            <a:p>
              <a:r>
                <a:rPr lang="en-US" sz="1600" dirty="0"/>
                <a:t>  </a:t>
              </a:r>
              <a:r>
                <a:rPr lang="en-US" sz="1600" dirty="0" smtClean="0"/>
                <a:t>  current </a:t>
              </a:r>
              <a:r>
                <a:rPr lang="en-US" sz="1600" dirty="0"/>
                <a:t>= </a:t>
              </a:r>
              <a:r>
                <a:rPr lang="en-US" sz="1600" dirty="0" err="1"/>
                <a:t>c.</a:t>
              </a:r>
              <a:r>
                <a:rPr lang="en-US" sz="1600" b="1" dirty="0" err="1"/>
                <a:t>asInstanceOf</a:t>
              </a:r>
              <a:r>
                <a:rPr lang="en-US" sz="1600" dirty="0"/>
                <a:t>[Char]</a:t>
              </a:r>
            </a:p>
            <a:p>
              <a:r>
                <a:rPr lang="en-US" sz="1600" dirty="0"/>
                <a:t>  </a:t>
              </a:r>
              <a:r>
                <a:rPr lang="en-US" sz="1600" dirty="0" smtClean="0"/>
                <a:t>}</a:t>
              </a:r>
            </a:p>
            <a:p>
              <a:endParaRPr lang="en-US" sz="1600" dirty="0"/>
            </a:p>
            <a:p>
              <a:r>
                <a:rPr lang="en-US" sz="1600" dirty="0" smtClean="0"/>
                <a:t>  next </a:t>
              </a:r>
              <a:r>
                <a:rPr lang="en-US" sz="1600" dirty="0" smtClean="0">
                  <a:solidFill>
                    <a:srgbClr val="008000"/>
                  </a:solidFill>
                </a:rPr>
                <a:t>// </a:t>
              </a:r>
              <a:r>
                <a:rPr lang="en-US" sz="1600" dirty="0" err="1" smtClean="0">
                  <a:solidFill>
                    <a:srgbClr val="008000"/>
                  </a:solidFill>
                </a:rPr>
                <a:t>init</a:t>
              </a:r>
              <a:r>
                <a:rPr lang="en-US" sz="1600" dirty="0" smtClean="0">
                  <a:solidFill>
                    <a:srgbClr val="008000"/>
                  </a:solidFill>
                </a:rPr>
                <a:t> first char</a:t>
              </a:r>
              <a:endParaRPr lang="en-US" sz="1600" dirty="0">
                <a:solidFill>
                  <a:srgbClr val="008000"/>
                </a:solidFill>
              </a:endParaRPr>
            </a:p>
            <a:p>
              <a:r>
                <a:rPr lang="en-US" sz="1600" dirty="0"/>
                <a:t>}</a:t>
              </a:r>
            </a:p>
          </p:txBody>
        </p:sp>
      </p:grpSp>
      <p:grpSp>
        <p:nvGrpSpPr>
          <p:cNvPr id="23" name="Group 22"/>
          <p:cNvGrpSpPr/>
          <p:nvPr/>
        </p:nvGrpSpPr>
        <p:grpSpPr>
          <a:xfrm>
            <a:off x="4290701" y="1273796"/>
            <a:ext cx="4853299" cy="5232202"/>
            <a:chOff x="4290701" y="1273796"/>
            <a:chExt cx="4853299" cy="5232202"/>
          </a:xfrm>
        </p:grpSpPr>
        <p:sp>
          <p:nvSpPr>
            <p:cNvPr id="13" name="Rectangle 12"/>
            <p:cNvSpPr/>
            <p:nvPr/>
          </p:nvSpPr>
          <p:spPr>
            <a:xfrm>
              <a:off x="4290701" y="1273796"/>
              <a:ext cx="2470548" cy="461665"/>
            </a:xfrm>
            <a:prstGeom prst="rect">
              <a:avLst/>
            </a:prstGeom>
          </p:spPr>
          <p:txBody>
            <a:bodyPr wrap="none">
              <a:spAutoFit/>
            </a:bodyPr>
            <a:lstStyle/>
            <a:p>
              <a:r>
                <a:rPr lang="en-US" dirty="0" smtClean="0">
                  <a:solidFill>
                    <a:srgbClr val="008000"/>
                  </a:solidFill>
                  <a:latin typeface="Calibri" pitchFamily="34" charset="0"/>
                  <a:cs typeface="Calibri" pitchFamily="34" charset="0"/>
                </a:rPr>
                <a:t>Stream of </a:t>
              </a:r>
              <a:r>
                <a:rPr lang="en-US" b="1" dirty="0" smtClean="0">
                  <a:solidFill>
                    <a:srgbClr val="008000"/>
                  </a:solidFill>
                  <a:latin typeface="Calibri" pitchFamily="34" charset="0"/>
                  <a:cs typeface="Calibri" pitchFamily="34" charset="0"/>
                </a:rPr>
                <a:t>Token</a:t>
              </a:r>
              <a:r>
                <a:rPr lang="en-US" dirty="0" smtClean="0">
                  <a:solidFill>
                    <a:srgbClr val="008000"/>
                  </a:solidFill>
                  <a:latin typeface="Calibri" pitchFamily="34" charset="0"/>
                  <a:cs typeface="Calibri" pitchFamily="34" charset="0"/>
                </a:rPr>
                <a:t>-s</a:t>
              </a:r>
              <a:endParaRPr lang="en-US" dirty="0">
                <a:solidFill>
                  <a:srgbClr val="008000"/>
                </a:solidFill>
                <a:latin typeface="Calibri" pitchFamily="34" charset="0"/>
                <a:cs typeface="Calibri" pitchFamily="34" charset="0"/>
              </a:endParaRPr>
            </a:p>
          </p:txBody>
        </p:sp>
        <p:sp>
          <p:nvSpPr>
            <p:cNvPr id="17" name="TextBox 16"/>
            <p:cNvSpPr txBox="1"/>
            <p:nvPr/>
          </p:nvSpPr>
          <p:spPr>
            <a:xfrm>
              <a:off x="5365990" y="1735461"/>
              <a:ext cx="3778010" cy="4770537"/>
            </a:xfrm>
            <a:prstGeom prst="rect">
              <a:avLst/>
            </a:prstGeom>
            <a:noFill/>
          </p:spPr>
          <p:txBody>
            <a:bodyPr wrap="square" rtlCol="0">
              <a:spAutoFit/>
            </a:bodyPr>
            <a:lstStyle/>
            <a:p>
              <a:r>
                <a:rPr lang="en-US" sz="1600" b="1" dirty="0" smtClean="0"/>
                <a:t>sealed </a:t>
              </a:r>
              <a:r>
                <a:rPr lang="en-US" sz="1600" b="1" dirty="0"/>
                <a:t>abstract class</a:t>
              </a:r>
              <a:r>
                <a:rPr lang="en-US" sz="1600" dirty="0"/>
                <a:t> </a:t>
              </a:r>
              <a:r>
                <a:rPr lang="en-US" sz="1600" b="1" dirty="0">
                  <a:solidFill>
                    <a:srgbClr val="008000"/>
                  </a:solidFill>
                </a:rPr>
                <a:t>Token</a:t>
              </a:r>
              <a:r>
                <a:rPr lang="en-US" sz="1600" dirty="0">
                  <a:solidFill>
                    <a:srgbClr val="008000"/>
                  </a:solidFill>
                </a:rPr>
                <a:t> </a:t>
              </a:r>
              <a:endParaRPr lang="en-US" sz="1600" dirty="0" smtClean="0">
                <a:solidFill>
                  <a:srgbClr val="008000"/>
                </a:solidFill>
              </a:endParaRPr>
            </a:p>
            <a:p>
              <a:r>
                <a:rPr lang="en-US" sz="1600" b="1" dirty="0" smtClean="0"/>
                <a:t>case </a:t>
              </a:r>
              <a:r>
                <a:rPr lang="en-US" sz="1600" b="1" dirty="0"/>
                <a:t>class</a:t>
              </a:r>
              <a:r>
                <a:rPr lang="en-US" sz="1600" dirty="0"/>
                <a:t> </a:t>
              </a:r>
              <a:r>
                <a:rPr lang="en-US" sz="1600" dirty="0" smtClean="0"/>
                <a:t>ID(content </a:t>
              </a:r>
              <a:r>
                <a:rPr lang="en-US" sz="1600" dirty="0"/>
                <a:t>: </a:t>
              </a:r>
              <a:r>
                <a:rPr lang="en-US" sz="1600" dirty="0" smtClean="0"/>
                <a:t>String) </a:t>
              </a:r>
              <a:r>
                <a:rPr lang="en-US" sz="1600" dirty="0" smtClean="0">
                  <a:solidFill>
                    <a:srgbClr val="0070C0"/>
                  </a:solidFill>
                </a:rPr>
                <a:t>// “id3”</a:t>
              </a:r>
              <a:r>
                <a:rPr lang="en-US" sz="1600" dirty="0" smtClean="0"/>
                <a:t> 	</a:t>
              </a:r>
              <a:r>
                <a:rPr lang="en-US" sz="1600" b="1" dirty="0" smtClean="0"/>
                <a:t>extends</a:t>
              </a:r>
              <a:r>
                <a:rPr lang="en-US" sz="1600" dirty="0" smtClean="0"/>
                <a:t> </a:t>
              </a:r>
              <a:r>
                <a:rPr lang="en-US" sz="1600" dirty="0"/>
                <a:t>Token </a:t>
              </a:r>
              <a:endParaRPr lang="en-US" sz="1600" dirty="0" smtClean="0"/>
            </a:p>
            <a:p>
              <a:r>
                <a:rPr lang="en-US" sz="1600" b="1" dirty="0" smtClean="0"/>
                <a:t>case </a:t>
              </a:r>
              <a:r>
                <a:rPr lang="en-US" sz="1600" b="1" dirty="0"/>
                <a:t>class</a:t>
              </a:r>
              <a:r>
                <a:rPr lang="en-US" sz="1600" dirty="0"/>
                <a:t> </a:t>
              </a:r>
              <a:r>
                <a:rPr lang="en-US" sz="1600" dirty="0" err="1"/>
                <a:t>IntConst</a:t>
              </a:r>
              <a:r>
                <a:rPr lang="en-US" sz="1600" dirty="0"/>
                <a:t>(value : </a:t>
              </a:r>
              <a:r>
                <a:rPr lang="en-US" sz="1600" dirty="0" err="1"/>
                <a:t>Int</a:t>
              </a:r>
              <a:r>
                <a:rPr lang="en-US" sz="1600" dirty="0"/>
                <a:t>) </a:t>
              </a:r>
              <a:r>
                <a:rPr lang="en-US" sz="1600" dirty="0" smtClean="0">
                  <a:solidFill>
                    <a:srgbClr val="0070C0"/>
                  </a:solidFill>
                </a:rPr>
                <a:t>// 10 </a:t>
              </a:r>
              <a:r>
                <a:rPr lang="en-US" sz="1600" dirty="0" smtClean="0"/>
                <a:t>	</a:t>
              </a:r>
              <a:r>
                <a:rPr lang="en-US" sz="1600" b="1" dirty="0" smtClean="0"/>
                <a:t>extends </a:t>
              </a:r>
              <a:r>
                <a:rPr lang="en-US" sz="1600" dirty="0" smtClean="0"/>
                <a:t>Token </a:t>
              </a:r>
            </a:p>
            <a:p>
              <a:r>
                <a:rPr lang="en-US" sz="1600" b="1" dirty="0" smtClean="0"/>
                <a:t>case class</a:t>
              </a:r>
              <a:r>
                <a:rPr lang="en-US" sz="1600" dirty="0" smtClean="0"/>
                <a:t> </a:t>
              </a:r>
              <a:r>
                <a:rPr lang="en-US" sz="1600" dirty="0" err="1" smtClean="0"/>
                <a:t>AssignEQ</a:t>
              </a:r>
              <a:r>
                <a:rPr lang="en-US" sz="1600" dirty="0" smtClean="0"/>
                <a:t>() </a:t>
              </a:r>
              <a:r>
                <a:rPr lang="en-US" sz="1600" dirty="0" smtClean="0">
                  <a:solidFill>
                    <a:srgbClr val="0070C0"/>
                  </a:solidFill>
                </a:rPr>
                <a:t>‘=‘</a:t>
              </a:r>
            </a:p>
            <a:p>
              <a:r>
                <a:rPr lang="en-US" sz="1600" dirty="0"/>
                <a:t>	</a:t>
              </a:r>
              <a:r>
                <a:rPr lang="en-US" sz="1600" b="1" dirty="0" smtClean="0"/>
                <a:t>extends</a:t>
              </a:r>
              <a:r>
                <a:rPr lang="en-US" sz="1600" dirty="0" smtClean="0"/>
                <a:t> </a:t>
              </a:r>
              <a:r>
                <a:rPr lang="en-US" sz="1600" dirty="0"/>
                <a:t>Token </a:t>
              </a:r>
              <a:endParaRPr lang="en-US" sz="1600" dirty="0" smtClean="0"/>
            </a:p>
            <a:p>
              <a:r>
                <a:rPr lang="en-US" sz="1600" b="1" dirty="0" smtClean="0"/>
                <a:t>case class </a:t>
              </a:r>
              <a:r>
                <a:rPr lang="en-US" sz="1600" dirty="0" err="1" smtClean="0"/>
                <a:t>CompareEQ</a:t>
              </a:r>
              <a:r>
                <a:rPr lang="en-US" sz="1600" dirty="0" smtClean="0"/>
                <a:t> </a:t>
              </a:r>
              <a:r>
                <a:rPr lang="en-US" sz="1600" dirty="0" smtClean="0">
                  <a:solidFill>
                    <a:srgbClr val="0070C0"/>
                  </a:solidFill>
                </a:rPr>
                <a:t>// ‘==‘</a:t>
              </a:r>
            </a:p>
            <a:p>
              <a:r>
                <a:rPr lang="en-US" sz="1600" dirty="0"/>
                <a:t>	</a:t>
              </a:r>
              <a:r>
                <a:rPr lang="en-US" sz="1600" b="1" dirty="0" smtClean="0"/>
                <a:t>extends </a:t>
              </a:r>
              <a:r>
                <a:rPr lang="en-US" sz="1600" dirty="0"/>
                <a:t>Token </a:t>
              </a:r>
              <a:endParaRPr lang="en-US" sz="1600" dirty="0" smtClean="0"/>
            </a:p>
            <a:p>
              <a:r>
                <a:rPr lang="en-US" sz="1600" b="1" dirty="0" smtClean="0"/>
                <a:t>case class </a:t>
              </a:r>
              <a:r>
                <a:rPr lang="en-US" sz="1600" dirty="0" smtClean="0"/>
                <a:t>MUL() </a:t>
              </a:r>
              <a:r>
                <a:rPr lang="en-US" sz="1600" b="1" dirty="0"/>
                <a:t>extends </a:t>
              </a:r>
              <a:r>
                <a:rPr lang="en-US" sz="1600" dirty="0"/>
                <a:t>Token </a:t>
              </a:r>
              <a:r>
                <a:rPr lang="en-US" sz="1600" dirty="0" smtClean="0">
                  <a:solidFill>
                    <a:srgbClr val="0070C0"/>
                  </a:solidFill>
                </a:rPr>
                <a:t>// ‘*’</a:t>
              </a:r>
            </a:p>
            <a:p>
              <a:r>
                <a:rPr lang="en-US" sz="1600" b="1" dirty="0" smtClean="0"/>
                <a:t>case  class </a:t>
              </a:r>
              <a:r>
                <a:rPr lang="en-US" sz="1600" dirty="0" smtClean="0"/>
                <a:t>PLUS() </a:t>
              </a:r>
              <a:r>
                <a:rPr lang="en-US" sz="1600" b="1" dirty="0"/>
                <a:t>extends </a:t>
              </a:r>
              <a:r>
                <a:rPr lang="en-US" sz="1600" dirty="0"/>
                <a:t>Token </a:t>
              </a:r>
              <a:r>
                <a:rPr lang="en-US" sz="1600" dirty="0" smtClean="0">
                  <a:solidFill>
                    <a:srgbClr val="0070C0"/>
                  </a:solidFill>
                </a:rPr>
                <a:t>// +</a:t>
              </a:r>
            </a:p>
            <a:p>
              <a:r>
                <a:rPr lang="en-US" sz="1600" b="1" dirty="0" smtClean="0"/>
                <a:t>case </a:t>
              </a:r>
              <a:r>
                <a:rPr lang="en-US" sz="1600" b="1" dirty="0" err="1" smtClean="0"/>
                <a:t>clas</a:t>
              </a:r>
              <a:r>
                <a:rPr lang="en-US" sz="1600" dirty="0" smtClean="0"/>
                <a:t> </a:t>
              </a:r>
              <a:r>
                <a:rPr lang="en-US" sz="1600" dirty="0"/>
                <a:t>LEQ </a:t>
              </a:r>
              <a:r>
                <a:rPr lang="en-US" sz="1600" b="1" dirty="0"/>
                <a:t>extends </a:t>
              </a:r>
              <a:r>
                <a:rPr lang="en-US" sz="1600" dirty="0"/>
                <a:t>Token </a:t>
              </a:r>
              <a:r>
                <a:rPr lang="en-US" sz="1600" dirty="0" smtClean="0">
                  <a:solidFill>
                    <a:srgbClr val="0070C0"/>
                  </a:solidFill>
                </a:rPr>
                <a:t>// ‘&lt;=‘</a:t>
              </a:r>
            </a:p>
            <a:p>
              <a:r>
                <a:rPr lang="en-US" sz="1600" b="1" dirty="0"/>
                <a:t>case </a:t>
              </a:r>
              <a:r>
                <a:rPr lang="en-US" sz="1600" b="1" dirty="0" smtClean="0"/>
                <a:t>class </a:t>
              </a:r>
              <a:r>
                <a:rPr lang="en-US" sz="1600" dirty="0" smtClean="0"/>
                <a:t>OPAREN </a:t>
              </a:r>
              <a:r>
                <a:rPr lang="en-US" sz="1600" b="1" dirty="0"/>
                <a:t>extends </a:t>
              </a:r>
              <a:r>
                <a:rPr lang="en-US" sz="1600" dirty="0"/>
                <a:t>Token</a:t>
              </a:r>
              <a:r>
                <a:rPr lang="en-US" sz="1600" dirty="0">
                  <a:solidFill>
                    <a:srgbClr val="0070C0"/>
                  </a:solidFill>
                </a:rPr>
                <a:t> </a:t>
              </a:r>
              <a:r>
                <a:rPr lang="en-US" sz="1600" dirty="0" smtClean="0">
                  <a:solidFill>
                    <a:srgbClr val="0070C0"/>
                  </a:solidFill>
                </a:rPr>
                <a:t>//( </a:t>
              </a:r>
              <a:r>
                <a:rPr lang="en-US" sz="1600" b="1" dirty="0" smtClean="0"/>
                <a:t>case class </a:t>
              </a:r>
              <a:r>
                <a:rPr lang="en-US" sz="1600" dirty="0" smtClean="0"/>
                <a:t>CPAREN </a:t>
              </a:r>
              <a:r>
                <a:rPr lang="en-US" sz="1600" b="1" dirty="0"/>
                <a:t>extends </a:t>
              </a:r>
              <a:r>
                <a:rPr lang="en-US" sz="1600" dirty="0" smtClean="0"/>
                <a:t>Token </a:t>
              </a:r>
              <a:r>
                <a:rPr lang="en-US" sz="1600" dirty="0" smtClean="0">
                  <a:solidFill>
                    <a:srgbClr val="0070C0"/>
                  </a:solidFill>
                </a:rPr>
                <a:t>//)</a:t>
              </a:r>
            </a:p>
            <a:p>
              <a:r>
                <a:rPr lang="en-US" sz="1600" dirty="0" smtClean="0"/>
                <a:t>...</a:t>
              </a:r>
            </a:p>
            <a:p>
              <a:r>
                <a:rPr lang="en-US" sz="1600" b="1" dirty="0" smtClean="0"/>
                <a:t>case class </a:t>
              </a:r>
              <a:r>
                <a:rPr lang="en-US" sz="1600" dirty="0" smtClean="0"/>
                <a:t>IF </a:t>
              </a:r>
              <a:r>
                <a:rPr lang="en-US" sz="1600" b="1" dirty="0"/>
                <a:t>extends </a:t>
              </a:r>
              <a:r>
                <a:rPr lang="en-US" sz="1600" dirty="0"/>
                <a:t>Token </a:t>
              </a:r>
              <a:r>
                <a:rPr lang="en-US" sz="1600" dirty="0" smtClean="0">
                  <a:solidFill>
                    <a:srgbClr val="0070C0"/>
                  </a:solidFill>
                </a:rPr>
                <a:t>// ‘if’</a:t>
              </a:r>
            </a:p>
            <a:p>
              <a:r>
                <a:rPr lang="en-US" sz="1600" b="1" dirty="0"/>
                <a:t>case class </a:t>
              </a:r>
              <a:r>
                <a:rPr lang="en-US" sz="1600" dirty="0" smtClean="0"/>
                <a:t>WHILE </a:t>
              </a:r>
              <a:r>
                <a:rPr lang="en-US" sz="1600" b="1" dirty="0"/>
                <a:t>extends </a:t>
              </a:r>
              <a:r>
                <a:rPr lang="en-US" sz="1600" dirty="0"/>
                <a:t>Token </a:t>
              </a:r>
              <a:r>
                <a:rPr lang="en-US" sz="1600" b="1" dirty="0" smtClean="0"/>
                <a:t>case class </a:t>
              </a:r>
              <a:r>
                <a:rPr lang="en-US" sz="1600" dirty="0" smtClean="0"/>
                <a:t>EOF</a:t>
              </a:r>
              <a:r>
                <a:rPr lang="en-US" sz="1600" b="1" dirty="0" smtClean="0"/>
                <a:t> extends </a:t>
              </a:r>
              <a:r>
                <a:rPr lang="en-US" sz="1600" dirty="0" smtClean="0"/>
                <a:t>Token</a:t>
              </a:r>
            </a:p>
            <a:p>
              <a:r>
                <a:rPr lang="en-US" sz="1600" dirty="0"/>
                <a:t>	</a:t>
              </a:r>
              <a:r>
                <a:rPr lang="en-US" sz="1600" dirty="0" smtClean="0">
                  <a:solidFill>
                    <a:srgbClr val="0070C0"/>
                  </a:solidFill>
                </a:rPr>
                <a:t>// End </a:t>
              </a:r>
              <a:r>
                <a:rPr lang="en-US" sz="1600" dirty="0">
                  <a:solidFill>
                    <a:srgbClr val="0070C0"/>
                  </a:solidFill>
                </a:rPr>
                <a:t>O</a:t>
              </a:r>
              <a:r>
                <a:rPr lang="en-US" sz="1600" dirty="0" smtClean="0">
                  <a:solidFill>
                    <a:srgbClr val="0070C0"/>
                  </a:solidFill>
                </a:rPr>
                <a:t>f </a:t>
              </a:r>
              <a:r>
                <a:rPr lang="en-US" sz="1600" dirty="0">
                  <a:solidFill>
                    <a:srgbClr val="0070C0"/>
                  </a:solidFill>
                </a:rPr>
                <a:t>F</a:t>
              </a:r>
              <a:r>
                <a:rPr lang="en-US" sz="1600" dirty="0" smtClean="0">
                  <a:solidFill>
                    <a:srgbClr val="0070C0"/>
                  </a:solidFill>
                </a:rPr>
                <a:t>ile</a:t>
              </a:r>
            </a:p>
          </p:txBody>
        </p:sp>
      </p:grpSp>
      <p:grpSp>
        <p:nvGrpSpPr>
          <p:cNvPr id="22" name="Group 21"/>
          <p:cNvGrpSpPr/>
          <p:nvPr/>
        </p:nvGrpSpPr>
        <p:grpSpPr>
          <a:xfrm>
            <a:off x="1911240" y="3762360"/>
            <a:ext cx="3427671" cy="3035520"/>
            <a:chOff x="1911240" y="3762360"/>
            <a:chExt cx="3427671" cy="3035520"/>
          </a:xfrm>
        </p:grpSpPr>
        <p:sp>
          <p:nvSpPr>
            <p:cNvPr id="20" name="TextBox 19"/>
            <p:cNvSpPr txBox="1"/>
            <p:nvPr/>
          </p:nvSpPr>
          <p:spPr>
            <a:xfrm>
              <a:off x="2328899" y="5180203"/>
              <a:ext cx="3010012" cy="1569660"/>
            </a:xfrm>
            <a:prstGeom prst="rect">
              <a:avLst/>
            </a:prstGeom>
            <a:noFill/>
          </p:spPr>
          <p:txBody>
            <a:bodyPr wrap="square" rtlCol="0">
              <a:spAutoFit/>
            </a:bodyPr>
            <a:lstStyle/>
            <a:p>
              <a:r>
                <a:rPr lang="en-US" sz="1600" b="1" dirty="0" smtClean="0"/>
                <a:t>class </a:t>
              </a:r>
              <a:r>
                <a:rPr lang="en-US" sz="1600" dirty="0" err="1"/>
                <a:t>Lexer</a:t>
              </a:r>
              <a:r>
                <a:rPr lang="en-US" sz="1600" dirty="0"/>
                <a:t>(</a:t>
              </a:r>
              <a:r>
                <a:rPr lang="en-US" sz="1600" dirty="0" err="1"/>
                <a:t>ch</a:t>
              </a:r>
              <a:r>
                <a:rPr lang="en-US" sz="1600" dirty="0"/>
                <a:t> : </a:t>
              </a:r>
              <a:r>
                <a:rPr lang="en-US" sz="1600" dirty="0" err="1"/>
                <a:t>CharStream</a:t>
              </a:r>
              <a:r>
                <a:rPr lang="en-US" sz="1600" dirty="0"/>
                <a:t>) { </a:t>
              </a:r>
              <a:endParaRPr lang="en-US" sz="1600" dirty="0" smtClean="0"/>
            </a:p>
            <a:p>
              <a:r>
                <a:rPr lang="en-US" sz="1600" dirty="0"/>
                <a:t> </a:t>
              </a:r>
              <a:r>
                <a:rPr lang="en-US" sz="1600" dirty="0" smtClean="0"/>
                <a:t> </a:t>
              </a:r>
              <a:r>
                <a:rPr lang="en-US" sz="1600" b="1" dirty="0" err="1" smtClean="0"/>
                <a:t>var</a:t>
              </a:r>
              <a:r>
                <a:rPr lang="en-US" sz="1600" b="1" dirty="0" smtClean="0"/>
                <a:t> </a:t>
              </a:r>
              <a:r>
                <a:rPr lang="en-US" sz="1600" b="1" dirty="0">
                  <a:solidFill>
                    <a:srgbClr val="C00000"/>
                  </a:solidFill>
                </a:rPr>
                <a:t>current : Token</a:t>
              </a:r>
              <a:r>
                <a:rPr lang="en-US" sz="1600" dirty="0"/>
                <a:t> </a:t>
              </a:r>
              <a:endParaRPr lang="en-US" sz="1600" dirty="0" smtClean="0"/>
            </a:p>
            <a:p>
              <a:r>
                <a:rPr lang="en-US" sz="1600" dirty="0"/>
                <a:t> </a:t>
              </a:r>
              <a:r>
                <a:rPr lang="en-US" sz="1600" dirty="0" smtClean="0"/>
                <a:t> </a:t>
              </a:r>
              <a:r>
                <a:rPr lang="en-US" sz="1600" b="1" dirty="0" err="1" smtClean="0"/>
                <a:t>def</a:t>
              </a:r>
              <a:r>
                <a:rPr lang="en-US" sz="1600" b="1" dirty="0" smtClean="0"/>
                <a:t> </a:t>
              </a:r>
              <a:r>
                <a:rPr lang="en-US" sz="1600" dirty="0"/>
                <a:t>next : Unit = { </a:t>
              </a:r>
              <a:endParaRPr lang="en-US" sz="1600" dirty="0" smtClean="0"/>
            </a:p>
            <a:p>
              <a:r>
                <a:rPr lang="en-US" sz="1600" b="1" i="1" dirty="0">
                  <a:solidFill>
                    <a:srgbClr val="C00000"/>
                  </a:solidFill>
                </a:rPr>
                <a:t> </a:t>
              </a:r>
              <a:r>
                <a:rPr lang="en-US" sz="1600" b="1" i="1" dirty="0" smtClean="0">
                  <a:solidFill>
                    <a:srgbClr val="C00000"/>
                  </a:solidFill>
                </a:rPr>
                <a:t>   </a:t>
              </a:r>
              <a:r>
                <a:rPr lang="en-US" sz="1600" b="1" i="1" dirty="0" err="1" smtClean="0">
                  <a:solidFill>
                    <a:srgbClr val="C00000"/>
                  </a:solidFill>
                </a:rPr>
                <a:t>lexer</a:t>
              </a:r>
              <a:r>
                <a:rPr lang="en-US" sz="1600" b="1" i="1" dirty="0" smtClean="0">
                  <a:solidFill>
                    <a:srgbClr val="C00000"/>
                  </a:solidFill>
                </a:rPr>
                <a:t> code goes here </a:t>
              </a:r>
            </a:p>
            <a:p>
              <a:r>
                <a:rPr lang="en-US" sz="1600" dirty="0"/>
                <a:t> </a:t>
              </a:r>
              <a:r>
                <a:rPr lang="en-US" sz="1600" dirty="0" smtClean="0"/>
                <a:t> }</a:t>
              </a:r>
            </a:p>
            <a:p>
              <a:r>
                <a:rPr lang="en-US" sz="1600" dirty="0" smtClean="0"/>
                <a:t>}</a:t>
              </a:r>
            </a:p>
          </p:txBody>
        </p:sp>
        <mc:AlternateContent xmlns:mc="http://schemas.openxmlformats.org/markup-compatibility/2006" xmlns:p14="http://schemas.microsoft.com/office/powerpoint/2010/main">
          <mc:Choice Requires="p14">
            <p:contentPart p14:bwMode="auto" r:id="rId2">
              <p14:nvContentPartPr>
                <p14:cNvPr id="21" name="Ink 20"/>
                <p14:cNvContentPartPr/>
                <p14:nvPr/>
              </p14:nvContentPartPr>
              <p14:xfrm>
                <a:off x="1911240" y="3762360"/>
                <a:ext cx="3421080" cy="3035520"/>
              </p14:xfrm>
            </p:contentPart>
          </mc:Choice>
          <mc:Fallback xmlns="">
            <p:pic>
              <p:nvPicPr>
                <p:cNvPr id="21" name="Ink 20"/>
                <p:cNvPicPr/>
                <p:nvPr/>
              </p:nvPicPr>
              <p:blipFill>
                <a:blip r:embed="rId3"/>
                <a:stretch>
                  <a:fillRect/>
                </a:stretch>
              </p:blipFill>
              <p:spPr>
                <a:xfrm>
                  <a:off x="1897200" y="3755160"/>
                  <a:ext cx="3449880" cy="3058560"/>
                </a:xfrm>
                <a:prstGeom prst="rect">
                  <a:avLst/>
                </a:prstGeom>
              </p:spPr>
            </p:pic>
          </mc:Fallback>
        </mc:AlternateContent>
      </p:grpSp>
    </p:spTree>
    <p:extLst>
      <p:ext uri="{BB962C8B-B14F-4D97-AF65-F5344CB8AC3E}">
        <p14:creationId xmlns:p14="http://schemas.microsoft.com/office/powerpoint/2010/main" val="763829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Identifiers </a:t>
            </a:r>
            <a:r>
              <a:rPr lang="en-US" dirty="0"/>
              <a:t>and </a:t>
            </a:r>
            <a:r>
              <a:rPr lang="en-US" dirty="0" smtClean="0"/>
              <a:t>Keywords</a:t>
            </a:r>
            <a:endParaRPr lang="en-US" dirty="0"/>
          </a:p>
        </p:txBody>
      </p:sp>
      <p:sp>
        <p:nvSpPr>
          <p:cNvPr id="3" name="Content Placeholder 2"/>
          <p:cNvSpPr>
            <a:spLocks noGrp="1"/>
          </p:cNvSpPr>
          <p:nvPr>
            <p:ph idx="1"/>
          </p:nvPr>
        </p:nvSpPr>
        <p:spPr>
          <a:xfrm>
            <a:off x="314325" y="1470992"/>
            <a:ext cx="4243385" cy="4655172"/>
          </a:xfrm>
        </p:spPr>
        <p:txBody>
          <a:bodyPr/>
          <a:lstStyle/>
          <a:p>
            <a:pPr marL="0" indent="0">
              <a:buNone/>
            </a:pPr>
            <a:r>
              <a:rPr lang="en-US" sz="2200" b="1" dirty="0" smtClean="0">
                <a:solidFill>
                  <a:schemeClr val="tx1"/>
                </a:solidFill>
              </a:rPr>
              <a:t>if</a:t>
            </a:r>
            <a:r>
              <a:rPr lang="en-US" sz="2200" dirty="0" smtClean="0">
                <a:solidFill>
                  <a:schemeClr val="tx1"/>
                </a:solidFill>
              </a:rPr>
              <a:t> (</a:t>
            </a:r>
            <a:r>
              <a:rPr lang="en-US" sz="2200" dirty="0" err="1" smtClean="0">
                <a:solidFill>
                  <a:schemeClr val="tx1"/>
                </a:solidFill>
              </a:rPr>
              <a:t>isLetter</a:t>
            </a:r>
            <a:r>
              <a:rPr lang="en-US" sz="2200" dirty="0" smtClean="0">
                <a:solidFill>
                  <a:schemeClr val="tx1"/>
                </a:solidFill>
              </a:rPr>
              <a:t>) {</a:t>
            </a:r>
            <a:br>
              <a:rPr lang="en-US" sz="2200" dirty="0" smtClean="0">
                <a:solidFill>
                  <a:schemeClr val="tx1"/>
                </a:solidFill>
              </a:rPr>
            </a:br>
            <a:r>
              <a:rPr lang="en-US" sz="2200" dirty="0" smtClean="0">
                <a:solidFill>
                  <a:schemeClr val="tx1"/>
                </a:solidFill>
              </a:rPr>
              <a:t>  b = </a:t>
            </a:r>
            <a:r>
              <a:rPr lang="en-US" sz="2200" b="1" dirty="0" smtClean="0">
                <a:solidFill>
                  <a:schemeClr val="tx1"/>
                </a:solidFill>
              </a:rPr>
              <a:t>new</a:t>
            </a:r>
            <a:r>
              <a:rPr lang="en-US" sz="2200" dirty="0" smtClean="0">
                <a:solidFill>
                  <a:schemeClr val="tx1"/>
                </a:solidFill>
              </a:rPr>
              <a:t> </a:t>
            </a:r>
            <a:r>
              <a:rPr lang="en-US" sz="2200" dirty="0" err="1" smtClean="0">
                <a:solidFill>
                  <a:schemeClr val="tx1"/>
                </a:solidFill>
              </a:rPr>
              <a:t>StringBuffer</a:t>
            </a:r>
            <a:r>
              <a:rPr lang="en-US" sz="2200" dirty="0" smtClean="0">
                <a:solidFill>
                  <a:schemeClr val="tx1"/>
                </a:solidFill>
              </a:rPr>
              <a:t/>
            </a:r>
            <a:br>
              <a:rPr lang="en-US" sz="2200" dirty="0" smtClean="0">
                <a:solidFill>
                  <a:schemeClr val="tx1"/>
                </a:solidFill>
              </a:rPr>
            </a:br>
            <a:r>
              <a:rPr lang="en-US" sz="2200" dirty="0" smtClean="0">
                <a:solidFill>
                  <a:schemeClr val="tx1"/>
                </a:solidFill>
              </a:rPr>
              <a:t>  </a:t>
            </a:r>
            <a:r>
              <a:rPr lang="en-US" sz="2200" b="1" dirty="0" smtClean="0">
                <a:solidFill>
                  <a:schemeClr val="tx1"/>
                </a:solidFill>
              </a:rPr>
              <a:t>while</a:t>
            </a:r>
            <a:r>
              <a:rPr lang="en-US" sz="2200" dirty="0" smtClean="0">
                <a:solidFill>
                  <a:schemeClr val="tx1"/>
                </a:solidFill>
              </a:rPr>
              <a:t> (</a:t>
            </a:r>
            <a:r>
              <a:rPr lang="en-US" sz="2200" dirty="0" err="1" smtClean="0">
                <a:solidFill>
                  <a:schemeClr val="tx1"/>
                </a:solidFill>
              </a:rPr>
              <a:t>isLetter</a:t>
            </a:r>
            <a:r>
              <a:rPr lang="en-US" sz="2200" dirty="0" smtClean="0">
                <a:solidFill>
                  <a:schemeClr val="tx1"/>
                </a:solidFill>
              </a:rPr>
              <a:t> || </a:t>
            </a:r>
            <a:r>
              <a:rPr lang="en-US" sz="2200" dirty="0" err="1" smtClean="0">
                <a:solidFill>
                  <a:schemeClr val="tx1"/>
                </a:solidFill>
              </a:rPr>
              <a:t>isDigit</a:t>
            </a:r>
            <a:r>
              <a:rPr lang="en-US" sz="2200" dirty="0" smtClean="0">
                <a:solidFill>
                  <a:schemeClr val="tx1"/>
                </a:solidFill>
              </a:rPr>
              <a:t>) {</a:t>
            </a:r>
            <a:br>
              <a:rPr lang="en-US" sz="2200" dirty="0" smtClean="0">
                <a:solidFill>
                  <a:schemeClr val="tx1"/>
                </a:solidFill>
              </a:rPr>
            </a:br>
            <a:r>
              <a:rPr lang="en-US" sz="2200" dirty="0" smtClean="0">
                <a:solidFill>
                  <a:schemeClr val="tx1"/>
                </a:solidFill>
              </a:rPr>
              <a:t>     </a:t>
            </a:r>
            <a:r>
              <a:rPr lang="en-US" sz="2200" dirty="0" err="1" smtClean="0">
                <a:solidFill>
                  <a:schemeClr val="tx1"/>
                </a:solidFill>
              </a:rPr>
              <a:t>b.append</a:t>
            </a:r>
            <a:r>
              <a:rPr lang="en-US" sz="2200" dirty="0" smtClean="0">
                <a:solidFill>
                  <a:schemeClr val="tx1"/>
                </a:solidFill>
              </a:rPr>
              <a:t>(</a:t>
            </a:r>
            <a:r>
              <a:rPr lang="en-US" sz="2200" dirty="0" err="1" smtClean="0">
                <a:solidFill>
                  <a:schemeClr val="tx1"/>
                </a:solidFill>
              </a:rPr>
              <a:t>ch.current</a:t>
            </a:r>
            <a:r>
              <a:rPr lang="en-US" sz="2200" dirty="0" smtClean="0">
                <a:solidFill>
                  <a:schemeClr val="tx1"/>
                </a:solidFill>
              </a:rPr>
              <a:t>)</a:t>
            </a:r>
            <a:br>
              <a:rPr lang="en-US" sz="2200" dirty="0" smtClean="0">
                <a:solidFill>
                  <a:schemeClr val="tx1"/>
                </a:solidFill>
              </a:rPr>
            </a:br>
            <a:r>
              <a:rPr lang="en-US" sz="2200" dirty="0" smtClean="0">
                <a:solidFill>
                  <a:schemeClr val="tx1"/>
                </a:solidFill>
              </a:rPr>
              <a:t>     </a:t>
            </a:r>
            <a:r>
              <a:rPr lang="en-US" sz="2200" dirty="0" err="1" smtClean="0">
                <a:solidFill>
                  <a:schemeClr val="tx1"/>
                </a:solidFill>
              </a:rPr>
              <a:t>ch.next</a:t>
            </a:r>
            <a:r>
              <a:rPr lang="en-US" sz="2200" dirty="0" smtClean="0">
                <a:solidFill>
                  <a:schemeClr val="tx1"/>
                </a:solidFill>
              </a:rPr>
              <a:t/>
            </a:r>
            <a:br>
              <a:rPr lang="en-US" sz="2200" dirty="0" smtClean="0">
                <a:solidFill>
                  <a:schemeClr val="tx1"/>
                </a:solidFill>
              </a:rPr>
            </a:br>
            <a:r>
              <a:rPr lang="en-US" sz="2200" dirty="0" smtClean="0">
                <a:solidFill>
                  <a:schemeClr val="tx1"/>
                </a:solidFill>
              </a:rPr>
              <a:t>  }</a:t>
            </a:r>
            <a:br>
              <a:rPr lang="en-US" sz="2200" dirty="0" smtClean="0">
                <a:solidFill>
                  <a:schemeClr val="tx1"/>
                </a:solidFill>
              </a:rPr>
            </a:br>
            <a:r>
              <a:rPr lang="en-US" sz="2200" dirty="0" smtClean="0">
                <a:solidFill>
                  <a:schemeClr val="tx1"/>
                </a:solidFill>
              </a:rPr>
              <a:t> </a:t>
            </a:r>
            <a:r>
              <a:rPr lang="en-US" sz="2200" dirty="0" err="1" smtClean="0">
                <a:solidFill>
                  <a:schemeClr val="tx1"/>
                </a:solidFill>
              </a:rPr>
              <a:t>keywords.lookup</a:t>
            </a:r>
            <a:r>
              <a:rPr lang="en-US" sz="2200" dirty="0" smtClean="0">
                <a:solidFill>
                  <a:schemeClr val="tx1"/>
                </a:solidFill>
              </a:rPr>
              <a:t>(</a:t>
            </a:r>
            <a:r>
              <a:rPr lang="en-US" sz="2200" dirty="0" err="1" smtClean="0">
                <a:solidFill>
                  <a:schemeClr val="tx1"/>
                </a:solidFill>
              </a:rPr>
              <a:t>b.toString</a:t>
            </a:r>
            <a:r>
              <a:rPr lang="en-US" sz="2200" dirty="0" smtClean="0">
                <a:solidFill>
                  <a:schemeClr val="tx1"/>
                </a:solidFill>
              </a:rPr>
              <a:t>) { </a:t>
            </a:r>
            <a:br>
              <a:rPr lang="en-US" sz="2200" dirty="0" smtClean="0">
                <a:solidFill>
                  <a:schemeClr val="tx1"/>
                </a:solidFill>
              </a:rPr>
            </a:br>
            <a:r>
              <a:rPr lang="en-US" sz="2200" dirty="0" smtClean="0">
                <a:solidFill>
                  <a:schemeClr val="tx1"/>
                </a:solidFill>
              </a:rPr>
              <a:t>  </a:t>
            </a:r>
            <a:r>
              <a:rPr lang="en-US" sz="2200" b="1" dirty="0" smtClean="0">
                <a:solidFill>
                  <a:schemeClr val="tx1"/>
                </a:solidFill>
              </a:rPr>
              <a:t>case </a:t>
            </a:r>
            <a:r>
              <a:rPr lang="en-US" sz="2200" dirty="0" smtClean="0">
                <a:solidFill>
                  <a:schemeClr val="tx1"/>
                </a:solidFill>
              </a:rPr>
              <a:t>None =&gt; token=ID(</a:t>
            </a:r>
            <a:r>
              <a:rPr lang="en-US" sz="2200" dirty="0" err="1" smtClean="0">
                <a:solidFill>
                  <a:schemeClr val="tx1"/>
                </a:solidFill>
              </a:rPr>
              <a:t>b.toString</a:t>
            </a:r>
            <a:r>
              <a:rPr lang="en-US" sz="2200" dirty="0" smtClean="0">
                <a:solidFill>
                  <a:schemeClr val="tx1"/>
                </a:solidFill>
              </a:rPr>
              <a:t>)</a:t>
            </a:r>
            <a:br>
              <a:rPr lang="en-US" sz="2200" dirty="0" smtClean="0">
                <a:solidFill>
                  <a:schemeClr val="tx1"/>
                </a:solidFill>
              </a:rPr>
            </a:br>
            <a:r>
              <a:rPr lang="en-US" sz="2200" dirty="0" smtClean="0">
                <a:solidFill>
                  <a:schemeClr val="tx1"/>
                </a:solidFill>
              </a:rPr>
              <a:t>  </a:t>
            </a:r>
            <a:r>
              <a:rPr lang="en-US" sz="2200" b="1" dirty="0" smtClean="0">
                <a:solidFill>
                  <a:schemeClr val="tx1"/>
                </a:solidFill>
              </a:rPr>
              <a:t>case </a:t>
            </a:r>
            <a:r>
              <a:rPr lang="en-US" sz="2200" dirty="0" smtClean="0">
                <a:solidFill>
                  <a:schemeClr val="tx1"/>
                </a:solidFill>
              </a:rPr>
              <a:t>Some(kw) =&gt; token=kw</a:t>
            </a:r>
            <a:br>
              <a:rPr lang="en-US" sz="2200" dirty="0" smtClean="0">
                <a:solidFill>
                  <a:schemeClr val="tx1"/>
                </a:solidFill>
              </a:rPr>
            </a:br>
            <a:r>
              <a:rPr lang="en-US" sz="2200" dirty="0" smtClean="0">
                <a:solidFill>
                  <a:schemeClr val="tx1"/>
                </a:solidFill>
              </a:rPr>
              <a:t> }</a:t>
            </a:r>
          </a:p>
          <a:p>
            <a:pPr marL="0" indent="0">
              <a:buNone/>
            </a:pPr>
            <a:r>
              <a:rPr lang="en-US" sz="2200" dirty="0">
                <a:solidFill>
                  <a:schemeClr val="tx1"/>
                </a:solidFill>
              </a:rPr>
              <a:t>}</a:t>
            </a:r>
            <a:endParaRPr lang="en-US" sz="2200" dirty="0" smtClean="0">
              <a:solidFill>
                <a:schemeClr val="tx1"/>
              </a:solidFill>
            </a:endParaRPr>
          </a:p>
        </p:txBody>
      </p:sp>
      <p:sp>
        <p:nvSpPr>
          <p:cNvPr id="4" name="Rectangle 3"/>
          <p:cNvSpPr/>
          <p:nvPr/>
        </p:nvSpPr>
        <p:spPr>
          <a:xfrm>
            <a:off x="4557711" y="2791365"/>
            <a:ext cx="4429125" cy="3785652"/>
          </a:xfrm>
          <a:prstGeom prst="rect">
            <a:avLst/>
          </a:prstGeom>
        </p:spPr>
        <p:txBody>
          <a:bodyPr wrap="square">
            <a:spAutoFit/>
          </a:bodyPr>
          <a:lstStyle/>
          <a:p>
            <a:r>
              <a:rPr lang="en-US" dirty="0">
                <a:solidFill>
                  <a:srgbClr val="008000"/>
                </a:solidFill>
              </a:rPr>
              <a:t>Keywords look like identifiers, but are simply indicated as keywords in language definition</a:t>
            </a:r>
          </a:p>
          <a:p>
            <a:endParaRPr lang="en-US" dirty="0" smtClean="0">
              <a:solidFill>
                <a:srgbClr val="008000"/>
              </a:solidFill>
            </a:endParaRPr>
          </a:p>
          <a:p>
            <a:r>
              <a:rPr lang="en-US" dirty="0" smtClean="0">
                <a:solidFill>
                  <a:srgbClr val="008000"/>
                </a:solidFill>
              </a:rPr>
              <a:t>A </a:t>
            </a:r>
            <a:r>
              <a:rPr lang="en-US" dirty="0">
                <a:solidFill>
                  <a:srgbClr val="008000"/>
                </a:solidFill>
              </a:rPr>
              <a:t>constant Map from strings to keyword </a:t>
            </a:r>
            <a:r>
              <a:rPr lang="en-US" dirty="0" smtClean="0">
                <a:solidFill>
                  <a:srgbClr val="008000"/>
                </a:solidFill>
              </a:rPr>
              <a:t>tokens </a:t>
            </a:r>
          </a:p>
          <a:p>
            <a:endParaRPr lang="en-US" dirty="0" smtClean="0">
              <a:solidFill>
                <a:srgbClr val="008000"/>
              </a:solidFill>
            </a:endParaRPr>
          </a:p>
          <a:p>
            <a:r>
              <a:rPr lang="en-US" dirty="0" smtClean="0">
                <a:solidFill>
                  <a:srgbClr val="008000"/>
                </a:solidFill>
              </a:rPr>
              <a:t>if </a:t>
            </a:r>
            <a:r>
              <a:rPr lang="en-US" dirty="0">
                <a:solidFill>
                  <a:srgbClr val="008000"/>
                </a:solidFill>
              </a:rPr>
              <a:t>not in map, then it is ordinary identifier</a:t>
            </a:r>
          </a:p>
        </p:txBody>
      </p:sp>
      <p:sp>
        <p:nvSpPr>
          <p:cNvPr id="5" name="Rectangle 4"/>
          <p:cNvSpPr/>
          <p:nvPr/>
        </p:nvSpPr>
        <p:spPr>
          <a:xfrm>
            <a:off x="4086223" y="1097905"/>
            <a:ext cx="4653838" cy="830997"/>
          </a:xfrm>
          <a:prstGeom prst="rect">
            <a:avLst/>
          </a:prstGeom>
        </p:spPr>
        <p:txBody>
          <a:bodyPr wrap="none">
            <a:spAutoFit/>
          </a:bodyPr>
          <a:lstStyle/>
          <a:p>
            <a:r>
              <a:rPr lang="en-US" dirty="0" smtClean="0"/>
              <a:t>regular expression for identifiers:</a:t>
            </a:r>
          </a:p>
          <a:p>
            <a:pPr algn="ctr"/>
            <a:r>
              <a:rPr lang="en-US" b="1" dirty="0" smtClean="0">
                <a:solidFill>
                  <a:srgbClr val="C00000"/>
                </a:solidFill>
              </a:rPr>
              <a:t>letter </a:t>
            </a:r>
            <a:r>
              <a:rPr lang="en-US" b="1" dirty="0">
                <a:solidFill>
                  <a:srgbClr val="C00000"/>
                </a:solidFill>
              </a:rPr>
              <a:t>(</a:t>
            </a:r>
            <a:r>
              <a:rPr lang="en-US" b="1" dirty="0" err="1">
                <a:solidFill>
                  <a:srgbClr val="C00000"/>
                </a:solidFill>
              </a:rPr>
              <a:t>letter|digit</a:t>
            </a:r>
            <a:r>
              <a:rPr lang="en-US" b="1" dirty="0">
                <a:solidFill>
                  <a:srgbClr val="C00000"/>
                </a:solidFill>
              </a:rPr>
              <a:t>)* </a:t>
            </a:r>
          </a:p>
        </p:txBody>
      </p:sp>
    </p:spTree>
    <p:extLst>
      <p:ext uri="{BB962C8B-B14F-4D97-AF65-F5344CB8AC3E}">
        <p14:creationId xmlns:p14="http://schemas.microsoft.com/office/powerpoint/2010/main" val="2870322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 Constants and Their Value</a:t>
            </a:r>
            <a:endParaRPr lang="en-US" dirty="0"/>
          </a:p>
        </p:txBody>
      </p:sp>
      <p:sp>
        <p:nvSpPr>
          <p:cNvPr id="3" name="Content Placeholder 2"/>
          <p:cNvSpPr>
            <a:spLocks noGrp="1"/>
          </p:cNvSpPr>
          <p:nvPr>
            <p:ph idx="1"/>
          </p:nvPr>
        </p:nvSpPr>
        <p:spPr>
          <a:xfrm>
            <a:off x="457200" y="1470992"/>
            <a:ext cx="4950372" cy="4101133"/>
          </a:xfrm>
        </p:spPr>
        <p:txBody>
          <a:bodyPr/>
          <a:lstStyle/>
          <a:p>
            <a:pPr marL="0" indent="0">
              <a:buNone/>
            </a:pPr>
            <a:endParaRPr lang="en-US" sz="2400" b="1" dirty="0" smtClean="0">
              <a:solidFill>
                <a:schemeClr val="tx1"/>
              </a:solidFill>
            </a:endParaRPr>
          </a:p>
          <a:p>
            <a:pPr marL="0" indent="0">
              <a:buNone/>
            </a:pPr>
            <a:r>
              <a:rPr lang="en-US" sz="2400" b="1" dirty="0" smtClean="0">
                <a:solidFill>
                  <a:schemeClr val="tx1"/>
                </a:solidFill>
              </a:rPr>
              <a:t>if</a:t>
            </a:r>
            <a:r>
              <a:rPr lang="en-US" sz="2400" dirty="0" smtClean="0">
                <a:solidFill>
                  <a:schemeClr val="tx1"/>
                </a:solidFill>
              </a:rPr>
              <a:t> (</a:t>
            </a:r>
            <a:r>
              <a:rPr lang="en-US" sz="2400" dirty="0" err="1" smtClean="0">
                <a:solidFill>
                  <a:schemeClr val="tx1"/>
                </a:solidFill>
              </a:rPr>
              <a:t>isDigit</a:t>
            </a:r>
            <a:r>
              <a:rPr lang="en-US" sz="2400" dirty="0" smtClean="0">
                <a:solidFill>
                  <a:schemeClr val="tx1"/>
                </a:solidFill>
              </a:rPr>
              <a:t>) {</a:t>
            </a:r>
            <a:br>
              <a:rPr lang="en-US" sz="2400" dirty="0" smtClean="0">
                <a:solidFill>
                  <a:schemeClr val="tx1"/>
                </a:solidFill>
              </a:rPr>
            </a:br>
            <a:r>
              <a:rPr lang="en-US" sz="2400" dirty="0" smtClean="0">
                <a:solidFill>
                  <a:schemeClr val="tx1"/>
                </a:solidFill>
              </a:rPr>
              <a:t>  k = 0</a:t>
            </a:r>
            <a:br>
              <a:rPr lang="en-US" sz="2400" dirty="0" smtClean="0">
                <a:solidFill>
                  <a:schemeClr val="tx1"/>
                </a:solidFill>
              </a:rPr>
            </a:br>
            <a:r>
              <a:rPr lang="en-US" sz="2400" dirty="0" smtClean="0">
                <a:solidFill>
                  <a:schemeClr val="tx1"/>
                </a:solidFill>
              </a:rPr>
              <a:t>  </a:t>
            </a:r>
            <a:r>
              <a:rPr lang="en-US" sz="2400" b="1" dirty="0" smtClean="0">
                <a:solidFill>
                  <a:schemeClr val="tx1"/>
                </a:solidFill>
              </a:rPr>
              <a:t>while</a:t>
            </a:r>
            <a:r>
              <a:rPr lang="en-US" sz="2400" dirty="0" smtClean="0">
                <a:solidFill>
                  <a:schemeClr val="tx1"/>
                </a:solidFill>
              </a:rPr>
              <a:t> (</a:t>
            </a:r>
            <a:r>
              <a:rPr lang="en-US" sz="2400" dirty="0" err="1" smtClean="0">
                <a:solidFill>
                  <a:schemeClr val="tx1"/>
                </a:solidFill>
              </a:rPr>
              <a:t>isDigit</a:t>
            </a:r>
            <a:r>
              <a:rPr lang="en-US" sz="2400" dirty="0" smtClean="0">
                <a:solidFill>
                  <a:schemeClr val="tx1"/>
                </a:solidFill>
              </a:rPr>
              <a:t>) {</a:t>
            </a:r>
            <a:r>
              <a:rPr lang="en-US" sz="2400" dirty="0">
                <a:solidFill>
                  <a:schemeClr val="tx1"/>
                </a:solidFill>
              </a:rPr>
              <a:t/>
            </a:r>
            <a:br>
              <a:rPr lang="en-US" sz="2400" dirty="0">
                <a:solidFill>
                  <a:schemeClr val="tx1"/>
                </a:solidFill>
              </a:rPr>
            </a:br>
            <a:r>
              <a:rPr lang="en-US" sz="2400" dirty="0" smtClean="0">
                <a:solidFill>
                  <a:schemeClr val="tx1"/>
                </a:solidFill>
              </a:rPr>
              <a:t>    k = 10*k + </a:t>
            </a:r>
            <a:r>
              <a:rPr lang="en-US" sz="2400" dirty="0" err="1" smtClean="0">
                <a:solidFill>
                  <a:schemeClr val="tx1"/>
                </a:solidFill>
              </a:rPr>
              <a:t>toDigit</a:t>
            </a:r>
            <a:r>
              <a:rPr lang="en-US" sz="2400" dirty="0" smtClean="0">
                <a:solidFill>
                  <a:schemeClr val="tx1"/>
                </a:solidFill>
              </a:rPr>
              <a:t>(</a:t>
            </a:r>
            <a:r>
              <a:rPr lang="en-US" sz="2400" dirty="0" err="1" smtClean="0">
                <a:solidFill>
                  <a:schemeClr val="tx1"/>
                </a:solidFill>
              </a:rPr>
              <a:t>ch.current</a:t>
            </a:r>
            <a:r>
              <a:rPr lang="en-US" sz="2400" dirty="0" smtClean="0">
                <a:solidFill>
                  <a:schemeClr val="tx1"/>
                </a:solidFill>
              </a:rPr>
              <a:t>)</a:t>
            </a:r>
            <a:br>
              <a:rPr lang="en-US" sz="2400" dirty="0" smtClean="0">
                <a:solidFill>
                  <a:schemeClr val="tx1"/>
                </a:solidFill>
              </a:rPr>
            </a:br>
            <a:r>
              <a:rPr lang="en-US" sz="2400" dirty="0" smtClean="0">
                <a:solidFill>
                  <a:schemeClr val="tx1"/>
                </a:solidFill>
              </a:rPr>
              <a:t>    </a:t>
            </a:r>
            <a:r>
              <a:rPr lang="en-US" sz="2400" dirty="0" err="1" smtClean="0">
                <a:solidFill>
                  <a:schemeClr val="tx1"/>
                </a:solidFill>
              </a:rPr>
              <a:t>ch.next</a:t>
            </a: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br>
              <a:rPr lang="en-US" sz="2400" dirty="0" smtClean="0">
                <a:solidFill>
                  <a:schemeClr val="tx1"/>
                </a:solidFill>
              </a:rPr>
            </a:br>
            <a:r>
              <a:rPr lang="en-US" sz="2400" dirty="0" smtClean="0">
                <a:solidFill>
                  <a:schemeClr val="tx1"/>
                </a:solidFill>
              </a:rPr>
              <a:t>  token = </a:t>
            </a:r>
            <a:r>
              <a:rPr lang="en-US" sz="2400" dirty="0" err="1" smtClean="0">
                <a:solidFill>
                  <a:schemeClr val="tx1"/>
                </a:solidFill>
              </a:rPr>
              <a:t>IntConst</a:t>
            </a:r>
            <a:r>
              <a:rPr lang="en-US" sz="2400" dirty="0" smtClean="0">
                <a:solidFill>
                  <a:schemeClr val="tx1"/>
                </a:solidFill>
              </a:rPr>
              <a:t>(k)</a:t>
            </a:r>
            <a:br>
              <a:rPr lang="en-US" sz="2400" dirty="0" smtClean="0">
                <a:solidFill>
                  <a:schemeClr val="tx1"/>
                </a:solidFill>
              </a:rPr>
            </a:br>
            <a:r>
              <a:rPr lang="en-US" sz="2400" dirty="0" smtClean="0">
                <a:solidFill>
                  <a:schemeClr val="tx1"/>
                </a:solidFill>
              </a:rPr>
              <a:t>}</a:t>
            </a:r>
          </a:p>
        </p:txBody>
      </p:sp>
      <p:sp>
        <p:nvSpPr>
          <p:cNvPr id="5" name="Rectangle 4"/>
          <p:cNvSpPr/>
          <p:nvPr/>
        </p:nvSpPr>
        <p:spPr>
          <a:xfrm>
            <a:off x="4086223" y="1097905"/>
            <a:ext cx="4431021" cy="830997"/>
          </a:xfrm>
          <a:prstGeom prst="rect">
            <a:avLst/>
          </a:prstGeom>
        </p:spPr>
        <p:txBody>
          <a:bodyPr wrap="none">
            <a:spAutoFit/>
          </a:bodyPr>
          <a:lstStyle/>
          <a:p>
            <a:r>
              <a:rPr lang="en-US" dirty="0" smtClean="0"/>
              <a:t>regular expression for integers:</a:t>
            </a:r>
          </a:p>
          <a:p>
            <a:pPr algn="ctr"/>
            <a:r>
              <a:rPr lang="en-US" b="1" dirty="0" smtClean="0">
                <a:solidFill>
                  <a:srgbClr val="C00000"/>
                </a:solidFill>
              </a:rPr>
              <a:t>digit digit*</a:t>
            </a:r>
            <a:endParaRPr lang="en-US" b="1" dirty="0">
              <a:solidFill>
                <a:srgbClr val="C00000"/>
              </a:solidFill>
            </a:endParaRPr>
          </a:p>
        </p:txBody>
      </p:sp>
    </p:spTree>
    <p:extLst>
      <p:ext uri="{BB962C8B-B14F-4D97-AF65-F5344CB8AC3E}">
        <p14:creationId xmlns:p14="http://schemas.microsoft.com/office/powerpoint/2010/main" val="1299518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10"/>
            <a:ext cx="8229600" cy="1143000"/>
          </a:xfrm>
        </p:spPr>
        <p:txBody>
          <a:bodyPr/>
          <a:lstStyle/>
          <a:p>
            <a:r>
              <a:rPr lang="en-US" dirty="0" smtClean="0"/>
              <a:t>Deciding which </a:t>
            </a:r>
            <a:r>
              <a:rPr lang="en-US" dirty="0" smtClean="0"/>
              <a:t>Token is Coming</a:t>
            </a:r>
            <a:endParaRPr lang="en-US" dirty="0"/>
          </a:p>
        </p:txBody>
      </p:sp>
      <p:sp>
        <p:nvSpPr>
          <p:cNvPr id="3" name="Content Placeholder 2"/>
          <p:cNvSpPr>
            <a:spLocks noGrp="1"/>
          </p:cNvSpPr>
          <p:nvPr>
            <p:ph idx="1"/>
          </p:nvPr>
        </p:nvSpPr>
        <p:spPr>
          <a:xfrm>
            <a:off x="184417" y="1514006"/>
            <a:ext cx="8844321" cy="4420057"/>
          </a:xfrm>
        </p:spPr>
        <p:txBody>
          <a:bodyPr/>
          <a:lstStyle/>
          <a:p>
            <a:r>
              <a:rPr lang="en-US" dirty="0"/>
              <a:t>How do we know when we are supposed to analyze string, when integer sequence </a:t>
            </a:r>
            <a:r>
              <a:rPr lang="en-US" dirty="0" err="1"/>
              <a:t>etc</a:t>
            </a:r>
            <a:r>
              <a:rPr lang="en-US" dirty="0"/>
              <a:t>? </a:t>
            </a:r>
          </a:p>
          <a:p>
            <a:r>
              <a:rPr lang="en-US" dirty="0" smtClean="0"/>
              <a:t>Manual </a:t>
            </a:r>
            <a:r>
              <a:rPr lang="en-US" dirty="0"/>
              <a:t>construction: use </a:t>
            </a:r>
            <a:r>
              <a:rPr lang="en-US" b="1" dirty="0" err="1"/>
              <a:t>lookahead</a:t>
            </a:r>
            <a:r>
              <a:rPr lang="en-US" dirty="0"/>
              <a:t> (next symbol in stream) to decide on token class </a:t>
            </a:r>
          </a:p>
          <a:p>
            <a:r>
              <a:rPr lang="en-US" dirty="0"/>
              <a:t>compute first(e) - symbols with which e can start</a:t>
            </a:r>
          </a:p>
          <a:p>
            <a:r>
              <a:rPr lang="en-US" dirty="0"/>
              <a:t>check in which first(e) current token </a:t>
            </a:r>
            <a:r>
              <a:rPr lang="en-US" dirty="0" smtClean="0"/>
              <a:t>is</a:t>
            </a:r>
          </a:p>
          <a:p>
            <a:r>
              <a:rPr lang="en-US" dirty="0" smtClean="0"/>
              <a:t>If </a:t>
            </a:r>
            <a:r>
              <a:rPr lang="en-US" dirty="0">
                <a:solidFill>
                  <a:schemeClr val="tx1"/>
                </a:solidFill>
              </a:rPr>
              <a:t>L </a:t>
            </a:r>
            <a:r>
              <a:rPr lang="en-US" dirty="0">
                <a:solidFill>
                  <a:schemeClr val="tx1"/>
                </a:solidFill>
                <a:sym typeface="Symbol"/>
              </a:rPr>
              <a:t></a:t>
            </a:r>
            <a:r>
              <a:rPr lang="en-US" dirty="0">
                <a:solidFill>
                  <a:schemeClr val="tx1"/>
                </a:solidFill>
              </a:rPr>
              <a:t> A</a:t>
            </a:r>
            <a:r>
              <a:rPr lang="en-US" dirty="0" smtClean="0">
                <a:solidFill>
                  <a:schemeClr val="tx1"/>
                </a:solidFill>
              </a:rPr>
              <a:t>*</a:t>
            </a:r>
            <a:r>
              <a:rPr lang="en-US" dirty="0" smtClean="0"/>
              <a:t> is a language, then </a:t>
            </a:r>
            <a:r>
              <a:rPr lang="en-US" dirty="0" smtClean="0">
                <a:solidFill>
                  <a:schemeClr val="tx1"/>
                </a:solidFill>
              </a:rPr>
              <a:t>first(L)</a:t>
            </a:r>
            <a:r>
              <a:rPr lang="en-US" dirty="0" smtClean="0"/>
              <a:t> is set of all alphabet symbols that start some word in </a:t>
            </a:r>
            <a:r>
              <a:rPr lang="en-US" dirty="0" smtClean="0">
                <a:solidFill>
                  <a:schemeClr val="tx1"/>
                </a:solidFill>
              </a:rPr>
              <a:t>L</a:t>
            </a:r>
          </a:p>
          <a:p>
            <a:pPr marL="0" indent="0" algn="ctr">
              <a:buNone/>
            </a:pPr>
            <a:r>
              <a:rPr lang="en-US" dirty="0" smtClean="0">
                <a:solidFill>
                  <a:schemeClr val="tx1"/>
                </a:solidFill>
              </a:rPr>
              <a:t>first(L) = {</a:t>
            </a:r>
            <a:r>
              <a:rPr lang="en-US" dirty="0" err="1" smtClean="0">
                <a:solidFill>
                  <a:schemeClr val="tx1"/>
                </a:solidFill>
              </a:rPr>
              <a:t>a</a:t>
            </a:r>
            <a:r>
              <a:rPr lang="en-US" dirty="0" err="1" smtClean="0">
                <a:solidFill>
                  <a:schemeClr val="tx1"/>
                </a:solidFill>
                <a:sym typeface="Symbol"/>
              </a:rPr>
              <a:t>A</a:t>
            </a:r>
            <a:r>
              <a:rPr lang="en-US" dirty="0" smtClean="0">
                <a:solidFill>
                  <a:schemeClr val="tx1"/>
                </a:solidFill>
              </a:rPr>
              <a:t>|</a:t>
            </a:r>
            <a:r>
              <a:rPr lang="en-US" dirty="0" smtClean="0">
                <a:solidFill>
                  <a:schemeClr val="tx1"/>
                </a:solidFill>
                <a:sym typeface="Symbol"/>
              </a:rPr>
              <a:t></a:t>
            </a:r>
            <a:r>
              <a:rPr lang="en-US" dirty="0" err="1" smtClean="0">
                <a:solidFill>
                  <a:schemeClr val="tx1"/>
                </a:solidFill>
              </a:rPr>
              <a:t>v</a:t>
            </a:r>
            <a:r>
              <a:rPr lang="en-US" dirty="0" err="1" smtClean="0">
                <a:solidFill>
                  <a:schemeClr val="tx1"/>
                </a:solidFill>
                <a:sym typeface="Symbol"/>
              </a:rPr>
              <a:t></a:t>
            </a:r>
            <a:r>
              <a:rPr lang="en-US" dirty="0" err="1" smtClean="0">
                <a:solidFill>
                  <a:schemeClr val="tx1"/>
                </a:solidFill>
              </a:rPr>
              <a:t>A</a:t>
            </a:r>
            <a:r>
              <a:rPr lang="en-US" dirty="0">
                <a:solidFill>
                  <a:schemeClr val="tx1"/>
                </a:solidFill>
              </a:rPr>
              <a:t>* </a:t>
            </a:r>
            <a:r>
              <a:rPr lang="en-US" dirty="0" smtClean="0">
                <a:solidFill>
                  <a:schemeClr val="tx1"/>
                </a:solidFill>
              </a:rPr>
              <a:t>. a v </a:t>
            </a:r>
            <a:r>
              <a:rPr lang="en-US" b="1" dirty="0">
                <a:solidFill>
                  <a:schemeClr val="tx1"/>
                </a:solidFill>
                <a:sym typeface="Symbol"/>
              </a:rPr>
              <a:t></a:t>
            </a:r>
            <a:r>
              <a:rPr lang="en-US" dirty="0" smtClean="0">
                <a:solidFill>
                  <a:schemeClr val="tx1"/>
                </a:solidFill>
              </a:rPr>
              <a:t> L}</a:t>
            </a:r>
          </a:p>
          <a:p>
            <a:endParaRPr lang="en-US" dirty="0"/>
          </a:p>
        </p:txBody>
      </p:sp>
    </p:spTree>
    <p:extLst>
      <p:ext uri="{BB962C8B-B14F-4D97-AF65-F5344CB8AC3E}">
        <p14:creationId xmlns:p14="http://schemas.microsoft.com/office/powerpoint/2010/main" val="2530515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Symbols of a </a:t>
            </a:r>
            <a:r>
              <a:rPr lang="en-US" dirty="0" smtClean="0"/>
              <a:t>Set of Words</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first({a, bb, ab}) = {</a:t>
            </a:r>
            <a:r>
              <a:rPr lang="en-US" dirty="0" err="1" smtClean="0">
                <a:solidFill>
                  <a:schemeClr val="tx1"/>
                </a:solidFill>
              </a:rPr>
              <a:t>a,b</a:t>
            </a:r>
            <a:r>
              <a:rPr lang="en-US" dirty="0" smtClean="0">
                <a:solidFill>
                  <a:schemeClr val="tx1"/>
                </a:solidFill>
              </a:rPr>
              <a:t>}</a:t>
            </a:r>
          </a:p>
          <a:p>
            <a:pPr marL="0" indent="0">
              <a:buNone/>
            </a:pPr>
            <a:r>
              <a:rPr lang="en-US" dirty="0" smtClean="0">
                <a:solidFill>
                  <a:schemeClr val="tx1"/>
                </a:solidFill>
              </a:rPr>
              <a:t>first({a, ab}) = {a}</a:t>
            </a:r>
          </a:p>
          <a:p>
            <a:pPr marL="0" indent="0">
              <a:buNone/>
            </a:pPr>
            <a:r>
              <a:rPr lang="en-US" dirty="0" smtClean="0">
                <a:solidFill>
                  <a:schemeClr val="tx1"/>
                </a:solidFill>
              </a:rPr>
              <a:t>first({</a:t>
            </a:r>
            <a:r>
              <a:rPr lang="en-US" dirty="0" err="1" smtClean="0">
                <a:solidFill>
                  <a:schemeClr val="tx1"/>
                </a:solidFill>
              </a:rPr>
              <a:t>aaaaaaa</a:t>
            </a:r>
            <a:r>
              <a:rPr lang="en-US" dirty="0" smtClean="0">
                <a:solidFill>
                  <a:schemeClr val="tx1"/>
                </a:solidFill>
              </a:rPr>
              <a:t>})={a}</a:t>
            </a:r>
          </a:p>
          <a:p>
            <a:pPr marL="0" indent="0">
              <a:buNone/>
            </a:pPr>
            <a:r>
              <a:rPr lang="en-US" dirty="0" smtClean="0">
                <a:solidFill>
                  <a:schemeClr val="tx1"/>
                </a:solidFill>
              </a:rPr>
              <a:t>first({a})={a}</a:t>
            </a:r>
          </a:p>
          <a:p>
            <a:pPr marL="0" indent="0">
              <a:buNone/>
            </a:pPr>
            <a:r>
              <a:rPr lang="en-US" dirty="0" smtClean="0">
                <a:solidFill>
                  <a:schemeClr val="tx1"/>
                </a:solidFill>
              </a:rPr>
              <a:t>first({})={}</a:t>
            </a:r>
          </a:p>
          <a:p>
            <a:pPr marL="0" indent="0">
              <a:buNone/>
            </a:pPr>
            <a:r>
              <a:rPr lang="en-US" dirty="0" smtClean="0">
                <a:solidFill>
                  <a:schemeClr val="tx1"/>
                </a:solidFill>
              </a:rPr>
              <a:t>first({</a:t>
            </a:r>
            <a:r>
              <a:rPr lang="en-US" dirty="0" smtClean="0">
                <a:solidFill>
                  <a:schemeClr val="tx1"/>
                </a:solidFill>
                <a:sym typeface="Symbol" panose="05050102010706020507" pitchFamily="18" charset="2"/>
              </a:rPr>
              <a:t></a:t>
            </a:r>
            <a:r>
              <a:rPr lang="en-US" dirty="0" smtClean="0">
                <a:solidFill>
                  <a:schemeClr val="tx1"/>
                </a:solidFill>
              </a:rPr>
              <a:t>})={}</a:t>
            </a:r>
          </a:p>
          <a:p>
            <a:pPr marL="0" indent="0">
              <a:buNone/>
            </a:pPr>
            <a:r>
              <a:rPr lang="en-US" dirty="0" smtClean="0">
                <a:solidFill>
                  <a:schemeClr val="tx1"/>
                </a:solidFill>
              </a:rPr>
              <a:t>first({</a:t>
            </a:r>
            <a:r>
              <a:rPr lang="en-US" dirty="0" smtClean="0">
                <a:solidFill>
                  <a:schemeClr val="tx1"/>
                </a:solidFill>
                <a:sym typeface="Symbol" panose="05050102010706020507" pitchFamily="18" charset="2"/>
              </a:rPr>
              <a:t>,</a:t>
            </a:r>
            <a:r>
              <a:rPr lang="en-US" dirty="0" err="1" smtClean="0">
                <a:solidFill>
                  <a:schemeClr val="tx1"/>
                </a:solidFill>
                <a:sym typeface="Symbol" panose="05050102010706020507" pitchFamily="18" charset="2"/>
              </a:rPr>
              <a:t>ba</a:t>
            </a:r>
            <a:r>
              <a:rPr lang="en-US" dirty="0" smtClean="0">
                <a:solidFill>
                  <a:schemeClr val="tx1"/>
                </a:solidFill>
              </a:rPr>
              <a:t>})={b}</a:t>
            </a:r>
          </a:p>
          <a:p>
            <a:pPr marL="0" indent="0">
              <a:buNone/>
            </a:pPr>
            <a:endParaRPr lang="en-US" dirty="0" smtClean="0">
              <a:solidFill>
                <a:schemeClr val="tx1"/>
              </a:solidFill>
            </a:endParaRPr>
          </a:p>
        </p:txBody>
      </p:sp>
    </p:spTree>
    <p:extLst>
      <p:ext uri="{BB962C8B-B14F-4D97-AF65-F5344CB8AC3E}">
        <p14:creationId xmlns:p14="http://schemas.microsoft.com/office/powerpoint/2010/main" val="997916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Properties of Words</a:t>
            </a:r>
            <a:endParaRPr lang="en-US" dirty="0"/>
          </a:p>
        </p:txBody>
      </p:sp>
      <p:sp>
        <p:nvSpPr>
          <p:cNvPr id="8" name="Content Placeholder 7"/>
          <p:cNvSpPr>
            <a:spLocks noGrp="1"/>
          </p:cNvSpPr>
          <p:nvPr>
            <p:ph idx="1"/>
          </p:nvPr>
        </p:nvSpPr>
        <p:spPr/>
        <p:txBody>
          <a:bodyPr/>
          <a:lstStyle/>
          <a:p>
            <a:pPr marL="0" indent="0">
              <a:buNone/>
            </a:pPr>
            <a:r>
              <a:rPr lang="en-US" dirty="0" smtClean="0"/>
              <a:t>Concatenation is associative:</a:t>
            </a:r>
            <a:endParaRPr lang="en-US" dirty="0" smtClean="0">
              <a:solidFill>
                <a:schemeClr val="tx1"/>
              </a:solidFill>
            </a:endParaRPr>
          </a:p>
          <a:p>
            <a:pPr marL="0" indent="0">
              <a:buNone/>
            </a:pPr>
            <a:r>
              <a:rPr lang="en-US" dirty="0" smtClean="0">
                <a:solidFill>
                  <a:schemeClr val="tx1"/>
                </a:solidFill>
              </a:rPr>
              <a:t>	(w</a:t>
            </a:r>
            <a:r>
              <a:rPr lang="en-US" baseline="-25000" dirty="0" smtClean="0">
                <a:solidFill>
                  <a:schemeClr val="tx1"/>
                </a:solidFill>
              </a:rPr>
              <a:t>1</a:t>
            </a:r>
            <a:r>
              <a:rPr lang="en-US" dirty="0" smtClean="0">
                <a:solidFill>
                  <a:schemeClr val="tx1"/>
                </a:solidFill>
              </a:rPr>
              <a:t> ∙ w</a:t>
            </a:r>
            <a:r>
              <a:rPr lang="en-US" baseline="-25000" dirty="0" smtClean="0">
                <a:solidFill>
                  <a:schemeClr val="tx1"/>
                </a:solidFill>
              </a:rPr>
              <a:t>2</a:t>
            </a:r>
            <a:r>
              <a:rPr lang="en-US" dirty="0" smtClean="0">
                <a:solidFill>
                  <a:schemeClr val="tx1"/>
                </a:solidFill>
              </a:rPr>
              <a:t>)∙ w</a:t>
            </a:r>
            <a:r>
              <a:rPr lang="en-US" baseline="-25000" dirty="0" smtClean="0">
                <a:solidFill>
                  <a:schemeClr val="tx1"/>
                </a:solidFill>
              </a:rPr>
              <a:t>3 </a:t>
            </a:r>
            <a:r>
              <a:rPr lang="en-US" dirty="0" smtClean="0">
                <a:solidFill>
                  <a:schemeClr val="tx1"/>
                </a:solidFill>
              </a:rPr>
              <a:t>= </a:t>
            </a:r>
            <a:r>
              <a:rPr lang="en-US" dirty="0">
                <a:solidFill>
                  <a:schemeClr val="tx1"/>
                </a:solidFill>
              </a:rPr>
              <a:t>w</a:t>
            </a:r>
            <a:r>
              <a:rPr lang="en-US" baseline="-25000" dirty="0">
                <a:solidFill>
                  <a:schemeClr val="tx1"/>
                </a:solidFill>
              </a:rPr>
              <a:t>1</a:t>
            </a:r>
            <a:r>
              <a:rPr lang="en-US" dirty="0">
                <a:solidFill>
                  <a:schemeClr val="tx1"/>
                </a:solidFill>
              </a:rPr>
              <a:t> </a:t>
            </a:r>
            <a:r>
              <a:rPr lang="en-US" dirty="0" smtClean="0">
                <a:solidFill>
                  <a:schemeClr val="tx1"/>
                </a:solidFill>
              </a:rPr>
              <a:t>∙ (w</a:t>
            </a:r>
            <a:r>
              <a:rPr lang="en-US" baseline="-25000" dirty="0" smtClean="0">
                <a:solidFill>
                  <a:schemeClr val="tx1"/>
                </a:solidFill>
              </a:rPr>
              <a:t>2 </a:t>
            </a:r>
            <a:r>
              <a:rPr lang="en-US" dirty="0" smtClean="0">
                <a:solidFill>
                  <a:schemeClr val="tx1"/>
                </a:solidFill>
              </a:rPr>
              <a:t>∙ w</a:t>
            </a:r>
            <a:r>
              <a:rPr lang="en-US" baseline="-25000" dirty="0" smtClean="0">
                <a:solidFill>
                  <a:schemeClr val="tx1"/>
                </a:solidFill>
              </a:rPr>
              <a:t>3</a:t>
            </a:r>
            <a:r>
              <a:rPr lang="en-US" dirty="0" smtClean="0">
                <a:solidFill>
                  <a:schemeClr val="tx1"/>
                </a:solidFill>
              </a:rPr>
              <a:t>)</a:t>
            </a:r>
            <a:endParaRPr lang="en-US" dirty="0"/>
          </a:p>
          <a:p>
            <a:pPr marL="0" indent="0">
              <a:buNone/>
            </a:pPr>
            <a:r>
              <a:rPr lang="en-US" dirty="0" smtClean="0"/>
              <a:t>Empty word </a:t>
            </a:r>
            <a:r>
              <a:rPr lang="el-GR" dirty="0">
                <a:solidFill>
                  <a:schemeClr val="tx1"/>
                </a:solidFill>
              </a:rPr>
              <a:t>ε </a:t>
            </a:r>
            <a:r>
              <a:rPr lang="en-US" dirty="0" smtClean="0"/>
              <a:t>is left and right identity:</a:t>
            </a:r>
          </a:p>
          <a:p>
            <a:pPr marL="0" indent="0">
              <a:buNone/>
            </a:pPr>
            <a:r>
              <a:rPr lang="en-US" dirty="0" smtClean="0">
                <a:solidFill>
                  <a:schemeClr val="tx1"/>
                </a:solidFill>
              </a:rPr>
              <a:t>	w ∙ </a:t>
            </a:r>
            <a:r>
              <a:rPr lang="el-GR" dirty="0">
                <a:solidFill>
                  <a:schemeClr val="tx1"/>
                </a:solidFill>
              </a:rPr>
              <a:t>ε</a:t>
            </a:r>
            <a:r>
              <a:rPr lang="el-GR" dirty="0" smtClean="0">
                <a:solidFill>
                  <a:schemeClr val="tx1"/>
                </a:solidFill>
              </a:rPr>
              <a:t> </a:t>
            </a:r>
            <a:r>
              <a:rPr lang="en-US" dirty="0" smtClean="0">
                <a:solidFill>
                  <a:schemeClr val="tx1"/>
                </a:solidFill>
              </a:rPr>
              <a:t>= w</a:t>
            </a:r>
            <a:br>
              <a:rPr lang="en-US" dirty="0" smtClean="0">
                <a:solidFill>
                  <a:schemeClr val="tx1"/>
                </a:solidFill>
              </a:rPr>
            </a:br>
            <a:r>
              <a:rPr lang="en-US" dirty="0" smtClean="0">
                <a:solidFill>
                  <a:schemeClr val="tx1"/>
                </a:solidFill>
              </a:rPr>
              <a:t>	</a:t>
            </a:r>
            <a:r>
              <a:rPr lang="el-GR" dirty="0" smtClean="0">
                <a:solidFill>
                  <a:schemeClr val="tx1"/>
                </a:solidFill>
              </a:rPr>
              <a:t>ε </a:t>
            </a:r>
            <a:r>
              <a:rPr lang="en-US" dirty="0" smtClean="0">
                <a:solidFill>
                  <a:schemeClr val="tx1"/>
                </a:solidFill>
              </a:rPr>
              <a:t>∙ w =</a:t>
            </a:r>
            <a:r>
              <a:rPr lang="en-US" dirty="0">
                <a:solidFill>
                  <a:schemeClr val="tx1"/>
                </a:solidFill>
              </a:rPr>
              <a:t> w</a:t>
            </a:r>
            <a:endParaRPr lang="en-US" dirty="0"/>
          </a:p>
          <a:p>
            <a:pPr marL="0" indent="0">
              <a:buNone/>
            </a:pPr>
            <a:r>
              <a:rPr lang="en-US" dirty="0" smtClean="0"/>
              <a:t>In the terminology of abstract algebra, the structure</a:t>
            </a:r>
          </a:p>
          <a:p>
            <a:pPr marL="0" indent="0">
              <a:buNone/>
            </a:pPr>
            <a:r>
              <a:rPr lang="en-US" dirty="0" smtClean="0">
                <a:solidFill>
                  <a:schemeClr val="tx1"/>
                </a:solidFill>
              </a:rPr>
              <a:t>	(A*, ∙, </a:t>
            </a:r>
            <a:r>
              <a:rPr lang="el-GR" dirty="0" smtClean="0">
                <a:solidFill>
                  <a:schemeClr val="tx1"/>
                </a:solidFill>
              </a:rPr>
              <a:t>ε</a:t>
            </a:r>
            <a:r>
              <a:rPr lang="en-US" dirty="0" smtClean="0">
                <a:solidFill>
                  <a:schemeClr val="tx1"/>
                </a:solidFill>
              </a:rPr>
              <a:t>) is a </a:t>
            </a:r>
            <a:r>
              <a:rPr lang="en-US" b="1" dirty="0" err="1" smtClean="0">
                <a:solidFill>
                  <a:schemeClr val="tx1"/>
                </a:solidFill>
              </a:rPr>
              <a:t>monoid</a:t>
            </a:r>
            <a:endParaRPr lang="en-US" b="1" dirty="0" smtClean="0">
              <a:solidFill>
                <a:schemeClr val="tx1"/>
              </a:solidFill>
            </a:endParaRPr>
          </a:p>
          <a:p>
            <a:pPr marL="0" indent="0">
              <a:buNone/>
            </a:pPr>
            <a:endParaRPr lang="en-US" dirty="0" smtClean="0"/>
          </a:p>
        </p:txBody>
      </p:sp>
    </p:spTree>
    <p:extLst>
      <p:ext uri="{BB962C8B-B14F-4D97-AF65-F5344CB8AC3E}">
        <p14:creationId xmlns:p14="http://schemas.microsoft.com/office/powerpoint/2010/main" val="327107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of a </a:t>
            </a:r>
            <a:r>
              <a:rPr lang="en-US" dirty="0" err="1" smtClean="0"/>
              <a:t>regexp</a:t>
            </a:r>
            <a:endParaRPr lang="en-US" dirty="0"/>
          </a:p>
        </p:txBody>
      </p:sp>
      <p:sp>
        <p:nvSpPr>
          <p:cNvPr id="3" name="Content Placeholder 2"/>
          <p:cNvSpPr>
            <a:spLocks noGrp="1"/>
          </p:cNvSpPr>
          <p:nvPr>
            <p:ph idx="1"/>
          </p:nvPr>
        </p:nvSpPr>
        <p:spPr>
          <a:xfrm>
            <a:off x="457200" y="1111232"/>
            <a:ext cx="8229600" cy="4655172"/>
          </a:xfrm>
        </p:spPr>
        <p:txBody>
          <a:bodyPr/>
          <a:lstStyle/>
          <a:p>
            <a:r>
              <a:rPr lang="en-US" sz="2400" dirty="0"/>
              <a:t>Given regular expression e, how to compute first(e)? </a:t>
            </a:r>
          </a:p>
          <a:p>
            <a:pPr lvl="1"/>
            <a:r>
              <a:rPr lang="en-US" sz="2400" dirty="0"/>
              <a:t>use automata (we will see this </a:t>
            </a:r>
            <a:r>
              <a:rPr lang="en-US" sz="2400" dirty="0" smtClean="0"/>
              <a:t>later)</a:t>
            </a:r>
            <a:endParaRPr lang="en-US" sz="2400" dirty="0"/>
          </a:p>
          <a:p>
            <a:pPr lvl="1"/>
            <a:r>
              <a:rPr lang="en-US" sz="2400" dirty="0"/>
              <a:t>rules that directly compute them (also work for grammars, we will see them for parsing)</a:t>
            </a:r>
          </a:p>
          <a:p>
            <a:r>
              <a:rPr lang="en-US" sz="2400" dirty="0"/>
              <a:t>Examples of </a:t>
            </a:r>
            <a:r>
              <a:rPr lang="en-US" sz="2400" dirty="0">
                <a:solidFill>
                  <a:schemeClr val="tx1"/>
                </a:solidFill>
              </a:rPr>
              <a:t>first(e) </a:t>
            </a:r>
            <a:r>
              <a:rPr lang="en-US" sz="2400" dirty="0"/>
              <a:t>computation: </a:t>
            </a:r>
          </a:p>
          <a:p>
            <a:pPr lvl="1"/>
            <a:r>
              <a:rPr lang="en-US" sz="2400" dirty="0"/>
              <a:t>first(</a:t>
            </a:r>
            <a:r>
              <a:rPr lang="en-US" sz="2400" dirty="0" err="1"/>
              <a:t>ab</a:t>
            </a:r>
            <a:r>
              <a:rPr lang="en-US" sz="2400" dirty="0"/>
              <a:t>*) = a</a:t>
            </a:r>
          </a:p>
          <a:p>
            <a:pPr lvl="1"/>
            <a:r>
              <a:rPr lang="en-US" sz="2400" dirty="0"/>
              <a:t>first(</a:t>
            </a:r>
            <a:r>
              <a:rPr lang="en-US" sz="2400" dirty="0" err="1"/>
              <a:t>ab</a:t>
            </a:r>
            <a:r>
              <a:rPr lang="en-US" sz="2400" dirty="0"/>
              <a:t>*|c) = {</a:t>
            </a:r>
            <a:r>
              <a:rPr lang="en-US" sz="2400" dirty="0" err="1"/>
              <a:t>a,c</a:t>
            </a:r>
            <a:r>
              <a:rPr lang="en-US" sz="2400" dirty="0"/>
              <a:t>}</a:t>
            </a:r>
          </a:p>
          <a:p>
            <a:pPr lvl="1"/>
            <a:r>
              <a:rPr lang="en-US" sz="2400" dirty="0"/>
              <a:t>first(a*b*c) = {</a:t>
            </a:r>
            <a:r>
              <a:rPr lang="en-US" sz="2400" dirty="0" err="1"/>
              <a:t>a,b,c</a:t>
            </a:r>
            <a:r>
              <a:rPr lang="en-US" sz="2400" dirty="0"/>
              <a:t>}</a:t>
            </a:r>
          </a:p>
          <a:p>
            <a:pPr lvl="1"/>
            <a:r>
              <a:rPr lang="en-US" sz="2400" dirty="0"/>
              <a:t>first( (</a:t>
            </a:r>
            <a:r>
              <a:rPr lang="en-US" sz="2400" dirty="0" err="1"/>
              <a:t>cb|a</a:t>
            </a:r>
            <a:r>
              <a:rPr lang="en-US" sz="2400" dirty="0"/>
              <a:t>*c*)d*e) ) = </a:t>
            </a:r>
          </a:p>
          <a:p>
            <a:r>
              <a:rPr lang="en-US" sz="2400" dirty="0"/>
              <a:t>Notion of </a:t>
            </a:r>
            <a:r>
              <a:rPr lang="en-US" sz="2400" dirty="0" err="1" smtClean="0">
                <a:solidFill>
                  <a:schemeClr val="tx1"/>
                </a:solidFill>
              </a:rPr>
              <a:t>nullable</a:t>
            </a:r>
            <a:r>
              <a:rPr lang="en-US" sz="2400" dirty="0" smtClean="0">
                <a:solidFill>
                  <a:schemeClr val="tx1"/>
                </a:solidFill>
              </a:rPr>
              <a:t>(r)</a:t>
            </a:r>
            <a:r>
              <a:rPr lang="en-US" sz="2400" dirty="0" smtClean="0"/>
              <a:t> </a:t>
            </a:r>
            <a:r>
              <a:rPr lang="en-US" sz="2400" dirty="0"/>
              <a:t>- whether </a:t>
            </a:r>
            <a:r>
              <a:rPr lang="en-US" sz="2400" dirty="0" smtClean="0"/>
              <a:t>empty </a:t>
            </a:r>
            <a:r>
              <a:rPr lang="en-US" sz="2400" dirty="0"/>
              <a:t>string belongs to the regular language. </a:t>
            </a:r>
          </a:p>
        </p:txBody>
      </p:sp>
    </p:spTree>
    <p:extLst>
      <p:ext uri="{BB962C8B-B14F-4D97-AF65-F5344CB8AC3E}">
        <p14:creationId xmlns:p14="http://schemas.microsoft.com/office/powerpoint/2010/main" val="16775491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symbols of words in a </a:t>
            </a:r>
            <a:r>
              <a:rPr lang="en-US" dirty="0" err="1" smtClean="0"/>
              <a:t>regexp</a:t>
            </a:r>
            <a:endParaRPr lang="en-US" dirty="0"/>
          </a:p>
        </p:txBody>
      </p:sp>
      <p:sp>
        <p:nvSpPr>
          <p:cNvPr id="3" name="Content Placeholder 2"/>
          <p:cNvSpPr>
            <a:spLocks noGrp="1"/>
          </p:cNvSpPr>
          <p:nvPr>
            <p:ph idx="1"/>
          </p:nvPr>
        </p:nvSpPr>
        <p:spPr>
          <a:xfrm>
            <a:off x="457200" y="1101777"/>
            <a:ext cx="8229600" cy="5299024"/>
          </a:xfrm>
        </p:spPr>
        <p:txBody>
          <a:bodyPr/>
          <a:lstStyle/>
          <a:p>
            <a:pPr marL="0" indent="0">
              <a:buNone/>
            </a:pPr>
            <a:r>
              <a:rPr lang="en-US" dirty="0" smtClean="0">
                <a:solidFill>
                  <a:schemeClr val="tx1"/>
                </a:solidFill>
              </a:rPr>
              <a:t>first : </a:t>
            </a:r>
            <a:r>
              <a:rPr lang="en-US" dirty="0" err="1" smtClean="0">
                <a:solidFill>
                  <a:schemeClr val="tx1"/>
                </a:solidFill>
              </a:rPr>
              <a:t>RegExp</a:t>
            </a:r>
            <a:r>
              <a:rPr lang="en-US" dirty="0" smtClean="0">
                <a:solidFill>
                  <a:schemeClr val="tx1"/>
                </a:solidFill>
              </a:rPr>
              <a:t> </a:t>
            </a:r>
            <a:r>
              <a:rPr lang="en-US" dirty="0">
                <a:solidFill>
                  <a:schemeClr val="tx1"/>
                </a:solidFill>
              </a:rPr>
              <a:t>=</a:t>
            </a:r>
            <a:r>
              <a:rPr lang="en-US" dirty="0" smtClean="0">
                <a:solidFill>
                  <a:schemeClr val="tx1"/>
                </a:solidFill>
              </a:rPr>
              <a:t>&gt; Set[A]</a:t>
            </a:r>
            <a:r>
              <a:rPr lang="en-US" baseline="30000" dirty="0" smtClean="0">
                <a:solidFill>
                  <a:schemeClr val="tx1"/>
                </a:solidFill>
              </a:rPr>
              <a:t>	</a:t>
            </a:r>
            <a:r>
              <a:rPr lang="en-US" dirty="0" smtClean="0">
                <a:solidFill>
                  <a:schemeClr val="tx1"/>
                </a:solidFill>
              </a:rPr>
              <a:t>first(e) </a:t>
            </a:r>
            <a:r>
              <a:rPr lang="en-US" dirty="0" smtClean="0">
                <a:solidFill>
                  <a:schemeClr val="tx1"/>
                </a:solidFill>
                <a:sym typeface="Symbol"/>
              </a:rPr>
              <a:t> A</a:t>
            </a:r>
            <a:endParaRPr lang="en-US" baseline="30000" dirty="0">
              <a:solidFill>
                <a:schemeClr val="tx1"/>
              </a:solidFill>
              <a:sym typeface="Symbol"/>
            </a:endParaRPr>
          </a:p>
          <a:p>
            <a:pPr marL="0" indent="0">
              <a:buNone/>
            </a:pPr>
            <a:r>
              <a:rPr lang="en-US" dirty="0" smtClean="0">
                <a:sym typeface="Symbol"/>
              </a:rPr>
              <a:t>Define recursively:</a:t>
            </a:r>
          </a:p>
          <a:p>
            <a:pPr marL="0" indent="0">
              <a:buNone/>
            </a:pPr>
            <a:r>
              <a:rPr lang="en-US" dirty="0">
                <a:solidFill>
                  <a:schemeClr val="tx1"/>
                </a:solidFill>
                <a:sym typeface="Symbol"/>
              </a:rPr>
              <a:t>	first</a:t>
            </a:r>
            <a:r>
              <a:rPr lang="en-US" dirty="0" smtClean="0">
                <a:solidFill>
                  <a:schemeClr val="tx1"/>
                </a:solidFill>
                <a:sym typeface="Symbol"/>
              </a:rPr>
              <a:t>(</a:t>
            </a:r>
            <a:r>
              <a:rPr lang="en-US" dirty="0">
                <a:solidFill>
                  <a:schemeClr val="tx1"/>
                </a:solidFill>
                <a:sym typeface="Symbol"/>
              </a:rPr>
              <a:t></a:t>
            </a:r>
            <a:r>
              <a:rPr lang="en-US" dirty="0" smtClean="0">
                <a:solidFill>
                  <a:schemeClr val="tx1"/>
                </a:solidFill>
                <a:sym typeface="Symbol"/>
              </a:rPr>
              <a:t>) =</a:t>
            </a:r>
            <a:endParaRPr lang="en-US" dirty="0">
              <a:solidFill>
                <a:schemeClr val="tx1"/>
              </a:solidFill>
              <a:sym typeface="Symbol"/>
            </a:endParaRPr>
          </a:p>
          <a:p>
            <a:pPr marL="0" indent="0">
              <a:buNone/>
            </a:pPr>
            <a:r>
              <a:rPr lang="en-US" dirty="0">
                <a:solidFill>
                  <a:schemeClr val="tx1"/>
                </a:solidFill>
                <a:sym typeface="Symbol"/>
              </a:rPr>
              <a:t>	first</a:t>
            </a:r>
            <a:r>
              <a:rPr lang="en-US" dirty="0" smtClean="0">
                <a:solidFill>
                  <a:schemeClr val="tx1"/>
                </a:solidFill>
                <a:sym typeface="Symbol"/>
              </a:rPr>
              <a:t>() </a:t>
            </a:r>
            <a:r>
              <a:rPr lang="en-US" dirty="0">
                <a:solidFill>
                  <a:schemeClr val="tx1"/>
                </a:solidFill>
                <a:sym typeface="Symbol"/>
              </a:rPr>
              <a:t>= </a:t>
            </a:r>
          </a:p>
          <a:p>
            <a:pPr marL="0" indent="0">
              <a:buNone/>
            </a:pPr>
            <a:r>
              <a:rPr lang="en-US" dirty="0">
                <a:solidFill>
                  <a:schemeClr val="tx1"/>
                </a:solidFill>
                <a:sym typeface="Symbol"/>
              </a:rPr>
              <a:t>	</a:t>
            </a:r>
            <a:r>
              <a:rPr lang="en-US" dirty="0" smtClean="0">
                <a:solidFill>
                  <a:schemeClr val="tx1"/>
                </a:solidFill>
                <a:sym typeface="Symbol"/>
              </a:rPr>
              <a:t>first(a) </a:t>
            </a:r>
            <a:r>
              <a:rPr lang="en-US" dirty="0">
                <a:solidFill>
                  <a:schemeClr val="tx1"/>
                </a:solidFill>
                <a:sym typeface="Symbol"/>
              </a:rPr>
              <a:t>= </a:t>
            </a:r>
          </a:p>
          <a:p>
            <a:pPr marL="0" indent="0">
              <a:buNone/>
            </a:pPr>
            <a:r>
              <a:rPr lang="en-US" dirty="0">
                <a:solidFill>
                  <a:schemeClr val="tx1"/>
                </a:solidFill>
                <a:sym typeface="Symbol"/>
              </a:rPr>
              <a:t>	first(e</a:t>
            </a:r>
            <a:r>
              <a:rPr lang="en-US" baseline="-25000" dirty="0">
                <a:solidFill>
                  <a:schemeClr val="tx1"/>
                </a:solidFill>
                <a:sym typeface="Symbol"/>
              </a:rPr>
              <a:t>1</a:t>
            </a:r>
            <a:r>
              <a:rPr lang="en-US" dirty="0">
                <a:solidFill>
                  <a:schemeClr val="tx1"/>
                </a:solidFill>
                <a:sym typeface="Symbol"/>
              </a:rPr>
              <a:t> | e</a:t>
            </a:r>
            <a:r>
              <a:rPr lang="en-US" baseline="-25000" dirty="0">
                <a:solidFill>
                  <a:schemeClr val="tx1"/>
                </a:solidFill>
                <a:sym typeface="Symbol"/>
              </a:rPr>
              <a:t>2</a:t>
            </a:r>
            <a:r>
              <a:rPr lang="en-US" dirty="0">
                <a:solidFill>
                  <a:schemeClr val="tx1"/>
                </a:solidFill>
                <a:sym typeface="Symbol"/>
              </a:rPr>
              <a:t>) = </a:t>
            </a:r>
          </a:p>
          <a:p>
            <a:pPr marL="0" indent="0">
              <a:buNone/>
            </a:pPr>
            <a:r>
              <a:rPr lang="en-US" dirty="0" smtClean="0">
                <a:solidFill>
                  <a:schemeClr val="tx1"/>
                </a:solidFill>
                <a:sym typeface="Symbol"/>
              </a:rPr>
              <a:t>	</a:t>
            </a:r>
          </a:p>
          <a:p>
            <a:pPr marL="0" indent="0">
              <a:buNone/>
            </a:pPr>
            <a:r>
              <a:rPr lang="en-US" dirty="0">
                <a:solidFill>
                  <a:schemeClr val="tx1"/>
                </a:solidFill>
                <a:sym typeface="Symbol"/>
              </a:rPr>
              <a:t>	</a:t>
            </a:r>
            <a:r>
              <a:rPr lang="en-US" dirty="0" smtClean="0">
                <a:solidFill>
                  <a:schemeClr val="tx1"/>
                </a:solidFill>
                <a:sym typeface="Symbol"/>
              </a:rPr>
              <a:t>first(e</a:t>
            </a:r>
            <a:r>
              <a:rPr lang="en-US" baseline="30000" dirty="0">
                <a:solidFill>
                  <a:schemeClr val="tx1"/>
                </a:solidFill>
                <a:sym typeface="Symbol"/>
              </a:rPr>
              <a:t>*</a:t>
            </a:r>
            <a:r>
              <a:rPr lang="en-US" dirty="0" smtClean="0">
                <a:solidFill>
                  <a:schemeClr val="tx1"/>
                </a:solidFill>
                <a:sym typeface="Symbol"/>
              </a:rPr>
              <a:t>) </a:t>
            </a:r>
            <a:r>
              <a:rPr lang="en-US" dirty="0">
                <a:solidFill>
                  <a:schemeClr val="tx1"/>
                </a:solidFill>
                <a:sym typeface="Symbol"/>
              </a:rPr>
              <a:t>= </a:t>
            </a:r>
          </a:p>
          <a:p>
            <a:pPr marL="0" indent="0">
              <a:buNone/>
            </a:pPr>
            <a:r>
              <a:rPr lang="en-US" dirty="0">
                <a:solidFill>
                  <a:schemeClr val="tx1"/>
                </a:solidFill>
                <a:sym typeface="Symbol"/>
              </a:rPr>
              <a:t>	first(e</a:t>
            </a:r>
            <a:r>
              <a:rPr lang="en-US" baseline="-25000" dirty="0">
                <a:solidFill>
                  <a:schemeClr val="tx1"/>
                </a:solidFill>
                <a:sym typeface="Symbol"/>
              </a:rPr>
              <a:t>1</a:t>
            </a:r>
            <a:r>
              <a:rPr lang="en-US" dirty="0">
                <a:solidFill>
                  <a:schemeClr val="tx1"/>
                </a:solidFill>
                <a:sym typeface="Symbol"/>
              </a:rPr>
              <a:t> </a:t>
            </a:r>
            <a:r>
              <a:rPr lang="en-US" dirty="0" smtClean="0">
                <a:solidFill>
                  <a:schemeClr val="tx1"/>
                </a:solidFill>
                <a:sym typeface="Symbol"/>
              </a:rPr>
              <a:t>e</a:t>
            </a:r>
            <a:r>
              <a:rPr lang="en-US" baseline="-25000" dirty="0" smtClean="0">
                <a:solidFill>
                  <a:schemeClr val="tx1"/>
                </a:solidFill>
                <a:sym typeface="Symbol"/>
              </a:rPr>
              <a:t>2</a:t>
            </a:r>
            <a:r>
              <a:rPr lang="en-US" dirty="0">
                <a:solidFill>
                  <a:schemeClr val="tx1"/>
                </a:solidFill>
                <a:sym typeface="Symbol"/>
              </a:rPr>
              <a:t>) = </a:t>
            </a:r>
            <a:endParaRPr lang="en-US" dirty="0">
              <a:solidFill>
                <a:schemeClr val="tx1"/>
              </a:solidFill>
            </a:endParaRPr>
          </a:p>
        </p:txBody>
      </p:sp>
    </p:spTree>
    <p:extLst>
      <p:ext uri="{BB962C8B-B14F-4D97-AF65-F5344CB8AC3E}">
        <p14:creationId xmlns:p14="http://schemas.microsoft.com/office/powerpoint/2010/main" val="766526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637"/>
            <a:ext cx="8229600" cy="609246"/>
          </a:xfrm>
        </p:spPr>
        <p:txBody>
          <a:bodyPr/>
          <a:lstStyle/>
          <a:p>
            <a:r>
              <a:rPr lang="en-US" dirty="0" smtClean="0"/>
              <a:t>Can regular expr contain empty word</a:t>
            </a:r>
            <a:endParaRPr lang="en-US" dirty="0"/>
          </a:p>
        </p:txBody>
      </p:sp>
      <p:sp>
        <p:nvSpPr>
          <p:cNvPr id="5" name="Content Placeholder 2"/>
          <p:cNvSpPr>
            <a:spLocks noGrp="1"/>
          </p:cNvSpPr>
          <p:nvPr>
            <p:ph idx="1"/>
          </p:nvPr>
        </p:nvSpPr>
        <p:spPr>
          <a:xfrm>
            <a:off x="457200" y="1101777"/>
            <a:ext cx="8229600" cy="5299024"/>
          </a:xfrm>
        </p:spPr>
        <p:txBody>
          <a:bodyPr/>
          <a:lstStyle/>
          <a:p>
            <a:pPr marL="0" indent="0">
              <a:buNone/>
            </a:pPr>
            <a:r>
              <a:rPr lang="en-US" dirty="0" err="1" smtClean="0">
                <a:solidFill>
                  <a:schemeClr val="tx1"/>
                </a:solidFill>
              </a:rPr>
              <a:t>nullable</a:t>
            </a:r>
            <a:r>
              <a:rPr lang="en-US" dirty="0" smtClean="0">
                <a:solidFill>
                  <a:schemeClr val="tx1"/>
                </a:solidFill>
              </a:rPr>
              <a:t>(L) </a:t>
            </a:r>
            <a:r>
              <a:rPr lang="en-US" dirty="0" smtClean="0"/>
              <a:t>	means   	</a:t>
            </a:r>
            <a:r>
              <a:rPr lang="en-US" dirty="0" smtClean="0">
                <a:solidFill>
                  <a:schemeClr val="tx1"/>
                </a:solidFill>
                <a:sym typeface="Symbol"/>
              </a:rPr>
              <a:t> </a:t>
            </a:r>
            <a:r>
              <a:rPr lang="en-US" b="1" dirty="0">
                <a:solidFill>
                  <a:schemeClr val="tx1"/>
                </a:solidFill>
                <a:sym typeface="Symbol"/>
              </a:rPr>
              <a:t></a:t>
            </a:r>
            <a:r>
              <a:rPr lang="en-US" dirty="0">
                <a:solidFill>
                  <a:schemeClr val="tx1"/>
                </a:solidFill>
              </a:rPr>
              <a:t> L</a:t>
            </a:r>
            <a:endParaRPr lang="en-US" dirty="0" smtClean="0">
              <a:solidFill>
                <a:schemeClr val="tx1"/>
              </a:solidFill>
            </a:endParaRPr>
          </a:p>
          <a:p>
            <a:pPr marL="0" indent="0">
              <a:buNone/>
            </a:pPr>
            <a:r>
              <a:rPr lang="en-US" dirty="0" err="1" smtClean="0">
                <a:solidFill>
                  <a:schemeClr val="tx1"/>
                </a:solidFill>
              </a:rPr>
              <a:t>nullable</a:t>
            </a:r>
            <a:r>
              <a:rPr lang="en-US" dirty="0" smtClean="0">
                <a:solidFill>
                  <a:schemeClr val="tx1"/>
                </a:solidFill>
              </a:rPr>
              <a:t> : </a:t>
            </a:r>
            <a:r>
              <a:rPr lang="en-US" dirty="0" err="1" smtClean="0">
                <a:solidFill>
                  <a:schemeClr val="tx1"/>
                </a:solidFill>
              </a:rPr>
              <a:t>RegExp</a:t>
            </a:r>
            <a:r>
              <a:rPr lang="en-US" dirty="0" smtClean="0">
                <a:solidFill>
                  <a:schemeClr val="tx1"/>
                </a:solidFill>
              </a:rPr>
              <a:t> =&gt; {0,1}</a:t>
            </a:r>
            <a:r>
              <a:rPr lang="en-US" baseline="30000" dirty="0" smtClean="0">
                <a:solidFill>
                  <a:schemeClr val="tx1"/>
                </a:solidFill>
              </a:rPr>
              <a:t>		</a:t>
            </a:r>
            <a:endParaRPr lang="en-US" baseline="30000" dirty="0">
              <a:solidFill>
                <a:schemeClr val="tx1"/>
              </a:solidFill>
              <a:sym typeface="Symbol"/>
            </a:endParaRPr>
          </a:p>
          <a:p>
            <a:pPr marL="0" indent="0">
              <a:buNone/>
            </a:pPr>
            <a:r>
              <a:rPr lang="en-US" dirty="0" smtClean="0">
                <a:sym typeface="Symbol"/>
              </a:rPr>
              <a:t>Define recursively:</a:t>
            </a:r>
          </a:p>
          <a:p>
            <a:pPr marL="0" indent="0">
              <a:buNone/>
            </a:pPr>
            <a:r>
              <a:rPr lang="en-US" dirty="0">
                <a:solidFill>
                  <a:schemeClr val="tx1"/>
                </a:solidFill>
                <a:sym typeface="Symbol"/>
              </a:rPr>
              <a:t>	</a:t>
            </a:r>
            <a:r>
              <a:rPr lang="en-US" dirty="0" err="1" smtClean="0">
                <a:solidFill>
                  <a:schemeClr val="tx1"/>
                </a:solidFill>
                <a:sym typeface="Symbol"/>
              </a:rPr>
              <a:t>nullable</a:t>
            </a:r>
            <a:r>
              <a:rPr lang="en-US" dirty="0" smtClean="0">
                <a:solidFill>
                  <a:schemeClr val="tx1"/>
                </a:solidFill>
                <a:sym typeface="Symbol"/>
              </a:rPr>
              <a:t>(</a:t>
            </a:r>
            <a:r>
              <a:rPr lang="en-US" dirty="0">
                <a:solidFill>
                  <a:schemeClr val="tx1"/>
                </a:solidFill>
                <a:sym typeface="Symbol"/>
              </a:rPr>
              <a:t></a:t>
            </a:r>
            <a:r>
              <a:rPr lang="en-US" dirty="0" smtClean="0">
                <a:solidFill>
                  <a:schemeClr val="tx1"/>
                </a:solidFill>
                <a:sym typeface="Symbol"/>
              </a:rPr>
              <a:t>) =</a:t>
            </a:r>
            <a:endParaRPr lang="en-US" dirty="0">
              <a:solidFill>
                <a:schemeClr val="tx1"/>
              </a:solidFill>
              <a:sym typeface="Symbol"/>
            </a:endParaRPr>
          </a:p>
          <a:p>
            <a:pPr marL="0" indent="0">
              <a:buNone/>
            </a:pPr>
            <a:r>
              <a:rPr lang="en-US" dirty="0">
                <a:solidFill>
                  <a:schemeClr val="tx1"/>
                </a:solidFill>
                <a:sym typeface="Symbol"/>
              </a:rPr>
              <a:t>	</a:t>
            </a:r>
            <a:r>
              <a:rPr lang="en-US" dirty="0" err="1" smtClean="0">
                <a:solidFill>
                  <a:schemeClr val="tx1"/>
                </a:solidFill>
                <a:sym typeface="Symbol"/>
              </a:rPr>
              <a:t>nullable</a:t>
            </a:r>
            <a:r>
              <a:rPr lang="en-US" dirty="0" smtClean="0">
                <a:solidFill>
                  <a:schemeClr val="tx1"/>
                </a:solidFill>
                <a:sym typeface="Symbol"/>
              </a:rPr>
              <a:t>() </a:t>
            </a:r>
            <a:r>
              <a:rPr lang="en-US" dirty="0">
                <a:solidFill>
                  <a:schemeClr val="tx1"/>
                </a:solidFill>
                <a:sym typeface="Symbol"/>
              </a:rPr>
              <a:t>= </a:t>
            </a:r>
          </a:p>
          <a:p>
            <a:pPr marL="0" indent="0">
              <a:buNone/>
            </a:pPr>
            <a:r>
              <a:rPr lang="en-US" dirty="0">
                <a:solidFill>
                  <a:schemeClr val="tx1"/>
                </a:solidFill>
                <a:sym typeface="Symbol"/>
              </a:rPr>
              <a:t>	</a:t>
            </a:r>
            <a:r>
              <a:rPr lang="en-US" dirty="0" err="1" smtClean="0">
                <a:solidFill>
                  <a:schemeClr val="tx1"/>
                </a:solidFill>
                <a:sym typeface="Symbol"/>
              </a:rPr>
              <a:t>nullable</a:t>
            </a:r>
            <a:r>
              <a:rPr lang="en-US" dirty="0" smtClean="0">
                <a:solidFill>
                  <a:schemeClr val="tx1"/>
                </a:solidFill>
                <a:sym typeface="Symbol"/>
              </a:rPr>
              <a:t>(a) </a:t>
            </a:r>
            <a:r>
              <a:rPr lang="en-US" dirty="0">
                <a:solidFill>
                  <a:schemeClr val="tx1"/>
                </a:solidFill>
                <a:sym typeface="Symbol"/>
              </a:rPr>
              <a:t>= </a:t>
            </a:r>
          </a:p>
          <a:p>
            <a:pPr marL="0" indent="0">
              <a:buNone/>
            </a:pPr>
            <a:r>
              <a:rPr lang="en-US" dirty="0">
                <a:solidFill>
                  <a:schemeClr val="tx1"/>
                </a:solidFill>
                <a:sym typeface="Symbol"/>
              </a:rPr>
              <a:t>	</a:t>
            </a:r>
            <a:r>
              <a:rPr lang="en-US" dirty="0" err="1" smtClean="0">
                <a:solidFill>
                  <a:schemeClr val="tx1"/>
                </a:solidFill>
                <a:sym typeface="Symbol"/>
              </a:rPr>
              <a:t>nullable</a:t>
            </a:r>
            <a:r>
              <a:rPr lang="en-US" dirty="0" smtClean="0">
                <a:solidFill>
                  <a:schemeClr val="tx1"/>
                </a:solidFill>
                <a:sym typeface="Symbol"/>
              </a:rPr>
              <a:t>(e</a:t>
            </a:r>
            <a:r>
              <a:rPr lang="en-US" baseline="-25000" dirty="0" smtClean="0">
                <a:solidFill>
                  <a:schemeClr val="tx1"/>
                </a:solidFill>
                <a:sym typeface="Symbol"/>
              </a:rPr>
              <a:t>1</a:t>
            </a:r>
            <a:r>
              <a:rPr lang="en-US" dirty="0" smtClean="0">
                <a:solidFill>
                  <a:schemeClr val="tx1"/>
                </a:solidFill>
                <a:sym typeface="Symbol"/>
              </a:rPr>
              <a:t> </a:t>
            </a:r>
            <a:r>
              <a:rPr lang="en-US" dirty="0">
                <a:solidFill>
                  <a:schemeClr val="tx1"/>
                </a:solidFill>
                <a:sym typeface="Symbol"/>
              </a:rPr>
              <a:t>| e</a:t>
            </a:r>
            <a:r>
              <a:rPr lang="en-US" baseline="-25000" dirty="0">
                <a:solidFill>
                  <a:schemeClr val="tx1"/>
                </a:solidFill>
                <a:sym typeface="Symbol"/>
              </a:rPr>
              <a:t>2</a:t>
            </a:r>
            <a:r>
              <a:rPr lang="en-US" dirty="0">
                <a:solidFill>
                  <a:schemeClr val="tx1"/>
                </a:solidFill>
                <a:sym typeface="Symbol"/>
              </a:rPr>
              <a:t>) = </a:t>
            </a:r>
            <a:endParaRPr lang="en-US" dirty="0" smtClean="0">
              <a:solidFill>
                <a:schemeClr val="tx1"/>
              </a:solidFill>
              <a:sym typeface="Symbol"/>
            </a:endParaRPr>
          </a:p>
          <a:p>
            <a:pPr marL="0" indent="0">
              <a:buNone/>
            </a:pPr>
            <a:r>
              <a:rPr lang="en-US" dirty="0">
                <a:solidFill>
                  <a:schemeClr val="tx1"/>
                </a:solidFill>
                <a:sym typeface="Symbol"/>
              </a:rPr>
              <a:t>	</a:t>
            </a:r>
            <a:r>
              <a:rPr lang="en-US" dirty="0" err="1" smtClean="0">
                <a:solidFill>
                  <a:schemeClr val="tx1"/>
                </a:solidFill>
                <a:sym typeface="Symbol"/>
              </a:rPr>
              <a:t>nullable</a:t>
            </a:r>
            <a:r>
              <a:rPr lang="en-US" dirty="0" smtClean="0">
                <a:solidFill>
                  <a:schemeClr val="tx1"/>
                </a:solidFill>
                <a:sym typeface="Symbol"/>
              </a:rPr>
              <a:t>(e</a:t>
            </a:r>
            <a:r>
              <a:rPr lang="en-US" baseline="30000" dirty="0">
                <a:solidFill>
                  <a:schemeClr val="tx1"/>
                </a:solidFill>
                <a:sym typeface="Symbol"/>
              </a:rPr>
              <a:t>*</a:t>
            </a:r>
            <a:r>
              <a:rPr lang="en-US" dirty="0" smtClean="0">
                <a:solidFill>
                  <a:schemeClr val="tx1"/>
                </a:solidFill>
                <a:sym typeface="Symbol"/>
              </a:rPr>
              <a:t>) </a:t>
            </a:r>
            <a:r>
              <a:rPr lang="en-US" dirty="0">
                <a:solidFill>
                  <a:schemeClr val="tx1"/>
                </a:solidFill>
                <a:sym typeface="Symbol"/>
              </a:rPr>
              <a:t>= </a:t>
            </a:r>
          </a:p>
          <a:p>
            <a:pPr marL="0" indent="0">
              <a:buNone/>
            </a:pPr>
            <a:r>
              <a:rPr lang="en-US" dirty="0">
                <a:solidFill>
                  <a:schemeClr val="tx1"/>
                </a:solidFill>
                <a:sym typeface="Symbol"/>
              </a:rPr>
              <a:t>	</a:t>
            </a:r>
            <a:r>
              <a:rPr lang="en-US" dirty="0" err="1" smtClean="0">
                <a:solidFill>
                  <a:schemeClr val="tx1"/>
                </a:solidFill>
                <a:sym typeface="Symbol"/>
              </a:rPr>
              <a:t>nullable</a:t>
            </a:r>
            <a:r>
              <a:rPr lang="en-US" dirty="0" smtClean="0">
                <a:solidFill>
                  <a:schemeClr val="tx1"/>
                </a:solidFill>
                <a:sym typeface="Symbol"/>
              </a:rPr>
              <a:t>(e</a:t>
            </a:r>
            <a:r>
              <a:rPr lang="en-US" baseline="-25000" dirty="0" smtClean="0">
                <a:solidFill>
                  <a:schemeClr val="tx1"/>
                </a:solidFill>
                <a:sym typeface="Symbol"/>
              </a:rPr>
              <a:t>1</a:t>
            </a:r>
            <a:r>
              <a:rPr lang="en-US" dirty="0" smtClean="0">
                <a:solidFill>
                  <a:schemeClr val="tx1"/>
                </a:solidFill>
                <a:sym typeface="Symbol"/>
              </a:rPr>
              <a:t> e</a:t>
            </a:r>
            <a:r>
              <a:rPr lang="en-US" baseline="-25000" dirty="0" smtClean="0">
                <a:solidFill>
                  <a:schemeClr val="tx1"/>
                </a:solidFill>
                <a:sym typeface="Symbol"/>
              </a:rPr>
              <a:t>2</a:t>
            </a:r>
            <a:r>
              <a:rPr lang="en-US" dirty="0">
                <a:solidFill>
                  <a:schemeClr val="tx1"/>
                </a:solidFill>
                <a:sym typeface="Symbol"/>
              </a:rPr>
              <a:t>) = </a:t>
            </a:r>
            <a:endParaRPr lang="en-US" dirty="0">
              <a:solidFill>
                <a:schemeClr val="tx1"/>
              </a:solidFill>
            </a:endParaRPr>
          </a:p>
        </p:txBody>
      </p:sp>
    </p:spTree>
    <p:extLst>
      <p:ext uri="{BB962C8B-B14F-4D97-AF65-F5344CB8AC3E}">
        <p14:creationId xmlns:p14="http://schemas.microsoft.com/office/powerpoint/2010/main" val="17161575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Converting Well-Behaved </a:t>
            </a:r>
            <a:br>
              <a:rPr lang="en-US" sz="4400" dirty="0" smtClean="0"/>
            </a:br>
            <a:r>
              <a:rPr lang="en-US" sz="4400" dirty="0" smtClean="0"/>
              <a:t>Regular Expression into Programs</a:t>
            </a:r>
            <a:endParaRPr lang="en-US" sz="4400" dirty="0"/>
          </a:p>
        </p:txBody>
      </p:sp>
      <p:sp>
        <p:nvSpPr>
          <p:cNvPr id="4" name="Text Placeholder 3"/>
          <p:cNvSpPr>
            <a:spLocks noGrp="1"/>
          </p:cNvSpPr>
          <p:nvPr>
            <p:ph type="body" idx="1"/>
          </p:nvPr>
        </p:nvSpPr>
        <p:spPr/>
        <p:txBody>
          <a:bodyPr/>
          <a:lstStyle/>
          <a:p>
            <a:r>
              <a:rPr lang="en-US" dirty="0" smtClean="0"/>
              <a:t>Regular Expression</a:t>
            </a:r>
            <a:endParaRPr lang="en-US" dirty="0"/>
          </a:p>
        </p:txBody>
      </p:sp>
      <p:sp>
        <p:nvSpPr>
          <p:cNvPr id="3" name="Content Placeholder 2"/>
          <p:cNvSpPr>
            <a:spLocks noGrp="1"/>
          </p:cNvSpPr>
          <p:nvPr>
            <p:ph sz="half" idx="2"/>
          </p:nvPr>
        </p:nvSpPr>
        <p:spPr/>
        <p:txBody>
          <a:bodyPr/>
          <a:lstStyle/>
          <a:p>
            <a:r>
              <a:rPr lang="en-US" dirty="0" smtClean="0"/>
              <a:t>a</a:t>
            </a:r>
          </a:p>
          <a:p>
            <a:r>
              <a:rPr lang="en-US" dirty="0" smtClean="0"/>
              <a:t>r1 r2</a:t>
            </a:r>
          </a:p>
          <a:p>
            <a:endParaRPr lang="en-US" dirty="0" smtClean="0"/>
          </a:p>
          <a:p>
            <a:r>
              <a:rPr lang="en-US" dirty="0" smtClean="0"/>
              <a:t>(r1</a:t>
            </a:r>
            <a:r>
              <a:rPr lang="en-US" b="1" dirty="0" smtClean="0">
                <a:solidFill>
                  <a:schemeClr val="tx1"/>
                </a:solidFill>
              </a:rPr>
              <a:t>|</a:t>
            </a:r>
            <a:r>
              <a:rPr lang="en-US" dirty="0" smtClean="0"/>
              <a:t>r2) </a:t>
            </a:r>
          </a:p>
          <a:p>
            <a:endParaRPr lang="en-US" dirty="0"/>
          </a:p>
          <a:p>
            <a:endParaRPr lang="en-US" dirty="0" smtClean="0"/>
          </a:p>
          <a:p>
            <a:endParaRPr lang="en-US" dirty="0"/>
          </a:p>
          <a:p>
            <a:endParaRPr lang="en-US" dirty="0" smtClean="0"/>
          </a:p>
          <a:p>
            <a:r>
              <a:rPr lang="en-US" dirty="0" smtClean="0"/>
              <a:t>r</a:t>
            </a:r>
            <a:r>
              <a:rPr lang="en-US" b="1" dirty="0" smtClean="0">
                <a:solidFill>
                  <a:schemeClr val="tx1"/>
                </a:solidFill>
              </a:rPr>
              <a:t>*</a:t>
            </a:r>
            <a:endParaRPr lang="en-US" b="1" dirty="0">
              <a:solidFill>
                <a:schemeClr val="tx1"/>
              </a:solidFill>
            </a:endParaRPr>
          </a:p>
        </p:txBody>
      </p:sp>
      <p:sp>
        <p:nvSpPr>
          <p:cNvPr id="5" name="Text Placeholder 4"/>
          <p:cNvSpPr>
            <a:spLocks noGrp="1"/>
          </p:cNvSpPr>
          <p:nvPr>
            <p:ph type="body" sz="quarter" idx="3"/>
          </p:nvPr>
        </p:nvSpPr>
        <p:spPr/>
        <p:txBody>
          <a:bodyPr/>
          <a:lstStyle/>
          <a:p>
            <a:r>
              <a:rPr lang="en-US" dirty="0" smtClean="0"/>
              <a:t>Code</a:t>
            </a:r>
            <a:endParaRPr lang="en-US" dirty="0"/>
          </a:p>
        </p:txBody>
      </p:sp>
      <p:sp>
        <p:nvSpPr>
          <p:cNvPr id="6" name="Content Placeholder 5"/>
          <p:cNvSpPr>
            <a:spLocks noGrp="1"/>
          </p:cNvSpPr>
          <p:nvPr>
            <p:ph sz="quarter" idx="4"/>
          </p:nvPr>
        </p:nvSpPr>
        <p:spPr>
          <a:xfrm>
            <a:off x="4645025" y="2174875"/>
            <a:ext cx="4422135" cy="3951288"/>
          </a:xfrm>
        </p:spPr>
        <p:txBody>
          <a:bodyPr/>
          <a:lstStyle/>
          <a:p>
            <a:r>
              <a:rPr lang="en-US" b="1" dirty="0" smtClean="0">
                <a:solidFill>
                  <a:srgbClr val="C00000"/>
                </a:solidFill>
              </a:rPr>
              <a:t>if</a:t>
            </a:r>
            <a:r>
              <a:rPr lang="en-US" dirty="0" smtClean="0">
                <a:solidFill>
                  <a:srgbClr val="C00000"/>
                </a:solidFill>
              </a:rPr>
              <a:t> (current=a) next </a:t>
            </a:r>
            <a:r>
              <a:rPr lang="en-US" b="1" dirty="0" smtClean="0">
                <a:solidFill>
                  <a:srgbClr val="C00000"/>
                </a:solidFill>
              </a:rPr>
              <a:t>else</a:t>
            </a:r>
            <a:r>
              <a:rPr lang="en-US" dirty="0" smtClean="0">
                <a:solidFill>
                  <a:srgbClr val="C00000"/>
                </a:solidFill>
              </a:rPr>
              <a:t> error</a:t>
            </a:r>
          </a:p>
          <a:p>
            <a:r>
              <a:rPr lang="en-US" dirty="0" smtClean="0">
                <a:solidFill>
                  <a:srgbClr val="C00000"/>
                </a:solidFill>
              </a:rPr>
              <a:t>(code for r1) </a:t>
            </a:r>
            <a:r>
              <a:rPr lang="en-US" b="1" dirty="0" smtClean="0">
                <a:solidFill>
                  <a:srgbClr val="C00000"/>
                </a:solidFill>
              </a:rPr>
              <a:t>;</a:t>
            </a:r>
            <a:r>
              <a:rPr lang="en-US" dirty="0" smtClean="0">
                <a:solidFill>
                  <a:srgbClr val="C00000"/>
                </a:solidFill>
              </a:rPr>
              <a:t/>
            </a:r>
            <a:br>
              <a:rPr lang="en-US" dirty="0" smtClean="0">
                <a:solidFill>
                  <a:srgbClr val="C00000"/>
                </a:solidFill>
              </a:rPr>
            </a:br>
            <a:r>
              <a:rPr lang="en-US" dirty="0" smtClean="0">
                <a:solidFill>
                  <a:srgbClr val="C00000"/>
                </a:solidFill>
              </a:rPr>
              <a:t>(code for r2)</a:t>
            </a:r>
          </a:p>
          <a:p>
            <a:r>
              <a:rPr lang="en-US" b="1" dirty="0" smtClean="0">
                <a:solidFill>
                  <a:srgbClr val="C00000"/>
                </a:solidFill>
              </a:rPr>
              <a:t>if</a:t>
            </a:r>
            <a:r>
              <a:rPr lang="en-US" dirty="0" smtClean="0"/>
              <a:t> (current in first(r1))</a:t>
            </a:r>
            <a:br>
              <a:rPr lang="en-US" dirty="0" smtClean="0"/>
            </a:br>
            <a:r>
              <a:rPr lang="en-US" dirty="0" smtClean="0"/>
              <a:t>   code for r1</a:t>
            </a:r>
            <a:br>
              <a:rPr lang="en-US" dirty="0" smtClean="0"/>
            </a:br>
            <a:r>
              <a:rPr lang="en-US" b="1" dirty="0" smtClean="0">
                <a:solidFill>
                  <a:srgbClr val="C00000"/>
                </a:solidFill>
              </a:rPr>
              <a:t>else</a:t>
            </a:r>
            <a:r>
              <a:rPr lang="en-US" dirty="0" smtClean="0"/>
              <a:t/>
            </a:r>
            <a:br>
              <a:rPr lang="en-US" dirty="0" smtClean="0"/>
            </a:br>
            <a:r>
              <a:rPr lang="en-US" dirty="0" smtClean="0"/>
              <a:t>  code for r2</a:t>
            </a:r>
          </a:p>
          <a:p>
            <a:endParaRPr lang="en-US" dirty="0" smtClean="0"/>
          </a:p>
          <a:p>
            <a:r>
              <a:rPr lang="en-US" b="1" dirty="0" smtClean="0">
                <a:solidFill>
                  <a:srgbClr val="C00000"/>
                </a:solidFill>
              </a:rPr>
              <a:t>while</a:t>
            </a:r>
            <a:r>
              <a:rPr lang="en-US" dirty="0" smtClean="0"/>
              <a:t>(current in first(r))</a:t>
            </a:r>
            <a:br>
              <a:rPr lang="en-US" dirty="0" smtClean="0"/>
            </a:br>
            <a:r>
              <a:rPr lang="en-US" dirty="0" smtClean="0"/>
              <a:t>  code for r</a:t>
            </a:r>
          </a:p>
          <a:p>
            <a:pPr marL="0" indent="0">
              <a:buNone/>
            </a:pPr>
            <a:endParaRPr lang="en-US" dirty="0" smtClean="0"/>
          </a:p>
        </p:txBody>
      </p:sp>
    </p:spTree>
    <p:extLst>
      <p:ext uri="{BB962C8B-B14F-4D97-AF65-F5344CB8AC3E}">
        <p14:creationId xmlns:p14="http://schemas.microsoft.com/office/powerpoint/2010/main" val="33804438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Subtleties in General Case</a:t>
            </a:r>
            <a:endParaRPr lang="en-US" dirty="0"/>
          </a:p>
        </p:txBody>
      </p:sp>
      <p:sp>
        <p:nvSpPr>
          <p:cNvPr id="8" name="Content Placeholder 7"/>
          <p:cNvSpPr>
            <a:spLocks noGrp="1"/>
          </p:cNvSpPr>
          <p:nvPr>
            <p:ph idx="1"/>
          </p:nvPr>
        </p:nvSpPr>
        <p:spPr/>
        <p:txBody>
          <a:bodyPr/>
          <a:lstStyle/>
          <a:p>
            <a:r>
              <a:rPr lang="en-US" dirty="0"/>
              <a:t>Sometimes </a:t>
            </a:r>
            <a:r>
              <a:rPr lang="en-US" dirty="0">
                <a:solidFill>
                  <a:schemeClr val="tx1"/>
                </a:solidFill>
              </a:rPr>
              <a:t>first(e1)</a:t>
            </a:r>
            <a:r>
              <a:rPr lang="en-US" dirty="0"/>
              <a:t> and </a:t>
            </a:r>
            <a:r>
              <a:rPr lang="en-US" dirty="0">
                <a:solidFill>
                  <a:schemeClr val="tx1"/>
                </a:solidFill>
              </a:rPr>
              <a:t>first(e2) </a:t>
            </a:r>
            <a:r>
              <a:rPr lang="en-US" dirty="0"/>
              <a:t>overlap for two different token classes: </a:t>
            </a:r>
          </a:p>
          <a:p>
            <a:r>
              <a:rPr lang="en-US" dirty="0"/>
              <a:t>Must remember where we were and go back, or work on recognizing multiple tokens at the same time</a:t>
            </a:r>
          </a:p>
          <a:p>
            <a:r>
              <a:rPr lang="en-US" dirty="0"/>
              <a:t>Example: comment begins with division sign, so we should not ‘drop’ division token when checking for comment!</a:t>
            </a:r>
          </a:p>
        </p:txBody>
      </p:sp>
    </p:spTree>
    <p:extLst>
      <p:ext uri="{BB962C8B-B14F-4D97-AF65-F5344CB8AC3E}">
        <p14:creationId xmlns:p14="http://schemas.microsoft.com/office/powerpoint/2010/main" val="40781075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34" y="155370"/>
            <a:ext cx="8790039" cy="838764"/>
          </a:xfrm>
        </p:spPr>
        <p:txBody>
          <a:bodyPr/>
          <a:lstStyle/>
          <a:p>
            <a:r>
              <a:rPr lang="en-US" dirty="0" smtClean="0"/>
              <a:t>Decision Tree to Map Symbols to Tokens</a:t>
            </a:r>
            <a:endParaRPr lang="en-US" dirty="0"/>
          </a:p>
        </p:txBody>
      </p:sp>
      <p:sp>
        <p:nvSpPr>
          <p:cNvPr id="4" name="TextBox 3"/>
          <p:cNvSpPr txBox="1"/>
          <p:nvPr/>
        </p:nvSpPr>
        <p:spPr>
          <a:xfrm>
            <a:off x="265470" y="994134"/>
            <a:ext cx="9159803" cy="5847755"/>
          </a:xfrm>
          <a:prstGeom prst="rect">
            <a:avLst/>
          </a:prstGeom>
          <a:noFill/>
        </p:spPr>
        <p:txBody>
          <a:bodyPr wrap="square" rtlCol="0">
            <a:spAutoFit/>
          </a:bodyPr>
          <a:lstStyle/>
          <a:p>
            <a:r>
              <a:rPr lang="en-US" sz="2200" dirty="0" err="1" smtClean="0"/>
              <a:t>ch.current</a:t>
            </a:r>
            <a:r>
              <a:rPr lang="en-US" sz="2200" dirty="0" smtClean="0"/>
              <a:t> </a:t>
            </a:r>
            <a:r>
              <a:rPr lang="en-US" sz="2200" b="1" dirty="0"/>
              <a:t>match </a:t>
            </a:r>
            <a:r>
              <a:rPr lang="en-US" sz="2200" dirty="0"/>
              <a:t>{</a:t>
            </a:r>
          </a:p>
          <a:p>
            <a:r>
              <a:rPr lang="en-US" sz="2200" b="1" dirty="0" smtClean="0"/>
              <a:t>  </a:t>
            </a:r>
            <a:r>
              <a:rPr lang="en-US" sz="2200" b="1" dirty="0"/>
              <a:t>case</a:t>
            </a:r>
            <a:r>
              <a:rPr lang="en-US" sz="2200" dirty="0"/>
              <a:t> '(' =&gt; {current = OPAREN; </a:t>
            </a:r>
            <a:r>
              <a:rPr lang="en-US" sz="2200" dirty="0" err="1"/>
              <a:t>ch.next</a:t>
            </a:r>
            <a:r>
              <a:rPr lang="en-US" sz="2200" dirty="0"/>
              <a:t>; return}</a:t>
            </a:r>
          </a:p>
          <a:p>
            <a:r>
              <a:rPr lang="en-US" sz="2200" b="1" dirty="0" smtClean="0"/>
              <a:t>  </a:t>
            </a:r>
            <a:r>
              <a:rPr lang="en-US" sz="2200" b="1" dirty="0"/>
              <a:t>case </a:t>
            </a:r>
            <a:r>
              <a:rPr lang="en-US" sz="2200" dirty="0"/>
              <a:t>')' =&gt; {current = CPAREN; </a:t>
            </a:r>
            <a:r>
              <a:rPr lang="en-US" sz="2200" dirty="0" err="1"/>
              <a:t>ch.next</a:t>
            </a:r>
            <a:r>
              <a:rPr lang="en-US" sz="2200" dirty="0"/>
              <a:t>; return}</a:t>
            </a:r>
          </a:p>
          <a:p>
            <a:r>
              <a:rPr lang="en-US" sz="2200" b="1" dirty="0" smtClean="0"/>
              <a:t>  case </a:t>
            </a:r>
            <a:r>
              <a:rPr lang="en-US" sz="2200" dirty="0"/>
              <a:t>'+' =&gt; {current = PLUS; </a:t>
            </a:r>
            <a:r>
              <a:rPr lang="en-US" sz="2200" dirty="0" err="1"/>
              <a:t>ch.next</a:t>
            </a:r>
            <a:r>
              <a:rPr lang="en-US" sz="2200" dirty="0"/>
              <a:t>; return}</a:t>
            </a:r>
          </a:p>
          <a:p>
            <a:r>
              <a:rPr lang="en-US" sz="2200" b="1" dirty="0" smtClean="0"/>
              <a:t>  case </a:t>
            </a:r>
            <a:r>
              <a:rPr lang="en-US" sz="2200" dirty="0"/>
              <a:t>'/' =&gt; {current = DIV; </a:t>
            </a:r>
            <a:r>
              <a:rPr lang="en-US" sz="2200" dirty="0" err="1"/>
              <a:t>ch.next</a:t>
            </a:r>
            <a:r>
              <a:rPr lang="en-US" sz="2200" dirty="0"/>
              <a:t>; return}</a:t>
            </a:r>
          </a:p>
          <a:p>
            <a:r>
              <a:rPr lang="en-US" sz="2200" b="1" dirty="0" smtClean="0"/>
              <a:t>  </a:t>
            </a:r>
            <a:r>
              <a:rPr lang="en-US" sz="2200" b="1" dirty="0"/>
              <a:t>case </a:t>
            </a:r>
            <a:r>
              <a:rPr lang="en-US" sz="2200" dirty="0"/>
              <a:t>'*' =&gt; {current = MUL; </a:t>
            </a:r>
            <a:r>
              <a:rPr lang="en-US" sz="2200" dirty="0" err="1"/>
              <a:t>ch.next</a:t>
            </a:r>
            <a:r>
              <a:rPr lang="en-US" sz="2200" dirty="0"/>
              <a:t>; return}</a:t>
            </a:r>
          </a:p>
          <a:p>
            <a:r>
              <a:rPr lang="en-US" sz="2200" b="1" dirty="0" smtClean="0"/>
              <a:t>  </a:t>
            </a:r>
            <a:r>
              <a:rPr lang="en-US" sz="2200" b="1" dirty="0"/>
              <a:t>case </a:t>
            </a:r>
            <a:r>
              <a:rPr lang="en-US" sz="2200" dirty="0"/>
              <a:t>'=' =&gt; </a:t>
            </a:r>
            <a:r>
              <a:rPr lang="en-US" sz="2200" dirty="0" smtClean="0"/>
              <a:t>{ </a:t>
            </a:r>
            <a:r>
              <a:rPr lang="en-US" sz="2200" dirty="0" smtClean="0">
                <a:solidFill>
                  <a:srgbClr val="008000"/>
                </a:solidFill>
              </a:rPr>
              <a:t>// more tricky because there can be =, ==</a:t>
            </a:r>
            <a:endParaRPr lang="en-US" sz="2200" dirty="0">
              <a:solidFill>
                <a:srgbClr val="008000"/>
              </a:solidFill>
            </a:endParaRPr>
          </a:p>
          <a:p>
            <a:r>
              <a:rPr lang="en-US" sz="2200" dirty="0" smtClean="0"/>
              <a:t>    </a:t>
            </a:r>
            <a:r>
              <a:rPr lang="en-US" sz="2200" dirty="0" err="1" smtClean="0"/>
              <a:t>ch.next</a:t>
            </a:r>
            <a:endParaRPr lang="en-US" sz="2200" dirty="0"/>
          </a:p>
          <a:p>
            <a:r>
              <a:rPr lang="en-US" sz="2200" dirty="0" smtClean="0"/>
              <a:t>    </a:t>
            </a:r>
            <a:r>
              <a:rPr lang="en-US" sz="2200" b="1" dirty="0" smtClean="0"/>
              <a:t>if </a:t>
            </a:r>
            <a:r>
              <a:rPr lang="en-US" sz="2200" dirty="0"/>
              <a:t>(</a:t>
            </a:r>
            <a:r>
              <a:rPr lang="en-US" sz="2200" dirty="0" err="1" smtClean="0"/>
              <a:t>ch.current</a:t>
            </a:r>
            <a:r>
              <a:rPr lang="en-US" sz="2200" dirty="0" smtClean="0"/>
              <a:t> == ‘=‘) </a:t>
            </a:r>
            <a:r>
              <a:rPr lang="en-US" sz="2200" dirty="0"/>
              <a:t>{</a:t>
            </a:r>
            <a:r>
              <a:rPr lang="en-US" sz="2200" dirty="0" err="1"/>
              <a:t>ch.next</a:t>
            </a:r>
            <a:r>
              <a:rPr lang="en-US" sz="2200" dirty="0"/>
              <a:t>; current = </a:t>
            </a:r>
            <a:r>
              <a:rPr lang="en-US" sz="2200" dirty="0" err="1"/>
              <a:t>CompareEQ</a:t>
            </a:r>
            <a:r>
              <a:rPr lang="en-US" sz="2200" dirty="0"/>
              <a:t>; </a:t>
            </a:r>
            <a:r>
              <a:rPr lang="en-US" sz="2200" b="1" dirty="0"/>
              <a:t>return</a:t>
            </a:r>
            <a:r>
              <a:rPr lang="en-US" sz="2200" dirty="0"/>
              <a:t>} </a:t>
            </a:r>
          </a:p>
          <a:p>
            <a:r>
              <a:rPr lang="en-US" sz="2200" dirty="0" smtClean="0"/>
              <a:t>    </a:t>
            </a:r>
            <a:r>
              <a:rPr lang="en-US" sz="2200" b="1" dirty="0" smtClean="0"/>
              <a:t>else </a:t>
            </a:r>
            <a:r>
              <a:rPr lang="en-US" sz="2200" dirty="0"/>
              <a:t>{current = </a:t>
            </a:r>
            <a:r>
              <a:rPr lang="en-US" sz="2200" dirty="0" err="1"/>
              <a:t>AssignEQ</a:t>
            </a:r>
            <a:r>
              <a:rPr lang="en-US" sz="2200" dirty="0"/>
              <a:t>; </a:t>
            </a:r>
            <a:r>
              <a:rPr lang="en-US" sz="2200" b="1" dirty="0"/>
              <a:t>return</a:t>
            </a:r>
            <a:r>
              <a:rPr lang="en-US" sz="2200" dirty="0"/>
              <a:t>}</a:t>
            </a:r>
          </a:p>
          <a:p>
            <a:r>
              <a:rPr lang="en-US" sz="2200" dirty="0"/>
              <a:t>  </a:t>
            </a:r>
            <a:r>
              <a:rPr lang="en-US" sz="2200" dirty="0" smtClean="0"/>
              <a:t>}</a:t>
            </a:r>
            <a:endParaRPr lang="en-US" sz="2200" dirty="0"/>
          </a:p>
          <a:p>
            <a:r>
              <a:rPr lang="en-US" sz="2200" b="1" dirty="0"/>
              <a:t> </a:t>
            </a:r>
            <a:r>
              <a:rPr lang="en-US" sz="2200" b="1" dirty="0" smtClean="0"/>
              <a:t> case</a:t>
            </a:r>
            <a:r>
              <a:rPr lang="en-US" sz="2200" dirty="0" smtClean="0"/>
              <a:t> </a:t>
            </a:r>
            <a:r>
              <a:rPr lang="en-US" sz="2200" dirty="0"/>
              <a:t>'&lt;' =&gt; </a:t>
            </a:r>
            <a:r>
              <a:rPr lang="en-US" sz="2200" dirty="0" smtClean="0"/>
              <a:t>{ </a:t>
            </a:r>
            <a:r>
              <a:rPr lang="en-US" sz="2200" dirty="0" smtClean="0">
                <a:solidFill>
                  <a:srgbClr val="008000"/>
                </a:solidFill>
              </a:rPr>
              <a:t>// </a:t>
            </a:r>
            <a:r>
              <a:rPr lang="en-US" sz="2200" dirty="0">
                <a:solidFill>
                  <a:srgbClr val="008000"/>
                </a:solidFill>
              </a:rPr>
              <a:t>more tricky because there can be </a:t>
            </a:r>
            <a:r>
              <a:rPr lang="en-US" sz="2200" dirty="0" smtClean="0">
                <a:solidFill>
                  <a:srgbClr val="008000"/>
                </a:solidFill>
              </a:rPr>
              <a:t>&lt;, &lt;=</a:t>
            </a:r>
            <a:endParaRPr lang="en-US" sz="2200" dirty="0"/>
          </a:p>
          <a:p>
            <a:r>
              <a:rPr lang="en-US" sz="2200" dirty="0" smtClean="0"/>
              <a:t>    </a:t>
            </a:r>
            <a:r>
              <a:rPr lang="en-US" sz="2200" dirty="0" err="1" smtClean="0"/>
              <a:t>ch.next</a:t>
            </a:r>
            <a:endParaRPr lang="en-US" sz="2200" dirty="0"/>
          </a:p>
          <a:p>
            <a:r>
              <a:rPr lang="en-US" sz="2200" dirty="0" smtClean="0"/>
              <a:t>    </a:t>
            </a:r>
            <a:r>
              <a:rPr lang="en-US" sz="2200" b="1" dirty="0" smtClean="0"/>
              <a:t>if </a:t>
            </a:r>
            <a:r>
              <a:rPr lang="en-US" sz="2200" dirty="0"/>
              <a:t>(</a:t>
            </a:r>
            <a:r>
              <a:rPr lang="en-US" sz="2200" dirty="0" err="1" smtClean="0"/>
              <a:t>ch.current</a:t>
            </a:r>
            <a:r>
              <a:rPr lang="en-US" sz="2200" dirty="0" smtClean="0"/>
              <a:t> == '=') </a:t>
            </a:r>
            <a:r>
              <a:rPr lang="en-US" sz="2200" dirty="0"/>
              <a:t>{</a:t>
            </a:r>
            <a:r>
              <a:rPr lang="en-US" sz="2200" dirty="0" err="1"/>
              <a:t>ch.next</a:t>
            </a:r>
            <a:r>
              <a:rPr lang="en-US" sz="2200" dirty="0"/>
              <a:t>; </a:t>
            </a:r>
            <a:r>
              <a:rPr lang="en-US" sz="2200" dirty="0" smtClean="0"/>
              <a:t>  current </a:t>
            </a:r>
            <a:r>
              <a:rPr lang="en-US" sz="2200" dirty="0"/>
              <a:t>= LEQ; </a:t>
            </a:r>
            <a:r>
              <a:rPr lang="en-US" sz="2200" b="1" dirty="0"/>
              <a:t>return</a:t>
            </a:r>
            <a:r>
              <a:rPr lang="en-US" sz="2200" dirty="0"/>
              <a:t>} </a:t>
            </a:r>
          </a:p>
          <a:p>
            <a:r>
              <a:rPr lang="en-US" sz="2200" dirty="0" smtClean="0"/>
              <a:t>    </a:t>
            </a:r>
            <a:r>
              <a:rPr lang="en-US" sz="2200" b="1" dirty="0" smtClean="0"/>
              <a:t>else </a:t>
            </a:r>
            <a:r>
              <a:rPr lang="en-US" sz="2200" dirty="0"/>
              <a:t>{current = LESS; </a:t>
            </a:r>
            <a:r>
              <a:rPr lang="en-US" sz="2200" b="1" dirty="0"/>
              <a:t>return</a:t>
            </a:r>
            <a:r>
              <a:rPr lang="en-US" sz="2200" dirty="0"/>
              <a:t>}</a:t>
            </a:r>
          </a:p>
          <a:p>
            <a:r>
              <a:rPr lang="en-US" sz="2200" dirty="0"/>
              <a:t>  </a:t>
            </a:r>
            <a:r>
              <a:rPr lang="en-US" sz="2200" dirty="0" smtClean="0"/>
              <a:t>}</a:t>
            </a:r>
          </a:p>
          <a:p>
            <a:r>
              <a:rPr lang="en-US" sz="2200" dirty="0"/>
              <a:t>}</a:t>
            </a:r>
          </a:p>
        </p:txBody>
      </p:sp>
    </p:spTree>
    <p:extLst>
      <p:ext uri="{BB962C8B-B14F-4D97-AF65-F5344CB8AC3E}">
        <p14:creationId xmlns:p14="http://schemas.microsoft.com/office/powerpoint/2010/main" val="1626277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34" y="155370"/>
            <a:ext cx="8790039" cy="838764"/>
          </a:xfrm>
        </p:spPr>
        <p:txBody>
          <a:bodyPr/>
          <a:lstStyle/>
          <a:p>
            <a:r>
              <a:rPr lang="en-US" dirty="0" smtClean="0"/>
              <a:t>Decision Tree to Map Symbols to Tokens</a:t>
            </a:r>
            <a:endParaRPr lang="en-US" dirty="0"/>
          </a:p>
        </p:txBody>
      </p:sp>
      <p:sp>
        <p:nvSpPr>
          <p:cNvPr id="4" name="TextBox 3"/>
          <p:cNvSpPr txBox="1"/>
          <p:nvPr/>
        </p:nvSpPr>
        <p:spPr>
          <a:xfrm>
            <a:off x="265470" y="994134"/>
            <a:ext cx="9159803" cy="5847755"/>
          </a:xfrm>
          <a:prstGeom prst="rect">
            <a:avLst/>
          </a:prstGeom>
          <a:noFill/>
        </p:spPr>
        <p:txBody>
          <a:bodyPr wrap="square" rtlCol="0">
            <a:spAutoFit/>
          </a:bodyPr>
          <a:lstStyle/>
          <a:p>
            <a:r>
              <a:rPr lang="en-US" sz="2200" dirty="0" err="1" smtClean="0"/>
              <a:t>ch.current</a:t>
            </a:r>
            <a:r>
              <a:rPr lang="en-US" sz="2200" dirty="0" smtClean="0"/>
              <a:t> </a:t>
            </a:r>
            <a:r>
              <a:rPr lang="en-US" sz="2200" b="1" dirty="0"/>
              <a:t>match </a:t>
            </a:r>
            <a:r>
              <a:rPr lang="en-US" sz="2200" dirty="0"/>
              <a:t>{</a:t>
            </a:r>
          </a:p>
          <a:p>
            <a:r>
              <a:rPr lang="en-US" sz="2200" b="1" dirty="0" smtClean="0"/>
              <a:t>  </a:t>
            </a:r>
            <a:r>
              <a:rPr lang="en-US" sz="2200" b="1" dirty="0"/>
              <a:t>case</a:t>
            </a:r>
            <a:r>
              <a:rPr lang="en-US" sz="2200" dirty="0"/>
              <a:t> '(' </a:t>
            </a:r>
            <a:r>
              <a:rPr lang="en-US" sz="2200" b="1" dirty="0"/>
              <a:t>=&gt;</a:t>
            </a:r>
            <a:r>
              <a:rPr lang="en-US" sz="2200" dirty="0"/>
              <a:t> {current = OPAREN; </a:t>
            </a:r>
            <a:r>
              <a:rPr lang="en-US" sz="2200" dirty="0" err="1"/>
              <a:t>ch.next</a:t>
            </a:r>
            <a:r>
              <a:rPr lang="en-US" sz="2200" dirty="0"/>
              <a:t>; return}</a:t>
            </a:r>
          </a:p>
          <a:p>
            <a:r>
              <a:rPr lang="en-US" sz="2200" b="1" dirty="0" smtClean="0"/>
              <a:t>  </a:t>
            </a:r>
            <a:r>
              <a:rPr lang="en-US" sz="2200" b="1" dirty="0"/>
              <a:t>case </a:t>
            </a:r>
            <a:r>
              <a:rPr lang="en-US" sz="2200" dirty="0"/>
              <a:t>')' </a:t>
            </a:r>
            <a:r>
              <a:rPr lang="en-US" sz="2200" b="1" dirty="0"/>
              <a:t>=&gt;</a:t>
            </a:r>
            <a:r>
              <a:rPr lang="en-US" sz="2200" dirty="0"/>
              <a:t> {current = CPAREN; </a:t>
            </a:r>
            <a:r>
              <a:rPr lang="en-US" sz="2200" dirty="0" err="1"/>
              <a:t>ch.next</a:t>
            </a:r>
            <a:r>
              <a:rPr lang="en-US" sz="2200" dirty="0"/>
              <a:t>; return}</a:t>
            </a:r>
          </a:p>
          <a:p>
            <a:r>
              <a:rPr lang="en-US" sz="2200" b="1" dirty="0" smtClean="0"/>
              <a:t>  case </a:t>
            </a:r>
            <a:r>
              <a:rPr lang="en-US" sz="2200" dirty="0"/>
              <a:t>'+' </a:t>
            </a:r>
            <a:r>
              <a:rPr lang="en-US" sz="2200" b="1" dirty="0"/>
              <a:t>=&gt;</a:t>
            </a:r>
            <a:r>
              <a:rPr lang="en-US" sz="2200" dirty="0"/>
              <a:t> {current = PLUS; </a:t>
            </a:r>
            <a:r>
              <a:rPr lang="en-US" sz="2200" dirty="0" err="1"/>
              <a:t>ch.next</a:t>
            </a:r>
            <a:r>
              <a:rPr lang="en-US" sz="2200" dirty="0"/>
              <a:t>; return}</a:t>
            </a:r>
          </a:p>
          <a:p>
            <a:r>
              <a:rPr lang="en-US" sz="2200" b="1" dirty="0" smtClean="0"/>
              <a:t>  case </a:t>
            </a:r>
            <a:r>
              <a:rPr lang="en-US" sz="2200" dirty="0"/>
              <a:t>'/' </a:t>
            </a:r>
            <a:r>
              <a:rPr lang="en-US" sz="2200" b="1" dirty="0"/>
              <a:t>=&gt;</a:t>
            </a:r>
            <a:r>
              <a:rPr lang="en-US" sz="2200" dirty="0"/>
              <a:t> {current = DIV; </a:t>
            </a:r>
            <a:r>
              <a:rPr lang="en-US" sz="2200" dirty="0" err="1"/>
              <a:t>ch.next</a:t>
            </a:r>
            <a:r>
              <a:rPr lang="en-US" sz="2200" dirty="0"/>
              <a:t>; return}</a:t>
            </a:r>
          </a:p>
          <a:p>
            <a:r>
              <a:rPr lang="en-US" sz="2200" b="1" dirty="0" smtClean="0"/>
              <a:t>  </a:t>
            </a:r>
            <a:r>
              <a:rPr lang="en-US" sz="2200" b="1" dirty="0"/>
              <a:t>case </a:t>
            </a:r>
            <a:r>
              <a:rPr lang="en-US" sz="2200" dirty="0"/>
              <a:t>'*' </a:t>
            </a:r>
            <a:r>
              <a:rPr lang="en-US" sz="2200" b="1" dirty="0"/>
              <a:t>=&gt;</a:t>
            </a:r>
            <a:r>
              <a:rPr lang="en-US" sz="2200" dirty="0"/>
              <a:t> {current = MUL; </a:t>
            </a:r>
            <a:r>
              <a:rPr lang="en-US" sz="2200" dirty="0" err="1"/>
              <a:t>ch.next</a:t>
            </a:r>
            <a:r>
              <a:rPr lang="en-US" sz="2200" dirty="0"/>
              <a:t>; return}</a:t>
            </a:r>
          </a:p>
          <a:p>
            <a:r>
              <a:rPr lang="en-US" sz="2200" b="1" dirty="0" smtClean="0"/>
              <a:t>  </a:t>
            </a:r>
            <a:r>
              <a:rPr lang="en-US" sz="2200" b="1" dirty="0"/>
              <a:t>case </a:t>
            </a:r>
            <a:r>
              <a:rPr lang="en-US" sz="2200" dirty="0"/>
              <a:t>'=' </a:t>
            </a:r>
            <a:r>
              <a:rPr lang="en-US" sz="2200" b="1" dirty="0"/>
              <a:t>=&gt;</a:t>
            </a:r>
            <a:r>
              <a:rPr lang="en-US" sz="2200" dirty="0"/>
              <a:t> </a:t>
            </a:r>
            <a:r>
              <a:rPr lang="en-US" sz="2200" dirty="0" smtClean="0"/>
              <a:t>{ </a:t>
            </a:r>
            <a:r>
              <a:rPr lang="en-US" sz="2200" dirty="0" smtClean="0">
                <a:solidFill>
                  <a:srgbClr val="008000"/>
                </a:solidFill>
              </a:rPr>
              <a:t>// more tricky because there can be =, ==</a:t>
            </a:r>
            <a:endParaRPr lang="en-US" sz="2200" dirty="0">
              <a:solidFill>
                <a:srgbClr val="008000"/>
              </a:solidFill>
            </a:endParaRPr>
          </a:p>
          <a:p>
            <a:r>
              <a:rPr lang="en-US" sz="2200" dirty="0" smtClean="0"/>
              <a:t>    </a:t>
            </a:r>
            <a:r>
              <a:rPr lang="en-US" sz="2200" dirty="0" err="1" smtClean="0"/>
              <a:t>ch.next</a:t>
            </a:r>
            <a:endParaRPr lang="en-US" sz="2200" dirty="0"/>
          </a:p>
          <a:p>
            <a:r>
              <a:rPr lang="en-US" sz="2200" dirty="0" smtClean="0"/>
              <a:t>    </a:t>
            </a:r>
            <a:r>
              <a:rPr lang="en-US" sz="2200" b="1" dirty="0" smtClean="0"/>
              <a:t>if </a:t>
            </a:r>
            <a:r>
              <a:rPr lang="en-US" sz="2200" dirty="0"/>
              <a:t>(</a:t>
            </a:r>
            <a:r>
              <a:rPr lang="en-US" sz="2200" dirty="0" err="1" smtClean="0"/>
              <a:t>ch.current</a:t>
            </a:r>
            <a:r>
              <a:rPr lang="sk-SK" sz="2200" dirty="0" smtClean="0"/>
              <a:t> </a:t>
            </a:r>
            <a:r>
              <a:rPr lang="en-US" sz="2200" dirty="0" smtClean="0"/>
              <a:t>==</a:t>
            </a:r>
            <a:r>
              <a:rPr lang="sk-SK" sz="2200" dirty="0" smtClean="0"/>
              <a:t> </a:t>
            </a:r>
            <a:r>
              <a:rPr lang="en-US" sz="2200" dirty="0" smtClean="0"/>
              <a:t>'=') </a:t>
            </a:r>
            <a:r>
              <a:rPr lang="en-US" sz="2200" dirty="0"/>
              <a:t>{</a:t>
            </a:r>
            <a:r>
              <a:rPr lang="en-US" sz="2200" dirty="0" err="1"/>
              <a:t>ch.next</a:t>
            </a:r>
            <a:r>
              <a:rPr lang="en-US" sz="2200" dirty="0"/>
              <a:t>; current = </a:t>
            </a:r>
            <a:r>
              <a:rPr lang="en-US" sz="2200" dirty="0" err="1"/>
              <a:t>CompareEQ</a:t>
            </a:r>
            <a:r>
              <a:rPr lang="en-US" sz="2200" dirty="0"/>
              <a:t>; </a:t>
            </a:r>
            <a:r>
              <a:rPr lang="en-US" sz="2200" b="1" dirty="0"/>
              <a:t>return</a:t>
            </a:r>
            <a:r>
              <a:rPr lang="en-US" sz="2200" dirty="0"/>
              <a:t>} </a:t>
            </a:r>
          </a:p>
          <a:p>
            <a:r>
              <a:rPr lang="en-US" sz="2200" dirty="0" smtClean="0"/>
              <a:t>    </a:t>
            </a:r>
            <a:r>
              <a:rPr lang="en-US" sz="2200" b="1" dirty="0" smtClean="0"/>
              <a:t>else </a:t>
            </a:r>
            <a:r>
              <a:rPr lang="en-US" sz="2200" dirty="0"/>
              <a:t>{current = </a:t>
            </a:r>
            <a:r>
              <a:rPr lang="en-US" sz="2200" dirty="0" err="1"/>
              <a:t>AssignEQ</a:t>
            </a:r>
            <a:r>
              <a:rPr lang="en-US" sz="2200" dirty="0"/>
              <a:t>; </a:t>
            </a:r>
            <a:r>
              <a:rPr lang="en-US" sz="2200" b="1" dirty="0"/>
              <a:t>return</a:t>
            </a:r>
            <a:r>
              <a:rPr lang="en-US" sz="2200" dirty="0"/>
              <a:t>}</a:t>
            </a:r>
          </a:p>
          <a:p>
            <a:r>
              <a:rPr lang="en-US" sz="2200" dirty="0"/>
              <a:t>  </a:t>
            </a:r>
            <a:r>
              <a:rPr lang="en-US" sz="2200" dirty="0" smtClean="0"/>
              <a:t>}</a:t>
            </a:r>
            <a:endParaRPr lang="en-US" sz="2200" dirty="0"/>
          </a:p>
          <a:p>
            <a:r>
              <a:rPr lang="en-US" sz="2200" b="1" dirty="0"/>
              <a:t> </a:t>
            </a:r>
            <a:r>
              <a:rPr lang="en-US" sz="2200" b="1" dirty="0" smtClean="0"/>
              <a:t> case</a:t>
            </a:r>
            <a:r>
              <a:rPr lang="en-US" sz="2200" dirty="0" smtClean="0"/>
              <a:t> </a:t>
            </a:r>
            <a:r>
              <a:rPr lang="en-US" sz="2200" dirty="0"/>
              <a:t>'&lt;' </a:t>
            </a:r>
            <a:r>
              <a:rPr lang="en-US" sz="2200" b="1" dirty="0"/>
              <a:t>=&gt;</a:t>
            </a:r>
            <a:r>
              <a:rPr lang="en-US" sz="2200" dirty="0"/>
              <a:t> </a:t>
            </a:r>
            <a:r>
              <a:rPr lang="en-US" sz="2200" dirty="0" smtClean="0"/>
              <a:t>{ </a:t>
            </a:r>
            <a:r>
              <a:rPr lang="en-US" sz="2200" dirty="0" smtClean="0">
                <a:solidFill>
                  <a:srgbClr val="008000"/>
                </a:solidFill>
              </a:rPr>
              <a:t>// </a:t>
            </a:r>
            <a:r>
              <a:rPr lang="en-US" sz="2200" dirty="0">
                <a:solidFill>
                  <a:srgbClr val="008000"/>
                </a:solidFill>
              </a:rPr>
              <a:t>more tricky because there can be </a:t>
            </a:r>
            <a:r>
              <a:rPr lang="en-US" sz="2200" dirty="0" smtClean="0">
                <a:solidFill>
                  <a:srgbClr val="008000"/>
                </a:solidFill>
              </a:rPr>
              <a:t>&lt;, &lt;=</a:t>
            </a:r>
            <a:endParaRPr lang="en-US" sz="2200" dirty="0"/>
          </a:p>
          <a:p>
            <a:r>
              <a:rPr lang="en-US" sz="2200" dirty="0" smtClean="0"/>
              <a:t>    </a:t>
            </a:r>
            <a:r>
              <a:rPr lang="en-US" sz="2200" dirty="0" err="1" smtClean="0"/>
              <a:t>ch.next</a:t>
            </a:r>
            <a:endParaRPr lang="en-US" sz="2200" dirty="0"/>
          </a:p>
          <a:p>
            <a:r>
              <a:rPr lang="en-US" sz="2200" dirty="0" smtClean="0"/>
              <a:t>    </a:t>
            </a:r>
            <a:r>
              <a:rPr lang="en-US" sz="2200" b="1" dirty="0" smtClean="0"/>
              <a:t>if </a:t>
            </a:r>
            <a:r>
              <a:rPr lang="en-US" sz="2200" dirty="0"/>
              <a:t>(</a:t>
            </a:r>
            <a:r>
              <a:rPr lang="en-US" sz="2200" dirty="0" err="1" smtClean="0"/>
              <a:t>ch.current</a:t>
            </a:r>
            <a:r>
              <a:rPr lang="sk-SK" sz="2200" dirty="0" smtClean="0"/>
              <a:t> </a:t>
            </a:r>
            <a:r>
              <a:rPr lang="en-US" sz="2200" dirty="0" smtClean="0"/>
              <a:t>==</a:t>
            </a:r>
            <a:r>
              <a:rPr lang="sk-SK" sz="2200" dirty="0" smtClean="0"/>
              <a:t> </a:t>
            </a:r>
            <a:r>
              <a:rPr lang="en-US" sz="2200" dirty="0" smtClean="0"/>
              <a:t>'=') </a:t>
            </a:r>
            <a:r>
              <a:rPr lang="en-US" sz="2200" dirty="0"/>
              <a:t>{</a:t>
            </a:r>
            <a:r>
              <a:rPr lang="en-US" sz="2200" dirty="0" err="1"/>
              <a:t>ch.next</a:t>
            </a:r>
            <a:r>
              <a:rPr lang="en-US" sz="2200" dirty="0"/>
              <a:t>; </a:t>
            </a:r>
            <a:r>
              <a:rPr lang="en-US" sz="2200" dirty="0" smtClean="0"/>
              <a:t>   current </a:t>
            </a:r>
            <a:r>
              <a:rPr lang="en-US" sz="2200" dirty="0"/>
              <a:t>= LEQ; </a:t>
            </a:r>
            <a:r>
              <a:rPr lang="en-US" sz="2200" b="1" dirty="0"/>
              <a:t>return</a:t>
            </a:r>
            <a:r>
              <a:rPr lang="en-US" sz="2200" dirty="0"/>
              <a:t>} </a:t>
            </a:r>
          </a:p>
          <a:p>
            <a:r>
              <a:rPr lang="en-US" sz="2200" dirty="0" smtClean="0"/>
              <a:t>    </a:t>
            </a:r>
            <a:r>
              <a:rPr lang="en-US" sz="2200" b="1" dirty="0" smtClean="0"/>
              <a:t>else </a:t>
            </a:r>
            <a:r>
              <a:rPr lang="en-US" sz="2200" dirty="0"/>
              <a:t>{current = LESS; </a:t>
            </a:r>
            <a:r>
              <a:rPr lang="en-US" sz="2200" b="1" dirty="0"/>
              <a:t>return</a:t>
            </a:r>
            <a:r>
              <a:rPr lang="en-US" sz="2200" dirty="0"/>
              <a:t>}</a:t>
            </a:r>
          </a:p>
          <a:p>
            <a:r>
              <a:rPr lang="en-US" sz="2200" dirty="0"/>
              <a:t>  </a:t>
            </a:r>
            <a:r>
              <a:rPr lang="en-US" sz="2200" dirty="0" smtClean="0"/>
              <a:t>}</a:t>
            </a:r>
          </a:p>
          <a:p>
            <a:r>
              <a:rPr lang="en-US" sz="2200" dirty="0"/>
              <a:t>}</a:t>
            </a:r>
          </a:p>
        </p:txBody>
      </p:sp>
      <p:grpSp>
        <p:nvGrpSpPr>
          <p:cNvPr id="14" name="Group 13"/>
          <p:cNvGrpSpPr/>
          <p:nvPr/>
        </p:nvGrpSpPr>
        <p:grpSpPr>
          <a:xfrm>
            <a:off x="4289707" y="5613498"/>
            <a:ext cx="4832496" cy="1189603"/>
            <a:chOff x="4289707" y="5613498"/>
            <a:chExt cx="4832496" cy="1189603"/>
          </a:xfrm>
        </p:grpSpPr>
        <p:sp>
          <p:nvSpPr>
            <p:cNvPr id="6" name="Rectangle 5"/>
            <p:cNvSpPr/>
            <p:nvPr/>
          </p:nvSpPr>
          <p:spPr>
            <a:xfrm>
              <a:off x="4809804" y="5848994"/>
              <a:ext cx="4312399" cy="954107"/>
            </a:xfrm>
            <a:prstGeom prst="rect">
              <a:avLst/>
            </a:prstGeom>
          </p:spPr>
          <p:txBody>
            <a:bodyPr wrap="none">
              <a:spAutoFit/>
            </a:bodyPr>
            <a:lstStyle/>
            <a:p>
              <a:r>
                <a:rPr lang="en-US" sz="2800" kern="0" dirty="0" smtClean="0">
                  <a:solidFill>
                    <a:srgbClr val="0070C0"/>
                  </a:solidFill>
                  <a:latin typeface="Calibri" pitchFamily="34" charset="0"/>
                  <a:ea typeface="+mj-ea"/>
                  <a:cs typeface="Calibri" pitchFamily="34" charset="0"/>
                </a:rPr>
                <a:t>What happens if we omit it?</a:t>
              </a:r>
              <a:br>
                <a:rPr lang="en-US" sz="2800" kern="0" dirty="0" smtClean="0">
                  <a:solidFill>
                    <a:srgbClr val="0070C0"/>
                  </a:solidFill>
                  <a:latin typeface="Calibri" pitchFamily="34" charset="0"/>
                  <a:ea typeface="+mj-ea"/>
                  <a:cs typeface="Calibri" pitchFamily="34" charset="0"/>
                </a:rPr>
              </a:br>
              <a:r>
                <a:rPr lang="en-US" sz="2800" kern="0" dirty="0" smtClean="0">
                  <a:solidFill>
                    <a:srgbClr val="0070C0"/>
                  </a:solidFill>
                  <a:latin typeface="Calibri" pitchFamily="34" charset="0"/>
                  <a:ea typeface="+mj-ea"/>
                  <a:cs typeface="Calibri" pitchFamily="34" charset="0"/>
                </a:rPr>
                <a:t>consider input '&lt;=  '</a:t>
              </a:r>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4289707" y="5613498"/>
                <a:ext cx="509760" cy="374040"/>
              </p14:xfrm>
            </p:contentPart>
          </mc:Choice>
          <mc:Fallback xmlns="">
            <p:pic>
              <p:nvPicPr>
                <p:cNvPr id="13" name="Ink 12"/>
                <p:cNvPicPr/>
                <p:nvPr/>
              </p:nvPicPr>
              <p:blipFill>
                <a:blip r:embed="rId3"/>
                <a:stretch>
                  <a:fillRect/>
                </a:stretch>
              </p:blipFill>
              <p:spPr>
                <a:xfrm>
                  <a:off x="4275307" y="5599818"/>
                  <a:ext cx="534960" cy="399240"/>
                </a:xfrm>
                <a:prstGeom prst="rect">
                  <a:avLst/>
                </a:prstGeom>
              </p:spPr>
            </p:pic>
          </mc:Fallback>
        </mc:AlternateContent>
      </p:grpSp>
    </p:spTree>
    <p:extLst>
      <p:ext uri="{BB962C8B-B14F-4D97-AF65-F5344CB8AC3E}">
        <p14:creationId xmlns:p14="http://schemas.microsoft.com/office/powerpoint/2010/main" val="1388505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Skipping Comments</a:t>
            </a:r>
            <a:endParaRPr lang="en-US" dirty="0"/>
          </a:p>
        </p:txBody>
      </p:sp>
      <p:sp>
        <p:nvSpPr>
          <p:cNvPr id="3" name="Content Placeholder 2"/>
          <p:cNvSpPr>
            <a:spLocks noGrp="1"/>
          </p:cNvSpPr>
          <p:nvPr>
            <p:ph idx="1"/>
          </p:nvPr>
        </p:nvSpPr>
        <p:spPr/>
        <p:txBody>
          <a:bodyPr/>
          <a:lstStyle/>
          <a:p>
            <a:pPr marL="0" indent="0">
              <a:buNone/>
            </a:pPr>
            <a:r>
              <a:rPr lang="en-US" sz="2400" b="1" dirty="0">
                <a:solidFill>
                  <a:schemeClr val="tx1"/>
                </a:solidFill>
              </a:rPr>
              <a:t>if</a:t>
            </a:r>
            <a:r>
              <a:rPr lang="en-US" sz="2400" dirty="0">
                <a:solidFill>
                  <a:schemeClr val="tx1"/>
                </a:solidFill>
              </a:rPr>
              <a:t> (</a:t>
            </a:r>
            <a:r>
              <a:rPr lang="en-US" sz="2400" dirty="0" err="1">
                <a:solidFill>
                  <a:schemeClr val="tx1"/>
                </a:solidFill>
              </a:rPr>
              <a:t>ch.current</a:t>
            </a:r>
            <a:r>
              <a:rPr lang="en-US" sz="2400" dirty="0">
                <a:solidFill>
                  <a:schemeClr val="tx1"/>
                </a:solidFill>
              </a:rPr>
              <a:t>='/') {</a:t>
            </a:r>
          </a:p>
          <a:p>
            <a:pPr marL="0" indent="0">
              <a:buNone/>
            </a:pPr>
            <a:r>
              <a:rPr lang="en-US" sz="2400" dirty="0">
                <a:solidFill>
                  <a:schemeClr val="tx1"/>
                </a:solidFill>
              </a:rPr>
              <a:t>  </a:t>
            </a:r>
            <a:r>
              <a:rPr lang="en-US" sz="2400" dirty="0" err="1">
                <a:solidFill>
                  <a:schemeClr val="tx1"/>
                </a:solidFill>
              </a:rPr>
              <a:t>ch.next</a:t>
            </a:r>
            <a:endParaRPr lang="en-US" sz="2400" dirty="0">
              <a:solidFill>
                <a:schemeClr val="tx1"/>
              </a:solidFill>
            </a:endParaRPr>
          </a:p>
          <a:p>
            <a:pPr marL="0" indent="0">
              <a:buNone/>
            </a:pPr>
            <a:r>
              <a:rPr lang="en-US" sz="2400" dirty="0">
                <a:solidFill>
                  <a:schemeClr val="tx1"/>
                </a:solidFill>
              </a:rPr>
              <a:t>  </a:t>
            </a:r>
            <a:r>
              <a:rPr lang="en-US" sz="2400" b="1" dirty="0">
                <a:solidFill>
                  <a:schemeClr val="tx1"/>
                </a:solidFill>
              </a:rPr>
              <a:t>if </a:t>
            </a:r>
            <a:r>
              <a:rPr lang="en-US" sz="2400" dirty="0">
                <a:solidFill>
                  <a:schemeClr val="tx1"/>
                </a:solidFill>
              </a:rPr>
              <a:t>(</a:t>
            </a:r>
            <a:r>
              <a:rPr lang="en-US" sz="2400" dirty="0" err="1">
                <a:solidFill>
                  <a:schemeClr val="tx1"/>
                </a:solidFill>
              </a:rPr>
              <a:t>ch.current</a:t>
            </a:r>
            <a:r>
              <a:rPr lang="en-US" sz="2400" dirty="0">
                <a:solidFill>
                  <a:schemeClr val="tx1"/>
                </a:solidFill>
              </a:rPr>
              <a:t>='/') {</a:t>
            </a:r>
          </a:p>
          <a:p>
            <a:pPr marL="0" indent="0">
              <a:buNone/>
            </a:pPr>
            <a:r>
              <a:rPr lang="en-US" sz="2400" dirty="0">
                <a:solidFill>
                  <a:schemeClr val="tx1"/>
                </a:solidFill>
              </a:rPr>
              <a:t>     </a:t>
            </a:r>
            <a:r>
              <a:rPr lang="en-US" sz="2400" b="1" dirty="0">
                <a:solidFill>
                  <a:schemeClr val="tx1"/>
                </a:solidFill>
              </a:rPr>
              <a:t>while</a:t>
            </a:r>
            <a:r>
              <a:rPr lang="en-US" sz="2400" dirty="0">
                <a:solidFill>
                  <a:schemeClr val="tx1"/>
                </a:solidFill>
              </a:rPr>
              <a:t> (!</a:t>
            </a:r>
            <a:r>
              <a:rPr lang="en-US" sz="2400" dirty="0" err="1">
                <a:solidFill>
                  <a:schemeClr val="tx1"/>
                </a:solidFill>
              </a:rPr>
              <a:t>isEOL</a:t>
            </a:r>
            <a:r>
              <a:rPr lang="en-US" sz="2400" dirty="0">
                <a:solidFill>
                  <a:schemeClr val="tx1"/>
                </a:solidFill>
              </a:rPr>
              <a:t> &amp;&amp; !</a:t>
            </a:r>
            <a:r>
              <a:rPr lang="en-US" sz="2400" dirty="0" err="1">
                <a:solidFill>
                  <a:schemeClr val="tx1"/>
                </a:solidFill>
              </a:rPr>
              <a:t>isEOF</a:t>
            </a:r>
            <a:r>
              <a:rPr lang="en-US" sz="2400" dirty="0">
                <a:solidFill>
                  <a:schemeClr val="tx1"/>
                </a:solidFill>
              </a:rPr>
              <a:t>) {</a:t>
            </a:r>
          </a:p>
          <a:p>
            <a:pPr marL="0" indent="0">
              <a:buNone/>
            </a:pPr>
            <a:r>
              <a:rPr lang="en-US" sz="2400" dirty="0">
                <a:solidFill>
                  <a:schemeClr val="tx1"/>
                </a:solidFill>
              </a:rPr>
              <a:t>       </a:t>
            </a:r>
            <a:r>
              <a:rPr lang="en-US" sz="2400" dirty="0" err="1">
                <a:solidFill>
                  <a:schemeClr val="tx1"/>
                </a:solidFill>
              </a:rPr>
              <a:t>ch.next</a:t>
            </a:r>
            <a:endParaRPr lang="en-US" sz="2400" dirty="0">
              <a:solidFill>
                <a:schemeClr val="tx1"/>
              </a:solidFill>
            </a:endParaRPr>
          </a:p>
          <a:p>
            <a:pPr marL="0" indent="0">
              <a:buNone/>
            </a:pPr>
            <a:r>
              <a:rPr lang="en-US" sz="2400" dirty="0">
                <a:solidFill>
                  <a:schemeClr val="tx1"/>
                </a:solidFill>
              </a:rPr>
              <a:t>     }</a:t>
            </a:r>
          </a:p>
          <a:p>
            <a:pPr marL="0" indent="0">
              <a:buNone/>
            </a:pPr>
            <a:r>
              <a:rPr lang="en-US" sz="2400" dirty="0">
                <a:solidFill>
                  <a:schemeClr val="tx1"/>
                </a:solidFill>
              </a:rPr>
              <a:t>  </a:t>
            </a:r>
            <a:r>
              <a:rPr lang="en-US" sz="2400" dirty="0" smtClean="0">
                <a:solidFill>
                  <a:schemeClr val="tx1"/>
                </a:solidFill>
              </a:rPr>
              <a:t>} </a:t>
            </a:r>
            <a:r>
              <a:rPr lang="en-US" sz="2400" b="1" dirty="0" smtClean="0">
                <a:solidFill>
                  <a:schemeClr val="tx1"/>
                </a:solidFill>
              </a:rPr>
              <a:t>else</a:t>
            </a:r>
            <a:r>
              <a:rPr lang="en-US" sz="2400" dirty="0" smtClean="0">
                <a:solidFill>
                  <a:schemeClr val="tx1"/>
                </a:solidFill>
              </a:rPr>
              <a:t> {    </a:t>
            </a:r>
            <a:endParaRPr lang="en-US" sz="2400" dirty="0" smtClean="0"/>
          </a:p>
          <a:p>
            <a:pPr marL="0" indent="0">
              <a:buNone/>
            </a:pPr>
            <a:r>
              <a:rPr lang="en-US" sz="2400" dirty="0">
                <a:solidFill>
                  <a:schemeClr val="tx1"/>
                </a:solidFill>
              </a:rPr>
              <a:t> </a:t>
            </a:r>
            <a:r>
              <a:rPr lang="en-US" sz="2400" dirty="0" smtClean="0">
                <a:solidFill>
                  <a:schemeClr val="tx1"/>
                </a:solidFill>
              </a:rPr>
              <a:t> }</a:t>
            </a:r>
            <a:endParaRPr lang="en-US" sz="2400" dirty="0">
              <a:solidFill>
                <a:schemeClr val="tx1"/>
              </a:solidFill>
            </a:endParaRPr>
          </a:p>
          <a:p>
            <a:pPr marL="0" indent="0">
              <a:buNone/>
            </a:pPr>
            <a:r>
              <a:rPr lang="en-US" sz="2400" dirty="0" smtClean="0">
                <a:solidFill>
                  <a:schemeClr val="tx1"/>
                </a:solidFill>
              </a:rPr>
              <a:t>}</a:t>
            </a:r>
          </a:p>
          <a:p>
            <a:pPr marL="0" indent="0">
              <a:buNone/>
            </a:pPr>
            <a:endParaRPr lang="en-US" sz="2400" dirty="0">
              <a:solidFill>
                <a:schemeClr val="tx1"/>
              </a:solidFill>
            </a:endParaRPr>
          </a:p>
          <a:p>
            <a:pPr marL="0" indent="0">
              <a:buNone/>
            </a:pPr>
            <a:r>
              <a:rPr lang="en-US" sz="2400" dirty="0" smtClean="0">
                <a:solidFill>
                  <a:schemeClr val="tx1"/>
                </a:solidFill>
              </a:rPr>
              <a:t>Nested comments?        /* foo  /* bar */ </a:t>
            </a:r>
            <a:r>
              <a:rPr lang="en-US" sz="2400" dirty="0" err="1" smtClean="0">
                <a:solidFill>
                  <a:schemeClr val="tx1"/>
                </a:solidFill>
              </a:rPr>
              <a:t>baz</a:t>
            </a:r>
            <a:r>
              <a:rPr lang="en-US" sz="2400" dirty="0" smtClean="0">
                <a:solidFill>
                  <a:schemeClr val="tx1"/>
                </a:solidFill>
              </a:rPr>
              <a:t> */</a:t>
            </a:r>
            <a:endParaRPr lang="en-US" sz="2400" dirty="0">
              <a:solidFill>
                <a:schemeClr val="tx1"/>
              </a:solidFill>
            </a:endParaRPr>
          </a:p>
        </p:txBody>
      </p:sp>
      <p:sp>
        <p:nvSpPr>
          <p:cNvPr id="5" name="Rectangle 4"/>
          <p:cNvSpPr/>
          <p:nvPr/>
        </p:nvSpPr>
        <p:spPr>
          <a:xfrm>
            <a:off x="1905610" y="4125412"/>
            <a:ext cx="6419088" cy="461665"/>
          </a:xfrm>
          <a:prstGeom prst="rect">
            <a:avLst/>
          </a:prstGeom>
        </p:spPr>
        <p:txBody>
          <a:bodyPr wrap="square">
            <a:spAutoFit/>
          </a:bodyPr>
          <a:lstStyle/>
          <a:p>
            <a:r>
              <a:rPr lang="en-US" kern="0" dirty="0">
                <a:solidFill>
                  <a:srgbClr val="008000"/>
                </a:solidFill>
                <a:latin typeface="Calibri" pitchFamily="34" charset="0"/>
                <a:cs typeface="Calibri" pitchFamily="34" charset="0"/>
              </a:rPr>
              <a:t>// what do we set as the current token now?</a:t>
            </a:r>
            <a:endParaRPr lang="en-US" dirty="0"/>
          </a:p>
        </p:txBody>
      </p:sp>
    </p:spTree>
    <p:extLst>
      <p:ext uri="{BB962C8B-B14F-4D97-AF65-F5344CB8AC3E}">
        <p14:creationId xmlns:p14="http://schemas.microsoft.com/office/powerpoint/2010/main" val="349434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Longest Match (Maximal Munch) Rule</a:t>
            </a:r>
            <a:endParaRPr lang="en-US" dirty="0"/>
          </a:p>
        </p:txBody>
      </p:sp>
      <p:sp>
        <p:nvSpPr>
          <p:cNvPr id="3" name="Content Placeholder 2"/>
          <p:cNvSpPr>
            <a:spLocks noGrp="1"/>
          </p:cNvSpPr>
          <p:nvPr>
            <p:ph idx="1"/>
          </p:nvPr>
        </p:nvSpPr>
        <p:spPr>
          <a:xfrm>
            <a:off x="336499" y="1177747"/>
            <a:ext cx="8350301" cy="4828497"/>
          </a:xfrm>
        </p:spPr>
        <p:txBody>
          <a:bodyPr/>
          <a:lstStyle/>
          <a:p>
            <a:r>
              <a:rPr lang="en-US" sz="2400" dirty="0" smtClean="0"/>
              <a:t>There </a:t>
            </a:r>
            <a:r>
              <a:rPr lang="en-US" sz="2400" dirty="0"/>
              <a:t>are multiple ways to break </a:t>
            </a:r>
            <a:r>
              <a:rPr lang="en-US" sz="2400" dirty="0" smtClean="0"/>
              <a:t>input chars into tokens</a:t>
            </a:r>
            <a:endParaRPr lang="en-US" sz="2400" dirty="0"/>
          </a:p>
          <a:p>
            <a:r>
              <a:rPr lang="en-US" sz="2400" dirty="0"/>
              <a:t>Consider language </a:t>
            </a:r>
            <a:r>
              <a:rPr lang="en-US" sz="2400" dirty="0" smtClean="0"/>
              <a:t>with   identifiers - </a:t>
            </a:r>
            <a:r>
              <a:rPr lang="en-US" sz="2400" dirty="0" smtClean="0">
                <a:solidFill>
                  <a:schemeClr val="tx1"/>
                </a:solidFill>
              </a:rPr>
              <a:t>ID</a:t>
            </a:r>
            <a:r>
              <a:rPr lang="en-US" sz="2400" dirty="0" smtClean="0"/>
              <a:t>, </a:t>
            </a:r>
            <a:r>
              <a:rPr lang="en-US" sz="2400" dirty="0" smtClean="0">
                <a:solidFill>
                  <a:schemeClr val="tx1"/>
                </a:solidFill>
              </a:rPr>
              <a:t>&lt;=</a:t>
            </a:r>
            <a:r>
              <a:rPr lang="en-US" sz="2400" dirty="0" smtClean="0"/>
              <a:t>, </a:t>
            </a:r>
            <a:r>
              <a:rPr lang="en-US" sz="2400" dirty="0">
                <a:solidFill>
                  <a:schemeClr val="tx1"/>
                </a:solidFill>
              </a:rPr>
              <a:t>&lt;</a:t>
            </a:r>
            <a:r>
              <a:rPr lang="en-US" sz="2400" dirty="0"/>
              <a:t>, </a:t>
            </a:r>
            <a:r>
              <a:rPr lang="en-US" sz="2400" dirty="0">
                <a:solidFill>
                  <a:schemeClr val="tx1"/>
                </a:solidFill>
              </a:rPr>
              <a:t>= </a:t>
            </a:r>
          </a:p>
          <a:p>
            <a:r>
              <a:rPr lang="en-US" sz="2400" dirty="0"/>
              <a:t>Consider </a:t>
            </a:r>
            <a:r>
              <a:rPr lang="en-US" sz="2400" dirty="0" smtClean="0"/>
              <a:t>these input characters: </a:t>
            </a:r>
            <a:endParaRPr lang="en-US" sz="2400" dirty="0"/>
          </a:p>
          <a:p>
            <a:pPr marL="0" indent="0">
              <a:buNone/>
            </a:pPr>
            <a:r>
              <a:rPr lang="en-US" sz="2400" dirty="0" smtClean="0">
                <a:latin typeface="Courier New" pitchFamily="49" charset="0"/>
                <a:cs typeface="Courier New" pitchFamily="49" charset="0"/>
              </a:rPr>
              <a:t>		</a:t>
            </a:r>
            <a:r>
              <a:rPr lang="en-US" sz="2400" dirty="0" smtClean="0">
                <a:solidFill>
                  <a:schemeClr val="tx1"/>
                </a:solidFill>
                <a:latin typeface="Courier New" pitchFamily="49" charset="0"/>
                <a:cs typeface="Courier New" pitchFamily="49" charset="0"/>
              </a:rPr>
              <a:t>interpreters </a:t>
            </a:r>
            <a:r>
              <a:rPr lang="en-US" sz="2400" dirty="0">
                <a:solidFill>
                  <a:schemeClr val="tx1"/>
                </a:solidFill>
                <a:latin typeface="Courier New" pitchFamily="49" charset="0"/>
                <a:cs typeface="Courier New" pitchFamily="49" charset="0"/>
              </a:rPr>
              <a:t>&lt;= compilers </a:t>
            </a:r>
            <a:endParaRPr lang="en-US" sz="2400" dirty="0" smtClean="0">
              <a:solidFill>
                <a:schemeClr val="tx1"/>
              </a:solidFill>
              <a:latin typeface="Courier New" pitchFamily="49" charset="0"/>
              <a:cs typeface="Courier New" pitchFamily="49" charset="0"/>
            </a:endParaRPr>
          </a:p>
          <a:p>
            <a:r>
              <a:rPr lang="en-US" sz="2400" dirty="0" smtClean="0"/>
              <a:t>These </a:t>
            </a:r>
            <a:r>
              <a:rPr lang="en-US" sz="2400" dirty="0"/>
              <a:t>are some ways to analyze it into tokens: </a:t>
            </a:r>
          </a:p>
          <a:p>
            <a:pPr marL="457200" lvl="1" indent="0">
              <a:buNone/>
            </a:pPr>
            <a:r>
              <a:rPr lang="en-US" sz="2200" dirty="0"/>
              <a:t>ID(interpreters) </a:t>
            </a:r>
            <a:r>
              <a:rPr lang="en-US" sz="2200" dirty="0" smtClean="0"/>
              <a:t> LEQ  ID(compilers)</a:t>
            </a:r>
          </a:p>
          <a:p>
            <a:pPr marL="457200" lvl="1" indent="0">
              <a:buNone/>
            </a:pPr>
            <a:r>
              <a:rPr lang="en-US" sz="2200" dirty="0"/>
              <a:t>ID(inter) </a:t>
            </a:r>
            <a:r>
              <a:rPr lang="en-US" sz="2200" dirty="0" smtClean="0"/>
              <a:t> ID(</a:t>
            </a:r>
            <a:r>
              <a:rPr lang="en-US" sz="2200" dirty="0" err="1" smtClean="0"/>
              <a:t>preters</a:t>
            </a:r>
            <a:r>
              <a:rPr lang="en-US" sz="2200" dirty="0"/>
              <a:t>) </a:t>
            </a:r>
            <a:r>
              <a:rPr lang="en-US" sz="2200" dirty="0" smtClean="0"/>
              <a:t> LESS  </a:t>
            </a:r>
            <a:r>
              <a:rPr lang="en-US" sz="2200" dirty="0" err="1" smtClean="0"/>
              <a:t>AssignEQ</a:t>
            </a:r>
            <a:r>
              <a:rPr lang="en-US" sz="2200" dirty="0" smtClean="0"/>
              <a:t>   ID(com</a:t>
            </a:r>
            <a:r>
              <a:rPr lang="en-US" sz="2200" dirty="0"/>
              <a:t>) </a:t>
            </a:r>
            <a:r>
              <a:rPr lang="en-US" sz="2200" dirty="0" smtClean="0"/>
              <a:t> ID(</a:t>
            </a:r>
            <a:r>
              <a:rPr lang="en-US" sz="2200" dirty="0" err="1" smtClean="0"/>
              <a:t>pilers</a:t>
            </a:r>
            <a:r>
              <a:rPr lang="en-US" sz="2200" dirty="0"/>
              <a:t>)</a:t>
            </a:r>
          </a:p>
          <a:p>
            <a:pPr marL="457200" lvl="1" indent="0">
              <a:buNone/>
            </a:pPr>
            <a:r>
              <a:rPr lang="en-US" sz="2200" dirty="0" smtClean="0"/>
              <a:t>ID(</a:t>
            </a:r>
            <a:r>
              <a:rPr lang="en-US" sz="2200" dirty="0" err="1" smtClean="0"/>
              <a:t>i</a:t>
            </a:r>
            <a:r>
              <a:rPr lang="en-US" sz="2200" dirty="0"/>
              <a:t>) </a:t>
            </a:r>
            <a:r>
              <a:rPr lang="en-US" sz="2200" dirty="0" smtClean="0"/>
              <a:t> ID(</a:t>
            </a:r>
            <a:r>
              <a:rPr lang="en-US" sz="2200" dirty="0" err="1" smtClean="0"/>
              <a:t>nte</a:t>
            </a:r>
            <a:r>
              <a:rPr lang="en-US" sz="2200" dirty="0"/>
              <a:t>) </a:t>
            </a:r>
            <a:r>
              <a:rPr lang="en-US" sz="2200" dirty="0" smtClean="0"/>
              <a:t> ID(</a:t>
            </a:r>
            <a:r>
              <a:rPr lang="en-US" sz="2200" dirty="0" err="1" smtClean="0"/>
              <a:t>rpre</a:t>
            </a:r>
            <a:r>
              <a:rPr lang="en-US" sz="2200" dirty="0"/>
              <a:t>) </a:t>
            </a:r>
            <a:r>
              <a:rPr lang="en-US" sz="2200" dirty="0" smtClean="0"/>
              <a:t> ID(</a:t>
            </a:r>
            <a:r>
              <a:rPr lang="en-US" sz="2200" dirty="0" err="1" smtClean="0"/>
              <a:t>ter</a:t>
            </a:r>
            <a:r>
              <a:rPr lang="en-US" sz="2200" dirty="0"/>
              <a:t>) </a:t>
            </a:r>
            <a:r>
              <a:rPr lang="en-US" sz="2200" dirty="0" smtClean="0"/>
              <a:t> LESS </a:t>
            </a:r>
            <a:r>
              <a:rPr lang="en-US" sz="2200" dirty="0" err="1"/>
              <a:t>AssignEQ</a:t>
            </a:r>
            <a:r>
              <a:rPr lang="en-US" sz="2200" dirty="0"/>
              <a:t> </a:t>
            </a:r>
            <a:r>
              <a:rPr lang="en-US" sz="2200" dirty="0" smtClean="0"/>
              <a:t> ID(co</a:t>
            </a:r>
            <a:r>
              <a:rPr lang="en-US" sz="2200" dirty="0"/>
              <a:t>) </a:t>
            </a:r>
            <a:r>
              <a:rPr lang="en-US" sz="2200" dirty="0" smtClean="0"/>
              <a:t> ID(</a:t>
            </a:r>
            <a:r>
              <a:rPr lang="en-US" sz="2200" dirty="0" err="1" smtClean="0"/>
              <a:t>mpi</a:t>
            </a:r>
            <a:r>
              <a:rPr lang="en-US" sz="2200" dirty="0"/>
              <a:t>) </a:t>
            </a:r>
            <a:r>
              <a:rPr lang="en-US" sz="2200" dirty="0" smtClean="0"/>
              <a:t>ID(</a:t>
            </a:r>
            <a:r>
              <a:rPr lang="en-US" sz="2200" dirty="0" err="1" smtClean="0"/>
              <a:t>lers</a:t>
            </a:r>
            <a:r>
              <a:rPr lang="en-US" sz="2200" dirty="0"/>
              <a:t>)</a:t>
            </a:r>
          </a:p>
          <a:p>
            <a:r>
              <a:rPr lang="en-US" sz="2400" dirty="0"/>
              <a:t>This is resolved by </a:t>
            </a:r>
            <a:r>
              <a:rPr lang="en-US" sz="2400" b="1" dirty="0"/>
              <a:t>longest match rule</a:t>
            </a:r>
            <a:r>
              <a:rPr lang="en-US" sz="2400" dirty="0"/>
              <a:t>: </a:t>
            </a:r>
          </a:p>
          <a:p>
            <a:pPr marL="0" indent="0" algn="ctr">
              <a:buNone/>
            </a:pPr>
            <a:endParaRPr lang="en-US" sz="2400" dirty="0" smtClean="0"/>
          </a:p>
          <a:p>
            <a:pPr marL="0" indent="0" algn="ctr">
              <a:buNone/>
            </a:pPr>
            <a:r>
              <a:rPr lang="en-US" sz="2400" dirty="0" smtClean="0"/>
              <a:t>If </a:t>
            </a:r>
            <a:r>
              <a:rPr lang="en-US" sz="2400" dirty="0"/>
              <a:t>multiple tokens could follow, take the </a:t>
            </a:r>
            <a:r>
              <a:rPr lang="en-US" sz="2400" b="1" dirty="0"/>
              <a:t>longest token</a:t>
            </a:r>
            <a:r>
              <a:rPr lang="en-US" sz="2400" dirty="0"/>
              <a:t> </a:t>
            </a:r>
            <a:r>
              <a:rPr lang="en-US" sz="2400" dirty="0" smtClean="0"/>
              <a:t>possible</a:t>
            </a:r>
            <a:endParaRPr lang="en-US" sz="2400" dirty="0"/>
          </a:p>
        </p:txBody>
      </p:sp>
    </p:spTree>
    <p:extLst>
      <p:ext uri="{BB962C8B-B14F-4D97-AF65-F5344CB8AC3E}">
        <p14:creationId xmlns:p14="http://schemas.microsoft.com/office/powerpoint/2010/main" val="1989369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Longest Match Rule</a:t>
            </a:r>
            <a:endParaRPr lang="en-US" dirty="0"/>
          </a:p>
        </p:txBody>
      </p:sp>
      <p:sp>
        <p:nvSpPr>
          <p:cNvPr id="3" name="Content Placeholder 2"/>
          <p:cNvSpPr>
            <a:spLocks noGrp="1"/>
          </p:cNvSpPr>
          <p:nvPr>
            <p:ph idx="1"/>
          </p:nvPr>
        </p:nvSpPr>
        <p:spPr/>
        <p:txBody>
          <a:bodyPr/>
          <a:lstStyle/>
          <a:p>
            <a:r>
              <a:rPr lang="en-US" dirty="0" smtClean="0"/>
              <a:t>Consider </a:t>
            </a:r>
            <a:r>
              <a:rPr lang="en-US" dirty="0"/>
              <a:t>language with </a:t>
            </a:r>
            <a:r>
              <a:rPr lang="en-US" dirty="0" smtClean="0"/>
              <a:t>three </a:t>
            </a:r>
            <a:r>
              <a:rPr lang="en-US" dirty="0"/>
              <a:t>operators: </a:t>
            </a:r>
          </a:p>
          <a:p>
            <a:pPr marL="0" indent="0" algn="ctr">
              <a:buNone/>
            </a:pPr>
            <a:r>
              <a:rPr lang="en-US" dirty="0" smtClean="0">
                <a:solidFill>
                  <a:schemeClr val="tx1"/>
                </a:solidFill>
              </a:rPr>
              <a:t>&lt;</a:t>
            </a:r>
            <a:r>
              <a:rPr lang="en-US" dirty="0" smtClean="0"/>
              <a:t>, </a:t>
            </a:r>
            <a:r>
              <a:rPr lang="en-US" dirty="0" smtClean="0">
                <a:solidFill>
                  <a:schemeClr val="tx1"/>
                </a:solidFill>
              </a:rPr>
              <a:t>&lt;=</a:t>
            </a:r>
            <a:r>
              <a:rPr lang="en-US" dirty="0" smtClean="0"/>
              <a:t>, </a:t>
            </a:r>
            <a:r>
              <a:rPr lang="en-US" dirty="0" smtClean="0">
                <a:solidFill>
                  <a:schemeClr val="tx1"/>
                </a:solidFill>
              </a:rPr>
              <a:t>=&gt;</a:t>
            </a:r>
            <a:endParaRPr lang="en-US" dirty="0">
              <a:solidFill>
                <a:schemeClr val="tx1"/>
              </a:solidFill>
            </a:endParaRPr>
          </a:p>
          <a:p>
            <a:r>
              <a:rPr lang="en-US" dirty="0" smtClean="0"/>
              <a:t>For sequence </a:t>
            </a:r>
            <a:r>
              <a:rPr lang="en-US" dirty="0"/>
              <a:t>'&lt;=&gt;' </a:t>
            </a:r>
            <a:r>
              <a:rPr lang="en-US" dirty="0" smtClean="0"/>
              <a:t>, </a:t>
            </a:r>
            <a:r>
              <a:rPr lang="en-US" dirty="0" err="1" smtClean="0"/>
              <a:t>lexer</a:t>
            </a:r>
            <a:r>
              <a:rPr lang="en-US" dirty="0" smtClean="0"/>
              <a:t> </a:t>
            </a:r>
            <a:r>
              <a:rPr lang="en-US" dirty="0"/>
              <a:t>will report an </a:t>
            </a:r>
            <a:r>
              <a:rPr lang="en-US" dirty="0" smtClean="0"/>
              <a:t>error</a:t>
            </a:r>
          </a:p>
          <a:p>
            <a:pPr lvl="1"/>
            <a:r>
              <a:rPr lang="en-US" dirty="0" smtClean="0"/>
              <a:t>Why?</a:t>
            </a:r>
          </a:p>
          <a:p>
            <a:pPr marL="457200" lvl="1" indent="0">
              <a:buNone/>
            </a:pPr>
            <a:endParaRPr lang="en-US" dirty="0"/>
          </a:p>
          <a:p>
            <a:endParaRPr lang="en-US" dirty="0" smtClean="0"/>
          </a:p>
          <a:p>
            <a:r>
              <a:rPr lang="en-US" dirty="0" smtClean="0"/>
              <a:t>In </a:t>
            </a:r>
            <a:r>
              <a:rPr lang="en-US" dirty="0"/>
              <a:t>practice, this is not a </a:t>
            </a:r>
            <a:r>
              <a:rPr lang="en-US" dirty="0" smtClean="0"/>
              <a:t>problem</a:t>
            </a:r>
          </a:p>
          <a:p>
            <a:pPr lvl="1"/>
            <a:r>
              <a:rPr lang="en-US" dirty="0" smtClean="0"/>
              <a:t>we </a:t>
            </a:r>
            <a:r>
              <a:rPr lang="en-US" dirty="0"/>
              <a:t>can always </a:t>
            </a:r>
            <a:r>
              <a:rPr lang="en-US" dirty="0" smtClean="0"/>
              <a:t>insert extra space</a:t>
            </a:r>
            <a:r>
              <a:rPr lang="en-US" dirty="0"/>
              <a:t>s</a:t>
            </a:r>
          </a:p>
          <a:p>
            <a:pPr marL="0" indent="0">
              <a:buNone/>
            </a:pPr>
            <a:endParaRPr lang="en-US" dirty="0"/>
          </a:p>
        </p:txBody>
      </p:sp>
    </p:spTree>
    <p:extLst>
      <p:ext uri="{BB962C8B-B14F-4D97-AF65-F5344CB8AC3E}">
        <p14:creationId xmlns:p14="http://schemas.microsoft.com/office/powerpoint/2010/main" val="3336460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Cancellation</a:t>
            </a:r>
            <a:endParaRPr lang="en-US" dirty="0"/>
          </a:p>
        </p:txBody>
      </p:sp>
      <p:sp>
        <p:nvSpPr>
          <p:cNvPr id="3" name="Content Placeholder 2"/>
          <p:cNvSpPr>
            <a:spLocks noGrp="1"/>
          </p:cNvSpPr>
          <p:nvPr>
            <p:ph idx="1"/>
          </p:nvPr>
        </p:nvSpPr>
        <p:spPr/>
        <p:txBody>
          <a:bodyPr/>
          <a:lstStyle/>
          <a:p>
            <a:pPr marL="0" indent="0">
              <a:buNone/>
            </a:pPr>
            <a:r>
              <a:rPr lang="en-US" dirty="0" smtClean="0"/>
              <a:t>If</a:t>
            </a:r>
            <a:r>
              <a:rPr lang="en-US" dirty="0">
                <a:solidFill>
                  <a:schemeClr val="tx1"/>
                </a:solidFill>
              </a:rPr>
              <a:t>	</a:t>
            </a:r>
            <a:r>
              <a:rPr lang="en-US" dirty="0" smtClean="0">
                <a:solidFill>
                  <a:schemeClr val="tx1"/>
                </a:solidFill>
              </a:rPr>
              <a:t>w</a:t>
            </a:r>
            <a:r>
              <a:rPr lang="en-US" baseline="-25000" dirty="0" smtClean="0">
                <a:solidFill>
                  <a:schemeClr val="tx1"/>
                </a:solidFill>
              </a:rPr>
              <a:t>1</a:t>
            </a:r>
            <a:r>
              <a:rPr lang="en-US" dirty="0" smtClean="0">
                <a:solidFill>
                  <a:schemeClr val="tx1"/>
                </a:solidFill>
              </a:rPr>
              <a:t>  w</a:t>
            </a:r>
            <a:r>
              <a:rPr lang="en-US" baseline="-25000" dirty="0">
                <a:solidFill>
                  <a:schemeClr val="tx1"/>
                </a:solidFill>
              </a:rPr>
              <a:t>3</a:t>
            </a:r>
            <a:r>
              <a:rPr lang="en-US" dirty="0" smtClean="0">
                <a:solidFill>
                  <a:schemeClr val="tx1"/>
                </a:solidFill>
              </a:rPr>
              <a:t> = </a:t>
            </a:r>
            <a:r>
              <a:rPr lang="en-US" dirty="0">
                <a:solidFill>
                  <a:schemeClr val="tx1"/>
                </a:solidFill>
              </a:rPr>
              <a:t>w</a:t>
            </a:r>
            <a:r>
              <a:rPr lang="en-US" baseline="-25000" dirty="0">
                <a:solidFill>
                  <a:schemeClr val="tx1"/>
                </a:solidFill>
              </a:rPr>
              <a:t>1</a:t>
            </a:r>
            <a:r>
              <a:rPr lang="en-US" dirty="0">
                <a:solidFill>
                  <a:schemeClr val="tx1"/>
                </a:solidFill>
              </a:rPr>
              <a:t> </a:t>
            </a:r>
            <a:r>
              <a:rPr lang="en-US" dirty="0" smtClean="0">
                <a:solidFill>
                  <a:schemeClr val="tx1"/>
                </a:solidFill>
              </a:rPr>
              <a:t> w</a:t>
            </a:r>
            <a:r>
              <a:rPr lang="en-US" baseline="-25000" dirty="0" smtClean="0">
                <a:solidFill>
                  <a:schemeClr val="tx1"/>
                </a:solidFill>
              </a:rPr>
              <a:t>2</a:t>
            </a:r>
            <a:r>
              <a:rPr lang="en-US" dirty="0" smtClean="0">
                <a:solidFill>
                  <a:schemeClr val="tx1"/>
                </a:solidFill>
              </a:rPr>
              <a:t> </a:t>
            </a:r>
            <a:r>
              <a:rPr lang="en-US" dirty="0">
                <a:solidFill>
                  <a:schemeClr val="tx1"/>
                </a:solidFill>
              </a:rPr>
              <a:t>	</a:t>
            </a:r>
            <a:endParaRPr lang="en-US" dirty="0"/>
          </a:p>
          <a:p>
            <a:pPr marL="0" indent="0">
              <a:buNone/>
            </a:pPr>
            <a:r>
              <a:rPr lang="en-US" dirty="0"/>
              <a:t>t</a:t>
            </a:r>
            <a:r>
              <a:rPr lang="en-US" dirty="0" smtClean="0"/>
              <a:t>hen </a:t>
            </a:r>
            <a:r>
              <a:rPr lang="en-US" dirty="0" smtClean="0">
                <a:solidFill>
                  <a:schemeClr val="tx1"/>
                </a:solidFill>
              </a:rPr>
              <a:t> w</a:t>
            </a:r>
            <a:r>
              <a:rPr lang="en-US" baseline="-25000" dirty="0" smtClean="0">
                <a:solidFill>
                  <a:schemeClr val="tx1"/>
                </a:solidFill>
              </a:rPr>
              <a:t>3 </a:t>
            </a:r>
            <a:r>
              <a:rPr lang="en-US" dirty="0" smtClean="0">
                <a:solidFill>
                  <a:schemeClr val="tx1"/>
                </a:solidFill>
              </a:rPr>
              <a:t>= w</a:t>
            </a:r>
            <a:r>
              <a:rPr lang="en-US" baseline="-25000" dirty="0" smtClean="0">
                <a:solidFill>
                  <a:schemeClr val="tx1"/>
                </a:solidFill>
              </a:rPr>
              <a:t>2</a:t>
            </a:r>
          </a:p>
          <a:p>
            <a:pPr marL="0" indent="0">
              <a:buNone/>
            </a:pPr>
            <a:endParaRPr lang="en-US" dirty="0" smtClean="0"/>
          </a:p>
          <a:p>
            <a:pPr marL="0" indent="0">
              <a:buNone/>
            </a:pPr>
            <a:r>
              <a:rPr lang="en-US" dirty="0"/>
              <a:t>If</a:t>
            </a:r>
            <a:r>
              <a:rPr lang="en-US" dirty="0">
                <a:solidFill>
                  <a:schemeClr val="tx1"/>
                </a:solidFill>
              </a:rPr>
              <a:t>	 </a:t>
            </a:r>
            <a:r>
              <a:rPr lang="en-US" dirty="0" smtClean="0">
                <a:solidFill>
                  <a:schemeClr val="tx1"/>
                </a:solidFill>
              </a:rPr>
              <a:t>w</a:t>
            </a:r>
            <a:r>
              <a:rPr lang="en-US" baseline="-25000" dirty="0" smtClean="0">
                <a:solidFill>
                  <a:schemeClr val="tx1"/>
                </a:solidFill>
              </a:rPr>
              <a:t>3 </a:t>
            </a:r>
            <a:r>
              <a:rPr lang="en-US" dirty="0" smtClean="0">
                <a:solidFill>
                  <a:schemeClr val="tx1"/>
                </a:solidFill>
              </a:rPr>
              <a:t>w</a:t>
            </a:r>
            <a:r>
              <a:rPr lang="en-US" baseline="-25000" dirty="0" smtClean="0">
                <a:solidFill>
                  <a:schemeClr val="tx1"/>
                </a:solidFill>
              </a:rPr>
              <a:t>1</a:t>
            </a:r>
            <a:r>
              <a:rPr lang="en-US" dirty="0" smtClean="0">
                <a:solidFill>
                  <a:schemeClr val="tx1"/>
                </a:solidFill>
              </a:rPr>
              <a:t> = w</a:t>
            </a:r>
            <a:r>
              <a:rPr lang="en-US" baseline="-25000" dirty="0" smtClean="0">
                <a:solidFill>
                  <a:schemeClr val="tx1"/>
                </a:solidFill>
              </a:rPr>
              <a:t>2</a:t>
            </a:r>
            <a:r>
              <a:rPr lang="en-US" dirty="0" smtClean="0">
                <a:solidFill>
                  <a:schemeClr val="tx1"/>
                </a:solidFill>
              </a:rPr>
              <a:t>  w</a:t>
            </a:r>
            <a:r>
              <a:rPr lang="en-US" baseline="-25000" dirty="0" smtClean="0">
                <a:solidFill>
                  <a:schemeClr val="tx1"/>
                </a:solidFill>
              </a:rPr>
              <a:t>1</a:t>
            </a:r>
            <a:endParaRPr lang="en-US" dirty="0"/>
          </a:p>
          <a:p>
            <a:pPr marL="0" indent="0">
              <a:buNone/>
            </a:pPr>
            <a:r>
              <a:rPr lang="en-US" dirty="0"/>
              <a:t>then </a:t>
            </a:r>
            <a:r>
              <a:rPr lang="en-US" dirty="0">
                <a:solidFill>
                  <a:schemeClr val="tx1"/>
                </a:solidFill>
              </a:rPr>
              <a:t> w</a:t>
            </a:r>
            <a:r>
              <a:rPr lang="en-US" baseline="-25000" dirty="0">
                <a:solidFill>
                  <a:schemeClr val="tx1"/>
                </a:solidFill>
              </a:rPr>
              <a:t>3 </a:t>
            </a:r>
            <a:r>
              <a:rPr lang="en-US" dirty="0">
                <a:solidFill>
                  <a:schemeClr val="tx1"/>
                </a:solidFill>
              </a:rPr>
              <a:t>= w</a:t>
            </a:r>
            <a:r>
              <a:rPr lang="en-US" baseline="-25000" dirty="0">
                <a:solidFill>
                  <a:schemeClr val="tx1"/>
                </a:solidFill>
              </a:rPr>
              <a:t>2</a:t>
            </a:r>
          </a:p>
          <a:p>
            <a:pPr marL="0" indent="0">
              <a:buNone/>
            </a:pPr>
            <a:endParaRPr lang="en-US" dirty="0"/>
          </a:p>
          <a:p>
            <a:pPr marL="0" indent="0">
              <a:buNone/>
            </a:pPr>
            <a:r>
              <a:rPr lang="en-US" dirty="0" smtClean="0"/>
              <a:t>There are many other properties, many easily provable from definition of operations.</a:t>
            </a:r>
          </a:p>
        </p:txBody>
      </p:sp>
    </p:spTree>
    <p:extLst>
      <p:ext uri="{BB962C8B-B14F-4D97-AF65-F5344CB8AC3E}">
        <p14:creationId xmlns:p14="http://schemas.microsoft.com/office/powerpoint/2010/main" val="1756034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Longest Match Exercise</a:t>
            </a:r>
            <a:endParaRPr lang="en-US" dirty="0"/>
          </a:p>
        </p:txBody>
      </p:sp>
      <p:sp>
        <p:nvSpPr>
          <p:cNvPr id="3" name="Content Placeholder 2"/>
          <p:cNvSpPr>
            <a:spLocks noGrp="1"/>
          </p:cNvSpPr>
          <p:nvPr>
            <p:ph idx="1"/>
          </p:nvPr>
        </p:nvSpPr>
        <p:spPr>
          <a:xfrm>
            <a:off x="352270" y="1094283"/>
            <a:ext cx="8476938" cy="4926951"/>
          </a:xfrm>
        </p:spPr>
        <p:txBody>
          <a:bodyPr/>
          <a:lstStyle/>
          <a:p>
            <a:r>
              <a:rPr lang="en-US" sz="2200" dirty="0"/>
              <a:t>Recall the maximal munch </a:t>
            </a:r>
            <a:r>
              <a:rPr lang="en-US" sz="2200" dirty="0" smtClean="0"/>
              <a:t>(longest match) rule</a:t>
            </a:r>
            <a:r>
              <a:rPr lang="en-US" sz="2200" dirty="0"/>
              <a:t>: </a:t>
            </a:r>
            <a:r>
              <a:rPr lang="en-US" sz="2200" dirty="0" err="1" smtClean="0"/>
              <a:t>lexer</a:t>
            </a:r>
            <a:r>
              <a:rPr lang="en-US" sz="2200" dirty="0" smtClean="0"/>
              <a:t> </a:t>
            </a:r>
            <a:r>
              <a:rPr lang="en-US" sz="2200" dirty="0"/>
              <a:t>should eagerly accept the longest token that it can recognize from the current </a:t>
            </a:r>
            <a:r>
              <a:rPr lang="en-US" sz="2200" dirty="0" smtClean="0"/>
              <a:t>point</a:t>
            </a:r>
            <a:endParaRPr lang="en-US" sz="2200" dirty="0"/>
          </a:p>
          <a:p>
            <a:r>
              <a:rPr lang="en-US" sz="2200" dirty="0"/>
              <a:t>Consider the following specification of tokens, the numbers in parentheses gives the name of the token given by the regular </a:t>
            </a:r>
            <a:r>
              <a:rPr lang="en-US" sz="2200" dirty="0" smtClean="0"/>
              <a:t>expression</a:t>
            </a:r>
            <a:endParaRPr lang="en-US" sz="2200" dirty="0"/>
          </a:p>
          <a:p>
            <a:pPr marL="0" indent="0">
              <a:buNone/>
            </a:pPr>
            <a:r>
              <a:rPr lang="en-US" sz="2200" dirty="0" smtClean="0"/>
              <a:t>	(</a:t>
            </a:r>
            <a:r>
              <a:rPr lang="en-US" sz="2200" dirty="0"/>
              <a:t>1) </a:t>
            </a:r>
            <a:r>
              <a:rPr lang="en-US" sz="2200" dirty="0">
                <a:solidFill>
                  <a:schemeClr val="tx1"/>
                </a:solidFill>
              </a:rPr>
              <a:t>a(</a:t>
            </a:r>
            <a:r>
              <a:rPr lang="en-US" sz="2200" dirty="0" err="1">
                <a:solidFill>
                  <a:schemeClr val="tx1"/>
                </a:solidFill>
              </a:rPr>
              <a:t>ab</a:t>
            </a:r>
            <a:r>
              <a:rPr lang="en-US" sz="2200" dirty="0">
                <a:solidFill>
                  <a:schemeClr val="tx1"/>
                </a:solidFill>
              </a:rPr>
              <a:t>)*</a:t>
            </a:r>
            <a:r>
              <a:rPr lang="en-US" sz="2200" dirty="0"/>
              <a:t> </a:t>
            </a:r>
            <a:r>
              <a:rPr lang="en-US" sz="2200" dirty="0" smtClean="0"/>
              <a:t>	(</a:t>
            </a:r>
            <a:r>
              <a:rPr lang="en-US" sz="2200" dirty="0"/>
              <a:t>2) </a:t>
            </a:r>
            <a:r>
              <a:rPr lang="en-US" sz="2200" dirty="0">
                <a:solidFill>
                  <a:schemeClr val="tx1"/>
                </a:solidFill>
              </a:rPr>
              <a:t>b*(ac)* </a:t>
            </a:r>
            <a:r>
              <a:rPr lang="en-US" sz="2200" dirty="0" smtClean="0"/>
              <a:t>	(</a:t>
            </a:r>
            <a:r>
              <a:rPr lang="en-US" sz="2200" dirty="0"/>
              <a:t>3) </a:t>
            </a:r>
            <a:r>
              <a:rPr lang="en-US" sz="2200" dirty="0" err="1">
                <a:solidFill>
                  <a:schemeClr val="tx1"/>
                </a:solidFill>
              </a:rPr>
              <a:t>cba</a:t>
            </a:r>
            <a:r>
              <a:rPr lang="en-US" sz="2200" dirty="0"/>
              <a:t> </a:t>
            </a:r>
            <a:r>
              <a:rPr lang="en-US" sz="2200" dirty="0" smtClean="0"/>
              <a:t>		(</a:t>
            </a:r>
            <a:r>
              <a:rPr lang="en-US" sz="2200" dirty="0"/>
              <a:t>4) </a:t>
            </a:r>
            <a:r>
              <a:rPr lang="en-US" sz="2200" dirty="0">
                <a:solidFill>
                  <a:schemeClr val="tx1"/>
                </a:solidFill>
              </a:rPr>
              <a:t>c+</a:t>
            </a:r>
            <a:r>
              <a:rPr lang="en-US" sz="2200" dirty="0"/>
              <a:t> </a:t>
            </a:r>
            <a:endParaRPr lang="en-US" sz="2200" dirty="0" smtClean="0"/>
          </a:p>
          <a:p>
            <a:r>
              <a:rPr lang="en-US" sz="2200" dirty="0" smtClean="0"/>
              <a:t>Use </a:t>
            </a:r>
            <a:r>
              <a:rPr lang="en-US" sz="2200" dirty="0"/>
              <a:t>the maximal munch rule to tokenize the following strings according to the specification </a:t>
            </a:r>
          </a:p>
          <a:p>
            <a:pPr lvl="1"/>
            <a:r>
              <a:rPr lang="en-US" sz="2200" dirty="0"/>
              <a:t>c a c </a:t>
            </a:r>
            <a:r>
              <a:rPr lang="en-US" sz="2200" dirty="0" err="1"/>
              <a:t>c</a:t>
            </a:r>
            <a:r>
              <a:rPr lang="en-US" sz="2200" dirty="0"/>
              <a:t> a b a c a c </a:t>
            </a:r>
            <a:r>
              <a:rPr lang="en-US" sz="2200" dirty="0" err="1"/>
              <a:t>c</a:t>
            </a:r>
            <a:r>
              <a:rPr lang="en-US" sz="2200" dirty="0"/>
              <a:t> b a b c</a:t>
            </a:r>
          </a:p>
          <a:p>
            <a:pPr lvl="1"/>
            <a:r>
              <a:rPr lang="en-US" sz="2200" dirty="0"/>
              <a:t>c </a:t>
            </a:r>
            <a:r>
              <a:rPr lang="en-US" sz="2200" dirty="0" err="1"/>
              <a:t>c</a:t>
            </a:r>
            <a:r>
              <a:rPr lang="en-US" sz="2200" dirty="0"/>
              <a:t> </a:t>
            </a:r>
            <a:r>
              <a:rPr lang="en-US" sz="2200" dirty="0" err="1"/>
              <a:t>c</a:t>
            </a:r>
            <a:r>
              <a:rPr lang="en-US" sz="2200" dirty="0"/>
              <a:t> a </a:t>
            </a:r>
            <a:r>
              <a:rPr lang="en-US" sz="2200" dirty="0" err="1"/>
              <a:t>a</a:t>
            </a:r>
            <a:r>
              <a:rPr lang="en-US" sz="2200" dirty="0"/>
              <a:t> b a b a c </a:t>
            </a:r>
            <a:r>
              <a:rPr lang="en-US" sz="2200" dirty="0" err="1"/>
              <a:t>c</a:t>
            </a:r>
            <a:r>
              <a:rPr lang="en-US" sz="2200" dirty="0"/>
              <a:t> b a b c </a:t>
            </a:r>
            <a:r>
              <a:rPr lang="en-US" sz="2200" dirty="0" err="1"/>
              <a:t>c</a:t>
            </a:r>
            <a:r>
              <a:rPr lang="en-US" sz="2200" dirty="0"/>
              <a:t> b a b a c</a:t>
            </a:r>
          </a:p>
          <a:p>
            <a:r>
              <a:rPr lang="en-US" sz="2200" dirty="0"/>
              <a:t>If we do not use the maximal munch rule, is another tokenization possible?</a:t>
            </a:r>
          </a:p>
          <a:p>
            <a:r>
              <a:rPr lang="en-US" sz="2200" dirty="0"/>
              <a:t>Give an example of a regular expression and an input string, where the regular expression is able to split the input strings into tokens, but it is unable to do so if we use the maximal munch rule</a:t>
            </a:r>
            <a:r>
              <a:rPr lang="en-US" sz="2200" dirty="0" smtClean="0"/>
              <a:t>.</a:t>
            </a:r>
            <a:endParaRPr lang="en-US" sz="2200" dirty="0"/>
          </a:p>
        </p:txBody>
      </p:sp>
    </p:spTree>
    <p:extLst>
      <p:ext uri="{BB962C8B-B14F-4D97-AF65-F5344CB8AC3E}">
        <p14:creationId xmlns:p14="http://schemas.microsoft.com/office/powerpoint/2010/main" val="18036278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Token Priority</a:t>
            </a:r>
            <a:endParaRPr lang="en-US" dirty="0"/>
          </a:p>
        </p:txBody>
      </p:sp>
      <p:sp>
        <p:nvSpPr>
          <p:cNvPr id="3" name="Content Placeholder 2"/>
          <p:cNvSpPr>
            <a:spLocks noGrp="1"/>
          </p:cNvSpPr>
          <p:nvPr>
            <p:ph idx="1"/>
          </p:nvPr>
        </p:nvSpPr>
        <p:spPr/>
        <p:txBody>
          <a:bodyPr/>
          <a:lstStyle/>
          <a:p>
            <a:r>
              <a:rPr lang="en-US" dirty="0" smtClean="0"/>
              <a:t>What </a:t>
            </a:r>
            <a:r>
              <a:rPr lang="en-US" dirty="0"/>
              <a:t>if our token classes intersect? </a:t>
            </a:r>
          </a:p>
          <a:p>
            <a:r>
              <a:rPr lang="en-US" dirty="0"/>
              <a:t>Longest match rule does not help </a:t>
            </a:r>
          </a:p>
          <a:p>
            <a:r>
              <a:rPr lang="en-US" dirty="0"/>
              <a:t>Example: a keyword is </a:t>
            </a:r>
            <a:r>
              <a:rPr lang="en-US" dirty="0" smtClean="0"/>
              <a:t>also </a:t>
            </a:r>
            <a:r>
              <a:rPr lang="en-US" dirty="0"/>
              <a:t>an identifier </a:t>
            </a:r>
          </a:p>
          <a:p>
            <a:r>
              <a:rPr lang="en-US" dirty="0" smtClean="0"/>
              <a:t>Solution - </a:t>
            </a:r>
            <a:r>
              <a:rPr lang="en-US" b="1" dirty="0" smtClean="0"/>
              <a:t>priority</a:t>
            </a:r>
            <a:r>
              <a:rPr lang="en-US" dirty="0"/>
              <a:t>: order all tokens, </a:t>
            </a:r>
            <a:r>
              <a:rPr lang="en-US" dirty="0" smtClean="0"/>
              <a:t/>
            </a:r>
            <a:br>
              <a:rPr lang="en-US" dirty="0" smtClean="0"/>
            </a:br>
            <a:r>
              <a:rPr lang="en-US" dirty="0" smtClean="0"/>
              <a:t>if overlap, take </a:t>
            </a:r>
            <a:r>
              <a:rPr lang="en-US" dirty="0"/>
              <a:t>one with higher priority </a:t>
            </a:r>
          </a:p>
          <a:p>
            <a:endParaRPr lang="en-US" dirty="0" smtClean="0"/>
          </a:p>
          <a:p>
            <a:r>
              <a:rPr lang="en-US" dirty="0" smtClean="0"/>
              <a:t>Example: if </a:t>
            </a:r>
            <a:r>
              <a:rPr lang="en-US" dirty="0"/>
              <a:t>it looks both like keyword and like </a:t>
            </a:r>
            <a:r>
              <a:rPr lang="en-US" dirty="0" smtClean="0"/>
              <a:t>identifier</a:t>
            </a:r>
            <a:r>
              <a:rPr lang="en-US" dirty="0"/>
              <a:t>, then </a:t>
            </a:r>
            <a:r>
              <a:rPr lang="en-US" dirty="0" smtClean="0"/>
              <a:t>it </a:t>
            </a:r>
            <a:r>
              <a:rPr lang="en-US" dirty="0"/>
              <a:t>is a </a:t>
            </a:r>
            <a:r>
              <a:rPr lang="en-US" dirty="0" smtClean="0"/>
              <a:t>keyword (we say so)</a:t>
            </a:r>
            <a:endParaRPr lang="en-US" dirty="0"/>
          </a:p>
          <a:p>
            <a:pPr marL="0" indent="0">
              <a:buNone/>
            </a:pPr>
            <a:endParaRPr lang="en-US" dirty="0"/>
          </a:p>
        </p:txBody>
      </p:sp>
    </p:spTree>
    <p:extLst>
      <p:ext uri="{BB962C8B-B14F-4D97-AF65-F5344CB8AC3E}">
        <p14:creationId xmlns:p14="http://schemas.microsoft.com/office/powerpoint/2010/main" val="2964861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about Indexing Concatenation</a:t>
            </a:r>
            <a:endParaRPr lang="en-US" dirty="0"/>
          </a:p>
        </p:txBody>
      </p:sp>
      <p:sp>
        <p:nvSpPr>
          <p:cNvPr id="7" name="Content Placeholder 6"/>
          <p:cNvSpPr>
            <a:spLocks noGrp="1"/>
          </p:cNvSpPr>
          <p:nvPr>
            <p:ph idx="1"/>
          </p:nvPr>
        </p:nvSpPr>
        <p:spPr/>
        <p:txBody>
          <a:bodyPr/>
          <a:lstStyle/>
          <a:p>
            <a:pPr marL="0" indent="0">
              <a:buNone/>
            </a:pPr>
            <a:r>
              <a:rPr lang="en-US" dirty="0" smtClean="0"/>
              <a:t>Concatenation of w and v has these letters:</a:t>
            </a:r>
          </a:p>
          <a:p>
            <a:pPr marL="0" indent="0" algn="ctr">
              <a:buNone/>
            </a:pPr>
            <a:r>
              <a:rPr lang="en-US" dirty="0" smtClean="0">
                <a:solidFill>
                  <a:schemeClr val="tx1"/>
                </a:solidFill>
              </a:rPr>
              <a:t>w</a:t>
            </a:r>
            <a:r>
              <a:rPr lang="en-US" baseline="-25000" dirty="0" smtClean="0">
                <a:solidFill>
                  <a:schemeClr val="tx1"/>
                </a:solidFill>
              </a:rPr>
              <a:t>(0)</a:t>
            </a:r>
            <a:r>
              <a:rPr lang="en-US" dirty="0" smtClean="0">
                <a:solidFill>
                  <a:schemeClr val="tx1"/>
                </a:solidFill>
              </a:rPr>
              <a:t> … w</a:t>
            </a:r>
            <a:r>
              <a:rPr lang="en-US" baseline="-25000" dirty="0" smtClean="0">
                <a:solidFill>
                  <a:schemeClr val="tx1"/>
                </a:solidFill>
              </a:rPr>
              <a:t>(|w|-1) </a:t>
            </a:r>
            <a:r>
              <a:rPr lang="en-US" dirty="0" smtClean="0">
                <a:solidFill>
                  <a:schemeClr val="tx1"/>
                </a:solidFill>
              </a:rPr>
              <a:t> v</a:t>
            </a:r>
            <a:r>
              <a:rPr lang="en-US" baseline="-25000" dirty="0" smtClean="0">
                <a:solidFill>
                  <a:schemeClr val="tx1"/>
                </a:solidFill>
              </a:rPr>
              <a:t>(0</a:t>
            </a:r>
            <a:r>
              <a:rPr lang="en-US" baseline="-25000" dirty="0">
                <a:solidFill>
                  <a:schemeClr val="tx1"/>
                </a:solidFill>
              </a:rPr>
              <a:t>)</a:t>
            </a:r>
            <a:r>
              <a:rPr lang="en-US" dirty="0">
                <a:solidFill>
                  <a:schemeClr val="tx1"/>
                </a:solidFill>
              </a:rPr>
              <a:t> … </a:t>
            </a:r>
            <a:r>
              <a:rPr lang="en-US" dirty="0" smtClean="0">
                <a:solidFill>
                  <a:schemeClr val="tx1"/>
                </a:solidFill>
              </a:rPr>
              <a:t>v</a:t>
            </a:r>
            <a:r>
              <a:rPr lang="en-US" baseline="-25000" dirty="0" smtClean="0">
                <a:solidFill>
                  <a:schemeClr val="tx1"/>
                </a:solidFill>
              </a:rPr>
              <a:t>(|v|-1)</a:t>
            </a:r>
            <a:endParaRPr lang="en-US" dirty="0">
              <a:solidFill>
                <a:schemeClr val="tx1"/>
              </a:solidFill>
            </a:endParaRPr>
          </a:p>
          <a:p>
            <a:pPr marL="0" indent="0" algn="ctr">
              <a:buNone/>
            </a:pPr>
            <a:endParaRPr lang="en-US" dirty="0" smtClean="0"/>
          </a:p>
          <a:p>
            <a:pPr marL="0" indent="0">
              <a:buNone/>
            </a:pPr>
            <a:r>
              <a:rPr lang="en-US" dirty="0" smtClean="0">
                <a:solidFill>
                  <a:schemeClr val="tx1"/>
                </a:solidFill>
              </a:rPr>
              <a:t>(</a:t>
            </a:r>
            <a:r>
              <a:rPr lang="en-US" dirty="0" err="1" smtClean="0">
                <a:solidFill>
                  <a:schemeClr val="tx1"/>
                </a:solidFill>
              </a:rPr>
              <a:t>wv</a:t>
            </a:r>
            <a:r>
              <a:rPr lang="en-US" dirty="0" smtClean="0">
                <a:solidFill>
                  <a:schemeClr val="tx1"/>
                </a:solidFill>
              </a:rPr>
              <a:t>)</a:t>
            </a:r>
            <a:r>
              <a:rPr lang="en-US" baseline="-25000" dirty="0" smtClean="0">
                <a:solidFill>
                  <a:schemeClr val="tx1"/>
                </a:solidFill>
              </a:rPr>
              <a:t>(</a:t>
            </a:r>
            <a:r>
              <a:rPr lang="en-US" baseline="-25000" dirty="0" err="1" smtClean="0">
                <a:solidFill>
                  <a:schemeClr val="tx1"/>
                </a:solidFill>
              </a:rPr>
              <a:t>i</a:t>
            </a:r>
            <a:r>
              <a:rPr lang="en-US" baseline="-25000" dirty="0" smtClean="0">
                <a:solidFill>
                  <a:schemeClr val="tx1"/>
                </a:solidFill>
              </a:rPr>
              <a:t>) </a:t>
            </a:r>
            <a:r>
              <a:rPr lang="en-US" dirty="0" smtClean="0">
                <a:solidFill>
                  <a:schemeClr val="tx1"/>
                </a:solidFill>
              </a:rPr>
              <a:t>= w</a:t>
            </a:r>
            <a:r>
              <a:rPr lang="en-US" baseline="-25000" dirty="0" smtClean="0">
                <a:solidFill>
                  <a:schemeClr val="tx1"/>
                </a:solidFill>
              </a:rPr>
              <a:t>(</a:t>
            </a:r>
            <a:r>
              <a:rPr lang="en-US" baseline="-25000" dirty="0" err="1" smtClean="0">
                <a:solidFill>
                  <a:schemeClr val="tx1"/>
                </a:solidFill>
              </a:rPr>
              <a:t>i</a:t>
            </a:r>
            <a:r>
              <a:rPr lang="en-US" baseline="-25000" dirty="0" smtClean="0">
                <a:solidFill>
                  <a:schemeClr val="tx1"/>
                </a:solidFill>
              </a:rPr>
              <a:t>)</a:t>
            </a:r>
            <a:r>
              <a:rPr lang="en-US" dirty="0" smtClean="0">
                <a:solidFill>
                  <a:schemeClr val="tx1"/>
                </a:solidFill>
              </a:rPr>
              <a:t>      </a:t>
            </a:r>
            <a:r>
              <a:rPr lang="en-US" dirty="0" smtClean="0"/>
              <a:t>, if </a:t>
            </a:r>
            <a:r>
              <a:rPr lang="en-US" dirty="0" err="1" smtClean="0">
                <a:solidFill>
                  <a:schemeClr val="tx1"/>
                </a:solidFill>
              </a:rPr>
              <a:t>i</a:t>
            </a:r>
            <a:r>
              <a:rPr lang="en-US" dirty="0" smtClean="0">
                <a:solidFill>
                  <a:schemeClr val="tx1"/>
                </a:solidFill>
              </a:rPr>
              <a:t> &lt; |w|</a:t>
            </a:r>
          </a:p>
          <a:p>
            <a:pPr marL="0" indent="0">
              <a:buNone/>
            </a:pPr>
            <a:endParaRPr lang="en-US" dirty="0" smtClean="0"/>
          </a:p>
          <a:p>
            <a:pPr marL="0" indent="0">
              <a:buNone/>
            </a:pPr>
            <a:r>
              <a:rPr lang="en-US" dirty="0" smtClean="0">
                <a:solidFill>
                  <a:schemeClr val="tx1"/>
                </a:solidFill>
              </a:rPr>
              <a:t>(</a:t>
            </a:r>
            <a:r>
              <a:rPr lang="en-US" dirty="0" err="1" smtClean="0">
                <a:solidFill>
                  <a:schemeClr val="tx1"/>
                </a:solidFill>
              </a:rPr>
              <a:t>wv</a:t>
            </a:r>
            <a:r>
              <a:rPr lang="en-US" dirty="0">
                <a:solidFill>
                  <a:schemeClr val="tx1"/>
                </a:solidFill>
              </a:rPr>
              <a:t>)</a:t>
            </a:r>
            <a:r>
              <a:rPr lang="en-US" baseline="-25000" dirty="0">
                <a:solidFill>
                  <a:schemeClr val="tx1"/>
                </a:solidFill>
              </a:rPr>
              <a:t>(</a:t>
            </a:r>
            <a:r>
              <a:rPr lang="en-US" baseline="-25000" dirty="0" err="1">
                <a:solidFill>
                  <a:schemeClr val="tx1"/>
                </a:solidFill>
              </a:rPr>
              <a:t>i</a:t>
            </a:r>
            <a:r>
              <a:rPr lang="en-US" baseline="-25000" dirty="0">
                <a:solidFill>
                  <a:schemeClr val="tx1"/>
                </a:solidFill>
              </a:rPr>
              <a:t>) </a:t>
            </a:r>
            <a:r>
              <a:rPr lang="en-US" dirty="0">
                <a:solidFill>
                  <a:schemeClr val="tx1"/>
                </a:solidFill>
              </a:rPr>
              <a:t>= </a:t>
            </a:r>
            <a:r>
              <a:rPr lang="en-US" dirty="0" smtClean="0">
                <a:solidFill>
                  <a:schemeClr val="tx1"/>
                </a:solidFill>
              </a:rPr>
              <a:t>v</a:t>
            </a:r>
            <a:r>
              <a:rPr lang="en-US" baseline="-25000" dirty="0" smtClean="0">
                <a:solidFill>
                  <a:schemeClr val="tx1"/>
                </a:solidFill>
              </a:rPr>
              <a:t>(</a:t>
            </a:r>
            <a:r>
              <a:rPr lang="en-US" baseline="-25000" dirty="0" err="1" smtClean="0">
                <a:solidFill>
                  <a:schemeClr val="tx1"/>
                </a:solidFill>
              </a:rPr>
              <a:t>i</a:t>
            </a:r>
            <a:r>
              <a:rPr lang="en-US" baseline="-25000" dirty="0" smtClean="0">
                <a:solidFill>
                  <a:schemeClr val="tx1"/>
                </a:solidFill>
              </a:rPr>
              <a:t>-|w|)</a:t>
            </a:r>
            <a:r>
              <a:rPr lang="en-US" dirty="0" smtClean="0">
                <a:solidFill>
                  <a:schemeClr val="tx1"/>
                </a:solidFill>
              </a:rPr>
              <a:t> </a:t>
            </a:r>
            <a:r>
              <a:rPr lang="en-US" dirty="0"/>
              <a:t>, if </a:t>
            </a:r>
            <a:r>
              <a:rPr lang="en-US" dirty="0" err="1">
                <a:solidFill>
                  <a:schemeClr val="tx1"/>
                </a:solidFill>
              </a:rPr>
              <a:t>i</a:t>
            </a:r>
            <a:r>
              <a:rPr lang="en-US" dirty="0">
                <a:solidFill>
                  <a:schemeClr val="tx1"/>
                </a:solidFill>
              </a:rPr>
              <a:t> </a:t>
            </a:r>
            <a:r>
              <a:rPr lang="en-US" dirty="0" smtClean="0">
                <a:solidFill>
                  <a:schemeClr val="tx1"/>
                </a:solidFill>
              </a:rPr>
              <a:t>≥ </a:t>
            </a:r>
            <a:r>
              <a:rPr lang="en-US" dirty="0">
                <a:solidFill>
                  <a:schemeClr val="tx1"/>
                </a:solidFill>
              </a:rPr>
              <a:t>|w|</a:t>
            </a:r>
          </a:p>
          <a:p>
            <a:pPr marL="0" indent="0">
              <a:buNone/>
            </a:pPr>
            <a:endParaRPr lang="en-US" dirty="0"/>
          </a:p>
        </p:txBody>
      </p:sp>
    </p:spTree>
    <p:extLst>
      <p:ext uri="{BB962C8B-B14F-4D97-AF65-F5344CB8AC3E}">
        <p14:creationId xmlns:p14="http://schemas.microsoft.com/office/powerpoint/2010/main" val="4116403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142"/>
            <a:ext cx="8229600" cy="1143000"/>
          </a:xfrm>
        </p:spPr>
        <p:txBody>
          <a:bodyPr/>
          <a:lstStyle/>
          <a:p>
            <a:r>
              <a:rPr lang="en-US" dirty="0" smtClean="0"/>
              <a:t>Properties of Length</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a:t>
            </a:r>
            <a:r>
              <a:rPr lang="el-GR" dirty="0" smtClean="0">
                <a:solidFill>
                  <a:schemeClr val="tx1"/>
                </a:solidFill>
              </a:rPr>
              <a:t>ε</a:t>
            </a:r>
            <a:r>
              <a:rPr lang="en-US" dirty="0" smtClean="0">
                <a:solidFill>
                  <a:schemeClr val="tx1"/>
                </a:solidFill>
              </a:rPr>
              <a:t>|=0</a:t>
            </a:r>
          </a:p>
          <a:p>
            <a:pPr marL="0" indent="0">
              <a:buNone/>
            </a:pPr>
            <a:r>
              <a:rPr lang="en-US" dirty="0" smtClean="0">
                <a:solidFill>
                  <a:schemeClr val="tx1"/>
                </a:solidFill>
              </a:rPr>
              <a:t>|c|=1	if  c</a:t>
            </a:r>
            <a:r>
              <a:rPr lang="en-US" dirty="0" smtClean="0">
                <a:solidFill>
                  <a:schemeClr val="tx1"/>
                </a:solidFill>
                <a:sym typeface="Symbol"/>
              </a:rPr>
              <a:t></a:t>
            </a:r>
            <a:r>
              <a:rPr lang="en-US" dirty="0" smtClean="0">
                <a:solidFill>
                  <a:schemeClr val="tx1"/>
                </a:solidFill>
              </a:rPr>
              <a:t> A</a:t>
            </a:r>
          </a:p>
          <a:p>
            <a:pPr marL="0" indent="0">
              <a:buNone/>
            </a:pPr>
            <a:r>
              <a:rPr lang="en-US" dirty="0" smtClean="0">
                <a:solidFill>
                  <a:schemeClr val="tx1"/>
                </a:solidFill>
              </a:rPr>
              <a:t>|w</a:t>
            </a:r>
            <a:r>
              <a:rPr lang="en-US" baseline="-25000" dirty="0" smtClean="0">
                <a:solidFill>
                  <a:schemeClr val="tx1"/>
                </a:solidFill>
              </a:rPr>
              <a:t>1</a:t>
            </a:r>
            <a:r>
              <a:rPr lang="en-US" dirty="0" smtClean="0">
                <a:solidFill>
                  <a:schemeClr val="tx1"/>
                </a:solidFill>
              </a:rPr>
              <a:t> w</a:t>
            </a:r>
            <a:r>
              <a:rPr lang="en-US" baseline="-25000" dirty="0" smtClean="0">
                <a:solidFill>
                  <a:schemeClr val="tx1"/>
                </a:solidFill>
              </a:rPr>
              <a:t>2</a:t>
            </a:r>
            <a:r>
              <a:rPr lang="en-US" dirty="0" smtClean="0">
                <a:solidFill>
                  <a:schemeClr val="tx1"/>
                </a:solidFill>
              </a:rPr>
              <a:t>| = </a:t>
            </a:r>
            <a:r>
              <a:rPr lang="en-US" dirty="0">
                <a:solidFill>
                  <a:schemeClr val="tx1"/>
                </a:solidFill>
              </a:rPr>
              <a:t>|</a:t>
            </a:r>
            <a:r>
              <a:rPr lang="en-US" dirty="0" smtClean="0">
                <a:solidFill>
                  <a:schemeClr val="tx1"/>
                </a:solidFill>
              </a:rPr>
              <a:t>w</a:t>
            </a:r>
            <a:r>
              <a:rPr lang="en-US" baseline="-25000" dirty="0" smtClean="0">
                <a:solidFill>
                  <a:schemeClr val="tx1"/>
                </a:solidFill>
              </a:rPr>
              <a:t>1</a:t>
            </a:r>
            <a:r>
              <a:rPr lang="en-US" dirty="0" smtClean="0">
                <a:solidFill>
                  <a:schemeClr val="tx1"/>
                </a:solidFill>
              </a:rPr>
              <a:t>|+|w</a:t>
            </a:r>
            <a:r>
              <a:rPr lang="en-US" baseline="-25000" dirty="0" smtClean="0">
                <a:solidFill>
                  <a:schemeClr val="tx1"/>
                </a:solidFill>
              </a:rPr>
              <a:t>2</a:t>
            </a:r>
            <a:r>
              <a:rPr lang="en-US" dirty="0">
                <a:solidFill>
                  <a:schemeClr val="tx1"/>
                </a:solidFill>
              </a:rPr>
              <a:t>| </a:t>
            </a:r>
            <a:r>
              <a:rPr lang="en-US" dirty="0" smtClean="0">
                <a:solidFill>
                  <a:schemeClr val="tx1"/>
                </a:solidFill>
              </a:rPr>
              <a:t>			</a:t>
            </a:r>
            <a:r>
              <a:rPr lang="en-US" dirty="0">
                <a:solidFill>
                  <a:schemeClr val="tx1"/>
                </a:solidFill>
              </a:rPr>
              <a:t> </a:t>
            </a:r>
            <a:r>
              <a:rPr lang="en-US" dirty="0" err="1">
                <a:solidFill>
                  <a:schemeClr val="tx1"/>
                </a:solidFill>
              </a:rPr>
              <a:t>w</a:t>
            </a:r>
            <a:r>
              <a:rPr lang="en-US" baseline="-25000" dirty="0" err="1">
                <a:solidFill>
                  <a:schemeClr val="tx1"/>
                </a:solidFill>
              </a:rPr>
              <a:t>i</a:t>
            </a:r>
            <a:r>
              <a:rPr lang="en-US" dirty="0" err="1">
                <a:solidFill>
                  <a:schemeClr val="tx1"/>
                </a:solidFill>
                <a:sym typeface="Symbol"/>
              </a:rPr>
              <a:t>A</a:t>
            </a:r>
            <a:r>
              <a:rPr lang="en-US" dirty="0">
                <a:solidFill>
                  <a:schemeClr val="tx1"/>
                </a:solidFill>
                <a:sym typeface="Symbol"/>
              </a:rPr>
              <a:t>* </a:t>
            </a:r>
            <a:r>
              <a:rPr lang="en-US" dirty="0" smtClean="0">
                <a:solidFill>
                  <a:schemeClr val="tx1"/>
                </a:solidFill>
              </a:rPr>
              <a:t>	</a:t>
            </a:r>
          </a:p>
          <a:p>
            <a:pPr marL="0" indent="0">
              <a:buNone/>
            </a:pPr>
            <a:endParaRPr lang="en-US" dirty="0">
              <a:solidFill>
                <a:schemeClr val="tx1"/>
              </a:solidFill>
            </a:endParaRPr>
          </a:p>
          <a:p>
            <a:pPr marL="0" indent="0" algn="ctr">
              <a:buNone/>
            </a:pPr>
            <a:r>
              <a:rPr lang="en-US" dirty="0" smtClean="0">
                <a:solidFill>
                  <a:srgbClr val="0070C0"/>
                </a:solidFill>
              </a:rPr>
              <a:t>Reverse of a Word</a:t>
            </a:r>
          </a:p>
          <a:p>
            <a:pPr marL="0" indent="0">
              <a:buNone/>
            </a:pPr>
            <a:r>
              <a:rPr lang="el-GR" dirty="0" smtClean="0">
                <a:solidFill>
                  <a:schemeClr val="tx1"/>
                </a:solidFill>
              </a:rPr>
              <a:t>ε</a:t>
            </a:r>
            <a:r>
              <a:rPr lang="en-US" baseline="30000" dirty="0">
                <a:solidFill>
                  <a:schemeClr val="tx1"/>
                </a:solidFill>
              </a:rPr>
              <a:t>-1</a:t>
            </a:r>
            <a:r>
              <a:rPr lang="en-US" dirty="0" smtClean="0">
                <a:solidFill>
                  <a:schemeClr val="tx1"/>
                </a:solidFill>
              </a:rPr>
              <a:t>=</a:t>
            </a:r>
            <a:r>
              <a:rPr lang="el-GR" dirty="0">
                <a:solidFill>
                  <a:schemeClr val="tx1"/>
                </a:solidFill>
              </a:rPr>
              <a:t> </a:t>
            </a:r>
            <a:r>
              <a:rPr lang="el-GR" dirty="0" smtClean="0">
                <a:solidFill>
                  <a:schemeClr val="tx1"/>
                </a:solidFill>
              </a:rPr>
              <a:t>ε</a:t>
            </a:r>
            <a:endParaRPr lang="en-US" dirty="0" smtClean="0">
              <a:solidFill>
                <a:schemeClr val="tx1"/>
              </a:solidFill>
            </a:endParaRPr>
          </a:p>
          <a:p>
            <a:pPr marL="0" indent="0">
              <a:buNone/>
            </a:pPr>
            <a:r>
              <a:rPr lang="en-US" dirty="0" smtClean="0">
                <a:solidFill>
                  <a:schemeClr val="tx1"/>
                </a:solidFill>
              </a:rPr>
              <a:t>c</a:t>
            </a:r>
            <a:r>
              <a:rPr lang="en-US" baseline="30000" dirty="0" smtClean="0">
                <a:solidFill>
                  <a:schemeClr val="tx1"/>
                </a:solidFill>
              </a:rPr>
              <a:t>-1 </a:t>
            </a:r>
            <a:r>
              <a:rPr lang="en-US" dirty="0" smtClean="0">
                <a:solidFill>
                  <a:schemeClr val="tx1"/>
                </a:solidFill>
              </a:rPr>
              <a:t>=</a:t>
            </a:r>
            <a:r>
              <a:rPr lang="en-US" dirty="0">
                <a:solidFill>
                  <a:schemeClr val="tx1"/>
                </a:solidFill>
              </a:rPr>
              <a:t>c	</a:t>
            </a:r>
            <a:r>
              <a:rPr lang="en-US" dirty="0" smtClean="0">
                <a:solidFill>
                  <a:schemeClr val="tx1"/>
                </a:solidFill>
              </a:rPr>
              <a:t>	if  </a:t>
            </a:r>
            <a:r>
              <a:rPr lang="en-US" dirty="0">
                <a:solidFill>
                  <a:schemeClr val="tx1"/>
                </a:solidFill>
              </a:rPr>
              <a:t>c</a:t>
            </a:r>
            <a:r>
              <a:rPr lang="en-US" dirty="0">
                <a:solidFill>
                  <a:schemeClr val="tx1"/>
                </a:solidFill>
                <a:sym typeface="Symbol"/>
              </a:rPr>
              <a:t></a:t>
            </a:r>
            <a:r>
              <a:rPr lang="en-US" dirty="0">
                <a:solidFill>
                  <a:schemeClr val="tx1"/>
                </a:solidFill>
              </a:rPr>
              <a:t> </a:t>
            </a:r>
            <a:r>
              <a:rPr lang="en-US" dirty="0" smtClean="0">
                <a:solidFill>
                  <a:schemeClr val="tx1"/>
                </a:solidFill>
              </a:rPr>
              <a:t>A</a:t>
            </a:r>
            <a:endParaRPr lang="en-US" dirty="0">
              <a:solidFill>
                <a:srgbClr val="0070C0"/>
              </a:solidFill>
            </a:endParaRPr>
          </a:p>
          <a:p>
            <a:pPr marL="0" indent="0">
              <a:buNone/>
            </a:pPr>
            <a:r>
              <a:rPr lang="en-US" dirty="0" smtClean="0">
                <a:solidFill>
                  <a:schemeClr val="tx1"/>
                </a:solidFill>
              </a:rPr>
              <a:t>(w</a:t>
            </a:r>
            <a:r>
              <a:rPr lang="en-US" baseline="-25000" dirty="0" smtClean="0">
                <a:solidFill>
                  <a:schemeClr val="tx1"/>
                </a:solidFill>
              </a:rPr>
              <a:t>1</a:t>
            </a:r>
            <a:r>
              <a:rPr lang="en-US" dirty="0" smtClean="0">
                <a:solidFill>
                  <a:schemeClr val="tx1"/>
                </a:solidFill>
              </a:rPr>
              <a:t> w</a:t>
            </a:r>
            <a:r>
              <a:rPr lang="en-US" baseline="-25000" dirty="0" smtClean="0">
                <a:solidFill>
                  <a:schemeClr val="tx1"/>
                </a:solidFill>
              </a:rPr>
              <a:t>2</a:t>
            </a:r>
            <a:r>
              <a:rPr lang="en-US" dirty="0" smtClean="0">
                <a:solidFill>
                  <a:schemeClr val="tx1"/>
                </a:solidFill>
              </a:rPr>
              <a:t>)</a:t>
            </a:r>
            <a:r>
              <a:rPr lang="en-US" baseline="30000" dirty="0" smtClean="0">
                <a:solidFill>
                  <a:schemeClr val="tx1"/>
                </a:solidFill>
              </a:rPr>
              <a:t>-1 </a:t>
            </a:r>
            <a:r>
              <a:rPr lang="en-US" dirty="0" smtClean="0">
                <a:solidFill>
                  <a:schemeClr val="tx1"/>
                </a:solidFill>
              </a:rPr>
              <a:t>= </a:t>
            </a:r>
            <a:r>
              <a:rPr lang="en-US" dirty="0">
                <a:solidFill>
                  <a:schemeClr val="tx1"/>
                </a:solidFill>
              </a:rPr>
              <a:t>(</a:t>
            </a:r>
            <a:r>
              <a:rPr lang="en-US" dirty="0" smtClean="0">
                <a:solidFill>
                  <a:schemeClr val="tx1"/>
                </a:solidFill>
              </a:rPr>
              <a:t>w</a:t>
            </a:r>
            <a:r>
              <a:rPr lang="en-US" baseline="-25000" dirty="0" smtClean="0">
                <a:solidFill>
                  <a:schemeClr val="tx1"/>
                </a:solidFill>
              </a:rPr>
              <a:t>2</a:t>
            </a:r>
            <a:r>
              <a:rPr lang="en-US" dirty="0" smtClean="0">
                <a:solidFill>
                  <a:schemeClr val="tx1"/>
                </a:solidFill>
              </a:rPr>
              <a:t> w</a:t>
            </a:r>
            <a:r>
              <a:rPr lang="en-US" baseline="-25000" dirty="0" smtClean="0">
                <a:solidFill>
                  <a:schemeClr val="tx1"/>
                </a:solidFill>
              </a:rPr>
              <a:t>1</a:t>
            </a:r>
            <a:r>
              <a:rPr lang="en-US" dirty="0" smtClean="0">
                <a:solidFill>
                  <a:schemeClr val="tx1"/>
                </a:solidFill>
              </a:rPr>
              <a:t>)</a:t>
            </a:r>
            <a:r>
              <a:rPr lang="en-US" baseline="30000" dirty="0" smtClean="0">
                <a:solidFill>
                  <a:schemeClr val="tx1"/>
                </a:solidFill>
              </a:rPr>
              <a:t>-1</a:t>
            </a:r>
          </a:p>
          <a:p>
            <a:pPr marL="0" indent="0">
              <a:buNone/>
            </a:pPr>
            <a:endParaRPr lang="en-US" baseline="-25000" dirty="0" smtClean="0">
              <a:solidFill>
                <a:schemeClr val="tx1"/>
              </a:solidFill>
            </a:endParaRPr>
          </a:p>
          <a:p>
            <a:pPr marL="0" indent="0">
              <a:buNone/>
            </a:pPr>
            <a:endParaRPr lang="en-US" baseline="30000" dirty="0" smtClean="0">
              <a:solidFill>
                <a:srgbClr val="0070C0"/>
              </a:solidFill>
            </a:endParaRPr>
          </a:p>
          <a:p>
            <a:pPr marL="0" indent="0" algn="ctr">
              <a:buNone/>
            </a:pPr>
            <a:endParaRPr lang="en-US" dirty="0"/>
          </a:p>
        </p:txBody>
      </p:sp>
    </p:spTree>
    <p:extLst>
      <p:ext uri="{BB962C8B-B14F-4D97-AF65-F5344CB8AC3E}">
        <p14:creationId xmlns:p14="http://schemas.microsoft.com/office/powerpoint/2010/main" val="419395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1485"/>
            <a:ext cx="8229600" cy="1143000"/>
          </a:xfrm>
        </p:spPr>
        <p:txBody>
          <a:bodyPr/>
          <a:lstStyle/>
          <a:p>
            <a:r>
              <a:rPr lang="en-US" dirty="0" smtClean="0"/>
              <a:t>Sets of Words are Languages</a:t>
            </a:r>
            <a:endParaRPr lang="en-US" dirty="0"/>
          </a:p>
        </p:txBody>
      </p:sp>
    </p:spTree>
    <p:extLst>
      <p:ext uri="{BB962C8B-B14F-4D97-AF65-F5344CB8AC3E}">
        <p14:creationId xmlns:p14="http://schemas.microsoft.com/office/powerpoint/2010/main" val="92646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Languages </a:t>
            </a:r>
            <a:r>
              <a:rPr lang="en-US" dirty="0" err="1" smtClean="0"/>
              <a:t>vs</a:t>
            </a:r>
            <a:r>
              <a:rPr lang="en-US" dirty="0" smtClean="0"/>
              <a:t> </a:t>
            </a:r>
            <a:r>
              <a:rPr lang="en-US" dirty="0" err="1" smtClean="0"/>
              <a:t>Scala</a:t>
            </a:r>
            <a:endParaRPr lang="en-US" dirty="0"/>
          </a:p>
        </p:txBody>
      </p:sp>
      <p:sp>
        <p:nvSpPr>
          <p:cNvPr id="5" name="Text Placeholder 4"/>
          <p:cNvSpPr>
            <a:spLocks noGrp="1"/>
          </p:cNvSpPr>
          <p:nvPr>
            <p:ph type="body" idx="1"/>
          </p:nvPr>
        </p:nvSpPr>
        <p:spPr/>
        <p:txBody>
          <a:bodyPr/>
          <a:lstStyle/>
          <a:p>
            <a:r>
              <a:rPr lang="en-US" dirty="0" smtClean="0">
                <a:solidFill>
                  <a:schemeClr val="tx1"/>
                </a:solidFill>
              </a:rPr>
              <a:t>Formal language theory:</a:t>
            </a:r>
            <a:endParaRPr lang="en-US" dirty="0">
              <a:solidFill>
                <a:schemeClr val="tx1"/>
              </a:solidFill>
            </a:endParaRPr>
          </a:p>
        </p:txBody>
      </p:sp>
      <p:sp>
        <p:nvSpPr>
          <p:cNvPr id="3" name="Content Placeholder 2"/>
          <p:cNvSpPr>
            <a:spLocks noGrp="1"/>
          </p:cNvSpPr>
          <p:nvPr>
            <p:ph sz="half" idx="2"/>
          </p:nvPr>
        </p:nvSpPr>
        <p:spPr>
          <a:xfrm>
            <a:off x="457200" y="2174875"/>
            <a:ext cx="3665483" cy="2444422"/>
          </a:xfrm>
        </p:spPr>
        <p:txBody>
          <a:bodyPr/>
          <a:lstStyle/>
          <a:p>
            <a:pPr marL="0" indent="0">
              <a:buNone/>
            </a:pPr>
            <a:r>
              <a:rPr lang="en-US" dirty="0" smtClean="0">
                <a:solidFill>
                  <a:schemeClr val="tx1"/>
                </a:solidFill>
              </a:rPr>
              <a:t>L</a:t>
            </a:r>
            <a:r>
              <a:rPr lang="en-US" baseline="-25000" dirty="0" smtClean="0">
                <a:solidFill>
                  <a:schemeClr val="tx1"/>
                </a:solidFill>
              </a:rPr>
              <a:t>1</a:t>
            </a:r>
            <a:r>
              <a:rPr lang="en-US" dirty="0" smtClean="0">
                <a:solidFill>
                  <a:schemeClr val="tx1"/>
                </a:solidFill>
              </a:rPr>
              <a:t> </a:t>
            </a:r>
            <a:r>
              <a:rPr lang="en-US" dirty="0">
                <a:solidFill>
                  <a:schemeClr val="tx1"/>
                </a:solidFill>
                <a:sym typeface="Symbol"/>
              </a:rPr>
              <a:t></a:t>
            </a:r>
            <a:r>
              <a:rPr lang="en-US" dirty="0">
                <a:solidFill>
                  <a:schemeClr val="tx1"/>
                </a:solidFill>
              </a:rPr>
              <a:t> A</a:t>
            </a:r>
            <a:r>
              <a:rPr lang="en-US" dirty="0" smtClean="0">
                <a:solidFill>
                  <a:schemeClr val="tx1"/>
                </a:solidFill>
              </a:rPr>
              <a:t>* , L</a:t>
            </a:r>
            <a:r>
              <a:rPr lang="en-US" baseline="-25000" dirty="0" smtClean="0">
                <a:solidFill>
                  <a:schemeClr val="tx1"/>
                </a:solidFill>
              </a:rPr>
              <a:t>2</a:t>
            </a:r>
            <a:r>
              <a:rPr lang="en-US" dirty="0" smtClean="0">
                <a:solidFill>
                  <a:schemeClr val="tx1"/>
                </a:solidFill>
              </a:rPr>
              <a:t> </a:t>
            </a:r>
            <a:r>
              <a:rPr lang="en-US" dirty="0">
                <a:solidFill>
                  <a:schemeClr val="tx1"/>
                </a:solidFill>
                <a:sym typeface="Symbol"/>
              </a:rPr>
              <a:t></a:t>
            </a:r>
            <a:r>
              <a:rPr lang="en-US" dirty="0">
                <a:solidFill>
                  <a:schemeClr val="tx1"/>
                </a:solidFill>
              </a:rPr>
              <a:t> A</a:t>
            </a:r>
            <a:r>
              <a:rPr lang="en-US" dirty="0" smtClean="0">
                <a:solidFill>
                  <a:schemeClr val="tx1"/>
                </a:solidFill>
              </a:rPr>
              <a:t>*</a:t>
            </a:r>
          </a:p>
          <a:p>
            <a:pPr marL="0" indent="0">
              <a:buNone/>
            </a:pPr>
            <a:r>
              <a:rPr lang="en-US" dirty="0" smtClean="0">
                <a:solidFill>
                  <a:schemeClr val="tx1"/>
                </a:solidFill>
              </a:rPr>
              <a:t>L</a:t>
            </a:r>
            <a:r>
              <a:rPr lang="en-US" baseline="-25000" dirty="0" smtClean="0">
                <a:solidFill>
                  <a:schemeClr val="tx1"/>
                </a:solidFill>
              </a:rPr>
              <a:t>1</a:t>
            </a:r>
            <a:r>
              <a:rPr lang="en-US" dirty="0" smtClean="0">
                <a:solidFill>
                  <a:schemeClr val="tx1"/>
                </a:solidFill>
              </a:rPr>
              <a:t>∙L</a:t>
            </a:r>
            <a:r>
              <a:rPr lang="en-US" baseline="-25000" dirty="0" smtClean="0">
                <a:solidFill>
                  <a:schemeClr val="tx1"/>
                </a:solidFill>
              </a:rPr>
              <a:t>2</a:t>
            </a:r>
            <a:r>
              <a:rPr lang="en-US" dirty="0" smtClean="0">
                <a:solidFill>
                  <a:schemeClr val="tx1"/>
                </a:solidFill>
              </a:rPr>
              <a:t> </a:t>
            </a:r>
            <a:r>
              <a:rPr lang="en-US" dirty="0">
                <a:solidFill>
                  <a:schemeClr val="tx1"/>
                </a:solidFill>
              </a:rPr>
              <a:t>= </a:t>
            </a:r>
            <a:r>
              <a:rPr lang="en-US" dirty="0" smtClean="0">
                <a:solidFill>
                  <a:schemeClr val="tx1"/>
                </a:solidFill>
              </a:rPr>
              <a:t>{u</a:t>
            </a:r>
            <a:r>
              <a:rPr lang="en-US" baseline="-25000" dirty="0" smtClean="0">
                <a:solidFill>
                  <a:schemeClr val="tx1"/>
                </a:solidFill>
              </a:rPr>
              <a:t>1</a:t>
            </a:r>
            <a:r>
              <a:rPr lang="en-US" dirty="0" smtClean="0">
                <a:solidFill>
                  <a:schemeClr val="tx1"/>
                </a:solidFill>
              </a:rPr>
              <a:t>u</a:t>
            </a:r>
            <a:r>
              <a:rPr lang="en-US" baseline="-25000" dirty="0" smtClean="0">
                <a:solidFill>
                  <a:schemeClr val="tx1"/>
                </a:solidFill>
              </a:rPr>
              <a:t>2</a:t>
            </a:r>
            <a:r>
              <a:rPr lang="en-US" dirty="0" smtClean="0">
                <a:solidFill>
                  <a:schemeClr val="tx1"/>
                </a:solidFill>
              </a:rPr>
              <a:t>|u</a:t>
            </a:r>
            <a:r>
              <a:rPr lang="en-US" baseline="-25000" dirty="0" smtClean="0">
                <a:solidFill>
                  <a:schemeClr val="tx1"/>
                </a:solidFill>
              </a:rPr>
              <a:t>1</a:t>
            </a:r>
            <a:r>
              <a:rPr lang="en-US" dirty="0" smtClean="0">
                <a:solidFill>
                  <a:schemeClr val="tx1"/>
                </a:solidFill>
                <a:sym typeface="Symbol"/>
              </a:rPr>
              <a:t></a:t>
            </a:r>
            <a:r>
              <a:rPr lang="en-US" dirty="0" smtClean="0">
                <a:solidFill>
                  <a:schemeClr val="tx1"/>
                </a:solidFill>
              </a:rPr>
              <a:t>L</a:t>
            </a:r>
            <a:r>
              <a:rPr lang="en-US" baseline="-25000" dirty="0" smtClean="0">
                <a:solidFill>
                  <a:schemeClr val="tx1"/>
                </a:solidFill>
              </a:rPr>
              <a:t>1 </a:t>
            </a:r>
            <a:r>
              <a:rPr lang="en-US" dirty="0">
                <a:solidFill>
                  <a:schemeClr val="tx1"/>
                </a:solidFill>
              </a:rPr>
              <a:t>, </a:t>
            </a:r>
            <a:r>
              <a:rPr lang="en-US" dirty="0" smtClean="0">
                <a:solidFill>
                  <a:schemeClr val="tx1"/>
                </a:solidFill>
              </a:rPr>
              <a:t>u</a:t>
            </a:r>
            <a:r>
              <a:rPr lang="en-US" baseline="-25000" dirty="0" smtClean="0">
                <a:solidFill>
                  <a:schemeClr val="tx1"/>
                </a:solidFill>
              </a:rPr>
              <a:t>2</a:t>
            </a:r>
            <a:r>
              <a:rPr lang="en-US" dirty="0" smtClean="0">
                <a:solidFill>
                  <a:schemeClr val="tx1"/>
                </a:solidFill>
                <a:sym typeface="Symbol"/>
              </a:rPr>
              <a:t></a:t>
            </a:r>
            <a:r>
              <a:rPr lang="en-US" dirty="0" smtClean="0">
                <a:solidFill>
                  <a:schemeClr val="tx1"/>
                </a:solidFill>
              </a:rPr>
              <a:t>L</a:t>
            </a:r>
            <a:r>
              <a:rPr lang="en-US" baseline="-25000" dirty="0" smtClean="0">
                <a:solidFill>
                  <a:schemeClr val="tx1"/>
                </a:solidFill>
              </a:rPr>
              <a:t>2</a:t>
            </a:r>
            <a:r>
              <a:rPr lang="en-US" dirty="0" smtClean="0">
                <a:solidFill>
                  <a:schemeClr val="tx1"/>
                </a:solidFill>
              </a:rPr>
              <a:t> </a:t>
            </a:r>
            <a:r>
              <a:rPr lang="en-US" dirty="0">
                <a:solidFill>
                  <a:schemeClr val="tx1"/>
                </a:solidFill>
              </a:rPr>
              <a:t>}</a:t>
            </a:r>
            <a:br>
              <a:rPr lang="en-US" dirty="0">
                <a:solidFill>
                  <a:schemeClr val="tx1"/>
                </a:solidFill>
              </a:rPr>
            </a:br>
            <a:r>
              <a:rPr lang="en-US" dirty="0" smtClean="0">
                <a:solidFill>
                  <a:schemeClr val="tx1"/>
                </a:solidFill>
              </a:rPr>
              <a:t>L</a:t>
            </a:r>
            <a:r>
              <a:rPr lang="en-US" baseline="30000" dirty="0" smtClean="0">
                <a:solidFill>
                  <a:schemeClr val="tx1"/>
                </a:solidFill>
              </a:rPr>
              <a:t>0</a:t>
            </a:r>
            <a:r>
              <a:rPr lang="en-US" baseline="-25000" dirty="0" smtClean="0">
                <a:solidFill>
                  <a:schemeClr val="tx1"/>
                </a:solidFill>
              </a:rPr>
              <a:t> </a:t>
            </a:r>
            <a:r>
              <a:rPr lang="en-US" dirty="0" smtClean="0">
                <a:solidFill>
                  <a:schemeClr val="tx1"/>
                </a:solidFill>
              </a:rPr>
              <a:t>= {</a:t>
            </a:r>
            <a:r>
              <a:rPr lang="el-GR" dirty="0">
                <a:solidFill>
                  <a:schemeClr val="tx1"/>
                </a:solidFill>
              </a:rPr>
              <a:t>ε</a:t>
            </a:r>
            <a:r>
              <a:rPr lang="en-US" dirty="0" smtClean="0">
                <a:solidFill>
                  <a:schemeClr val="tx1"/>
                </a:solidFill>
              </a:rPr>
              <a:t>}</a:t>
            </a:r>
          </a:p>
          <a:p>
            <a:pPr marL="0" indent="0">
              <a:buNone/>
            </a:pPr>
            <a:r>
              <a:rPr lang="en-US" dirty="0" smtClean="0">
                <a:solidFill>
                  <a:schemeClr val="tx1"/>
                </a:solidFill>
              </a:rPr>
              <a:t>L</a:t>
            </a:r>
            <a:r>
              <a:rPr lang="en-US" baseline="30000" dirty="0" smtClean="0">
                <a:solidFill>
                  <a:schemeClr val="tx1"/>
                </a:solidFill>
              </a:rPr>
              <a:t>n+1</a:t>
            </a:r>
            <a:r>
              <a:rPr lang="en-US" dirty="0">
                <a:solidFill>
                  <a:schemeClr val="tx1"/>
                </a:solidFill>
              </a:rPr>
              <a:t> </a:t>
            </a:r>
            <a:r>
              <a:rPr lang="en-US" dirty="0" smtClean="0">
                <a:solidFill>
                  <a:schemeClr val="tx1"/>
                </a:solidFill>
              </a:rPr>
              <a:t>= L</a:t>
            </a:r>
            <a:r>
              <a:rPr lang="en-US" dirty="0">
                <a:solidFill>
                  <a:schemeClr val="tx1"/>
                </a:solidFill>
              </a:rPr>
              <a:t> </a:t>
            </a:r>
            <a:r>
              <a:rPr lang="en-US" dirty="0" smtClean="0">
                <a:solidFill>
                  <a:schemeClr val="tx1"/>
                </a:solidFill>
              </a:rPr>
              <a:t>∙ L</a:t>
            </a:r>
            <a:r>
              <a:rPr lang="en-US" baseline="30000" dirty="0">
                <a:solidFill>
                  <a:schemeClr val="tx1"/>
                </a:solidFill>
              </a:rPr>
              <a:t>n</a:t>
            </a:r>
            <a:endParaRPr lang="en-US" baseline="30000" dirty="0"/>
          </a:p>
        </p:txBody>
      </p:sp>
      <p:sp>
        <p:nvSpPr>
          <p:cNvPr id="6" name="Text Placeholder 5"/>
          <p:cNvSpPr>
            <a:spLocks noGrp="1"/>
          </p:cNvSpPr>
          <p:nvPr>
            <p:ph type="body" sz="quarter" idx="3"/>
          </p:nvPr>
        </p:nvSpPr>
        <p:spPr>
          <a:xfrm>
            <a:off x="4345480" y="1527230"/>
            <a:ext cx="4041775" cy="639762"/>
          </a:xfrm>
        </p:spPr>
        <p:txBody>
          <a:bodyPr/>
          <a:lstStyle/>
          <a:p>
            <a:r>
              <a:rPr lang="en-US" dirty="0" err="1" smtClean="0">
                <a:solidFill>
                  <a:srgbClr val="C00000"/>
                </a:solidFill>
              </a:rPr>
              <a:t>Scala</a:t>
            </a:r>
            <a:r>
              <a:rPr lang="en-US" dirty="0">
                <a:solidFill>
                  <a:srgbClr val="C00000"/>
                </a:solidFill>
              </a:rPr>
              <a:t> </a:t>
            </a:r>
            <a:r>
              <a:rPr lang="en-US" dirty="0" smtClean="0">
                <a:solidFill>
                  <a:srgbClr val="C00000"/>
                </a:solidFill>
              </a:rPr>
              <a:t>(for finite languages)</a:t>
            </a:r>
            <a:endParaRPr lang="en-US" dirty="0">
              <a:solidFill>
                <a:srgbClr val="C00000"/>
              </a:solidFill>
            </a:endParaRPr>
          </a:p>
        </p:txBody>
      </p:sp>
      <p:sp>
        <p:nvSpPr>
          <p:cNvPr id="4" name="Content Placeholder 3"/>
          <p:cNvSpPr>
            <a:spLocks noGrp="1"/>
          </p:cNvSpPr>
          <p:nvPr>
            <p:ph sz="quarter" idx="4"/>
          </p:nvPr>
        </p:nvSpPr>
        <p:spPr>
          <a:xfrm>
            <a:off x="4264572" y="2174875"/>
            <a:ext cx="4713889" cy="2523249"/>
          </a:xfrm>
        </p:spPr>
        <p:txBody>
          <a:bodyPr/>
          <a:lstStyle/>
          <a:p>
            <a:pPr marL="0" indent="0">
              <a:buNone/>
            </a:pPr>
            <a:r>
              <a:rPr lang="en-US" sz="2200" b="1" dirty="0" smtClean="0">
                <a:solidFill>
                  <a:srgbClr val="C00000"/>
                </a:solidFill>
              </a:rPr>
              <a:t>type</a:t>
            </a:r>
            <a:r>
              <a:rPr lang="en-US" sz="2200" dirty="0" smtClean="0">
                <a:solidFill>
                  <a:srgbClr val="C00000"/>
                </a:solidFill>
              </a:rPr>
              <a:t> </a:t>
            </a:r>
            <a:r>
              <a:rPr lang="en-US" sz="2200" dirty="0">
                <a:solidFill>
                  <a:srgbClr val="C00000"/>
                </a:solidFill>
              </a:rPr>
              <a:t>Lang[A] = </a:t>
            </a:r>
            <a:r>
              <a:rPr lang="en-US" sz="2200" dirty="0" smtClean="0">
                <a:solidFill>
                  <a:srgbClr val="C00000"/>
                </a:solidFill>
              </a:rPr>
              <a:t>Set[List[A</a:t>
            </a:r>
            <a:r>
              <a:rPr lang="en-US" sz="2200" dirty="0">
                <a:solidFill>
                  <a:srgbClr val="C00000"/>
                </a:solidFill>
              </a:rPr>
              <a:t>]]</a:t>
            </a:r>
          </a:p>
          <a:p>
            <a:pPr marL="0" indent="0">
              <a:buNone/>
            </a:pPr>
            <a:r>
              <a:rPr lang="en-US" sz="2200" b="1" dirty="0" err="1" smtClean="0">
                <a:solidFill>
                  <a:srgbClr val="C00000"/>
                </a:solidFill>
              </a:rPr>
              <a:t>def</a:t>
            </a:r>
            <a:r>
              <a:rPr lang="en-US" sz="2200" dirty="0" smtClean="0">
                <a:solidFill>
                  <a:srgbClr val="C00000"/>
                </a:solidFill>
              </a:rPr>
              <a:t> </a:t>
            </a:r>
            <a:r>
              <a:rPr lang="en-US" sz="2200" dirty="0">
                <a:solidFill>
                  <a:srgbClr val="C00000"/>
                </a:solidFill>
              </a:rPr>
              <a:t>product[A](L1 : </a:t>
            </a:r>
            <a:r>
              <a:rPr lang="en-US" sz="2200" dirty="0" smtClean="0">
                <a:solidFill>
                  <a:srgbClr val="C00000"/>
                </a:solidFill>
              </a:rPr>
              <a:t>Lang[A],</a:t>
            </a:r>
            <a:br>
              <a:rPr lang="en-US" sz="2200" dirty="0" smtClean="0">
                <a:solidFill>
                  <a:srgbClr val="C00000"/>
                </a:solidFill>
              </a:rPr>
            </a:br>
            <a:r>
              <a:rPr lang="en-US" sz="2200" dirty="0" smtClean="0">
                <a:solidFill>
                  <a:srgbClr val="C00000"/>
                </a:solidFill>
              </a:rPr>
              <a:t>                            L2 </a:t>
            </a:r>
            <a:r>
              <a:rPr lang="en-US" sz="2200" dirty="0">
                <a:solidFill>
                  <a:srgbClr val="C00000"/>
                </a:solidFill>
              </a:rPr>
              <a:t>: </a:t>
            </a:r>
            <a:r>
              <a:rPr lang="en-US" sz="2200" dirty="0" smtClean="0">
                <a:solidFill>
                  <a:srgbClr val="C00000"/>
                </a:solidFill>
              </a:rPr>
              <a:t>Lang[A</a:t>
            </a:r>
            <a:r>
              <a:rPr lang="en-US" sz="2200" dirty="0">
                <a:solidFill>
                  <a:srgbClr val="C00000"/>
                </a:solidFill>
              </a:rPr>
              <a:t>]) : </a:t>
            </a:r>
            <a:r>
              <a:rPr lang="en-US" sz="2200" dirty="0" smtClean="0">
                <a:solidFill>
                  <a:srgbClr val="C00000"/>
                </a:solidFill>
              </a:rPr>
              <a:t>Lang[A</a:t>
            </a:r>
            <a:r>
              <a:rPr lang="en-US" sz="2200" dirty="0">
                <a:solidFill>
                  <a:srgbClr val="C00000"/>
                </a:solidFill>
              </a:rPr>
              <a:t>] =</a:t>
            </a:r>
          </a:p>
          <a:p>
            <a:pPr marL="0" indent="0">
              <a:buNone/>
            </a:pPr>
            <a:r>
              <a:rPr lang="en-US" sz="2200" dirty="0">
                <a:solidFill>
                  <a:srgbClr val="C00000"/>
                </a:solidFill>
              </a:rPr>
              <a:t>    </a:t>
            </a:r>
            <a:r>
              <a:rPr lang="en-US" sz="2200" b="1" dirty="0">
                <a:solidFill>
                  <a:srgbClr val="C00000"/>
                </a:solidFill>
              </a:rPr>
              <a:t>for</a:t>
            </a:r>
            <a:r>
              <a:rPr lang="en-US" sz="2200" dirty="0">
                <a:solidFill>
                  <a:srgbClr val="C00000"/>
                </a:solidFill>
              </a:rPr>
              <a:t> (w1 &lt;- L1; w2 &lt;- L2)</a:t>
            </a:r>
          </a:p>
          <a:p>
            <a:pPr marL="0" indent="0">
              <a:buNone/>
            </a:pPr>
            <a:r>
              <a:rPr lang="en-US" sz="2200" dirty="0">
                <a:solidFill>
                  <a:srgbClr val="C00000"/>
                </a:solidFill>
              </a:rPr>
              <a:t>      </a:t>
            </a:r>
            <a:r>
              <a:rPr lang="en-US" sz="2200" b="1" dirty="0">
                <a:solidFill>
                  <a:srgbClr val="C00000"/>
                </a:solidFill>
              </a:rPr>
              <a:t>yield</a:t>
            </a:r>
            <a:r>
              <a:rPr lang="en-US" sz="2200" dirty="0">
                <a:solidFill>
                  <a:srgbClr val="C00000"/>
                </a:solidFill>
              </a:rPr>
              <a:t> (w1 ::: w2</a:t>
            </a:r>
            <a:r>
              <a:rPr lang="en-US" sz="2200" dirty="0" smtClean="0">
                <a:solidFill>
                  <a:srgbClr val="C00000"/>
                </a:solidFill>
              </a:rPr>
              <a:t>)</a:t>
            </a:r>
          </a:p>
        </p:txBody>
      </p:sp>
      <p:sp>
        <p:nvSpPr>
          <p:cNvPr id="10" name="Rectangle 9"/>
          <p:cNvSpPr/>
          <p:nvPr/>
        </p:nvSpPr>
        <p:spPr>
          <a:xfrm>
            <a:off x="197070" y="4172268"/>
            <a:ext cx="8844454" cy="2431435"/>
          </a:xfrm>
          <a:prstGeom prst="rect">
            <a:avLst/>
          </a:prstGeom>
        </p:spPr>
        <p:txBody>
          <a:bodyPr wrap="square">
            <a:spAutoFit/>
          </a:bodyPr>
          <a:lstStyle/>
          <a:p>
            <a:pPr lvl="0" eaLnBrk="0" hangingPunct="0">
              <a:spcBef>
                <a:spcPct val="20000"/>
              </a:spcBef>
            </a:pPr>
            <a:r>
              <a:rPr lang="en-US" sz="2000" kern="0" dirty="0" smtClean="0">
                <a:solidFill>
                  <a:prstClr val="black"/>
                </a:solidFill>
                <a:latin typeface="Calibri" pitchFamily="34" charset="0"/>
                <a:cs typeface="Calibri" pitchFamily="34" charset="0"/>
              </a:rPr>
              <a:t>{ Peter, Paul, Mary} </a:t>
            </a:r>
            <a:r>
              <a:rPr lang="en-US" sz="2000" b="1" dirty="0" smtClean="0"/>
              <a:t>∙</a:t>
            </a:r>
            <a:r>
              <a:rPr lang="en-US" sz="2000" dirty="0" smtClean="0"/>
              <a:t> </a:t>
            </a:r>
            <a:r>
              <a:rPr lang="en-US" sz="2000" kern="0" dirty="0" smtClean="0">
                <a:solidFill>
                  <a:prstClr val="black"/>
                </a:solidFill>
                <a:latin typeface="Calibri" pitchFamily="34" charset="0"/>
                <a:cs typeface="Calibri" pitchFamily="34" charset="0"/>
              </a:rPr>
              <a:t>{ France, Germany} = </a:t>
            </a:r>
            <a:br>
              <a:rPr lang="en-US" sz="2000" kern="0" dirty="0" smtClean="0">
                <a:solidFill>
                  <a:prstClr val="black"/>
                </a:solidFill>
                <a:latin typeface="Calibri" pitchFamily="34" charset="0"/>
                <a:cs typeface="Calibri" pitchFamily="34" charset="0"/>
              </a:rPr>
            </a:br>
            <a:r>
              <a:rPr lang="en-US" sz="2000" kern="0" dirty="0" smtClean="0">
                <a:solidFill>
                  <a:prstClr val="black"/>
                </a:solidFill>
                <a:latin typeface="Calibri" pitchFamily="34" charset="0"/>
                <a:cs typeface="Calibri" pitchFamily="34" charset="0"/>
              </a:rPr>
              <a:t> {</a:t>
            </a:r>
            <a:r>
              <a:rPr lang="en-US" sz="2000" kern="0" dirty="0" err="1" smtClean="0">
                <a:solidFill>
                  <a:prstClr val="black"/>
                </a:solidFill>
                <a:latin typeface="Calibri" pitchFamily="34" charset="0"/>
                <a:cs typeface="Calibri" pitchFamily="34" charset="0"/>
              </a:rPr>
              <a:t>PeterFrance</a:t>
            </a:r>
            <a:r>
              <a:rPr lang="en-US" sz="2000" kern="0" dirty="0" smtClean="0">
                <a:solidFill>
                  <a:prstClr val="black"/>
                </a:solidFill>
                <a:latin typeface="Calibri" pitchFamily="34" charset="0"/>
                <a:cs typeface="Calibri" pitchFamily="34" charset="0"/>
              </a:rPr>
              <a:t>, </a:t>
            </a:r>
            <a:r>
              <a:rPr lang="en-US" sz="2000" kern="0" dirty="0" err="1" smtClean="0">
                <a:solidFill>
                  <a:prstClr val="black"/>
                </a:solidFill>
                <a:latin typeface="Calibri" pitchFamily="34" charset="0"/>
                <a:cs typeface="Calibri" pitchFamily="34" charset="0"/>
              </a:rPr>
              <a:t>PeterGermany</a:t>
            </a:r>
            <a:r>
              <a:rPr lang="en-US" sz="2000" kern="0" dirty="0" smtClean="0">
                <a:solidFill>
                  <a:prstClr val="black"/>
                </a:solidFill>
                <a:latin typeface="Calibri" pitchFamily="34" charset="0"/>
                <a:cs typeface="Calibri" pitchFamily="34" charset="0"/>
              </a:rPr>
              <a:t>, </a:t>
            </a:r>
            <a:br>
              <a:rPr lang="en-US" sz="2000" kern="0" dirty="0" smtClean="0">
                <a:solidFill>
                  <a:prstClr val="black"/>
                </a:solidFill>
                <a:latin typeface="Calibri" pitchFamily="34" charset="0"/>
                <a:cs typeface="Calibri" pitchFamily="34" charset="0"/>
              </a:rPr>
            </a:br>
            <a:r>
              <a:rPr lang="en-US" sz="2000" kern="0" dirty="0" smtClean="0">
                <a:solidFill>
                  <a:prstClr val="black"/>
                </a:solidFill>
                <a:latin typeface="Calibri" pitchFamily="34" charset="0"/>
                <a:cs typeface="Calibri" pitchFamily="34" charset="0"/>
              </a:rPr>
              <a:t>  </a:t>
            </a:r>
            <a:r>
              <a:rPr lang="en-US" sz="2000" kern="0" dirty="0" err="1" smtClean="0">
                <a:solidFill>
                  <a:prstClr val="black"/>
                </a:solidFill>
                <a:latin typeface="Calibri" pitchFamily="34" charset="0"/>
                <a:cs typeface="Calibri" pitchFamily="34" charset="0"/>
              </a:rPr>
              <a:t>PaulFrance</a:t>
            </a:r>
            <a:r>
              <a:rPr lang="en-US" sz="2000" kern="0" dirty="0" smtClean="0">
                <a:solidFill>
                  <a:prstClr val="black"/>
                </a:solidFill>
                <a:latin typeface="Calibri" pitchFamily="34" charset="0"/>
                <a:cs typeface="Calibri" pitchFamily="34" charset="0"/>
              </a:rPr>
              <a:t>, </a:t>
            </a:r>
            <a:r>
              <a:rPr lang="en-US" sz="2000" kern="0" dirty="0" err="1" smtClean="0">
                <a:solidFill>
                  <a:prstClr val="black"/>
                </a:solidFill>
                <a:latin typeface="Calibri" pitchFamily="34" charset="0"/>
                <a:cs typeface="Calibri" pitchFamily="34" charset="0"/>
              </a:rPr>
              <a:t>PaulGermany</a:t>
            </a:r>
            <a:r>
              <a:rPr lang="en-US" sz="2000" kern="0" dirty="0" smtClean="0">
                <a:solidFill>
                  <a:prstClr val="black"/>
                </a:solidFill>
                <a:latin typeface="Calibri" pitchFamily="34" charset="0"/>
                <a:cs typeface="Calibri" pitchFamily="34" charset="0"/>
              </a:rPr>
              <a:t>, </a:t>
            </a:r>
            <a:br>
              <a:rPr lang="en-US" sz="2000" kern="0" dirty="0" smtClean="0">
                <a:solidFill>
                  <a:prstClr val="black"/>
                </a:solidFill>
                <a:latin typeface="Calibri" pitchFamily="34" charset="0"/>
                <a:cs typeface="Calibri" pitchFamily="34" charset="0"/>
              </a:rPr>
            </a:br>
            <a:r>
              <a:rPr lang="en-US" sz="2000" kern="0" dirty="0" smtClean="0">
                <a:solidFill>
                  <a:prstClr val="black"/>
                </a:solidFill>
                <a:latin typeface="Calibri" pitchFamily="34" charset="0"/>
                <a:cs typeface="Calibri" pitchFamily="34" charset="0"/>
              </a:rPr>
              <a:t>  </a:t>
            </a:r>
            <a:r>
              <a:rPr lang="en-US" sz="2000" kern="0" dirty="0" err="1" smtClean="0">
                <a:solidFill>
                  <a:prstClr val="black"/>
                </a:solidFill>
                <a:latin typeface="Calibri" pitchFamily="34" charset="0"/>
                <a:cs typeface="Calibri" pitchFamily="34" charset="0"/>
              </a:rPr>
              <a:t>MaryFrance,MaryGermany</a:t>
            </a:r>
            <a:r>
              <a:rPr lang="en-US" sz="2000" kern="0" dirty="0" smtClean="0">
                <a:solidFill>
                  <a:prstClr val="black"/>
                </a:solidFill>
                <a:latin typeface="Calibri" pitchFamily="34" charset="0"/>
                <a:cs typeface="Calibri" pitchFamily="34" charset="0"/>
              </a:rPr>
              <a:t>}</a:t>
            </a:r>
          </a:p>
          <a:p>
            <a:pPr lvl="0" eaLnBrk="0" hangingPunct="0">
              <a:spcBef>
                <a:spcPct val="20000"/>
              </a:spcBef>
            </a:pPr>
            <a:endParaRPr lang="en-US" sz="2000" kern="0" dirty="0" smtClean="0">
              <a:solidFill>
                <a:prstClr val="black"/>
              </a:solidFill>
              <a:latin typeface="Calibri" pitchFamily="34" charset="0"/>
              <a:cs typeface="Calibri" pitchFamily="34" charset="0"/>
            </a:endParaRPr>
          </a:p>
          <a:p>
            <a:pPr lvl="0" eaLnBrk="0" hangingPunct="0">
              <a:spcBef>
                <a:spcPct val="20000"/>
              </a:spcBef>
            </a:pPr>
            <a:r>
              <a:rPr lang="en-US" sz="2000" kern="0" dirty="0" err="1" smtClean="0">
                <a:solidFill>
                  <a:srgbClr val="C00000"/>
                </a:solidFill>
                <a:latin typeface="Calibri" pitchFamily="34" charset="0"/>
                <a:cs typeface="Calibri" pitchFamily="34" charset="0"/>
              </a:rPr>
              <a:t>val</a:t>
            </a:r>
            <a:r>
              <a:rPr lang="en-US" sz="2000" kern="0" dirty="0" smtClean="0">
                <a:solidFill>
                  <a:srgbClr val="C00000"/>
                </a:solidFill>
                <a:latin typeface="Calibri" pitchFamily="34" charset="0"/>
                <a:cs typeface="Calibri" pitchFamily="34" charset="0"/>
              </a:rPr>
              <a:t> </a:t>
            </a:r>
            <a:r>
              <a:rPr lang="en-US" sz="2000" kern="0" dirty="0">
                <a:solidFill>
                  <a:srgbClr val="C00000"/>
                </a:solidFill>
                <a:latin typeface="Calibri" pitchFamily="34" charset="0"/>
                <a:cs typeface="Calibri" pitchFamily="34" charset="0"/>
              </a:rPr>
              <a:t>p = product(List("Peter".</a:t>
            </a:r>
            <a:r>
              <a:rPr lang="en-US" sz="2000" kern="0" dirty="0" err="1">
                <a:solidFill>
                  <a:srgbClr val="C00000"/>
                </a:solidFill>
                <a:latin typeface="Calibri" pitchFamily="34" charset="0"/>
                <a:cs typeface="Calibri" pitchFamily="34" charset="0"/>
              </a:rPr>
              <a:t>toList</a:t>
            </a:r>
            <a:r>
              <a:rPr lang="en-US" sz="2000" kern="0" dirty="0">
                <a:solidFill>
                  <a:srgbClr val="C00000"/>
                </a:solidFill>
                <a:latin typeface="Calibri" pitchFamily="34" charset="0"/>
                <a:cs typeface="Calibri" pitchFamily="34" charset="0"/>
              </a:rPr>
              <a:t>, "Paul".</a:t>
            </a:r>
            <a:r>
              <a:rPr lang="en-US" sz="2000" kern="0" dirty="0" err="1">
                <a:solidFill>
                  <a:srgbClr val="C00000"/>
                </a:solidFill>
                <a:latin typeface="Calibri" pitchFamily="34" charset="0"/>
                <a:cs typeface="Calibri" pitchFamily="34" charset="0"/>
              </a:rPr>
              <a:t>toList</a:t>
            </a:r>
            <a:r>
              <a:rPr lang="en-US" sz="2000" kern="0" dirty="0">
                <a:solidFill>
                  <a:srgbClr val="C00000"/>
                </a:solidFill>
                <a:latin typeface="Calibri" pitchFamily="34" charset="0"/>
                <a:cs typeface="Calibri" pitchFamily="34" charset="0"/>
              </a:rPr>
              <a:t>, "Mary".</a:t>
            </a:r>
            <a:r>
              <a:rPr lang="en-US" sz="2000" kern="0" dirty="0" err="1">
                <a:solidFill>
                  <a:srgbClr val="C00000"/>
                </a:solidFill>
                <a:latin typeface="Calibri" pitchFamily="34" charset="0"/>
                <a:cs typeface="Calibri" pitchFamily="34" charset="0"/>
              </a:rPr>
              <a:t>toList</a:t>
            </a:r>
            <a:r>
              <a:rPr lang="en-US" sz="2000" kern="0" dirty="0">
                <a:solidFill>
                  <a:srgbClr val="C00000"/>
                </a:solidFill>
                <a:latin typeface="Calibri" pitchFamily="34" charset="0"/>
                <a:cs typeface="Calibri" pitchFamily="34" charset="0"/>
              </a:rPr>
              <a:t>), </a:t>
            </a:r>
          </a:p>
          <a:p>
            <a:pPr lvl="0" eaLnBrk="0" hangingPunct="0">
              <a:spcBef>
                <a:spcPct val="20000"/>
              </a:spcBef>
            </a:pPr>
            <a:r>
              <a:rPr lang="en-US" sz="2000" kern="0" dirty="0" smtClean="0">
                <a:solidFill>
                  <a:srgbClr val="C00000"/>
                </a:solidFill>
                <a:latin typeface="Calibri" pitchFamily="34" charset="0"/>
                <a:cs typeface="Calibri" pitchFamily="34" charset="0"/>
              </a:rPr>
              <a:t>                            List</a:t>
            </a:r>
            <a:r>
              <a:rPr lang="en-US" sz="2000" kern="0" dirty="0">
                <a:solidFill>
                  <a:srgbClr val="C00000"/>
                </a:solidFill>
                <a:latin typeface="Calibri" pitchFamily="34" charset="0"/>
                <a:cs typeface="Calibri" pitchFamily="34" charset="0"/>
              </a:rPr>
              <a:t>("France".</a:t>
            </a:r>
            <a:r>
              <a:rPr lang="en-US" sz="2000" kern="0" dirty="0" err="1">
                <a:solidFill>
                  <a:srgbClr val="C00000"/>
                </a:solidFill>
                <a:latin typeface="Calibri" pitchFamily="34" charset="0"/>
                <a:cs typeface="Calibri" pitchFamily="34" charset="0"/>
              </a:rPr>
              <a:t>toList</a:t>
            </a:r>
            <a:r>
              <a:rPr lang="en-US" sz="2000" kern="0" dirty="0">
                <a:solidFill>
                  <a:srgbClr val="C00000"/>
                </a:solidFill>
                <a:latin typeface="Calibri" pitchFamily="34" charset="0"/>
                <a:cs typeface="Calibri" pitchFamily="34" charset="0"/>
              </a:rPr>
              <a:t>, "Germany".</a:t>
            </a:r>
            <a:r>
              <a:rPr lang="en-US" sz="2000" kern="0" dirty="0" err="1">
                <a:solidFill>
                  <a:srgbClr val="C00000"/>
                </a:solidFill>
                <a:latin typeface="Calibri" pitchFamily="34" charset="0"/>
                <a:cs typeface="Calibri" pitchFamily="34" charset="0"/>
              </a:rPr>
              <a:t>toList</a:t>
            </a:r>
            <a:r>
              <a:rPr lang="en-US" sz="2000" kern="0" dirty="0" smtClean="0">
                <a:solidFill>
                  <a:srgbClr val="C00000"/>
                </a:solidFill>
                <a:latin typeface="Calibri" pitchFamily="34" charset="0"/>
                <a:cs typeface="Calibri" pitchFamily="34" charset="0"/>
              </a:rPr>
              <a:t>))</a:t>
            </a:r>
            <a:endParaRPr lang="en-US" sz="2000" kern="0"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800228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Concatenation of Sets of Words</a:t>
            </a:r>
            <a:endParaRPr lang="en-US" dirty="0"/>
          </a:p>
        </p:txBody>
      </p:sp>
      <p:sp>
        <p:nvSpPr>
          <p:cNvPr id="8" name="Content Placeholder 7"/>
          <p:cNvSpPr>
            <a:spLocks noGrp="1"/>
          </p:cNvSpPr>
          <p:nvPr>
            <p:ph idx="1"/>
          </p:nvPr>
        </p:nvSpPr>
        <p:spPr/>
        <p:txBody>
          <a:bodyPr/>
          <a:lstStyle/>
          <a:p>
            <a:r>
              <a:rPr lang="en-US" dirty="0" smtClean="0"/>
              <a:t>Consider an alphabet </a:t>
            </a:r>
            <a:r>
              <a:rPr lang="en-US" dirty="0">
                <a:solidFill>
                  <a:schemeClr val="tx1"/>
                </a:solidFill>
              </a:rPr>
              <a:t>A</a:t>
            </a:r>
            <a:r>
              <a:rPr lang="en-US" dirty="0" smtClean="0"/>
              <a:t> and all possible languages </a:t>
            </a:r>
            <a:r>
              <a:rPr lang="en-US" dirty="0" smtClean="0">
                <a:solidFill>
                  <a:schemeClr val="tx1"/>
                </a:solidFill>
              </a:rPr>
              <a:t>L </a:t>
            </a:r>
            <a:r>
              <a:rPr lang="en-US" dirty="0">
                <a:solidFill>
                  <a:schemeClr val="tx1"/>
                </a:solidFill>
                <a:sym typeface="Symbol"/>
              </a:rPr>
              <a:t></a:t>
            </a:r>
            <a:r>
              <a:rPr lang="en-US" dirty="0">
                <a:solidFill>
                  <a:schemeClr val="tx1"/>
                </a:solidFill>
              </a:rPr>
              <a:t> </a:t>
            </a:r>
            <a:r>
              <a:rPr lang="en-US" dirty="0" smtClean="0">
                <a:solidFill>
                  <a:schemeClr val="tx1"/>
                </a:solidFill>
              </a:rPr>
              <a:t>A*</a:t>
            </a:r>
          </a:p>
          <a:p>
            <a:r>
              <a:rPr lang="en-US" dirty="0" smtClean="0"/>
              <a:t>Is this a </a:t>
            </a:r>
            <a:r>
              <a:rPr lang="en-US" dirty="0" err="1" smtClean="0"/>
              <a:t>monoid</a:t>
            </a:r>
            <a:r>
              <a:rPr lang="en-US" dirty="0" smtClean="0"/>
              <a:t>?</a:t>
            </a:r>
          </a:p>
          <a:p>
            <a:r>
              <a:rPr lang="en-US" dirty="0" smtClean="0"/>
              <a:t>Does the cancellation law hold?</a:t>
            </a:r>
          </a:p>
          <a:p>
            <a:pPr marL="457200" lvl="1" indent="0">
              <a:buNone/>
            </a:pPr>
            <a:r>
              <a:rPr lang="en-US" dirty="0"/>
              <a:t>	</a:t>
            </a:r>
            <a:r>
              <a:rPr lang="en-US" dirty="0" smtClean="0"/>
              <a:t>if  L</a:t>
            </a:r>
            <a:r>
              <a:rPr lang="en-US" baseline="-25000" dirty="0" smtClean="0"/>
              <a:t>1</a:t>
            </a:r>
            <a:r>
              <a:rPr lang="en-US" dirty="0" smtClean="0"/>
              <a:t> L</a:t>
            </a:r>
            <a:r>
              <a:rPr lang="en-US" baseline="-25000" dirty="0" smtClean="0"/>
              <a:t>2</a:t>
            </a:r>
            <a:r>
              <a:rPr lang="en-US" dirty="0" smtClean="0"/>
              <a:t> = L</a:t>
            </a:r>
            <a:r>
              <a:rPr lang="en-US" baseline="-25000" dirty="0" smtClean="0"/>
              <a:t>1</a:t>
            </a:r>
            <a:r>
              <a:rPr lang="en-US" dirty="0" smtClean="0"/>
              <a:t> L</a:t>
            </a:r>
            <a:r>
              <a:rPr lang="en-US" baseline="-25000" dirty="0" smtClean="0"/>
              <a:t>3</a:t>
            </a:r>
            <a:r>
              <a:rPr lang="en-US" dirty="0" smtClean="0"/>
              <a:t>   is it then 	L</a:t>
            </a:r>
            <a:r>
              <a:rPr lang="en-US" baseline="-25000" dirty="0" smtClean="0"/>
              <a:t>2</a:t>
            </a:r>
            <a:r>
              <a:rPr lang="en-US" dirty="0" smtClean="0"/>
              <a:t> </a:t>
            </a:r>
            <a:r>
              <a:rPr lang="en-US" dirty="0"/>
              <a:t>= </a:t>
            </a:r>
            <a:r>
              <a:rPr lang="en-US" dirty="0" smtClean="0"/>
              <a:t>L</a:t>
            </a:r>
            <a:r>
              <a:rPr lang="en-US" baseline="-25000" dirty="0" smtClean="0"/>
              <a:t>3</a:t>
            </a:r>
            <a:r>
              <a:rPr lang="en-US" dirty="0" smtClean="0"/>
              <a:t> 	?</a:t>
            </a:r>
            <a:endParaRPr lang="en-US" baseline="-25000" dirty="0"/>
          </a:p>
        </p:txBody>
      </p:sp>
    </p:spTree>
    <p:extLst>
      <p:ext uri="{BB962C8B-B14F-4D97-AF65-F5344CB8AC3E}">
        <p14:creationId xmlns:p14="http://schemas.microsoft.com/office/powerpoint/2010/main" val="8470721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48"/>
  <p:tag name="DEFAULTHEIGHT" val="200"/>
</p:tagLst>
</file>

<file path=ppt/theme/theme1.xml><?xml version="1.0" encoding="utf-8"?>
<a:theme xmlns:a="http://schemas.openxmlformats.org/drawingml/2006/main" name="Default Desig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23802</TotalTime>
  <Words>2187</Words>
  <Application>Microsoft Office PowerPoint</Application>
  <PresentationFormat>On-screen Show (4:3)</PresentationFormat>
  <Paragraphs>439</Paragraphs>
  <Slides>41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Calibri</vt:lpstr>
      <vt:lpstr>Courier New</vt:lpstr>
      <vt:lpstr>Wingdings</vt:lpstr>
      <vt:lpstr>Symbol</vt:lpstr>
      <vt:lpstr>Arial</vt:lpstr>
      <vt:lpstr>Default Design</vt:lpstr>
      <vt:lpstr>Formal Languages  and a “taste” of their algebra</vt:lpstr>
      <vt:lpstr>Formal Languages vs Scala</vt:lpstr>
      <vt:lpstr>Properties of Words</vt:lpstr>
      <vt:lpstr>Cancellation</vt:lpstr>
      <vt:lpstr>Fact about Indexing Concatenation</vt:lpstr>
      <vt:lpstr>Properties of Length</vt:lpstr>
      <vt:lpstr>Sets of Words are Languages</vt:lpstr>
      <vt:lpstr>Formal Languages vs Scala</vt:lpstr>
      <vt:lpstr>Concatenation of Sets of Words</vt:lpstr>
      <vt:lpstr>Examples of Languages</vt:lpstr>
      <vt:lpstr>Examples of Operations</vt:lpstr>
      <vt:lpstr>Observation</vt:lpstr>
      <vt:lpstr>Star of a Language. Exercise with Proof</vt:lpstr>
      <vt:lpstr>Proof Continued</vt:lpstr>
      <vt:lpstr>Regular Expressions</vt:lpstr>
      <vt:lpstr>Regular Expressions</vt:lpstr>
      <vt:lpstr>Regular Expressions</vt:lpstr>
      <vt:lpstr>Kleene (from Wikipedia)</vt:lpstr>
      <vt:lpstr>These RegExp extensions preserve definable languages. Why?</vt:lpstr>
      <vt:lpstr>PowerPoint Presentation</vt:lpstr>
      <vt:lpstr>Lexical Analysis Summary</vt:lpstr>
      <vt:lpstr>While Language – Example Program</vt:lpstr>
      <vt:lpstr>Tokens (Words) of the While Language</vt:lpstr>
      <vt:lpstr>Manually Constructing Lexers by example</vt:lpstr>
      <vt:lpstr>Lexer input and Output</vt:lpstr>
      <vt:lpstr>Recognizing Identifiers and Keywords</vt:lpstr>
      <vt:lpstr>Integer Constants and Their Value</vt:lpstr>
      <vt:lpstr>Deciding which Token is Coming</vt:lpstr>
      <vt:lpstr>First Symbols of a Set of Words</vt:lpstr>
      <vt:lpstr>first of a regexp</vt:lpstr>
      <vt:lpstr>first symbols of words in a regexp</vt:lpstr>
      <vt:lpstr>Can regular expr contain empty word</vt:lpstr>
      <vt:lpstr>Converting Well-Behaved  Regular Expression into Programs</vt:lpstr>
      <vt:lpstr>Subtleties in General Case</vt:lpstr>
      <vt:lpstr>Decision Tree to Map Symbols to Tokens</vt:lpstr>
      <vt:lpstr>Decision Tree to Map Symbols to Tokens</vt:lpstr>
      <vt:lpstr>Skipping Comments</vt:lpstr>
      <vt:lpstr>Longest Match (Maximal Munch) Rule</vt:lpstr>
      <vt:lpstr>Consequences of Longest Match Rule</vt:lpstr>
      <vt:lpstr>Longest Match Exercise</vt:lpstr>
      <vt:lpstr>Token Priority</vt:lpstr>
    </vt:vector>
  </TitlesOfParts>
  <Company>MIT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Ordered Sets in the Calculus of Data Structures</dc:title>
  <dc:creator>Viktor Kuncak</dc:creator>
  <cp:lastModifiedBy>kuncak</cp:lastModifiedBy>
  <cp:revision>3097</cp:revision>
  <dcterms:created xsi:type="dcterms:W3CDTF">2005-06-07T20:03:32Z</dcterms:created>
  <dcterms:modified xsi:type="dcterms:W3CDTF">2014-09-17T07:54:40Z</dcterms:modified>
</cp:coreProperties>
</file>