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handoutMasterIdLst>
    <p:handoutMasterId r:id="rId26"/>
  </p:handoutMasterIdLst>
  <p:sldIdLst>
    <p:sldId id="260" r:id="rId2"/>
    <p:sldId id="257" r:id="rId3"/>
    <p:sldId id="285" r:id="rId4"/>
    <p:sldId id="286" r:id="rId5"/>
    <p:sldId id="287" r:id="rId6"/>
    <p:sldId id="288" r:id="rId7"/>
    <p:sldId id="289" r:id="rId8"/>
    <p:sldId id="295" r:id="rId9"/>
    <p:sldId id="276" r:id="rId10"/>
    <p:sldId id="290" r:id="rId11"/>
    <p:sldId id="292" r:id="rId12"/>
    <p:sldId id="291" r:id="rId13"/>
    <p:sldId id="296" r:id="rId14"/>
    <p:sldId id="293" r:id="rId15"/>
    <p:sldId id="294" r:id="rId16"/>
    <p:sldId id="283" r:id="rId17"/>
    <p:sldId id="297" r:id="rId18"/>
    <p:sldId id="298" r:id="rId19"/>
    <p:sldId id="284" r:id="rId20"/>
    <p:sldId id="268" r:id="rId21"/>
    <p:sldId id="300" r:id="rId22"/>
    <p:sldId id="301" r:id="rId23"/>
    <p:sldId id="302" r:id="rId24"/>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ambria Math" panose="02040503050406030204" pitchFamily="18" charset="0"/>
      <p:regular r:id="rId31"/>
    </p:embeddedFont>
  </p:embeddedFontLst>
  <p:custDataLst>
    <p:tags r:id="rId32"/>
  </p:custDataLst>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ncak" initials="k" lastIdx="1" clrIdx="0">
    <p:extLst>
      <p:ext uri="{19B8F6BF-5375-455C-9EA6-DF929625EA0E}">
        <p15:presenceInfo xmlns:p15="http://schemas.microsoft.com/office/powerpoint/2012/main" userId="kunc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BF4C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5" autoAdjust="0"/>
    <p:restoredTop sz="92609" autoAdjust="0"/>
  </p:normalViewPr>
  <p:slideViewPr>
    <p:cSldViewPr snapToGrid="0">
      <p:cViewPr varScale="1">
        <p:scale>
          <a:sx n="112" d="100"/>
          <a:sy n="112" d="100"/>
        </p:scale>
        <p:origin x="9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6" d="100"/>
          <a:sy n="56" d="100"/>
        </p:scale>
        <p:origin x="-1848" y="-84"/>
      </p:cViewPr>
      <p:guideLst>
        <p:guide orient="horz" pos="2880"/>
        <p:guide pos="2160"/>
      </p:guideLst>
    </p:cSldViewPr>
  </p:notesViewPr>
  <p:gridSpacing cx="1800225" cy="18002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1EB75-3524-4387-8CE3-F3226D8180E3}" type="datetimeFigureOut">
              <a:rPr lang="en-US" smtClean="0"/>
              <a:t>10/29/2014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409757-0F24-40A5-A9BB-710E2EC8F110}" type="slidenum">
              <a:rPr lang="en-US" smtClean="0"/>
              <a:t>‹#›</a:t>
            </a:fld>
            <a:endParaRPr lang="en-US"/>
          </a:p>
        </p:txBody>
      </p:sp>
    </p:spTree>
    <p:extLst>
      <p:ext uri="{BB962C8B-B14F-4D97-AF65-F5344CB8AC3E}">
        <p14:creationId xmlns:p14="http://schemas.microsoft.com/office/powerpoint/2010/main" val="3887358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cs typeface="+mn-cs"/>
              </a:defRPr>
            </a:lvl1pPr>
          </a:lstStyle>
          <a:p>
            <a:pPr>
              <a:defRPr/>
            </a:pPr>
            <a:fld id="{8776101C-D557-4437-9B0C-D724BA3FFD38}" type="slidenum">
              <a:rPr lang="en-US"/>
              <a:pPr>
                <a:defRPr/>
              </a:pPr>
              <a:t>‹#›</a:t>
            </a:fld>
            <a:endParaRPr lang="en-US"/>
          </a:p>
        </p:txBody>
      </p:sp>
    </p:spTree>
    <p:extLst>
      <p:ext uri="{BB962C8B-B14F-4D97-AF65-F5344CB8AC3E}">
        <p14:creationId xmlns:p14="http://schemas.microsoft.com/office/powerpoint/2010/main" val="682803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E59D13-2138-448A-8375-48BF5A5A010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2C07ED-67B2-4346-AA03-AB1B12CC1E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BF365-B055-4911-8388-524B161FD99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1143000"/>
          </a:xfrm>
        </p:spPr>
        <p:txBody>
          <a:bodyPr/>
          <a:lstStyle>
            <a:lvl1pPr>
              <a:defRPr>
                <a:solidFill>
                  <a:srgbClr val="0070C0"/>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70992"/>
            <a:ext cx="8229600" cy="4655172"/>
          </a:xfrm>
        </p:spPr>
        <p:txBody>
          <a:bodyPr/>
          <a:lstStyle>
            <a:lvl1pPr>
              <a:defRPr>
                <a:solidFill>
                  <a:srgbClr val="008000"/>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639F37-B38C-4B45-8190-F702639ADE0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BB97C-414F-4ABD-A911-F57762907D2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0924B7-028F-4C8A-B291-5A95FFDE4BC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0B9809-E9C4-4E86-B86B-8CEF7A9DE5C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779B4E-7A54-4FE1-B1FE-99D3D4ACC2C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E35010-6691-4A1D-90E6-E0769E1A214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83C80D-68D2-4345-949F-24FC763E5C9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D96BC-87F3-4F79-919D-82A70A25A9AA}"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cs typeface="+mn-cs"/>
              </a:defRPr>
            </a:lvl1pPr>
          </a:lstStyle>
          <a:p>
            <a:pPr>
              <a:defRPr/>
            </a:pPr>
            <a:fld id="{9A688A63-B9C4-46E3-826F-D313A5FD96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000">
          <a:solidFill>
            <a:srgbClr val="0070C0"/>
          </a:solidFill>
          <a:latin typeface="Calibri" pitchFamily="34" charset="0"/>
          <a:ea typeface="+mj-ea"/>
          <a:cs typeface="Calibri" pitchFamily="34" charset="0"/>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araserver3.epfl.ch:9000/"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 on Chomsky Normal Form and CYK parsing</a:t>
            </a:r>
            <a:endParaRPr lang="en-US" dirty="0"/>
          </a:p>
        </p:txBody>
      </p:sp>
      <p:sp>
        <p:nvSpPr>
          <p:cNvPr id="3" name="Content Placeholder 2"/>
          <p:cNvSpPr>
            <a:spLocks noGrp="1"/>
          </p:cNvSpPr>
          <p:nvPr>
            <p:ph idx="1"/>
          </p:nvPr>
        </p:nvSpPr>
        <p:spPr/>
        <p:txBody>
          <a:bodyPr/>
          <a:lstStyle/>
          <a:p>
            <a:pPr marL="0" indent="0">
              <a:buNone/>
            </a:pPr>
            <a:r>
              <a:rPr lang="en-US" sz="2400" dirty="0" smtClean="0">
                <a:solidFill>
                  <a:schemeClr val="tx1"/>
                </a:solidFill>
              </a:rPr>
              <a:t>1. Convert the following grammar to CNF</a:t>
            </a:r>
          </a:p>
          <a:p>
            <a:pPr marL="0" indent="0">
              <a:buNone/>
            </a:pPr>
            <a:r>
              <a:rPr lang="en-US" sz="2400" dirty="0"/>
              <a:t>S </a:t>
            </a:r>
            <a:r>
              <a:rPr lang="en-US" sz="2400" dirty="0" smtClean="0"/>
              <a:t>-&gt; </a:t>
            </a:r>
            <a:r>
              <a:rPr lang="en-US" sz="2400" dirty="0"/>
              <a:t>A ( S ) B | </a:t>
            </a:r>
            <a:r>
              <a:rPr lang="en-US" sz="2400" dirty="0" smtClean="0"/>
              <a:t>“”</a:t>
            </a:r>
            <a:endParaRPr lang="el-GR" sz="2400" dirty="0"/>
          </a:p>
          <a:p>
            <a:pPr marL="0" indent="0">
              <a:buNone/>
            </a:pPr>
            <a:r>
              <a:rPr lang="en-US" sz="2400" dirty="0"/>
              <a:t>A -&gt; S | S B | x | </a:t>
            </a:r>
            <a:r>
              <a:rPr lang="en-US" sz="2400" dirty="0" smtClean="0"/>
              <a:t>“”</a:t>
            </a:r>
            <a:endParaRPr lang="el-GR" sz="2400" dirty="0"/>
          </a:p>
          <a:p>
            <a:pPr marL="0" indent="0">
              <a:buNone/>
            </a:pPr>
            <a:r>
              <a:rPr lang="en-US" sz="2400" dirty="0"/>
              <a:t>B -&gt; S B | </a:t>
            </a:r>
            <a:r>
              <a:rPr lang="en-US" sz="2400" dirty="0" smtClean="0"/>
              <a:t>y</a:t>
            </a:r>
          </a:p>
          <a:p>
            <a:pPr marL="0" indent="0">
              <a:buNone/>
            </a:pPr>
            <a:r>
              <a:rPr lang="en-US" sz="2400" dirty="0" smtClean="0">
                <a:solidFill>
                  <a:schemeClr val="tx1"/>
                </a:solidFill>
              </a:rPr>
              <a:t>This is exercise is available in the “grammar tutoring system”</a:t>
            </a:r>
          </a:p>
          <a:p>
            <a:pPr marL="0" indent="0">
              <a:buNone/>
            </a:pPr>
            <a:r>
              <a:rPr lang="en-US" sz="2400" dirty="0" smtClean="0">
                <a:solidFill>
                  <a:schemeClr val="tx1"/>
                </a:solidFill>
                <a:hlinkClick r:id="rId2"/>
              </a:rPr>
              <a:t>http://laraserver3.epfl.ch:9000</a:t>
            </a:r>
            <a:endParaRPr lang="en-US" sz="2400" dirty="0" smtClean="0">
              <a:solidFill>
                <a:schemeClr val="tx1"/>
              </a:solidFill>
            </a:endParaRPr>
          </a:p>
          <a:p>
            <a:r>
              <a:rPr lang="en-US" sz="2400" dirty="0" smtClean="0">
                <a:solidFill>
                  <a:schemeClr val="tx1"/>
                </a:solidFill>
              </a:rPr>
              <a:t>Select exercise type “CNF Conversion” -&gt; choose the problem “Exercise 1 of </a:t>
            </a:r>
            <a:r>
              <a:rPr lang="en-US" sz="2400" dirty="0" err="1" smtClean="0">
                <a:solidFill>
                  <a:schemeClr val="tx1"/>
                </a:solidFill>
              </a:rPr>
              <a:t>lecturecise</a:t>
            </a:r>
            <a:r>
              <a:rPr lang="en-US" sz="2400" dirty="0" smtClean="0">
                <a:solidFill>
                  <a:schemeClr val="tx1"/>
                </a:solidFill>
              </a:rPr>
              <a:t> 12”</a:t>
            </a:r>
          </a:p>
          <a:p>
            <a:r>
              <a:rPr lang="en-US" sz="2400" dirty="0">
                <a:solidFill>
                  <a:schemeClr val="tx1"/>
                </a:solidFill>
              </a:rPr>
              <a:t>Make sure you create a new start </a:t>
            </a:r>
            <a:r>
              <a:rPr lang="en-US" sz="2400" dirty="0" smtClean="0">
                <a:solidFill>
                  <a:schemeClr val="tx1"/>
                </a:solidFill>
              </a:rPr>
              <a:t>symbol S1 and add the production  S1 -&gt; S | “” to your grammar before CNF conversion as the start symbol ‘S’ is </a:t>
            </a:r>
            <a:r>
              <a:rPr lang="en-US" sz="2400" dirty="0" err="1" smtClean="0">
                <a:solidFill>
                  <a:schemeClr val="tx1"/>
                </a:solidFill>
              </a:rPr>
              <a:t>nullable</a:t>
            </a:r>
            <a:r>
              <a:rPr lang="en-US" sz="2400" dirty="0" smtClean="0">
                <a:solidFill>
                  <a:schemeClr val="tx1"/>
                </a:solidFill>
              </a:rPr>
              <a:t> and also appears on the right hand side</a:t>
            </a:r>
            <a:endParaRPr lang="en-US" sz="2400" dirty="0">
              <a:solidFill>
                <a:schemeClr val="tx1"/>
              </a:solidFill>
            </a:endParaRPr>
          </a:p>
        </p:txBody>
      </p:sp>
    </p:spTree>
    <p:extLst>
      <p:ext uri="{BB962C8B-B14F-4D97-AF65-F5344CB8AC3E}">
        <p14:creationId xmlns:p14="http://schemas.microsoft.com/office/powerpoint/2010/main" val="212497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3(</a:t>
            </a:r>
            <a:r>
              <a:rPr lang="en-US" dirty="0" smtClean="0"/>
              <a:t>a)</a:t>
            </a:r>
            <a:r>
              <a:rPr lang="en-US" dirty="0" smtClean="0"/>
              <a:t> - Solution</a:t>
            </a:r>
            <a:endParaRPr lang="en-US" dirty="0"/>
          </a:p>
        </p:txBody>
      </p:sp>
      <p:sp>
        <p:nvSpPr>
          <p:cNvPr id="3" name="Content Placeholder 2"/>
          <p:cNvSpPr>
            <a:spLocks noGrp="1"/>
          </p:cNvSpPr>
          <p:nvPr>
            <p:ph idx="1"/>
          </p:nvPr>
        </p:nvSpPr>
        <p:spPr/>
        <p:txBody>
          <a:bodyPr/>
          <a:lstStyle/>
          <a:p>
            <a:r>
              <a:rPr lang="en-US" sz="2800" dirty="0" smtClean="0"/>
              <a:t>Ambiguity </a:t>
            </a:r>
            <a:r>
              <a:rPr lang="en-US" sz="2800" dirty="0" smtClean="0"/>
              <a:t>: </a:t>
            </a:r>
            <a:r>
              <a:rPr lang="en-US" sz="2400" dirty="0" smtClean="0"/>
              <a:t>If </a:t>
            </a:r>
            <a:r>
              <a:rPr lang="en-US" sz="2400" dirty="0" smtClean="0"/>
              <a:t>a grammar is “ambiguous</a:t>
            </a:r>
            <a:r>
              <a:rPr lang="en-US" sz="2400" dirty="0" smtClean="0"/>
              <a:t>” </a:t>
            </a:r>
            <a:r>
              <a:rPr lang="en-US" sz="2400" dirty="0" smtClean="0"/>
              <a:t>does it remain ambiguous after removing </a:t>
            </a:r>
            <a:r>
              <a:rPr lang="en-US" sz="2400" dirty="0" smtClean="0"/>
              <a:t>unit productions ?</a:t>
            </a:r>
          </a:p>
          <a:p>
            <a:r>
              <a:rPr lang="en-US" sz="2400" dirty="0" smtClean="0"/>
              <a:t>No, it need not. </a:t>
            </a:r>
            <a:r>
              <a:rPr lang="en-US" sz="2400" dirty="0" err="1" smtClean="0"/>
              <a:t>Eg</a:t>
            </a:r>
            <a:r>
              <a:rPr lang="en-US" sz="2400" dirty="0" smtClean="0"/>
              <a:t>. consider the following ambiguous grammar </a:t>
            </a:r>
          </a:p>
          <a:p>
            <a:pPr lvl="1"/>
            <a:r>
              <a:rPr lang="en-US" sz="2000" dirty="0" smtClean="0"/>
              <a:t>S -&gt; A | a</a:t>
            </a:r>
          </a:p>
          <a:p>
            <a:pPr lvl="1"/>
            <a:r>
              <a:rPr lang="en-US" sz="2000" dirty="0" smtClean="0"/>
              <a:t>A -&gt; a</a:t>
            </a:r>
          </a:p>
          <a:p>
            <a:pPr lvl="1"/>
            <a:r>
              <a:rPr lang="en-US" sz="2000" dirty="0" smtClean="0"/>
              <a:t>There exists two parse tree for a: S -&gt; A -&gt; a and  S -&gt; a</a:t>
            </a:r>
          </a:p>
          <a:p>
            <a:r>
              <a:rPr lang="en-US" sz="2400" dirty="0" smtClean="0"/>
              <a:t>After removing the unit production we get</a:t>
            </a:r>
          </a:p>
          <a:p>
            <a:pPr lvl="1"/>
            <a:r>
              <a:rPr lang="en-US" sz="2000" dirty="0" smtClean="0"/>
              <a:t>S -&gt; a</a:t>
            </a:r>
          </a:p>
          <a:p>
            <a:pPr lvl="1"/>
            <a:r>
              <a:rPr lang="en-US" sz="2000" dirty="0" smtClean="0"/>
              <a:t>There is exactly one parse tree for “a“</a:t>
            </a:r>
            <a:endParaRPr lang="en-US" sz="2000" dirty="0" smtClean="0"/>
          </a:p>
        </p:txBody>
      </p:sp>
    </p:spTree>
    <p:extLst>
      <p:ext uri="{BB962C8B-B14F-4D97-AF65-F5344CB8AC3E}">
        <p14:creationId xmlns:p14="http://schemas.microsoft.com/office/powerpoint/2010/main" val="324615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960022"/>
          </a:xfrm>
        </p:spPr>
        <p:txBody>
          <a:bodyPr/>
          <a:lstStyle/>
          <a:p>
            <a:r>
              <a:rPr lang="en-US" dirty="0" smtClean="0"/>
              <a:t>Exercise </a:t>
            </a:r>
            <a:r>
              <a:rPr lang="en-US" dirty="0" smtClean="0"/>
              <a:t>3</a:t>
            </a:r>
            <a:r>
              <a:rPr lang="en-US" dirty="0" smtClean="0"/>
              <a:t>(</a:t>
            </a:r>
            <a:r>
              <a:rPr lang="en-US" dirty="0"/>
              <a:t>b</a:t>
            </a:r>
            <a:r>
              <a:rPr lang="en-US" dirty="0" smtClean="0"/>
              <a:t>)</a:t>
            </a:r>
            <a:r>
              <a:rPr lang="en-US" dirty="0" smtClean="0"/>
              <a:t> - Solution</a:t>
            </a:r>
            <a:endParaRPr lang="en-US" dirty="0"/>
          </a:p>
        </p:txBody>
      </p:sp>
      <p:sp>
        <p:nvSpPr>
          <p:cNvPr id="3" name="Content Placeholder 2"/>
          <p:cNvSpPr>
            <a:spLocks noGrp="1"/>
          </p:cNvSpPr>
          <p:nvPr>
            <p:ph idx="1"/>
          </p:nvPr>
        </p:nvSpPr>
        <p:spPr>
          <a:xfrm>
            <a:off x="457200" y="1115392"/>
            <a:ext cx="8229600" cy="4655172"/>
          </a:xfrm>
        </p:spPr>
        <p:txBody>
          <a:bodyPr/>
          <a:lstStyle/>
          <a:p>
            <a:r>
              <a:rPr lang="en-US" sz="2400" dirty="0" smtClean="0"/>
              <a:t>Left recursion</a:t>
            </a:r>
            <a:r>
              <a:rPr lang="en-US" sz="2400" dirty="0" smtClean="0"/>
              <a:t>: </a:t>
            </a:r>
            <a:r>
              <a:rPr lang="en-US" sz="2400" dirty="0" smtClean="0"/>
              <a:t>If a grammar </a:t>
            </a:r>
            <a:r>
              <a:rPr lang="en-US" sz="2400" dirty="0" smtClean="0"/>
              <a:t>has left recursion </a:t>
            </a:r>
            <a:r>
              <a:rPr lang="en-US" sz="2400" dirty="0" smtClean="0"/>
              <a:t>will it have left recursion after removing unit productions ?</a:t>
            </a:r>
          </a:p>
          <a:p>
            <a:r>
              <a:rPr lang="en-US" sz="2400" dirty="0" smtClean="0"/>
              <a:t>No, it need not. </a:t>
            </a:r>
            <a:r>
              <a:rPr lang="en-US" sz="2400" dirty="0" err="1" smtClean="0"/>
              <a:t>Eg</a:t>
            </a:r>
            <a:r>
              <a:rPr lang="en-US" sz="2400" dirty="0" smtClean="0"/>
              <a:t>. consider the following left recursive grammar</a:t>
            </a:r>
          </a:p>
          <a:p>
            <a:pPr lvl="1"/>
            <a:r>
              <a:rPr lang="en-US" sz="2000" dirty="0"/>
              <a:t>B -&gt; A | a</a:t>
            </a:r>
          </a:p>
          <a:p>
            <a:pPr lvl="1"/>
            <a:r>
              <a:rPr lang="en-US" sz="2000" dirty="0"/>
              <a:t>A -&gt; B</a:t>
            </a:r>
          </a:p>
          <a:p>
            <a:r>
              <a:rPr lang="en-US" sz="2400" dirty="0"/>
              <a:t>After removing the unit productions (using the graph based algorithm described in </a:t>
            </a:r>
            <a:r>
              <a:rPr lang="en-US" sz="2400" dirty="0" err="1"/>
              <a:t>lecturecise</a:t>
            </a:r>
            <a:r>
              <a:rPr lang="en-US" sz="2400" dirty="0"/>
              <a:t> 11) we get</a:t>
            </a:r>
          </a:p>
          <a:p>
            <a:pPr lvl="1"/>
            <a:r>
              <a:rPr lang="en-US" sz="2000" dirty="0"/>
              <a:t>B -&gt; a</a:t>
            </a:r>
          </a:p>
          <a:p>
            <a:pPr lvl="1"/>
            <a:r>
              <a:rPr lang="en-US" sz="2000" dirty="0"/>
              <a:t>A -&gt; a</a:t>
            </a:r>
            <a:endParaRPr lang="en-US" sz="2000" dirty="0"/>
          </a:p>
        </p:txBody>
      </p:sp>
    </p:spTree>
    <p:extLst>
      <p:ext uri="{BB962C8B-B14F-4D97-AF65-F5344CB8AC3E}">
        <p14:creationId xmlns:p14="http://schemas.microsoft.com/office/powerpoint/2010/main" val="2587378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3</a:t>
            </a:r>
            <a:r>
              <a:rPr lang="en-US" dirty="0" smtClean="0"/>
              <a:t>(c</a:t>
            </a:r>
            <a:r>
              <a:rPr lang="en-US" dirty="0" smtClean="0"/>
              <a:t>)</a:t>
            </a:r>
            <a:r>
              <a:rPr lang="en-US" dirty="0" smtClean="0"/>
              <a:t> - Solution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064591"/>
                <a:ext cx="8229600" cy="5378541"/>
              </a:xfrm>
            </p:spPr>
            <p:txBody>
              <a:bodyPr/>
              <a:lstStyle/>
              <a:p>
                <a:r>
                  <a:rPr lang="en-US" sz="2000" dirty="0" smtClean="0"/>
                  <a:t>LL(1)</a:t>
                </a:r>
                <a:r>
                  <a:rPr lang="en-US" sz="2000" dirty="0" smtClean="0"/>
                  <a:t>: </a:t>
                </a:r>
                <a:r>
                  <a:rPr lang="en-US" sz="2000" dirty="0" smtClean="0"/>
                  <a:t>If </a:t>
                </a:r>
                <a:r>
                  <a:rPr lang="en-US" sz="2000" dirty="0" smtClean="0"/>
                  <a:t>a grammar is </a:t>
                </a:r>
                <a:r>
                  <a:rPr lang="en-US" sz="2000" dirty="0" smtClean="0"/>
                  <a:t>LL(1) </a:t>
                </a:r>
                <a:r>
                  <a:rPr lang="en-US" sz="2000" dirty="0" smtClean="0"/>
                  <a:t>does it remain </a:t>
                </a:r>
                <a:r>
                  <a:rPr lang="en-US" sz="2000" dirty="0" smtClean="0"/>
                  <a:t>LL(1) </a:t>
                </a:r>
                <a:r>
                  <a:rPr lang="en-US" sz="2000" dirty="0" smtClean="0"/>
                  <a:t>after removing </a:t>
                </a:r>
                <a:r>
                  <a:rPr lang="en-US" sz="2000" dirty="0" smtClean="0"/>
                  <a:t>unit productions ?</a:t>
                </a:r>
              </a:p>
              <a:p>
                <a:r>
                  <a:rPr lang="en-US" sz="2000" dirty="0" smtClean="0"/>
                  <a:t>Yes. The following is a sketch of the proof (not a complete, rigorous proof). </a:t>
                </a:r>
              </a:p>
              <a:p>
                <a:r>
                  <a:rPr lang="en-US" sz="1800" dirty="0" smtClean="0">
                    <a:solidFill>
                      <a:schemeClr val="tx1"/>
                    </a:solidFill>
                  </a:rPr>
                  <a:t>Let G’ be obtained from G by eliminating unit productions, we need show that all 3 properties of LL(1) holds </a:t>
                </a:r>
              </a:p>
              <a:p>
                <a:r>
                  <a:rPr lang="en-US" sz="1800" dirty="0" smtClean="0">
                    <a:solidFill>
                      <a:schemeClr val="tx1"/>
                    </a:solidFill>
                  </a:rPr>
                  <a:t>Without loss of generality assume that we are removing only one unit production A -&gt; B and B -&gt;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𝛽</m:t>
                        </m:r>
                      </m:e>
                      <m:sub>
                        <m:r>
                          <a:rPr lang="en-US" sz="1800" b="0" i="1" smtClean="0">
                            <a:solidFill>
                              <a:schemeClr val="tx1"/>
                            </a:solidFill>
                            <a:latin typeface="Cambria Math" panose="02040503050406030204" pitchFamily="18" charset="0"/>
                          </a:rPr>
                          <m:t>1</m:t>
                        </m:r>
                      </m:sub>
                    </m:sSub>
                    <m:r>
                      <a:rPr lang="en-US" sz="1800" b="0" i="1" smtClean="0">
                        <a:solidFill>
                          <a:schemeClr val="tx1"/>
                        </a:solidFill>
                        <a:latin typeface="Cambria Math" panose="02040503050406030204" pitchFamily="18" charset="0"/>
                      </a:rPr>
                      <m:t> </m:t>
                    </m:r>
                    <m:d>
                      <m:dPr>
                        <m:begChr m:val="|"/>
                        <m:endChr m:val="|"/>
                        <m:ctrlPr>
                          <a:rPr lang="en-US" sz="1800" b="0" i="1" smtClean="0">
                            <a:solidFill>
                              <a:schemeClr val="tx1"/>
                            </a:solidFill>
                            <a:latin typeface="Cambria Math" panose="02040503050406030204" pitchFamily="18" charset="0"/>
                          </a:rPr>
                        </m:ctrlPr>
                      </m:dPr>
                      <m:e>
                        <m:r>
                          <a:rPr lang="en-US" sz="1800" b="0" i="1" smtClean="0">
                            <a:solidFill>
                              <a:schemeClr val="tx1"/>
                            </a:solidFill>
                            <a:latin typeface="Cambria Math" panose="02040503050406030204" pitchFamily="18" charset="0"/>
                          </a:rPr>
                          <m:t>⋯</m:t>
                        </m:r>
                      </m:e>
                    </m:d>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 </m:t>
                        </m:r>
                        <m:r>
                          <a:rPr lang="en-US" sz="1800" b="0" i="1" smtClean="0">
                            <a:solidFill>
                              <a:schemeClr val="tx1"/>
                            </a:solidFill>
                            <a:latin typeface="Cambria Math" panose="02040503050406030204" pitchFamily="18" charset="0"/>
                          </a:rPr>
                          <m:t>𝛽</m:t>
                        </m:r>
                      </m:e>
                      <m:sub>
                        <m:r>
                          <a:rPr lang="en-US" sz="1800" b="0" i="1" smtClean="0">
                            <a:solidFill>
                              <a:schemeClr val="tx1"/>
                            </a:solidFill>
                            <a:latin typeface="Cambria Math" panose="02040503050406030204" pitchFamily="18" charset="0"/>
                          </a:rPr>
                          <m:t>𝑛</m:t>
                        </m:r>
                      </m:sub>
                    </m:sSub>
                  </m:oMath>
                </a14:m>
                <a:endParaRPr lang="en-US" sz="1800" dirty="0" smtClean="0">
                  <a:solidFill>
                    <a:schemeClr val="tx1"/>
                  </a:solidFill>
                </a:endParaRPr>
              </a:p>
              <a:p>
                <a:r>
                  <a:rPr lang="en-US" sz="1800" dirty="0" smtClean="0">
                    <a:solidFill>
                      <a:schemeClr val="tx1"/>
                    </a:solidFill>
                  </a:rPr>
                  <a:t>A -&gt; B will be replaced by A -&gt;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𝛽</m:t>
                        </m:r>
                      </m:e>
                      <m:sub>
                        <m:r>
                          <a:rPr lang="en-US" sz="1800" i="1">
                            <a:solidFill>
                              <a:schemeClr val="tx1"/>
                            </a:solidFill>
                            <a:latin typeface="Cambria Math" panose="02040503050406030204" pitchFamily="18" charset="0"/>
                          </a:rPr>
                          <m:t>1</m:t>
                        </m:r>
                      </m:sub>
                    </m:sSub>
                    <m:r>
                      <a:rPr lang="en-US" sz="1800" i="1">
                        <a:solidFill>
                          <a:schemeClr val="tx1"/>
                        </a:solidFill>
                        <a:latin typeface="Cambria Math" panose="02040503050406030204" pitchFamily="18" charset="0"/>
                      </a:rPr>
                      <m:t> </m:t>
                    </m:r>
                    <m:d>
                      <m:dPr>
                        <m:begChr m:val="|"/>
                        <m:endChr m:val="|"/>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m:t>
                        </m:r>
                      </m:e>
                    </m:d>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 </m:t>
                        </m:r>
                        <m:r>
                          <a:rPr lang="en-US" sz="1800" i="1">
                            <a:solidFill>
                              <a:schemeClr val="tx1"/>
                            </a:solidFill>
                            <a:latin typeface="Cambria Math" panose="02040503050406030204" pitchFamily="18" charset="0"/>
                          </a:rPr>
                          <m:t>𝛽</m:t>
                        </m:r>
                      </m:e>
                      <m:sub>
                        <m:r>
                          <a:rPr lang="en-US" sz="1800" i="1">
                            <a:solidFill>
                              <a:schemeClr val="tx1"/>
                            </a:solidFill>
                            <a:latin typeface="Cambria Math" panose="02040503050406030204" pitchFamily="18" charset="0"/>
                          </a:rPr>
                          <m:t>𝑛</m:t>
                        </m:r>
                      </m:sub>
                    </m:sSub>
                  </m:oMath>
                </a14:m>
                <a:endParaRPr lang="en-US" sz="1800" dirty="0" smtClean="0">
                  <a:solidFill>
                    <a:schemeClr val="tx1"/>
                  </a:solidFill>
                </a:endParaRPr>
              </a:p>
              <a:p>
                <a:pPr marL="800100" lvl="1" indent="-342900">
                  <a:buFont typeface="+mj-lt"/>
                  <a:buAutoNum type="arabicPeriod"/>
                </a:pPr>
                <a:r>
                  <a:rPr lang="en-US" sz="1800" dirty="0" smtClean="0"/>
                  <a:t>Every alternative of A  in G’ will have disjoint first sets. If there is an alternative whose first set intersects with </a:t>
                </a:r>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b="0" i="1" smtClean="0">
                            <a:latin typeface="Cambria Math" panose="02040503050406030204" pitchFamily="18" charset="0"/>
                          </a:rPr>
                          <m:t>𝑖</m:t>
                        </m:r>
                      </m:sub>
                    </m:sSub>
                  </m:oMath>
                </a14:m>
                <a:r>
                  <a:rPr lang="en-US" sz="1800" dirty="0" smtClean="0">
                    <a:solidFill>
                      <a:schemeClr val="tx1"/>
                    </a:solidFill>
                  </a:rPr>
                  <a:t> for some </a:t>
                </a:r>
                <a:r>
                  <a:rPr lang="en-US" sz="1800" dirty="0" err="1" smtClean="0">
                    <a:solidFill>
                      <a:schemeClr val="tx1"/>
                    </a:solidFill>
                  </a:rPr>
                  <a:t>i</a:t>
                </a:r>
                <a:r>
                  <a:rPr lang="en-US" sz="1800" dirty="0" smtClean="0">
                    <a:solidFill>
                      <a:schemeClr val="tx1"/>
                    </a:solidFill>
                  </a:rPr>
                  <a:t> </a:t>
                </a:r>
                <a:r>
                  <a:rPr lang="en-US" sz="1800" dirty="0"/>
                  <a:t> </a:t>
                </a:r>
                <a14:m>
                  <m:oMath xmlns:m="http://schemas.openxmlformats.org/officeDocument/2006/math">
                    <m:r>
                      <m:rPr>
                        <m:sty m:val="p"/>
                      </m:rPr>
                      <a:rPr lang="en-US" sz="1800" b="0" i="0" smtClean="0">
                        <a:latin typeface="Cambria Math" panose="02040503050406030204" pitchFamily="18" charset="0"/>
                      </a:rPr>
                      <m:t>then</m:t>
                    </m:r>
                  </m:oMath>
                </a14:m>
                <a:r>
                  <a:rPr lang="en-US" sz="1800" dirty="0" smtClean="0">
                    <a:solidFill>
                      <a:schemeClr val="tx1"/>
                    </a:solidFill>
                  </a:rPr>
                  <a:t> in G it would have intersected with first(B) contradicting the fact that the input grammar is LL(1)</a:t>
                </a:r>
              </a:p>
              <a:p>
                <a:pPr marL="800100" lvl="1" indent="-342900">
                  <a:buFont typeface="+mj-lt"/>
                  <a:buAutoNum type="arabicPeriod"/>
                </a:pPr>
                <a:r>
                  <a:rPr lang="en-US" sz="1800" dirty="0" smtClean="0"/>
                  <a:t>A will have at most one </a:t>
                </a:r>
                <a:r>
                  <a:rPr lang="en-US" sz="1800" dirty="0" err="1" smtClean="0"/>
                  <a:t>nullable</a:t>
                </a:r>
                <a:r>
                  <a:rPr lang="en-US" sz="1800" dirty="0" smtClean="0"/>
                  <a:t> alternative in G’. If in G, B was A’s </a:t>
                </a:r>
                <a:r>
                  <a:rPr lang="en-US" sz="1800" dirty="0" err="1" smtClean="0"/>
                  <a:t>nullable</a:t>
                </a:r>
                <a:r>
                  <a:rPr lang="en-US" sz="1800" dirty="0" smtClean="0"/>
                  <a:t> alternative then there will exist exactly one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𝛽</m:t>
                        </m:r>
                      </m:e>
                      <m:sub>
                        <m:r>
                          <a:rPr lang="en-US" sz="1800" b="0" i="1" smtClean="0">
                            <a:latin typeface="Cambria Math" panose="02040503050406030204" pitchFamily="18" charset="0"/>
                          </a:rPr>
                          <m:t>𝑖</m:t>
                        </m:r>
                      </m:sub>
                    </m:sSub>
                  </m:oMath>
                </a14:m>
                <a:r>
                  <a:rPr lang="en-US" sz="1800" dirty="0" smtClean="0"/>
                  <a:t> that is </a:t>
                </a:r>
                <a:r>
                  <a:rPr lang="en-US" sz="1800" dirty="0" err="1" smtClean="0"/>
                  <a:t>nullable</a:t>
                </a:r>
                <a:r>
                  <a:rPr lang="en-US" sz="1800" dirty="0" smtClean="0"/>
                  <a:t> in G (and hence in G’) as G is in LL(1). If not,  no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𝑖</m:t>
                        </m:r>
                      </m:sub>
                    </m:sSub>
                  </m:oMath>
                </a14:m>
                <a:r>
                  <a:rPr lang="en-US" sz="1800" dirty="0" smtClean="0"/>
                  <a:t> will be </a:t>
                </a:r>
                <a:r>
                  <a:rPr lang="en-US" sz="1800" dirty="0" err="1" smtClean="0"/>
                  <a:t>nullable</a:t>
                </a:r>
                <a:r>
                  <a:rPr lang="en-US" sz="1800" dirty="0" smtClean="0"/>
                  <a:t> in G (and hence in G’).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064591"/>
                <a:ext cx="8229600" cy="5378541"/>
              </a:xfrm>
              <a:blipFill rotWithShape="0">
                <a:blip r:embed="rId2"/>
                <a:stretch>
                  <a:fillRect l="-815" t="-794" r="-667"/>
                </a:stretch>
              </a:blipFill>
            </p:spPr>
            <p:txBody>
              <a:bodyPr/>
              <a:lstStyle/>
              <a:p>
                <a:r>
                  <a:rPr lang="en-US">
                    <a:noFill/>
                  </a:rPr>
                  <a:t> </a:t>
                </a:r>
              </a:p>
            </p:txBody>
          </p:sp>
        </mc:Fallback>
      </mc:AlternateContent>
    </p:spTree>
    <p:extLst>
      <p:ext uri="{BB962C8B-B14F-4D97-AF65-F5344CB8AC3E}">
        <p14:creationId xmlns:p14="http://schemas.microsoft.com/office/powerpoint/2010/main" val="3283267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3</a:t>
            </a:r>
            <a:r>
              <a:rPr lang="en-US" dirty="0" smtClean="0"/>
              <a:t>(c</a:t>
            </a:r>
            <a:r>
              <a:rPr lang="en-US" dirty="0" smtClean="0"/>
              <a:t>)</a:t>
            </a:r>
            <a:r>
              <a:rPr lang="en-US" dirty="0" smtClean="0"/>
              <a:t> – Solution [Cont.]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479458"/>
                <a:ext cx="8229600" cy="4655172"/>
              </a:xfrm>
            </p:spPr>
            <p:txBody>
              <a:bodyPr/>
              <a:lstStyle/>
              <a:p>
                <a:pPr marL="400050">
                  <a:buFont typeface="+mj-lt"/>
                  <a:buAutoNum type="arabicPeriod" startAt="3"/>
                </a:pPr>
                <a:r>
                  <a:rPr lang="en-US" sz="1800" dirty="0" smtClean="0">
                    <a:solidFill>
                      <a:schemeClr val="tx1"/>
                    </a:solidFill>
                  </a:rPr>
                  <a:t>The follow set of every non-terminal except ‘B’ will be the same in G and G’. Note that the follow set of non-terminals in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𝛽</m:t>
                        </m:r>
                      </m:e>
                      <m:sub>
                        <m:r>
                          <a:rPr lang="en-US" sz="1800" b="0" i="1" smtClean="0">
                            <a:solidFill>
                              <a:schemeClr val="tx1"/>
                            </a:solidFill>
                            <a:latin typeface="Cambria Math" panose="02040503050406030204" pitchFamily="18" charset="0"/>
                          </a:rPr>
                          <m:t>𝑖</m:t>
                        </m:r>
                      </m:sub>
                    </m:sSub>
                  </m:oMath>
                </a14:m>
                <a:r>
                  <a:rPr lang="en-US" sz="1800" dirty="0" smtClean="0">
                    <a:solidFill>
                      <a:schemeClr val="tx1"/>
                    </a:solidFill>
                  </a:rPr>
                  <a:t> cannot change by adding the production A </a:t>
                </a:r>
                <a:r>
                  <a:rPr lang="en-US" sz="1800" dirty="0">
                    <a:solidFill>
                      <a:schemeClr val="tx1"/>
                    </a:solidFill>
                  </a:rPr>
                  <a:t>-&gt;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𝛽</m:t>
                        </m:r>
                      </m:e>
                      <m:sub>
                        <m:r>
                          <a:rPr lang="en-US" sz="1800" i="1">
                            <a:solidFill>
                              <a:schemeClr val="tx1"/>
                            </a:solidFill>
                            <a:latin typeface="Cambria Math" panose="02040503050406030204" pitchFamily="18" charset="0"/>
                          </a:rPr>
                          <m:t>1</m:t>
                        </m:r>
                      </m:sub>
                    </m:sSub>
                    <m:r>
                      <a:rPr lang="en-US" sz="1800" i="1">
                        <a:solidFill>
                          <a:schemeClr val="tx1"/>
                        </a:solidFill>
                        <a:latin typeface="Cambria Math" panose="02040503050406030204" pitchFamily="18" charset="0"/>
                      </a:rPr>
                      <m:t> </m:t>
                    </m:r>
                    <m:d>
                      <m:dPr>
                        <m:begChr m:val="|"/>
                        <m:endChr m:val="|"/>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m:t>
                        </m:r>
                      </m:e>
                    </m:d>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 </m:t>
                        </m:r>
                        <m:r>
                          <a:rPr lang="en-US" sz="1800" i="1">
                            <a:solidFill>
                              <a:schemeClr val="tx1"/>
                            </a:solidFill>
                            <a:latin typeface="Cambria Math" panose="02040503050406030204" pitchFamily="18" charset="0"/>
                          </a:rPr>
                          <m:t>𝛽</m:t>
                        </m:r>
                      </m:e>
                      <m:sub>
                        <m:r>
                          <a:rPr lang="en-US" sz="1800" i="1">
                            <a:solidFill>
                              <a:schemeClr val="tx1"/>
                            </a:solidFill>
                            <a:latin typeface="Cambria Math" panose="02040503050406030204" pitchFamily="18" charset="0"/>
                          </a:rPr>
                          <m:t>𝑛</m:t>
                        </m:r>
                      </m:sub>
                    </m:sSub>
                  </m:oMath>
                </a14:m>
                <a:r>
                  <a:rPr lang="en-US" sz="1800" dirty="0" smtClean="0">
                    <a:solidFill>
                      <a:schemeClr val="tx1"/>
                    </a:solidFill>
                  </a:rPr>
                  <a:t>  as in both G and G’, </a:t>
                </a:r>
                <a14:m>
                  <m:oMath xmlns:m="http://schemas.openxmlformats.org/officeDocument/2006/math">
                    <m:r>
                      <a:rPr lang="en-US" sz="1800" b="0" i="1" smtClean="0">
                        <a:solidFill>
                          <a:schemeClr val="tx1"/>
                        </a:solidFill>
                        <a:latin typeface="Cambria Math" panose="02040503050406030204" pitchFamily="18" charset="0"/>
                      </a:rPr>
                      <m:t>𝑓𝑜𝑙𝑙𝑜𝑤</m:t>
                    </m:r>
                    <m:d>
                      <m:dPr>
                        <m:ctrlPr>
                          <a:rPr lang="en-US" sz="1800" b="0" i="1" smtClean="0">
                            <a:solidFill>
                              <a:schemeClr val="tx1"/>
                            </a:solidFill>
                            <a:latin typeface="Cambria Math" panose="02040503050406030204" pitchFamily="18" charset="0"/>
                          </a:rPr>
                        </m:ctrlPr>
                      </m:dPr>
                      <m:e>
                        <m:r>
                          <a:rPr lang="en-US" sz="1800" b="0" i="1" smtClean="0">
                            <a:solidFill>
                              <a:schemeClr val="tx1"/>
                            </a:solidFill>
                            <a:latin typeface="Cambria Math" panose="02040503050406030204" pitchFamily="18" charset="0"/>
                          </a:rPr>
                          <m:t>𝐴</m:t>
                        </m:r>
                      </m:e>
                    </m:d>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𝑓𝑜𝑙𝑙𝑜𝑤</m:t>
                    </m:r>
                    <m:r>
                      <a:rPr lang="en-US" sz="1800" b="0" i="1" smtClean="0">
                        <a:solidFill>
                          <a:schemeClr val="tx1"/>
                        </a:solidFill>
                        <a:latin typeface="Cambria Math" panose="02040503050406030204" pitchFamily="18" charset="0"/>
                      </a:rPr>
                      <m:t>(</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𝛽</m:t>
                        </m:r>
                      </m:e>
                      <m:sub>
                        <m:r>
                          <a:rPr lang="en-US" sz="1800" b="0" i="1" smtClean="0">
                            <a:solidFill>
                              <a:schemeClr val="tx1"/>
                            </a:solidFill>
                            <a:latin typeface="Cambria Math" panose="02040503050406030204" pitchFamily="18" charset="0"/>
                          </a:rPr>
                          <m:t>𝑖</m:t>
                        </m:r>
                      </m:sub>
                    </m:sSub>
                    <m:r>
                      <a:rPr lang="en-US" sz="1800" b="0" i="1" smtClean="0">
                        <a:solidFill>
                          <a:schemeClr val="tx1"/>
                        </a:solidFill>
                        <a:latin typeface="Cambria Math" panose="02040503050406030204" pitchFamily="18" charset="0"/>
                      </a:rPr>
                      <m:t>)</m:t>
                    </m:r>
                  </m:oMath>
                </a14:m>
                <a:r>
                  <a:rPr lang="en-US" sz="1800" dirty="0" smtClean="0">
                    <a:solidFill>
                      <a:schemeClr val="tx1"/>
                    </a:solidFill>
                  </a:rPr>
                  <a:t> for each </a:t>
                </a:r>
                <a:r>
                  <a:rPr lang="en-US" sz="1800" dirty="0" err="1" smtClean="0">
                    <a:solidFill>
                      <a:schemeClr val="tx1"/>
                    </a:solidFill>
                  </a:rPr>
                  <a:t>i</a:t>
                </a:r>
                <a:r>
                  <a:rPr lang="en-US" sz="1800" dirty="0" smtClean="0">
                    <a:solidFill>
                      <a:schemeClr val="tx1"/>
                    </a:solidFill>
                  </a:rPr>
                  <a:t>, and G and G’ have same set of </a:t>
                </a:r>
                <a:r>
                  <a:rPr lang="en-US" sz="1800" dirty="0" err="1" smtClean="0">
                    <a:solidFill>
                      <a:schemeClr val="tx1"/>
                    </a:solidFill>
                  </a:rPr>
                  <a:t>nullable</a:t>
                </a:r>
                <a:r>
                  <a:rPr lang="en-US" sz="1800" dirty="0" smtClean="0">
                    <a:solidFill>
                      <a:schemeClr val="tx1"/>
                    </a:solidFill>
                  </a:rPr>
                  <a:t> non-terminals.</a:t>
                </a:r>
              </a:p>
              <a:p>
                <a:pPr marL="57150" indent="0">
                  <a:buNone/>
                </a:pPr>
                <a:r>
                  <a:rPr lang="en-US" sz="1800" dirty="0" smtClean="0">
                    <a:solidFill>
                      <a:schemeClr val="tx1"/>
                    </a:solidFill>
                  </a:rPr>
                  <a:t>	For the non-terminal B, follow(B) in G’ is a subset of follow(B) in G as the production A -&gt; B  is removed. However, any reduction in the follow set cannot violate LL(1) property. Hence, G’ is also in LL(1)</a:t>
                </a:r>
                <a:endParaRPr lang="en-US" sz="1800"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479458"/>
                <a:ext cx="8229600" cy="4655172"/>
              </a:xfrm>
              <a:blipFill rotWithShape="0">
                <a:blip r:embed="rId2"/>
                <a:stretch>
                  <a:fillRect t="-786" r="-815"/>
                </a:stretch>
              </a:blipFill>
            </p:spPr>
            <p:txBody>
              <a:bodyPr/>
              <a:lstStyle/>
              <a:p>
                <a:r>
                  <a:rPr lang="en-US">
                    <a:noFill/>
                  </a:rPr>
                  <a:t> </a:t>
                </a:r>
              </a:p>
            </p:txBody>
          </p:sp>
        </mc:Fallback>
      </mc:AlternateContent>
    </p:spTree>
    <p:extLst>
      <p:ext uri="{BB962C8B-B14F-4D97-AF65-F5344CB8AC3E}">
        <p14:creationId xmlns:p14="http://schemas.microsoft.com/office/powerpoint/2010/main" val="2696438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022"/>
          </a:xfrm>
        </p:spPr>
        <p:txBody>
          <a:bodyPr/>
          <a:lstStyle/>
          <a:p>
            <a:r>
              <a:rPr lang="en-US" dirty="0" smtClean="0"/>
              <a:t>Exercise </a:t>
            </a:r>
            <a:r>
              <a:rPr lang="en-US" dirty="0"/>
              <a:t>3</a:t>
            </a:r>
            <a:r>
              <a:rPr lang="en-US" dirty="0" smtClean="0"/>
              <a:t>(d</a:t>
            </a:r>
            <a:r>
              <a:rPr lang="en-US" dirty="0" smtClean="0"/>
              <a:t>)</a:t>
            </a:r>
            <a:r>
              <a:rPr lang="en-US" dirty="0" smtClean="0"/>
              <a:t> 	- Solution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861392"/>
                <a:ext cx="8229600" cy="5742608"/>
              </a:xfrm>
            </p:spPr>
            <p:txBody>
              <a:bodyPr/>
              <a:lstStyle/>
              <a:p>
                <a:pPr marL="0" indent="0">
                  <a:buNone/>
                </a:pPr>
                <a:r>
                  <a:rPr lang="en-US" sz="2200" dirty="0" smtClean="0"/>
                  <a:t>Unambiguity</a:t>
                </a:r>
                <a:r>
                  <a:rPr lang="en-US" sz="2200" dirty="0" smtClean="0"/>
                  <a:t>: </a:t>
                </a:r>
                <a:r>
                  <a:rPr lang="en-US" sz="2200" dirty="0" smtClean="0"/>
                  <a:t>If </a:t>
                </a:r>
                <a:r>
                  <a:rPr lang="en-US" sz="2200" dirty="0" smtClean="0"/>
                  <a:t>a </a:t>
                </a:r>
                <a:r>
                  <a:rPr lang="en-US" sz="2200" dirty="0" smtClean="0"/>
                  <a:t>grammar is unambiguous does it remain unambiguous after </a:t>
                </a:r>
                <a:r>
                  <a:rPr lang="en-US" sz="2200" dirty="0" smtClean="0"/>
                  <a:t>removing </a:t>
                </a:r>
                <a:r>
                  <a:rPr lang="en-US" sz="2200" dirty="0" smtClean="0"/>
                  <a:t>unit </a:t>
                </a:r>
                <a:r>
                  <a:rPr lang="en-US" sz="2200" dirty="0" smtClean="0"/>
                  <a:t>productions </a:t>
                </a:r>
                <a:r>
                  <a:rPr lang="en-US" sz="2200" dirty="0" smtClean="0"/>
                  <a:t>?</a:t>
                </a:r>
              </a:p>
              <a:p>
                <a:r>
                  <a:rPr lang="en-US" sz="1800" dirty="0" smtClean="0">
                    <a:solidFill>
                      <a:schemeClr val="tx1"/>
                    </a:solidFill>
                  </a:rPr>
                  <a:t>Yes.</a:t>
                </a:r>
                <a:r>
                  <a:rPr lang="en-US" sz="1800" dirty="0">
                    <a:solidFill>
                      <a:schemeClr val="tx1"/>
                    </a:solidFill>
                  </a:rPr>
                  <a:t> </a:t>
                </a:r>
                <a:r>
                  <a:rPr lang="en-US" sz="1800" dirty="0" smtClean="0">
                    <a:solidFill>
                      <a:schemeClr val="tx1"/>
                    </a:solidFill>
                  </a:rPr>
                  <a:t>Sketch of the proof: </a:t>
                </a:r>
                <a:r>
                  <a:rPr lang="en-US" sz="1800" dirty="0">
                    <a:solidFill>
                      <a:schemeClr val="tx1"/>
                    </a:solidFill>
                  </a:rPr>
                  <a:t>Let G’ be obtained from G by eliminating epsilon </a:t>
                </a:r>
                <a:r>
                  <a:rPr lang="en-US" sz="1800" dirty="0" smtClean="0">
                    <a:solidFill>
                      <a:schemeClr val="tx1"/>
                    </a:solidFill>
                  </a:rPr>
                  <a:t>productions</a:t>
                </a:r>
              </a:p>
              <a:p>
                <a:r>
                  <a:rPr lang="en-US" sz="2000" dirty="0" smtClean="0"/>
                  <a:t>Let’s prove the contra-positive form: if there are two left most derivations for a word w in G’ then there will be two left most derivations for w in G</a:t>
                </a:r>
              </a:p>
              <a:p>
                <a:pPr lvl="1"/>
                <a:r>
                  <a:rPr lang="en-US" sz="1600" dirty="0">
                    <a:solidFill>
                      <a:schemeClr val="tx1"/>
                    </a:solidFill>
                  </a:rPr>
                  <a:t>Without loss of generality assume that we are removing only one unit production A -&gt; B and B -&gt; </a:t>
                </a:r>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𝛽</m:t>
                        </m:r>
                      </m:e>
                      <m:sub>
                        <m:r>
                          <a:rPr lang="en-US" sz="1600" i="1">
                            <a:solidFill>
                              <a:schemeClr val="tx1"/>
                            </a:solidFill>
                            <a:latin typeface="Cambria Math" panose="02040503050406030204" pitchFamily="18" charset="0"/>
                          </a:rPr>
                          <m:t>1</m:t>
                        </m:r>
                      </m:sub>
                    </m:sSub>
                    <m:r>
                      <a:rPr lang="en-US" sz="1600" i="1">
                        <a:solidFill>
                          <a:schemeClr val="tx1"/>
                        </a:solidFill>
                        <a:latin typeface="Cambria Math" panose="02040503050406030204" pitchFamily="18" charset="0"/>
                      </a:rPr>
                      <m:t> </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m:t>
                        </m:r>
                      </m:e>
                    </m:d>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𝛽</m:t>
                        </m:r>
                      </m:e>
                      <m:sub>
                        <m:r>
                          <a:rPr lang="en-US" sz="1600" i="1">
                            <a:solidFill>
                              <a:schemeClr val="tx1"/>
                            </a:solidFill>
                            <a:latin typeface="Cambria Math" panose="02040503050406030204" pitchFamily="18" charset="0"/>
                          </a:rPr>
                          <m:t>𝑛</m:t>
                        </m:r>
                      </m:sub>
                    </m:sSub>
                    <m:r>
                      <a:rPr lang="en-US" sz="1600" b="0" i="0" smtClean="0">
                        <a:solidFill>
                          <a:schemeClr val="tx1"/>
                        </a:solidFill>
                        <a:latin typeface="Cambria Math" panose="02040503050406030204" pitchFamily="18" charset="0"/>
                      </a:rPr>
                      <m:t> . </m:t>
                    </m:r>
                  </m:oMath>
                </a14:m>
                <a:r>
                  <a:rPr lang="en-US" sz="1600" dirty="0" smtClean="0">
                    <a:solidFill>
                      <a:schemeClr val="tx1"/>
                    </a:solidFill>
                  </a:rPr>
                  <a:t>A </a:t>
                </a:r>
                <a:r>
                  <a:rPr lang="en-US" sz="1600" dirty="0">
                    <a:solidFill>
                      <a:schemeClr val="tx1"/>
                    </a:solidFill>
                  </a:rPr>
                  <a:t>-&gt; B will be replaced by A -&gt; </a:t>
                </a:r>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𝛽</m:t>
                        </m:r>
                      </m:e>
                      <m:sub>
                        <m:r>
                          <a:rPr lang="en-US" sz="1600" i="1">
                            <a:solidFill>
                              <a:schemeClr val="tx1"/>
                            </a:solidFill>
                            <a:latin typeface="Cambria Math" panose="02040503050406030204" pitchFamily="18" charset="0"/>
                          </a:rPr>
                          <m:t>1</m:t>
                        </m:r>
                      </m:sub>
                    </m:sSub>
                    <m:r>
                      <a:rPr lang="en-US" sz="1600" i="1">
                        <a:solidFill>
                          <a:schemeClr val="tx1"/>
                        </a:solidFill>
                        <a:latin typeface="Cambria Math" panose="02040503050406030204" pitchFamily="18" charset="0"/>
                      </a:rPr>
                      <m:t> </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m:t>
                        </m:r>
                      </m:e>
                    </m:d>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𝛽</m:t>
                        </m:r>
                      </m:e>
                      <m:sub>
                        <m:r>
                          <a:rPr lang="en-US" sz="1600" i="1">
                            <a:solidFill>
                              <a:schemeClr val="tx1"/>
                            </a:solidFill>
                            <a:latin typeface="Cambria Math" panose="02040503050406030204" pitchFamily="18" charset="0"/>
                          </a:rPr>
                          <m:t>𝑛</m:t>
                        </m:r>
                      </m:sub>
                    </m:sSub>
                  </m:oMath>
                </a14:m>
                <a:r>
                  <a:rPr lang="en-US" sz="1600" dirty="0" smtClean="0"/>
                  <a:t> </a:t>
                </a:r>
              </a:p>
              <a:p>
                <a:pPr lvl="1"/>
                <a:r>
                  <a:rPr lang="en-US" sz="1600" dirty="0" smtClean="0"/>
                  <a:t>Let D1 and D2 be two left most derivations for the word w in G’</a:t>
                </a:r>
              </a:p>
              <a:p>
                <a:pPr lvl="1"/>
                <a:r>
                  <a:rPr lang="en-US" sz="1600" dirty="0" smtClean="0"/>
                  <a:t>If all the productions used in D1 and D2 are also present in the G then D1 and D2 are also feasible in G, which will imply the claim.</a:t>
                </a:r>
              </a:p>
              <a:p>
                <a:pPr lvl="1"/>
                <a:r>
                  <a:rPr lang="en-US" sz="1600" dirty="0" smtClean="0"/>
                  <a:t>Therefore, say D1 or D2 use productions denoted using: </a:t>
                </a:r>
                <a14:m>
                  <m:oMath xmlns:m="http://schemas.openxmlformats.org/officeDocument/2006/math">
                    <m:r>
                      <a:rPr lang="en-US" sz="1600" b="0" i="1" smtClean="0">
                        <a:latin typeface="Cambria Math" panose="02040503050406030204" pitchFamily="18" charset="0"/>
                      </a:rPr>
                      <m:t>𝐴</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𝛽</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 </m:t>
                    </m:r>
                  </m:oMath>
                </a14:m>
                <a:r>
                  <a:rPr lang="en-US" sz="1600" dirty="0" smtClean="0"/>
                  <a:t>that did not belong to G. </a:t>
                </a:r>
              </a:p>
              <a:p>
                <a:pPr lvl="1"/>
                <a:r>
                  <a:rPr lang="en-US" sz="1600" dirty="0"/>
                  <a:t>For each </a:t>
                </a:r>
                <a14:m>
                  <m:oMath xmlns:m="http://schemas.openxmlformats.org/officeDocument/2006/math">
                    <m:r>
                      <a:rPr lang="en-US" sz="1600" b="0" i="1" smtClean="0">
                        <a:latin typeface="Cambria Math" panose="02040503050406030204" pitchFamily="18" charset="0"/>
                      </a:rPr>
                      <m:t>𝐴</m:t>
                    </m:r>
                    <m:r>
                      <a:rPr lang="en-US" sz="1600" i="1">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𝛽</m:t>
                        </m:r>
                      </m:e>
                      <m:sub>
                        <m:r>
                          <a:rPr lang="en-US" sz="1600" b="0" i="1" smtClean="0">
                            <a:latin typeface="Cambria Math" panose="02040503050406030204" pitchFamily="18" charset="0"/>
                          </a:rPr>
                          <m:t>𝑖</m:t>
                        </m:r>
                      </m:sub>
                    </m:sSub>
                  </m:oMath>
                </a14:m>
                <a:r>
                  <a:rPr lang="en-US" sz="1600" dirty="0"/>
                  <a:t> </a:t>
                </a:r>
                <a:r>
                  <a:rPr lang="en-US" sz="1600" dirty="0" smtClean="0"/>
                  <a:t>there </a:t>
                </a:r>
                <a:r>
                  <a:rPr lang="en-US" sz="1600" dirty="0"/>
                  <a:t>exists </a:t>
                </a:r>
                <a:r>
                  <a:rPr lang="en-US" sz="1600" dirty="0" smtClean="0"/>
                  <a:t>a derivation </a:t>
                </a:r>
                <a14:m>
                  <m:oMath xmlns:m="http://schemas.openxmlformats.org/officeDocument/2006/math">
                    <m:r>
                      <a:rPr lang="en-US" sz="1600" b="0" i="1" smtClean="0">
                        <a:latin typeface="Cambria Math" panose="02040503050406030204" pitchFamily="18" charset="0"/>
                      </a:rPr>
                      <m:t>𝐴</m:t>
                    </m:r>
                    <m:r>
                      <a:rPr lang="en-US" sz="1600" i="1">
                        <a:latin typeface="Cambria Math" panose="02040503050406030204" pitchFamily="18" charset="0"/>
                      </a:rPr>
                      <m:t>→</m:t>
                    </m:r>
                    <m:r>
                      <a:rPr lang="en-US" sz="1600" b="0" i="1" smtClean="0">
                        <a:latin typeface="Cambria Math" panose="02040503050406030204" pitchFamily="18" charset="0"/>
                      </a:rPr>
                      <m:t>𝐵</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𝛽</m:t>
                        </m:r>
                      </m:e>
                      <m:sub>
                        <m:r>
                          <a:rPr lang="en-US" sz="1600" b="0" i="1" smtClean="0">
                            <a:latin typeface="Cambria Math" panose="02040503050406030204" pitchFamily="18" charset="0"/>
                          </a:rPr>
                          <m:t>𝑖</m:t>
                        </m:r>
                      </m:sub>
                    </m:sSub>
                  </m:oMath>
                </a14:m>
                <a:r>
                  <a:rPr lang="en-US" sz="1600" dirty="0"/>
                  <a:t> belonging to G </a:t>
                </a:r>
                <a:r>
                  <a:rPr lang="en-US" sz="1600" dirty="0" smtClean="0"/>
                  <a:t> we </a:t>
                </a:r>
                <a:r>
                  <a:rPr lang="en-US" sz="1600" dirty="0"/>
                  <a:t>can create </a:t>
                </a:r>
                <a:r>
                  <a:rPr lang="en-US" sz="1600" dirty="0"/>
                  <a:t>new </a:t>
                </a:r>
                <a:r>
                  <a:rPr lang="en-US" sz="1600" dirty="0"/>
                  <a:t>derivations D1’ and D2’ from D1 and D2 by replacing every use of the rule </a:t>
                </a:r>
                <a14:m>
                  <m:oMath xmlns:m="http://schemas.openxmlformats.org/officeDocument/2006/math">
                    <m:r>
                      <a:rPr lang="en-US" sz="1600" b="0" i="1" smtClean="0">
                        <a:latin typeface="Cambria Math" panose="02040503050406030204" pitchFamily="18" charset="0"/>
                      </a:rPr>
                      <m:t>𝐴</m:t>
                    </m:r>
                    <m:r>
                      <a:rPr lang="en-US" sz="1600" i="1">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𝛽</m:t>
                        </m:r>
                      </m:e>
                      <m:sub>
                        <m:r>
                          <a:rPr lang="en-US" sz="1600" b="0" i="1" smtClean="0">
                            <a:latin typeface="Cambria Math" panose="02040503050406030204" pitchFamily="18" charset="0"/>
                          </a:rPr>
                          <m:t>𝑖</m:t>
                        </m:r>
                      </m:sub>
                    </m:sSub>
                  </m:oMath>
                </a14:m>
                <a:r>
                  <a:rPr lang="en-US" sz="1600" dirty="0"/>
                  <a:t> </a:t>
                </a:r>
                <a:r>
                  <a:rPr lang="en-US" sz="1600" dirty="0" smtClean="0"/>
                  <a:t>by the derivation </a:t>
                </a:r>
                <a14:m>
                  <m:oMath xmlns:m="http://schemas.openxmlformats.org/officeDocument/2006/math">
                    <m:r>
                      <a:rPr lang="en-US" sz="1600" i="1">
                        <a:latin typeface="Cambria Math" panose="02040503050406030204" pitchFamily="18" charset="0"/>
                      </a:rPr>
                      <m:t>𝐴</m:t>
                    </m:r>
                    <m:r>
                      <a:rPr lang="en-US" sz="1600" i="1">
                        <a:latin typeface="Cambria Math" panose="02040503050406030204" pitchFamily="18" charset="0"/>
                      </a:rPr>
                      <m:t>→</m:t>
                    </m:r>
                    <m:r>
                      <a:rPr lang="en-US" sz="1600" i="1">
                        <a:latin typeface="Cambria Math" panose="02040503050406030204" pitchFamily="18" charset="0"/>
                      </a:rPr>
                      <m:t>𝐵</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𝛽</m:t>
                        </m:r>
                      </m:e>
                      <m:sub>
                        <m:r>
                          <a:rPr lang="en-US" sz="1600" i="1">
                            <a:latin typeface="Cambria Math" panose="02040503050406030204" pitchFamily="18" charset="0"/>
                          </a:rPr>
                          <m:t>𝑖</m:t>
                        </m:r>
                      </m:sub>
                    </m:sSub>
                  </m:oMath>
                </a14:m>
                <a:endParaRPr lang="en-US" sz="1600" dirty="0" smtClean="0"/>
              </a:p>
              <a:p>
                <a:pPr lvl="1"/>
                <a:r>
                  <a:rPr lang="en-US" sz="1600" dirty="0" smtClean="0"/>
                  <a:t>Are D1’ and D2’ distinct ?</a:t>
                </a:r>
                <a:endParaRPr lang="en-US" sz="1600" dirty="0"/>
              </a:p>
              <a:p>
                <a:pPr lvl="1"/>
                <a:endParaRPr lang="en-US" sz="1600" dirty="0"/>
              </a:p>
              <a:p>
                <a:pPr lvl="1"/>
                <a:endParaRPr lang="en-US" sz="2000" dirty="0"/>
              </a:p>
              <a:p>
                <a:pPr lvl="1"/>
                <a:endParaRPr lang="en-US" sz="1600" dirty="0" smtClean="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marL="0" indent="0">
                  <a:buNone/>
                </a:pPr>
                <a:endParaRPr lang="en-US" sz="24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861392"/>
                <a:ext cx="8229600" cy="5742608"/>
              </a:xfrm>
              <a:blipFill rotWithShape="0">
                <a:blip r:embed="rId2"/>
                <a:stretch>
                  <a:fillRect l="-963" t="-637" r="-741"/>
                </a:stretch>
              </a:blipFill>
            </p:spPr>
            <p:txBody>
              <a:bodyPr/>
              <a:lstStyle/>
              <a:p>
                <a:r>
                  <a:rPr lang="en-US">
                    <a:noFill/>
                  </a:rPr>
                  <a:t> </a:t>
                </a:r>
              </a:p>
            </p:txBody>
          </p:sp>
        </mc:Fallback>
      </mc:AlternateContent>
    </p:spTree>
    <p:extLst>
      <p:ext uri="{BB962C8B-B14F-4D97-AF65-F5344CB8AC3E}">
        <p14:creationId xmlns:p14="http://schemas.microsoft.com/office/powerpoint/2010/main" val="2567435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674363"/>
          </a:xfrm>
        </p:spPr>
        <p:txBody>
          <a:bodyPr/>
          <a:lstStyle/>
          <a:p>
            <a:r>
              <a:rPr lang="en-US" dirty="0"/>
              <a:t>Exercise </a:t>
            </a:r>
            <a:r>
              <a:rPr lang="en-US" dirty="0" smtClean="0"/>
              <a:t>3(d</a:t>
            </a:r>
            <a:r>
              <a:rPr lang="en-US" dirty="0"/>
              <a:t>) 	- </a:t>
            </a:r>
            <a:r>
              <a:rPr lang="en-US" dirty="0" smtClean="0"/>
              <a:t>Solution [Cont.]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08524"/>
                <a:ext cx="8229600" cy="5530941"/>
              </a:xfrm>
            </p:spPr>
            <p:txBody>
              <a:bodyPr/>
              <a:lstStyle/>
              <a:p>
                <a:r>
                  <a:rPr lang="en-US" sz="1800" dirty="0" smtClean="0">
                    <a:solidFill>
                      <a:schemeClr val="tx1"/>
                    </a:solidFill>
                  </a:rPr>
                  <a:t>Consider the point where D1 and D2 diverge. Let</a:t>
                </a:r>
              </a:p>
              <a:p>
                <a:pPr lvl="1"/>
                <a:r>
                  <a:rPr lang="en-US" sz="1600" dirty="0"/>
                  <a:t>D1: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𝑥𝐶</m:t>
                    </m:r>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i="1">
                            <a:latin typeface="Cambria Math" panose="02040503050406030204" pitchFamily="18" charset="0"/>
                          </a:rPr>
                          <m:t>𝛾</m:t>
                        </m:r>
                      </m:e>
                      <m:sub>
                        <m:r>
                          <a:rPr lang="en-US" sz="1600" i="1">
                            <a:latin typeface="Cambria Math" panose="02040503050406030204" pitchFamily="18" charset="0"/>
                          </a:rPr>
                          <m:t>1</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endParaRPr lang="en-US" sz="1600" dirty="0"/>
              </a:p>
              <a:p>
                <a:pPr lvl="1"/>
                <a:r>
                  <a:rPr lang="en-US" sz="1600" dirty="0"/>
                  <a:t>D2: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𝑥</m:t>
                    </m:r>
                    <m:r>
                      <a:rPr lang="en-US" sz="1600" b="0" i="1" smtClean="0">
                        <a:latin typeface="Cambria Math" panose="02040503050406030204" pitchFamily="18" charset="0"/>
                      </a:rPr>
                      <m:t>𝐶</m:t>
                    </m:r>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i="1">
                            <a:latin typeface="Cambria Math" panose="02040503050406030204" pitchFamily="18" charset="0"/>
                          </a:rPr>
                          <m:t>𝛾</m:t>
                        </m:r>
                      </m:e>
                      <m:sub>
                        <m:r>
                          <a:rPr lang="en-US" sz="1600" i="1">
                            <a:latin typeface="Cambria Math" panose="02040503050406030204" pitchFamily="18" charset="0"/>
                          </a:rPr>
                          <m:t>2</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endParaRPr lang="en-US" sz="1800" dirty="0" smtClean="0">
                  <a:solidFill>
                    <a:schemeClr val="tx1"/>
                  </a:solidFill>
                </a:endParaRPr>
              </a:p>
              <a:p>
                <a:r>
                  <a:rPr lang="en-US" sz="1800" dirty="0" smtClean="0">
                    <a:solidFill>
                      <a:schemeClr val="tx1"/>
                    </a:solidFill>
                  </a:rPr>
                  <a:t>If </a:t>
                </a:r>
                <a14:m>
                  <m:oMath xmlns:m="http://schemas.openxmlformats.org/officeDocument/2006/math">
                    <m:r>
                      <a:rPr lang="en-US" sz="1800" b="0" i="1" smtClean="0">
                        <a:solidFill>
                          <a:schemeClr val="tx1"/>
                        </a:solidFill>
                        <a:latin typeface="Cambria Math" panose="02040503050406030204" pitchFamily="18" charset="0"/>
                      </a:rPr>
                      <m:t>𝐶</m:t>
                    </m:r>
                  </m:oMath>
                </a14:m>
                <a:r>
                  <a:rPr lang="en-US" sz="1800" dirty="0" smtClean="0">
                    <a:solidFill>
                      <a:schemeClr val="tx1"/>
                    </a:solidFill>
                  </a:rPr>
                  <a:t> is not </a:t>
                </a:r>
                <a14:m>
                  <m:oMath xmlns:m="http://schemas.openxmlformats.org/officeDocument/2006/math">
                    <m:r>
                      <a:rPr lang="en-US" sz="1800" b="0" i="1" smtClean="0">
                        <a:solidFill>
                          <a:schemeClr val="tx1"/>
                        </a:solidFill>
                        <a:latin typeface="Cambria Math" panose="02040503050406030204" pitchFamily="18" charset="0"/>
                      </a:rPr>
                      <m:t>𝐴</m:t>
                    </m:r>
                  </m:oMath>
                </a14:m>
                <a:r>
                  <a:rPr lang="en-US" sz="1800" dirty="0" smtClean="0">
                    <a:solidFill>
                      <a:schemeClr val="tx1"/>
                    </a:solidFill>
                  </a:rPr>
                  <a:t> or neither of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𝛾</m:t>
                        </m:r>
                      </m:e>
                      <m:sub>
                        <m:r>
                          <a:rPr lang="en-US" sz="1800" b="0" i="1" smtClean="0">
                            <a:solidFill>
                              <a:schemeClr val="tx1"/>
                            </a:solidFill>
                            <a:latin typeface="Cambria Math" panose="02040503050406030204" pitchFamily="18" charset="0"/>
                          </a:rPr>
                          <m:t>1</m:t>
                        </m:r>
                      </m:sub>
                    </m:sSub>
                  </m:oMath>
                </a14:m>
                <a:r>
                  <a:rPr lang="en-US" sz="1800" dirty="0" smtClean="0">
                    <a:solidFill>
                      <a:schemeClr val="tx1"/>
                    </a:solidFill>
                  </a:rPr>
                  <a:t> and </a:t>
                </a:r>
                <a14:m>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smtClean="0">
                            <a:solidFill>
                              <a:schemeClr val="tx1"/>
                            </a:solidFill>
                            <a:latin typeface="Cambria Math" panose="02040503050406030204" pitchFamily="18" charset="0"/>
                          </a:rPr>
                          <m:t>𝛾</m:t>
                        </m:r>
                      </m:e>
                      <m:sub>
                        <m:r>
                          <a:rPr lang="en-US" sz="1800" b="0" i="1" smtClean="0">
                            <a:solidFill>
                              <a:schemeClr val="tx1"/>
                            </a:solidFill>
                            <a:latin typeface="Cambria Math" panose="02040503050406030204" pitchFamily="18" charset="0"/>
                          </a:rPr>
                          <m:t>2</m:t>
                        </m:r>
                      </m:sub>
                    </m:sSub>
                  </m:oMath>
                </a14:m>
                <a:r>
                  <a:rPr lang="en-US" sz="1800" dirty="0" smtClean="0">
                    <a:solidFill>
                      <a:schemeClr val="tx1"/>
                    </a:solidFill>
                  </a:rPr>
                  <a:t> are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𝛽</m:t>
                        </m:r>
                      </m:e>
                      <m:sub>
                        <m:r>
                          <a:rPr lang="en-US" sz="1800" b="0" i="1" smtClean="0">
                            <a:solidFill>
                              <a:schemeClr val="tx1"/>
                            </a:solidFill>
                            <a:latin typeface="Cambria Math" panose="02040503050406030204" pitchFamily="18" charset="0"/>
                          </a:rPr>
                          <m:t>𝑖</m:t>
                        </m:r>
                      </m:sub>
                    </m:sSub>
                  </m:oMath>
                </a14:m>
                <a:r>
                  <a:rPr lang="en-US" sz="1800" dirty="0" smtClean="0">
                    <a:solidFill>
                      <a:schemeClr val="tx1"/>
                    </a:solidFill>
                  </a:rPr>
                  <a:t> for some </a:t>
                </a:r>
                <a14:m>
                  <m:oMath xmlns:m="http://schemas.openxmlformats.org/officeDocument/2006/math">
                    <m:r>
                      <a:rPr lang="en-US" sz="1800" b="0" i="1" dirty="0" smtClean="0">
                        <a:solidFill>
                          <a:schemeClr val="tx1"/>
                        </a:solidFill>
                        <a:latin typeface="Cambria Math" panose="02040503050406030204" pitchFamily="18" charset="0"/>
                      </a:rPr>
                      <m:t>𝑖</m:t>
                    </m:r>
                  </m:oMath>
                </a14:m>
                <a:r>
                  <a:rPr lang="en-US" sz="1800" dirty="0" smtClean="0">
                    <a:solidFill>
                      <a:schemeClr val="tx1"/>
                    </a:solidFill>
                  </a:rPr>
                  <a:t> then D1’ and D2’ will also diverge at the same point as we do not change such productions</a:t>
                </a:r>
                <a:endParaRPr lang="en-US" sz="1800" dirty="0">
                  <a:solidFill>
                    <a:schemeClr val="tx1"/>
                  </a:solidFill>
                </a:endParaRPr>
              </a:p>
              <a:p>
                <a:r>
                  <a:rPr lang="en-US" sz="1800" dirty="0" smtClean="0">
                    <a:solidFill>
                      <a:schemeClr val="tx1"/>
                    </a:solidFill>
                  </a:rPr>
                  <a:t>Case (</a:t>
                </a:r>
                <a:r>
                  <a:rPr lang="en-US" sz="1800" dirty="0" err="1" smtClean="0">
                    <a:solidFill>
                      <a:schemeClr val="tx1"/>
                    </a:solidFill>
                  </a:rPr>
                  <a:t>i</a:t>
                </a:r>
                <a:r>
                  <a:rPr lang="en-US" sz="1800" dirty="0" smtClean="0">
                    <a:solidFill>
                      <a:schemeClr val="tx1"/>
                    </a:solidFill>
                  </a:rPr>
                  <a:t>), say</a:t>
                </a:r>
              </a:p>
              <a:p>
                <a:pPr lvl="1"/>
                <a:r>
                  <a:rPr lang="en-US" sz="1600" dirty="0"/>
                  <a:t>D1: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𝑥𝐴</m:t>
                    </m:r>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i="1" smtClean="0">
                            <a:latin typeface="Cambria Math" panose="02040503050406030204" pitchFamily="18" charset="0"/>
                          </a:rPr>
                        </m:ctrlPr>
                      </m:sSubPr>
                      <m:e>
                        <m:r>
                          <a:rPr lang="en-US" sz="1600" i="1" smtClean="0">
                            <a:latin typeface="Cambria Math" panose="02040503050406030204" pitchFamily="18" charset="0"/>
                          </a:rPr>
                          <m:t>𝛽</m:t>
                        </m:r>
                      </m:e>
                      <m:sub>
                        <m:r>
                          <a:rPr lang="en-US" sz="1600" b="0" i="1" smtClean="0">
                            <a:latin typeface="Cambria Math" panose="02040503050406030204" pitchFamily="18" charset="0"/>
                          </a:rPr>
                          <m:t>𝑖</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endParaRPr lang="en-US" sz="1600" dirty="0"/>
              </a:p>
              <a:p>
                <a:pPr lvl="1"/>
                <a:r>
                  <a:rPr lang="en-US" sz="1600" dirty="0"/>
                  <a:t>D2: </a:t>
                </a:r>
                <a:r>
                  <a:rPr lang="en-US" sz="1600" dirty="0"/>
                  <a:t>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𝑥</m:t>
                    </m:r>
                    <m:r>
                      <a:rPr lang="en-US" sz="1600" b="0" i="1" smtClean="0">
                        <a:latin typeface="Cambria Math" panose="02040503050406030204" pitchFamily="18" charset="0"/>
                      </a:rPr>
                      <m:t>𝐴</m:t>
                    </m:r>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𝛾</m:t>
                        </m:r>
                      </m:e>
                      <m:sub>
                        <m:r>
                          <a:rPr lang="en-US" sz="1600" b="0" i="1" smtClean="0">
                            <a:latin typeface="Cambria Math" panose="02040503050406030204" pitchFamily="18" charset="0"/>
                          </a:rPr>
                          <m:t>2</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r>
                  <a:rPr lang="en-US" sz="2000" dirty="0" smtClean="0"/>
                  <a:t> </a:t>
                </a:r>
              </a:p>
              <a:p>
                <a:r>
                  <a:rPr lang="en-US" sz="1800" dirty="0" smtClean="0">
                    <a:solidFill>
                      <a:schemeClr val="tx1"/>
                    </a:solidFill>
                  </a:rPr>
                  <a:t>In this case D1’ will be  </a:t>
                </a:r>
                <a14:m>
                  <m:oMath xmlns:m="http://schemas.openxmlformats.org/officeDocument/2006/math">
                    <m:r>
                      <a:rPr lang="en-US" sz="1600" i="1">
                        <a:solidFill>
                          <a:schemeClr val="tx1"/>
                        </a:solidFill>
                        <a:latin typeface="Cambria Math" panose="02040503050406030204" pitchFamily="18" charset="0"/>
                      </a:rPr>
                      <m:t>𝑆</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m:t>
                        </m:r>
                      </m:e>
                      <m:sup>
                        <m:r>
                          <a:rPr lang="en-US" sz="1600" i="1">
                            <a:solidFill>
                              <a:schemeClr val="tx1"/>
                            </a:solidFill>
                            <a:latin typeface="Cambria Math" panose="02040503050406030204" pitchFamily="18" charset="0"/>
                          </a:rPr>
                          <m:t>∗</m:t>
                        </m:r>
                      </m:sup>
                    </m:sSup>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𝑥𝐴</m:t>
                    </m:r>
                    <m:r>
                      <a:rPr lang="en-US" sz="1600" i="1">
                        <a:solidFill>
                          <a:schemeClr val="tx1"/>
                        </a:solidFill>
                        <a:latin typeface="Cambria Math" panose="02040503050406030204" pitchFamily="18" charset="0"/>
                      </a:rPr>
                      <m:t>𝛼</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𝑥</m:t>
                    </m:r>
                    <m:r>
                      <a:rPr lang="en-US" sz="1600" b="0" i="1" smtClean="0">
                        <a:solidFill>
                          <a:schemeClr val="tx1"/>
                        </a:solidFill>
                        <a:latin typeface="Cambria Math" panose="02040503050406030204" pitchFamily="18" charset="0"/>
                      </a:rPr>
                      <m:t>𝐵</m:t>
                    </m:r>
                    <m:r>
                      <a:rPr lang="en-US" sz="1600" i="1">
                        <a:solidFill>
                          <a:schemeClr val="tx1"/>
                        </a:solidFill>
                        <a:latin typeface="Cambria Math" panose="02040503050406030204" pitchFamily="18" charset="0"/>
                      </a:rPr>
                      <m:t>𝛼</m:t>
                    </m:r>
                    <m:r>
                      <a:rPr lang="en-US" sz="1600" b="0" i="1" smtClean="0">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𝑥</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𝛽</m:t>
                        </m:r>
                      </m:e>
                      <m:sub>
                        <m:r>
                          <a:rPr lang="en-US" sz="1600" i="1">
                            <a:solidFill>
                              <a:schemeClr val="tx1"/>
                            </a:solidFill>
                            <a:latin typeface="Cambria Math" panose="02040503050406030204" pitchFamily="18" charset="0"/>
                          </a:rPr>
                          <m:t>𝑖</m:t>
                        </m:r>
                      </m:sub>
                    </m:sSub>
                    <m:r>
                      <a:rPr lang="en-US" sz="1600" i="1">
                        <a:solidFill>
                          <a:schemeClr val="tx1"/>
                        </a:solidFill>
                        <a:latin typeface="Cambria Math" panose="02040503050406030204" pitchFamily="18" charset="0"/>
                      </a:rPr>
                      <m:t>𝛼</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m:t>
                        </m:r>
                      </m:e>
                      <m:sup>
                        <m:r>
                          <a:rPr lang="en-US" sz="1600" i="1">
                            <a:solidFill>
                              <a:schemeClr val="tx1"/>
                            </a:solidFill>
                            <a:latin typeface="Cambria Math" panose="02040503050406030204" pitchFamily="18" charset="0"/>
                          </a:rPr>
                          <m:t>∗</m:t>
                        </m:r>
                      </m:sup>
                    </m:sSup>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𝑤</m:t>
                    </m:r>
                  </m:oMath>
                </a14:m>
                <a:r>
                  <a:rPr lang="en-US" sz="1600" dirty="0" smtClean="0">
                    <a:solidFill>
                      <a:schemeClr val="tx1"/>
                    </a:solidFill>
                  </a:rPr>
                  <a:t>  </a:t>
                </a:r>
                <a:r>
                  <a:rPr lang="en-US" sz="1800" dirty="0" smtClean="0">
                    <a:solidFill>
                      <a:schemeClr val="tx1"/>
                    </a:solidFill>
                  </a:rPr>
                  <a:t>and D2’ will have </a:t>
                </a:r>
                <a14:m>
                  <m:oMath xmlns:m="http://schemas.openxmlformats.org/officeDocument/2006/math">
                    <m:r>
                      <a:rPr lang="en-US" sz="1800" i="1">
                        <a:solidFill>
                          <a:schemeClr val="tx1"/>
                        </a:solidFill>
                        <a:latin typeface="Cambria Math" panose="02040503050406030204" pitchFamily="18" charset="0"/>
                      </a:rPr>
                      <m:t>𝑆</m:t>
                    </m:r>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m:t>
                        </m:r>
                      </m:e>
                      <m:sup>
                        <m:r>
                          <a:rPr lang="en-US" sz="1800" i="1">
                            <a:solidFill>
                              <a:schemeClr val="tx1"/>
                            </a:solidFill>
                            <a:latin typeface="Cambria Math" panose="02040503050406030204" pitchFamily="18" charset="0"/>
                          </a:rPr>
                          <m:t>∗</m:t>
                        </m:r>
                      </m:sup>
                    </m:sSup>
                    <m:r>
                      <a:rPr lang="en-US" sz="1800" i="1">
                        <a:solidFill>
                          <a:schemeClr val="tx1"/>
                        </a:solidFill>
                        <a:latin typeface="Cambria Math" panose="02040503050406030204" pitchFamily="18" charset="0"/>
                      </a:rPr>
                      <m:t>𝑥</m:t>
                    </m:r>
                    <m:r>
                      <a:rPr lang="en-US" sz="1800" i="1">
                        <a:solidFill>
                          <a:schemeClr val="tx1"/>
                        </a:solidFill>
                        <a:latin typeface="Cambria Math" panose="02040503050406030204" pitchFamily="18" charset="0"/>
                      </a:rPr>
                      <m:t>𝐴</m:t>
                    </m:r>
                    <m:r>
                      <a:rPr lang="en-US" sz="1800" i="1">
                        <a:solidFill>
                          <a:schemeClr val="tx1"/>
                        </a:solidFill>
                        <a:latin typeface="Cambria Math" panose="02040503050406030204" pitchFamily="18" charset="0"/>
                      </a:rPr>
                      <m:t>𝛼</m:t>
                    </m:r>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𝑥</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𝛾</m:t>
                        </m:r>
                      </m:e>
                      <m:sub>
                        <m:r>
                          <a:rPr lang="en-US" sz="1800" i="1">
                            <a:solidFill>
                              <a:schemeClr val="tx1"/>
                            </a:solidFill>
                            <a:latin typeface="Cambria Math" panose="02040503050406030204" pitchFamily="18" charset="0"/>
                          </a:rPr>
                          <m:t>2</m:t>
                        </m:r>
                      </m:sub>
                    </m:sSub>
                    <m:r>
                      <a:rPr lang="en-US" sz="1800" i="1">
                        <a:solidFill>
                          <a:schemeClr val="tx1"/>
                        </a:solidFill>
                        <a:latin typeface="Cambria Math" panose="02040503050406030204" pitchFamily="18" charset="0"/>
                      </a:rPr>
                      <m:t>𝛼</m:t>
                    </m:r>
                  </m:oMath>
                </a14:m>
                <a:r>
                  <a:rPr lang="en-US" sz="1800" dirty="0" smtClean="0">
                    <a:solidFill>
                      <a:schemeClr val="tx1"/>
                    </a:solidFill>
                  </a:rPr>
                  <a:t>. Moreover,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𝛾</m:t>
                        </m:r>
                      </m:e>
                      <m:sub>
                        <m:r>
                          <a:rPr lang="en-US" sz="1800" i="1">
                            <a:solidFill>
                              <a:schemeClr val="tx1"/>
                            </a:solidFill>
                            <a:latin typeface="Cambria Math" panose="02040503050406030204" pitchFamily="18" charset="0"/>
                          </a:rPr>
                          <m:t>2</m:t>
                        </m:r>
                      </m:sub>
                    </m:sSub>
                  </m:oMath>
                </a14:m>
                <a:r>
                  <a:rPr lang="en-US" sz="1800" dirty="0">
                    <a:solidFill>
                      <a:schemeClr val="tx1"/>
                    </a:solidFill>
                  </a:rPr>
                  <a:t> is not B as </a:t>
                </a:r>
                <a:r>
                  <a:rPr lang="en-US" sz="1800" dirty="0" smtClean="0">
                    <a:solidFill>
                      <a:schemeClr val="tx1"/>
                    </a:solidFill>
                  </a:rPr>
                  <a:t>A </a:t>
                </a:r>
                <a:r>
                  <a:rPr lang="en-US" sz="1800" dirty="0">
                    <a:solidFill>
                      <a:schemeClr val="tx1"/>
                    </a:solidFill>
                  </a:rPr>
                  <a:t>-&gt; B does not belong to </a:t>
                </a:r>
                <a:r>
                  <a:rPr lang="en-US" sz="1800" dirty="0" smtClean="0">
                    <a:solidFill>
                      <a:schemeClr val="tx1"/>
                    </a:solidFill>
                  </a:rPr>
                  <a:t>G’. Hence, D1’ will differ from D2’</a:t>
                </a:r>
              </a:p>
              <a:p>
                <a:r>
                  <a:rPr lang="en-US" sz="1800" dirty="0">
                    <a:solidFill>
                      <a:schemeClr val="tx1"/>
                    </a:solidFill>
                  </a:rPr>
                  <a:t>Case (</a:t>
                </a:r>
                <a:r>
                  <a:rPr lang="en-US" sz="1800" dirty="0" smtClean="0">
                    <a:solidFill>
                      <a:schemeClr val="tx1"/>
                    </a:solidFill>
                  </a:rPr>
                  <a:t>ii), </a:t>
                </a:r>
                <a:r>
                  <a:rPr lang="en-US" sz="1800" dirty="0">
                    <a:solidFill>
                      <a:schemeClr val="tx1"/>
                    </a:solidFill>
                  </a:rPr>
                  <a:t>say</a:t>
                </a:r>
              </a:p>
              <a:p>
                <a:pPr lvl="1"/>
                <a:r>
                  <a:rPr lang="en-US" sz="1600" dirty="0"/>
                  <a:t>D1: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en-US" sz="1600" i="1">
                            <a:latin typeface="Cambria Math" panose="02040503050406030204" pitchFamily="18" charset="0"/>
                          </a:rPr>
                          <m:t>𝑖</m:t>
                        </m:r>
                      </m:sub>
                    </m:sSub>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𝛽</m:t>
                        </m:r>
                      </m:e>
                      <m:sub>
                        <m:r>
                          <a:rPr lang="en-US" sz="1600" b="0" i="1" smtClean="0">
                            <a:latin typeface="Cambria Math" panose="02040503050406030204" pitchFamily="18" charset="0"/>
                          </a:rPr>
                          <m:t>𝑖</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endParaRPr lang="en-US" sz="1600" dirty="0"/>
              </a:p>
              <a:p>
                <a:pPr lvl="1"/>
                <a:r>
                  <a:rPr lang="en-US" sz="1600" dirty="0"/>
                  <a:t>D2: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en-US" sz="1600" i="1">
                            <a:latin typeface="Cambria Math" panose="02040503050406030204" pitchFamily="18" charset="0"/>
                          </a:rPr>
                          <m:t>𝑖</m:t>
                        </m:r>
                      </m:sub>
                    </m:sSub>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𝛽</m:t>
                        </m:r>
                      </m:e>
                      <m:sub>
                        <m:r>
                          <a:rPr lang="en-US" sz="1600" b="0" i="1" smtClean="0">
                            <a:latin typeface="Cambria Math" panose="02040503050406030204" pitchFamily="18" charset="0"/>
                          </a:rPr>
                          <m:t>𝑗</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endParaRPr lang="en-US" sz="1800" dirty="0" smtClean="0">
                  <a:solidFill>
                    <a:schemeClr val="tx1"/>
                  </a:solidFill>
                </a:endParaRPr>
              </a:p>
              <a:p>
                <a:r>
                  <a:rPr lang="en-US" sz="1800" dirty="0" smtClean="0">
                    <a:solidFill>
                      <a:schemeClr val="tx1"/>
                    </a:solidFill>
                  </a:rPr>
                  <a:t>In this case D1’: </a:t>
                </a:r>
                <a14:m>
                  <m:oMath xmlns:m="http://schemas.openxmlformats.org/officeDocument/2006/math">
                    <m:r>
                      <a:rPr lang="en-US" sz="1600" i="1">
                        <a:solidFill>
                          <a:schemeClr val="tx1"/>
                        </a:solidFill>
                        <a:latin typeface="Cambria Math" panose="02040503050406030204" pitchFamily="18" charset="0"/>
                      </a:rPr>
                      <m:t>𝑆</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m:t>
                        </m:r>
                      </m:e>
                      <m:sup>
                        <m:r>
                          <a:rPr lang="en-US" sz="1600" i="1">
                            <a:solidFill>
                              <a:schemeClr val="tx1"/>
                            </a:solidFill>
                            <a:latin typeface="Cambria Math" panose="02040503050406030204" pitchFamily="18" charset="0"/>
                          </a:rPr>
                          <m:t>∗</m:t>
                        </m:r>
                      </m:sup>
                    </m:sSup>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𝑥𝐴</m:t>
                    </m:r>
                    <m:r>
                      <a:rPr lang="en-US" sz="1600" i="1">
                        <a:solidFill>
                          <a:schemeClr val="tx1"/>
                        </a:solidFill>
                        <a:latin typeface="Cambria Math" panose="02040503050406030204" pitchFamily="18" charset="0"/>
                      </a:rPr>
                      <m:t>𝛼</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𝑥𝐵</m:t>
                    </m:r>
                    <m:r>
                      <a:rPr lang="en-US" sz="1600" i="1">
                        <a:solidFill>
                          <a:schemeClr val="tx1"/>
                        </a:solidFill>
                        <a:latin typeface="Cambria Math" panose="02040503050406030204" pitchFamily="18" charset="0"/>
                      </a:rPr>
                      <m:t>𝛼</m:t>
                    </m:r>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𝑥</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𝛽</m:t>
                        </m:r>
                      </m:e>
                      <m:sub>
                        <m:r>
                          <a:rPr lang="en-US" sz="1600" i="1">
                            <a:solidFill>
                              <a:schemeClr val="tx1"/>
                            </a:solidFill>
                            <a:latin typeface="Cambria Math" panose="02040503050406030204" pitchFamily="18" charset="0"/>
                          </a:rPr>
                          <m:t>𝑖</m:t>
                        </m:r>
                      </m:sub>
                    </m:sSub>
                    <m:r>
                      <a:rPr lang="en-US" sz="1600" i="1">
                        <a:solidFill>
                          <a:schemeClr val="tx1"/>
                        </a:solidFill>
                        <a:latin typeface="Cambria Math" panose="02040503050406030204" pitchFamily="18" charset="0"/>
                      </a:rPr>
                      <m:t>𝛼</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m:t>
                        </m:r>
                      </m:e>
                      <m:sup>
                        <m:r>
                          <a:rPr lang="en-US" sz="1600" i="1">
                            <a:solidFill>
                              <a:schemeClr val="tx1"/>
                            </a:solidFill>
                            <a:latin typeface="Cambria Math" panose="02040503050406030204" pitchFamily="18" charset="0"/>
                          </a:rPr>
                          <m:t>∗</m:t>
                        </m:r>
                      </m:sup>
                    </m:sSup>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𝑤</m:t>
                    </m:r>
                  </m:oMath>
                </a14:m>
                <a:r>
                  <a:rPr lang="en-US" sz="1800" dirty="0" smtClean="0">
                    <a:solidFill>
                      <a:schemeClr val="tx1"/>
                    </a:solidFill>
                  </a:rPr>
                  <a:t> and D2’:</a:t>
                </a:r>
                <a:r>
                  <a:rPr lang="en-US" sz="1600" dirty="0" smtClean="0">
                    <a:solidFill>
                      <a:schemeClr val="tx1"/>
                    </a:solidFill>
                  </a:rPr>
                  <a:t> </a:t>
                </a:r>
                <a14:m>
                  <m:oMath xmlns:m="http://schemas.openxmlformats.org/officeDocument/2006/math">
                    <m:r>
                      <a:rPr lang="en-US" sz="1600" i="1">
                        <a:solidFill>
                          <a:schemeClr val="tx1"/>
                        </a:solidFill>
                        <a:latin typeface="Cambria Math" panose="02040503050406030204" pitchFamily="18" charset="0"/>
                      </a:rPr>
                      <m:t>𝑆</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m:t>
                        </m:r>
                      </m:e>
                      <m:sup>
                        <m:r>
                          <a:rPr lang="en-US" sz="1600" i="1">
                            <a:solidFill>
                              <a:schemeClr val="tx1"/>
                            </a:solidFill>
                            <a:latin typeface="Cambria Math" panose="02040503050406030204" pitchFamily="18" charset="0"/>
                          </a:rPr>
                          <m:t>∗</m:t>
                        </m:r>
                      </m:sup>
                    </m:sSup>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𝑥𝐴</m:t>
                    </m:r>
                    <m:r>
                      <a:rPr lang="en-US" sz="1600" i="1">
                        <a:solidFill>
                          <a:schemeClr val="tx1"/>
                        </a:solidFill>
                        <a:latin typeface="Cambria Math" panose="02040503050406030204" pitchFamily="18" charset="0"/>
                      </a:rPr>
                      <m:t>𝛼</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𝑥𝐵</m:t>
                    </m:r>
                    <m:r>
                      <a:rPr lang="en-US" sz="1600" i="1">
                        <a:solidFill>
                          <a:schemeClr val="tx1"/>
                        </a:solidFill>
                        <a:latin typeface="Cambria Math" panose="02040503050406030204" pitchFamily="18" charset="0"/>
                      </a:rPr>
                      <m:t>𝛼</m:t>
                    </m:r>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𝑥</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𝛽</m:t>
                        </m:r>
                      </m:e>
                      <m:sub>
                        <m:r>
                          <a:rPr lang="en-US" sz="1600" b="0" i="1" smtClean="0">
                            <a:solidFill>
                              <a:schemeClr val="tx1"/>
                            </a:solidFill>
                            <a:latin typeface="Cambria Math" panose="02040503050406030204" pitchFamily="18" charset="0"/>
                          </a:rPr>
                          <m:t>𝑗</m:t>
                        </m:r>
                      </m:sub>
                    </m:sSub>
                    <m:r>
                      <a:rPr lang="en-US" sz="1600" i="1">
                        <a:solidFill>
                          <a:schemeClr val="tx1"/>
                        </a:solidFill>
                        <a:latin typeface="Cambria Math" panose="02040503050406030204" pitchFamily="18" charset="0"/>
                      </a:rPr>
                      <m:t>𝛼</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m:t>
                        </m:r>
                      </m:e>
                      <m:sup>
                        <m:r>
                          <a:rPr lang="en-US" sz="1600" i="1">
                            <a:solidFill>
                              <a:schemeClr val="tx1"/>
                            </a:solidFill>
                            <a:latin typeface="Cambria Math" panose="02040503050406030204" pitchFamily="18" charset="0"/>
                          </a:rPr>
                          <m:t>∗</m:t>
                        </m:r>
                      </m:sup>
                    </m:sSup>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𝑤</m:t>
                    </m:r>
                    <m:r>
                      <a:rPr lang="en-US" sz="1600" i="1">
                        <a:solidFill>
                          <a:schemeClr val="tx1"/>
                        </a:solidFill>
                        <a:latin typeface="Cambria Math" panose="02040503050406030204" pitchFamily="18" charset="0"/>
                      </a:rPr>
                      <m:t> </m:t>
                    </m:r>
                  </m:oMath>
                </a14:m>
                <a:r>
                  <a:rPr lang="en-US" sz="1800" dirty="0" smtClean="0">
                    <a:solidFill>
                      <a:schemeClr val="tx1"/>
                    </a:solidFill>
                  </a:rPr>
                  <a:t>. Hence, </a:t>
                </a:r>
                <a:r>
                  <a:rPr lang="en-US" sz="1800" dirty="0">
                    <a:solidFill>
                      <a:schemeClr val="tx1"/>
                    </a:solidFill>
                  </a:rPr>
                  <a:t>D1’ will differ from D2</a:t>
                </a:r>
                <a:r>
                  <a:rPr lang="en-US" sz="1800" dirty="0" smtClean="0">
                    <a:solidFill>
                      <a:schemeClr val="tx1"/>
                    </a:solidFill>
                  </a:rPr>
                  <a:t>’</a:t>
                </a:r>
                <a:endParaRPr lang="en-US" sz="2200" dirty="0">
                  <a:solidFill>
                    <a:schemeClr val="tx1"/>
                  </a:solidFill>
                </a:endParaRPr>
              </a:p>
              <a:p>
                <a:endParaRPr lang="en-US" sz="2600" dirty="0" smtClean="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08524"/>
                <a:ext cx="8229600" cy="5530941"/>
              </a:xfrm>
              <a:blipFill rotWithShape="0">
                <a:blip r:embed="rId2"/>
                <a:stretch>
                  <a:fillRect l="-593" t="-551"/>
                </a:stretch>
              </a:blipFill>
            </p:spPr>
            <p:txBody>
              <a:bodyPr/>
              <a:lstStyle/>
              <a:p>
                <a:r>
                  <a:rPr lang="en-US">
                    <a:noFill/>
                  </a:rPr>
                  <a:t> </a:t>
                </a:r>
              </a:p>
            </p:txBody>
          </p:sp>
        </mc:Fallback>
      </mc:AlternateContent>
    </p:spTree>
    <p:extLst>
      <p:ext uri="{BB962C8B-B14F-4D97-AF65-F5344CB8AC3E}">
        <p14:creationId xmlns:p14="http://schemas.microsoft.com/office/powerpoint/2010/main" val="631178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4</a:t>
            </a:r>
            <a:endParaRPr lang="en-US" dirty="0"/>
          </a:p>
        </p:txBody>
      </p:sp>
      <p:sp>
        <p:nvSpPr>
          <p:cNvPr id="3" name="Content Placeholder 2"/>
          <p:cNvSpPr>
            <a:spLocks noGrp="1"/>
          </p:cNvSpPr>
          <p:nvPr>
            <p:ph idx="1"/>
          </p:nvPr>
        </p:nvSpPr>
        <p:spPr/>
        <p:txBody>
          <a:bodyPr/>
          <a:lstStyle/>
          <a:p>
            <a:pPr marL="0" indent="0">
              <a:buNone/>
            </a:pPr>
            <a:r>
              <a:rPr lang="en-US" sz="2800" dirty="0" smtClean="0">
                <a:solidFill>
                  <a:schemeClr val="tx1"/>
                </a:solidFill>
              </a:rPr>
              <a:t>Given a </a:t>
            </a:r>
            <a:r>
              <a:rPr lang="en-US" sz="2800" dirty="0">
                <a:solidFill>
                  <a:schemeClr val="tx1"/>
                </a:solidFill>
              </a:rPr>
              <a:t>grammar </a:t>
            </a:r>
            <a:r>
              <a:rPr lang="en-US" sz="2800" dirty="0" smtClean="0">
                <a:solidFill>
                  <a:schemeClr val="tx1"/>
                </a:solidFill>
              </a:rPr>
              <a:t>G in CNF, how many steps does it require to derive a string of size n.</a:t>
            </a:r>
            <a:endParaRPr lang="en-US" sz="2800" dirty="0">
              <a:solidFill>
                <a:schemeClr val="tx1"/>
              </a:solidFill>
            </a:endParaRPr>
          </a:p>
          <a:p>
            <a:pPr marL="0" indent="0">
              <a:buNone/>
            </a:pPr>
            <a:endParaRPr lang="en-US" sz="2800" dirty="0" smtClean="0">
              <a:solidFill>
                <a:schemeClr val="tx1"/>
              </a:solidFill>
            </a:endParaRPr>
          </a:p>
        </p:txBody>
      </p:sp>
    </p:spTree>
    <p:extLst>
      <p:ext uri="{BB962C8B-B14F-4D97-AF65-F5344CB8AC3E}">
        <p14:creationId xmlns:p14="http://schemas.microsoft.com/office/powerpoint/2010/main" val="4102878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4 -Solution</a:t>
            </a:r>
            <a:endParaRPr lang="en-US" dirty="0"/>
          </a:p>
        </p:txBody>
      </p:sp>
      <p:sp>
        <p:nvSpPr>
          <p:cNvPr id="3" name="Content Placeholder 2"/>
          <p:cNvSpPr>
            <a:spLocks noGrp="1"/>
          </p:cNvSpPr>
          <p:nvPr>
            <p:ph idx="1"/>
          </p:nvPr>
        </p:nvSpPr>
        <p:spPr>
          <a:xfrm>
            <a:off x="457200" y="1298370"/>
            <a:ext cx="8229600" cy="4655172"/>
          </a:xfrm>
        </p:spPr>
        <p:txBody>
          <a:bodyPr/>
          <a:lstStyle/>
          <a:p>
            <a:pPr marL="0" indent="0">
              <a:buNone/>
            </a:pPr>
            <a:r>
              <a:rPr lang="en-US" sz="2000" b="1" dirty="0" smtClean="0">
                <a:solidFill>
                  <a:schemeClr val="tx1"/>
                </a:solidFill>
              </a:rPr>
              <a:t>Intuition</a:t>
            </a:r>
          </a:p>
          <a:p>
            <a:pPr marL="0" indent="0">
              <a:buNone/>
            </a:pPr>
            <a:r>
              <a:rPr lang="en-US" sz="2000" dirty="0" smtClean="0">
                <a:solidFill>
                  <a:schemeClr val="tx1"/>
                </a:solidFill>
              </a:rPr>
              <a:t>Consider a derivation of a string of length n obtained as follows:</a:t>
            </a:r>
            <a:endParaRPr lang="en-US" sz="2000" dirty="0">
              <a:solidFill>
                <a:schemeClr val="tx1"/>
              </a:solidFill>
            </a:endParaRPr>
          </a:p>
          <a:p>
            <a:pPr marL="0" indent="0">
              <a:buNone/>
            </a:pPr>
            <a:r>
              <a:rPr lang="en-US" sz="2000" dirty="0">
                <a:solidFill>
                  <a:schemeClr val="tx1"/>
                </a:solidFill>
              </a:rPr>
              <a:t>    </a:t>
            </a:r>
            <a:r>
              <a:rPr lang="en-US" sz="2000" dirty="0" smtClean="0">
                <a:solidFill>
                  <a:schemeClr val="tx1"/>
                </a:solidFill>
              </a:rPr>
              <a:t>1. Derive a </a:t>
            </a:r>
            <a:r>
              <a:rPr lang="en-US" sz="2000" dirty="0">
                <a:solidFill>
                  <a:schemeClr val="tx1"/>
                </a:solidFill>
              </a:rPr>
              <a:t>string of exactly n </a:t>
            </a:r>
            <a:r>
              <a:rPr lang="en-US" sz="2000" dirty="0" err="1" smtClean="0">
                <a:solidFill>
                  <a:schemeClr val="tx1"/>
                </a:solidFill>
              </a:rPr>
              <a:t>nonterminals</a:t>
            </a:r>
            <a:r>
              <a:rPr lang="en-US" sz="2000" dirty="0" smtClean="0">
                <a:solidFill>
                  <a:schemeClr val="tx1"/>
                </a:solidFill>
              </a:rPr>
              <a:t> from the start symbol, </a:t>
            </a:r>
            <a:r>
              <a:rPr lang="en-US" sz="2000" dirty="0">
                <a:solidFill>
                  <a:schemeClr val="tx1"/>
                </a:solidFill>
              </a:rPr>
              <a:t>then</a:t>
            </a:r>
          </a:p>
          <a:p>
            <a:pPr marL="0" indent="0">
              <a:buNone/>
            </a:pPr>
            <a:r>
              <a:rPr lang="en-US" sz="2000" dirty="0">
                <a:solidFill>
                  <a:schemeClr val="tx1"/>
                </a:solidFill>
              </a:rPr>
              <a:t>    </a:t>
            </a:r>
            <a:r>
              <a:rPr lang="en-US" sz="2000" dirty="0" smtClean="0">
                <a:solidFill>
                  <a:schemeClr val="tx1"/>
                </a:solidFill>
              </a:rPr>
              <a:t>2. Expand </a:t>
            </a:r>
            <a:r>
              <a:rPr lang="en-US" sz="2000" dirty="0">
                <a:solidFill>
                  <a:schemeClr val="tx1"/>
                </a:solidFill>
              </a:rPr>
              <a:t>each nonterminal out to a single terminal</a:t>
            </a:r>
            <a:r>
              <a:rPr lang="en-US" sz="2000" dirty="0" smtClean="0">
                <a:solidFill>
                  <a:schemeClr val="tx1"/>
                </a:solidFill>
              </a:rPr>
              <a:t>.</a:t>
            </a:r>
            <a:endParaRPr lang="en-US" sz="2000" dirty="0">
              <a:solidFill>
                <a:schemeClr val="tx1"/>
              </a:solidFill>
            </a:endParaRPr>
          </a:p>
          <a:p>
            <a:r>
              <a:rPr lang="en-US" sz="2000" dirty="0" smtClean="0">
                <a:solidFill>
                  <a:schemeClr val="tx1"/>
                </a:solidFill>
              </a:rPr>
              <a:t>To obtain ‘n’ non-terminals from the start symbol, we need to apply productions </a:t>
            </a:r>
            <a:r>
              <a:rPr lang="en-US" sz="2000" dirty="0">
                <a:solidFill>
                  <a:schemeClr val="tx1"/>
                </a:solidFill>
              </a:rPr>
              <a:t>of the </a:t>
            </a:r>
            <a:r>
              <a:rPr lang="en-US" sz="2000" dirty="0" smtClean="0">
                <a:solidFill>
                  <a:schemeClr val="tx1"/>
                </a:solidFill>
              </a:rPr>
              <a:t>form </a:t>
            </a:r>
            <a:r>
              <a:rPr lang="en-US" sz="2000" dirty="0">
                <a:solidFill>
                  <a:schemeClr val="tx1"/>
                </a:solidFill>
              </a:rPr>
              <a:t> S → </a:t>
            </a:r>
            <a:r>
              <a:rPr lang="en-US" sz="2000" dirty="0" smtClean="0">
                <a:solidFill>
                  <a:schemeClr val="tx1"/>
                </a:solidFill>
              </a:rPr>
              <a:t>AB as that is the only way to generate non-terminals.  </a:t>
            </a:r>
            <a:r>
              <a:rPr lang="en-US" sz="2000" dirty="0" smtClean="0"/>
              <a:t>How many times do we have to apply such productions ?</a:t>
            </a:r>
            <a:endParaRPr lang="en-US" sz="2000" dirty="0"/>
          </a:p>
          <a:p>
            <a:r>
              <a:rPr lang="en-US" sz="2000" dirty="0" smtClean="0">
                <a:solidFill>
                  <a:schemeClr val="tx1"/>
                </a:solidFill>
              </a:rPr>
              <a:t>Application of one such production </a:t>
            </a:r>
            <a:r>
              <a:rPr lang="en-US" sz="2000" dirty="0">
                <a:solidFill>
                  <a:schemeClr val="tx1"/>
                </a:solidFill>
              </a:rPr>
              <a:t>will increase the number of </a:t>
            </a:r>
            <a:r>
              <a:rPr lang="en-US" sz="2000" dirty="0" err="1" smtClean="0">
                <a:solidFill>
                  <a:schemeClr val="tx1"/>
                </a:solidFill>
              </a:rPr>
              <a:t>nonterminals</a:t>
            </a:r>
            <a:r>
              <a:rPr lang="en-US" sz="2000" dirty="0" smtClean="0">
                <a:solidFill>
                  <a:schemeClr val="tx1"/>
                </a:solidFill>
              </a:rPr>
              <a:t> by 1, </a:t>
            </a:r>
            <a:r>
              <a:rPr lang="en-US" sz="2000" dirty="0">
                <a:solidFill>
                  <a:schemeClr val="tx1"/>
                </a:solidFill>
              </a:rPr>
              <a:t>since you replace one nonterminal </a:t>
            </a:r>
            <a:r>
              <a:rPr lang="en-US" sz="2000" dirty="0" smtClean="0">
                <a:solidFill>
                  <a:schemeClr val="tx1"/>
                </a:solidFill>
              </a:rPr>
              <a:t>with </a:t>
            </a:r>
            <a:r>
              <a:rPr lang="en-US" sz="2000" dirty="0">
                <a:solidFill>
                  <a:schemeClr val="tx1"/>
                </a:solidFill>
              </a:rPr>
              <a:t>two </a:t>
            </a:r>
            <a:r>
              <a:rPr lang="en-US" sz="2000" dirty="0" err="1" smtClean="0">
                <a:solidFill>
                  <a:schemeClr val="tx1"/>
                </a:solidFill>
              </a:rPr>
              <a:t>nonterminals</a:t>
            </a:r>
            <a:r>
              <a:rPr lang="en-US" sz="2000" dirty="0" smtClean="0">
                <a:solidFill>
                  <a:schemeClr val="tx1"/>
                </a:solidFill>
              </a:rPr>
              <a:t>. </a:t>
            </a:r>
          </a:p>
          <a:p>
            <a:r>
              <a:rPr lang="en-US" sz="2000" dirty="0" smtClean="0">
                <a:solidFill>
                  <a:schemeClr val="tx1"/>
                </a:solidFill>
              </a:rPr>
              <a:t>Since we </a:t>
            </a:r>
            <a:r>
              <a:rPr lang="en-US" sz="2000" dirty="0">
                <a:solidFill>
                  <a:schemeClr val="tx1"/>
                </a:solidFill>
              </a:rPr>
              <a:t>start with one nonterminal, </a:t>
            </a:r>
            <a:r>
              <a:rPr lang="en-US" sz="2000" dirty="0" smtClean="0">
                <a:solidFill>
                  <a:schemeClr val="tx1"/>
                </a:solidFill>
              </a:rPr>
              <a:t>we need to repeat this n-1 times. </a:t>
            </a:r>
          </a:p>
          <a:p>
            <a:r>
              <a:rPr lang="en-US" sz="2000" dirty="0" smtClean="0">
                <a:solidFill>
                  <a:schemeClr val="tx1"/>
                </a:solidFill>
              </a:rPr>
              <a:t>We need </a:t>
            </a:r>
            <a:r>
              <a:rPr lang="en-US" sz="2000" dirty="0">
                <a:solidFill>
                  <a:schemeClr val="tx1"/>
                </a:solidFill>
              </a:rPr>
              <a:t>n more </a:t>
            </a:r>
            <a:r>
              <a:rPr lang="en-US" sz="2000" dirty="0" smtClean="0">
                <a:solidFill>
                  <a:schemeClr val="tx1"/>
                </a:solidFill>
              </a:rPr>
              <a:t>steps to convert </a:t>
            </a:r>
            <a:r>
              <a:rPr lang="en-US" sz="2000" dirty="0" err="1" smtClean="0">
                <a:solidFill>
                  <a:schemeClr val="tx1"/>
                </a:solidFill>
              </a:rPr>
              <a:t>nonterminals</a:t>
            </a:r>
            <a:r>
              <a:rPr lang="en-US" sz="2000" dirty="0" smtClean="0">
                <a:solidFill>
                  <a:schemeClr val="tx1"/>
                </a:solidFill>
              </a:rPr>
              <a:t> </a:t>
            </a:r>
            <a:r>
              <a:rPr lang="en-US" sz="2000" dirty="0">
                <a:solidFill>
                  <a:schemeClr val="tx1"/>
                </a:solidFill>
              </a:rPr>
              <a:t>to </a:t>
            </a:r>
            <a:r>
              <a:rPr lang="en-US" sz="2000" dirty="0" smtClean="0">
                <a:solidFill>
                  <a:schemeClr val="tx1"/>
                </a:solidFill>
              </a:rPr>
              <a:t>terminals</a:t>
            </a:r>
          </a:p>
          <a:p>
            <a:r>
              <a:rPr lang="en-US" sz="2000" dirty="0" smtClean="0">
                <a:solidFill>
                  <a:schemeClr val="tx1"/>
                </a:solidFill>
              </a:rPr>
              <a:t>Therefore, total number of steps = </a:t>
            </a:r>
            <a:r>
              <a:rPr lang="en-US" sz="2000" dirty="0">
                <a:solidFill>
                  <a:schemeClr val="tx1"/>
                </a:solidFill>
              </a:rPr>
              <a:t>2n </a:t>
            </a:r>
            <a:r>
              <a:rPr lang="en-US" sz="2000" dirty="0" smtClean="0">
                <a:solidFill>
                  <a:schemeClr val="tx1"/>
                </a:solidFill>
              </a:rPr>
              <a:t>– 1</a:t>
            </a:r>
          </a:p>
          <a:p>
            <a:r>
              <a:rPr lang="en-US" sz="2000" dirty="0" smtClean="0"/>
              <a:t>Let’s try to prove this bound  formally</a:t>
            </a:r>
            <a:endParaRPr lang="en-US" sz="2000" dirty="0" smtClean="0"/>
          </a:p>
        </p:txBody>
      </p:sp>
    </p:spTree>
    <p:extLst>
      <p:ext uri="{BB962C8B-B14F-4D97-AF65-F5344CB8AC3E}">
        <p14:creationId xmlns:p14="http://schemas.microsoft.com/office/powerpoint/2010/main" val="4019197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4 –Solution [Cont.]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98370"/>
                <a:ext cx="8229600" cy="4655172"/>
              </a:xfrm>
            </p:spPr>
            <p:txBody>
              <a:bodyPr/>
              <a:lstStyle/>
              <a:p>
                <a:r>
                  <a:rPr lang="en-US" sz="2000" dirty="0" smtClean="0">
                    <a:solidFill>
                      <a:schemeClr val="tx1"/>
                    </a:solidFill>
                  </a:rPr>
                  <a:t>Denote the number of steps required to derive a string w from a non-terminal N as NS(N, w)</a:t>
                </a:r>
              </a:p>
              <a:p>
                <a:r>
                  <a:rPr lang="en-US" sz="2000" dirty="0" smtClean="0">
                    <a:solidFill>
                      <a:schemeClr val="tx1"/>
                    </a:solidFill>
                  </a:rPr>
                  <a:t>If |w| = 1, we need exactly 1 step. NS(N, w) = 1 if |w| = 1</a:t>
                </a:r>
              </a:p>
              <a:p>
                <a:r>
                  <a:rPr lang="en-US" sz="2000" dirty="0" smtClean="0">
                    <a:solidFill>
                      <a:schemeClr val="tx1"/>
                    </a:solidFill>
                  </a:rPr>
                  <a:t>If |w| &gt; 1, we first apply a production N -&gt; N1 N2 which will derive w.</a:t>
                </a:r>
              </a:p>
              <a:p>
                <a14:m>
                  <m:oMath xmlns:m="http://schemas.openxmlformats.org/officeDocument/2006/math">
                    <m:r>
                      <m:rPr>
                        <m:sty m:val="p"/>
                      </m:rPr>
                      <a:rPr lang="en-US" sz="2000" b="0" i="0" smtClean="0">
                        <a:solidFill>
                          <a:schemeClr val="tx1"/>
                        </a:solidFill>
                        <a:latin typeface="Cambria Math" panose="02040503050406030204" pitchFamily="18" charset="0"/>
                      </a:rPr>
                      <m:t>Say</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𝑁</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𝑁</m:t>
                    </m:r>
                    <m:r>
                      <a:rPr lang="en-US" sz="2000" b="0" i="1" smtClean="0">
                        <a:solidFill>
                          <a:schemeClr val="tx1"/>
                        </a:solidFill>
                        <a:latin typeface="Cambria Math" panose="02040503050406030204" pitchFamily="18" charset="0"/>
                      </a:rPr>
                      <m:t>1 </m:t>
                    </m:r>
                    <m:r>
                      <a:rPr lang="en-US" sz="2000" b="0" i="1" smtClean="0">
                        <a:solidFill>
                          <a:schemeClr val="tx1"/>
                        </a:solidFill>
                        <a:latin typeface="Cambria Math" panose="02040503050406030204" pitchFamily="18" charset="0"/>
                      </a:rPr>
                      <m:t>𝑁</m:t>
                    </m:r>
                    <m:r>
                      <a:rPr lang="en-US" sz="2000" b="0" i="1" smtClean="0">
                        <a:solidFill>
                          <a:schemeClr val="tx1"/>
                        </a:solidFill>
                        <a:latin typeface="Cambria Math" panose="02040503050406030204" pitchFamily="18" charset="0"/>
                      </a:rPr>
                      <m:t>2</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𝑁</m:t>
                    </m:r>
                    <m:r>
                      <a:rPr lang="en-US" sz="2000" b="0" i="1" smtClean="0">
                        <a:solidFill>
                          <a:schemeClr val="tx1"/>
                        </a:solidFill>
                        <a:latin typeface="Cambria Math" panose="02040503050406030204" pitchFamily="18" charset="0"/>
                      </a:rPr>
                      <m:t>2</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m:t>
                        </m:r>
                      </m:e>
                      <m:sup>
                        <m:r>
                          <a:rPr lang="en-US" sz="2000" b="0" i="1" smtClean="0">
                            <a:solidFill>
                              <a:schemeClr val="tx1"/>
                            </a:solidFill>
                            <a:latin typeface="Cambria Math" panose="02040503050406030204" pitchFamily="18" charset="0"/>
                          </a:rPr>
                          <m:t>∗</m:t>
                        </m:r>
                      </m:sup>
                    </m:sSup>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𝑥𝑦</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𝑤</m:t>
                    </m:r>
                  </m:oMath>
                </a14:m>
                <a:r>
                  <a:rPr lang="en-US" sz="2000" dirty="0" smtClean="0">
                    <a:solidFill>
                      <a:schemeClr val="tx1"/>
                    </a:solidFill>
                  </a:rPr>
                  <a:t> , </a:t>
                </a:r>
              </a:p>
              <a:p>
                <a:pPr lvl="1"/>
                <a:r>
                  <a:rPr lang="en-US" sz="1600" dirty="0" smtClean="0">
                    <a:solidFill>
                      <a:schemeClr val="tx1"/>
                    </a:solidFill>
                  </a:rPr>
                  <a:t>where |x| = q (say) and |y| = |w| - q</a:t>
                </a:r>
              </a:p>
              <a:p>
                <a:r>
                  <a:rPr lang="en-US" sz="2000" dirty="0" smtClean="0">
                    <a:solidFill>
                      <a:schemeClr val="tx1"/>
                    </a:solidFill>
                  </a:rPr>
                  <a:t>Hence,  NS(</a:t>
                </a:r>
                <a:r>
                  <a:rPr lang="en-US" sz="2000" dirty="0" err="1" smtClean="0">
                    <a:solidFill>
                      <a:schemeClr val="tx1"/>
                    </a:solidFill>
                  </a:rPr>
                  <a:t>N,w</a:t>
                </a:r>
                <a:r>
                  <a:rPr lang="en-US" sz="2000" dirty="0" smtClean="0">
                    <a:solidFill>
                      <a:schemeClr val="tx1"/>
                    </a:solidFill>
                  </a:rPr>
                  <a:t>) = NS(N1, x) + NS(N2, y) + 1 </a:t>
                </a:r>
              </a:p>
              <a:p>
                <a:r>
                  <a:rPr lang="en-US" sz="2000" dirty="0" smtClean="0">
                    <a:solidFill>
                      <a:schemeClr val="tx1"/>
                    </a:solidFill>
                  </a:rPr>
                  <a:t>We need a closed form for NS(</a:t>
                </a:r>
                <a:r>
                  <a:rPr lang="en-US" sz="2000" dirty="0" err="1" smtClean="0">
                    <a:solidFill>
                      <a:schemeClr val="tx1"/>
                    </a:solidFill>
                  </a:rPr>
                  <a:t>N,w</a:t>
                </a:r>
                <a:r>
                  <a:rPr lang="en-US" sz="2000" dirty="0" smtClean="0">
                    <a:solidFill>
                      <a:schemeClr val="tx1"/>
                    </a:solidFill>
                  </a:rPr>
                  <a:t>) that depends only on |w|. Say NS(</a:t>
                </a:r>
                <a:r>
                  <a:rPr lang="en-US" sz="2000" dirty="0" err="1" smtClean="0">
                    <a:solidFill>
                      <a:schemeClr val="tx1"/>
                    </a:solidFill>
                  </a:rPr>
                  <a:t>N,w</a:t>
                </a:r>
                <a:r>
                  <a:rPr lang="en-US" sz="2000" dirty="0" smtClean="0">
                    <a:solidFill>
                      <a:schemeClr val="tx1"/>
                    </a:solidFill>
                  </a:rPr>
                  <a:t>) = f(|w|)</a:t>
                </a:r>
              </a:p>
              <a:p>
                <a:r>
                  <a:rPr lang="en-US" sz="2000" dirty="0" smtClean="0">
                    <a:solidFill>
                      <a:schemeClr val="tx1"/>
                    </a:solidFill>
                  </a:rPr>
                  <a:t>We have,  </a:t>
                </a:r>
                <a14:m>
                  <m:oMath xmlns:m="http://schemas.openxmlformats.org/officeDocument/2006/math">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𝑤</m:t>
                        </m:r>
                        <m:r>
                          <a:rPr lang="en-US" sz="2000" b="0" i="1" smtClean="0">
                            <a:solidFill>
                              <a:schemeClr val="tx1"/>
                            </a:solidFill>
                            <a:latin typeface="Cambria Math" panose="02040503050406030204" pitchFamily="18" charset="0"/>
                          </a:rPr>
                          <m:t>|</m:t>
                        </m:r>
                      </m:e>
                    </m:d>
                    <m:r>
                      <a:rPr lang="en-US" sz="2000" b="0" i="1" smtClean="0">
                        <a:solidFill>
                          <a:schemeClr val="tx1"/>
                        </a:solidFill>
                        <a:latin typeface="Cambria Math" panose="02040503050406030204" pitchFamily="18" charset="0"/>
                      </a:rPr>
                      <m:t>=</m:t>
                    </m:r>
                    <m:d>
                      <m:dPr>
                        <m:begChr m:val="{"/>
                        <m:endChr m:val=""/>
                        <m:ctrlPr>
                          <a:rPr lang="en-US" sz="2000" b="0" i="1" smtClean="0">
                            <a:solidFill>
                              <a:schemeClr val="tx1"/>
                            </a:solidFill>
                            <a:latin typeface="Cambria Math" panose="02040503050406030204" pitchFamily="18" charset="0"/>
                          </a:rPr>
                        </m:ctrlPr>
                      </m:dPr>
                      <m:e>
                        <m:eqArr>
                          <m:eqArrPr>
                            <m:ctrlPr>
                              <a:rPr lang="en-US" sz="2000" b="0" i="1" smtClean="0">
                                <a:solidFill>
                                  <a:schemeClr val="tx1"/>
                                </a:solidFill>
                                <a:latin typeface="Cambria Math" panose="02040503050406030204" pitchFamily="18" charset="0"/>
                              </a:rPr>
                            </m:ctrlPr>
                          </m:eqArrPr>
                          <m:e>
                            <m:r>
                              <a:rPr lang="en-US" sz="2000" b="0" i="1" smtClean="0">
                                <a:solidFill>
                                  <a:schemeClr val="tx1"/>
                                </a:solidFill>
                                <a:latin typeface="Cambria Math" panose="02040503050406030204" pitchFamily="18" charset="0"/>
                              </a:rPr>
                              <m:t>1    </m:t>
                            </m:r>
                            <m:r>
                              <a:rPr lang="en-US" sz="2000" b="0" i="1" smtClean="0">
                                <a:solidFill>
                                  <a:schemeClr val="tx1"/>
                                </a:solidFill>
                                <a:latin typeface="Cambria Math" panose="02040503050406030204" pitchFamily="18" charset="0"/>
                              </a:rPr>
                              <m:t>𝑖𝑓</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𝑤</m:t>
                            </m:r>
                            <m:r>
                              <a:rPr lang="en-US" sz="2000" b="0" i="1" smtClean="0">
                                <a:solidFill>
                                  <a:schemeClr val="tx1"/>
                                </a:solidFill>
                                <a:latin typeface="Cambria Math" panose="02040503050406030204" pitchFamily="18" charset="0"/>
                              </a:rPr>
                              <m:t>|=1</m:t>
                            </m:r>
                          </m:e>
                          <m:e>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𝑞</m:t>
                                </m:r>
                              </m:e>
                            </m:d>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e>
                                </m:d>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𝑞</m:t>
                                </m:r>
                              </m:e>
                            </m:d>
                            <m:r>
                              <a:rPr lang="en-US" sz="2000" b="0" i="1" smtClean="0">
                                <a:solidFill>
                                  <a:schemeClr val="tx1"/>
                                </a:solidFill>
                                <a:latin typeface="Cambria Math" panose="02040503050406030204" pitchFamily="18" charset="0"/>
                              </a:rPr>
                              <m:t>+1  </m:t>
                            </m:r>
                            <m:r>
                              <a:rPr lang="en-US" sz="2000" b="0" i="1" smtClean="0">
                                <a:solidFill>
                                  <a:schemeClr val="tx1"/>
                                </a:solidFill>
                                <a:latin typeface="Cambria Math" panose="02040503050406030204" pitchFamily="18" charset="0"/>
                              </a:rPr>
                              <m:t>𝑖𝑓</m:t>
                            </m:r>
                            <m:r>
                              <a:rPr lang="en-US" sz="2000" b="0" i="1" smtClean="0">
                                <a:solidFill>
                                  <a:schemeClr val="tx1"/>
                                </a:solidFill>
                                <a:latin typeface="Cambria Math" panose="02040503050406030204" pitchFamily="18" charset="0"/>
                              </a:rPr>
                              <m:t> </m:t>
                            </m:r>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e>
                            </m:d>
                            <m:r>
                              <a:rPr lang="en-US" sz="2000" b="0" i="1" smtClean="0">
                                <a:solidFill>
                                  <a:schemeClr val="tx1"/>
                                </a:solidFill>
                                <a:latin typeface="Cambria Math" panose="02040503050406030204" pitchFamily="18" charset="0"/>
                              </a:rPr>
                              <m:t>&gt;1</m:t>
                            </m:r>
                          </m:e>
                        </m:eqArr>
                      </m:e>
                    </m:d>
                  </m:oMath>
                </a14:m>
                <a:endParaRPr lang="en-US" sz="2000" dirty="0" smtClean="0">
                  <a:solidFill>
                    <a:schemeClr val="tx1"/>
                  </a:solidFill>
                </a:endParaRPr>
              </a:p>
              <a:p>
                <a:r>
                  <a:rPr lang="en-US" sz="2000" dirty="0" smtClean="0">
                    <a:solidFill>
                      <a:schemeClr val="tx1"/>
                    </a:solidFill>
                  </a:rPr>
                  <a:t>Where 1 &lt;=  q &lt; |w|</a:t>
                </a:r>
              </a:p>
              <a:p>
                <a14:m>
                  <m:oMath xmlns:m="http://schemas.openxmlformats.org/officeDocument/2006/math">
                    <m:r>
                      <a:rPr lang="en-US" sz="2000" b="0" i="1" smtClean="0">
                        <a:solidFill>
                          <a:schemeClr val="tx1"/>
                        </a:solidFill>
                        <a:latin typeface="Cambria Math" panose="02040503050406030204" pitchFamily="18" charset="0"/>
                      </a:rPr>
                      <m:t>2</m:t>
                    </m:r>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𝑤</m:t>
                        </m:r>
                      </m:e>
                    </m:d>
                    <m:r>
                      <a:rPr lang="en-US" sz="2000" b="0" i="1" smtClean="0">
                        <a:solidFill>
                          <a:schemeClr val="tx1"/>
                        </a:solidFill>
                        <a:latin typeface="Cambria Math" panose="02040503050406030204" pitchFamily="18" charset="0"/>
                      </a:rPr>
                      <m:t>−1</m:t>
                    </m:r>
                  </m:oMath>
                </a14:m>
                <a:r>
                  <a:rPr lang="en-US" sz="2000" dirty="0" smtClean="0">
                    <a:solidFill>
                      <a:schemeClr val="tx1"/>
                    </a:solidFill>
                  </a:rPr>
                  <a:t> is the least solution for the above recurrence</a:t>
                </a:r>
                <a:endParaRPr lang="en-US" sz="2000" dirty="0" smtClean="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98370"/>
                <a:ext cx="8229600" cy="4655172"/>
              </a:xfrm>
              <a:blipFill rotWithShape="0">
                <a:blip r:embed="rId2"/>
                <a:stretch>
                  <a:fillRect l="-815" t="-916" b="-2749"/>
                </a:stretch>
              </a:blipFill>
            </p:spPr>
            <p:txBody>
              <a:bodyPr/>
              <a:lstStyle/>
              <a:p>
                <a:r>
                  <a:rPr lang="en-US">
                    <a:noFill/>
                  </a:rPr>
                  <a:t> </a:t>
                </a:r>
              </a:p>
            </p:txBody>
          </p:sp>
        </mc:Fallback>
      </mc:AlternateContent>
    </p:spTree>
    <p:extLst>
      <p:ext uri="{BB962C8B-B14F-4D97-AF65-F5344CB8AC3E}">
        <p14:creationId xmlns:p14="http://schemas.microsoft.com/office/powerpoint/2010/main" val="1000473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5</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sz="2800" dirty="0" smtClean="0">
                    <a:solidFill>
                      <a:schemeClr val="tx1"/>
                    </a:solidFill>
                  </a:rPr>
                  <a:t>Assume </a:t>
                </a:r>
                <a:r>
                  <a:rPr lang="en-US" sz="2800" dirty="0">
                    <a:solidFill>
                      <a:schemeClr val="tx1"/>
                    </a:solidFill>
                  </a:rPr>
                  <a:t>a grammar in </a:t>
                </a:r>
                <a:r>
                  <a:rPr lang="en-US" sz="2800" dirty="0" smtClean="0">
                    <a:solidFill>
                      <a:schemeClr val="tx1"/>
                    </a:solidFill>
                  </a:rPr>
                  <a:t>CNF </a:t>
                </a:r>
                <a:r>
                  <a:rPr lang="en-US" sz="2800" dirty="0">
                    <a:solidFill>
                      <a:schemeClr val="tx1"/>
                    </a:solidFill>
                  </a:rPr>
                  <a:t>has </a:t>
                </a:r>
                <a:r>
                  <a:rPr lang="en-US" sz="2800" i="1" dirty="0" smtClean="0">
                    <a:solidFill>
                      <a:schemeClr val="tx1"/>
                    </a:solidFill>
                  </a:rPr>
                  <a:t>n</a:t>
                </a:r>
                <a:r>
                  <a:rPr lang="en-US" sz="2800" dirty="0" smtClean="0">
                    <a:solidFill>
                      <a:schemeClr val="tx1"/>
                    </a:solidFill>
                  </a:rPr>
                  <a:t> </a:t>
                </a:r>
                <a:r>
                  <a:rPr lang="en-US" sz="2800" dirty="0">
                    <a:solidFill>
                      <a:schemeClr val="tx1"/>
                    </a:solidFill>
                  </a:rPr>
                  <a:t>non-terminals. Show that if the grammar can generate a word with a derivation having at least </a:t>
                </a:r>
                <a14:m>
                  <m:oMath xmlns:m="http://schemas.openxmlformats.org/officeDocument/2006/math">
                    <m:sSup>
                      <m:sSupPr>
                        <m:ctrlPr>
                          <a:rPr lang="en-US" sz="2800" i="1" dirty="0" smtClean="0">
                            <a:solidFill>
                              <a:schemeClr val="tx1"/>
                            </a:solidFill>
                            <a:latin typeface="Cambria Math" panose="02040503050406030204" pitchFamily="18" charset="0"/>
                          </a:rPr>
                        </m:ctrlPr>
                      </m:sSupPr>
                      <m:e>
                        <m:r>
                          <a:rPr lang="en-US" sz="2800" i="1" dirty="0" smtClean="0">
                            <a:solidFill>
                              <a:schemeClr val="tx1"/>
                            </a:solidFill>
                            <a:latin typeface="Cambria Math" panose="02040503050406030204" pitchFamily="18" charset="0"/>
                          </a:rPr>
                          <m:t>2</m:t>
                        </m:r>
                      </m:e>
                      <m:sup>
                        <m:r>
                          <a:rPr lang="en-US" sz="2800" i="1" dirty="0" smtClean="0">
                            <a:solidFill>
                              <a:schemeClr val="tx1"/>
                            </a:solidFill>
                            <a:latin typeface="Cambria Math" panose="02040503050406030204" pitchFamily="18" charset="0"/>
                          </a:rPr>
                          <m:t>𝑛</m:t>
                        </m:r>
                      </m:sup>
                    </m:sSup>
                  </m:oMath>
                </a14:m>
                <a:r>
                  <a:rPr lang="en-US" sz="2800" dirty="0">
                    <a:solidFill>
                      <a:schemeClr val="tx1"/>
                    </a:solidFill>
                  </a:rPr>
                  <a:t> steps, then the recognized language should be </a:t>
                </a:r>
                <a:r>
                  <a:rPr lang="en-US" sz="2800" dirty="0" smtClean="0">
                    <a:solidFill>
                      <a:schemeClr val="tx1"/>
                    </a:solidFill>
                  </a:rPr>
                  <a:t>infinite</a:t>
                </a:r>
              </a:p>
              <a:p>
                <a:pPr marL="0" indent="0">
                  <a:buNone/>
                </a:pPr>
                <a:r>
                  <a:rPr lang="en-US" sz="2800" dirty="0" smtClean="0"/>
                  <a:t>(see the pdf file uploaded in the </a:t>
                </a:r>
                <a:r>
                  <a:rPr lang="en-US" sz="2800" dirty="0" err="1" smtClean="0"/>
                  <a:t>lara</a:t>
                </a:r>
                <a:r>
                  <a:rPr lang="en-US" sz="2800" dirty="0" smtClean="0"/>
                  <a:t> wiki along with the slides)</a:t>
                </a:r>
                <a:endParaRPr lang="en-US" sz="2800" dirty="0"/>
              </a:p>
              <a:p>
                <a:pPr marL="0" indent="0">
                  <a:buNone/>
                </a:pPr>
                <a:endParaRPr lang="en-US" sz="2800" dirty="0" smtClean="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1" t="-1178" r="-2074"/>
                </a:stretch>
              </a:blipFill>
            </p:spPr>
            <p:txBody>
              <a:bodyPr/>
              <a:lstStyle/>
              <a:p>
                <a:r>
                  <a:rPr lang="en-US">
                    <a:noFill/>
                  </a:rPr>
                  <a:t> </a:t>
                </a:r>
              </a:p>
            </p:txBody>
          </p:sp>
        </mc:Fallback>
      </mc:AlternateContent>
    </p:spTree>
    <p:extLst>
      <p:ext uri="{BB962C8B-B14F-4D97-AF65-F5344CB8AC3E}">
        <p14:creationId xmlns:p14="http://schemas.microsoft.com/office/powerpoint/2010/main" val="3725232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sz="2400" dirty="0" smtClean="0">
                    <a:solidFill>
                      <a:schemeClr val="tx1"/>
                    </a:solidFill>
                  </a:rPr>
                  <a:t>Which of the following properties of a grammar are preserved by the “Epsilon Production Elimination” algorithm</a:t>
                </a:r>
                <a:endParaRPr lang="en-US" sz="2400" dirty="0">
                  <a:solidFill>
                    <a:schemeClr val="tx1"/>
                  </a:solidFill>
                </a:endParaRPr>
              </a:p>
              <a:p>
                <a:pPr marL="514350" indent="-514350">
                  <a:buFont typeface="+mj-lt"/>
                  <a:buAutoNum type="alphaLcPeriod"/>
                </a:pPr>
                <a:r>
                  <a:rPr lang="en-US" sz="2400" dirty="0" smtClean="0"/>
                  <a:t>Ambiguity </a:t>
                </a:r>
                <a:endParaRPr lang="en-US" sz="2400" dirty="0" smtClean="0"/>
              </a:p>
              <a:p>
                <a:pPr marL="457200" lvl="1" indent="0">
                  <a:buNone/>
                </a:pPr>
                <a:r>
                  <a:rPr lang="en-US" sz="2200" dirty="0" smtClean="0"/>
                  <a:t>If a grammar is “ambiguous” does it remain ambiguous after removing epsilon productions ?</a:t>
                </a:r>
              </a:p>
              <a:p>
                <a:pPr marL="514350" indent="-514350">
                  <a:buFont typeface="+mj-lt"/>
                  <a:buAutoNum type="alphaLcPeriod"/>
                </a:pPr>
                <a:r>
                  <a:rPr lang="en-US" sz="2400" dirty="0" smtClean="0"/>
                  <a:t>LL(1</a:t>
                </a:r>
                <a:r>
                  <a:rPr lang="en-US" sz="2400" dirty="0" smtClean="0"/>
                  <a:t>) </a:t>
                </a:r>
              </a:p>
              <a:p>
                <a:pPr marL="514350" indent="-514350">
                  <a:buFont typeface="+mj-lt"/>
                  <a:buAutoNum type="alphaLcPeriod"/>
                </a:pPr>
                <a:r>
                  <a:rPr lang="en-US" sz="2400" dirty="0" smtClean="0"/>
                  <a:t>No Left Recursion </a:t>
                </a:r>
                <a:endParaRPr lang="en-US" sz="2400" dirty="0" smtClean="0"/>
              </a:p>
              <a:p>
                <a:pPr marL="400050" lvl="1" indent="0">
                  <a:buNone/>
                </a:pPr>
                <a:r>
                  <a:rPr lang="en-US" sz="2200" dirty="0" smtClean="0"/>
                  <a:t>We define left recursion as existence of productions of the form</a:t>
                </a:r>
              </a:p>
              <a:p>
                <a:pPr marL="914400" lvl="1" indent="-514350"/>
                <a:r>
                  <a:rPr lang="en-US" sz="2200" dirty="0" smtClean="0"/>
                  <a:t> N -&gt; N </a:t>
                </a:r>
                <a14:m>
                  <m:oMath xmlns:m="http://schemas.openxmlformats.org/officeDocument/2006/math">
                    <m:r>
                      <a:rPr lang="en-US" sz="2200" b="0" i="1" smtClean="0">
                        <a:latin typeface="Cambria Math" panose="02040503050406030204" pitchFamily="18" charset="0"/>
                      </a:rPr>
                      <m:t>𝛼</m:t>
                    </m:r>
                  </m:oMath>
                </a14:m>
                <a:r>
                  <a:rPr lang="en-US" sz="2200" dirty="0" smtClean="0"/>
                  <a:t>  (or)</a:t>
                </a:r>
              </a:p>
              <a:p>
                <a:pPr marL="914400" lvl="1" indent="-514350"/>
                <a14:m>
                  <m:oMath xmlns:m="http://schemas.openxmlformats.org/officeDocument/2006/math">
                    <m:r>
                      <a:rPr lang="en-US" sz="2200" b="0" i="1" smtClean="0">
                        <a:latin typeface="Cambria Math" panose="02040503050406030204" pitchFamily="18" charset="0"/>
                      </a:rPr>
                      <m:t>𝑁</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𝛼</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 ,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𝛼</m:t>
                        </m:r>
                      </m:e>
                      <m:sub>
                        <m:r>
                          <a:rPr lang="en-US" sz="2200" b="0" i="1" smtClean="0">
                            <a:latin typeface="Cambria Math" panose="02040503050406030204" pitchFamily="18" charset="0"/>
                          </a:rPr>
                          <m:t>2</m:t>
                        </m:r>
                      </m:sub>
                    </m:sSub>
                    <m:r>
                      <a:rPr lang="en-US" sz="2200" b="0" i="0" smtClean="0">
                        <a:latin typeface="Cambria Math" panose="02040503050406030204" pitchFamily="18" charset="0"/>
                      </a:rPr>
                      <m:t>,  </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𝑛</m:t>
                        </m:r>
                      </m:sub>
                    </m:sSub>
                    <m:r>
                      <a:rPr lang="en-US" sz="2200" b="0" i="1" smtClean="0">
                        <a:latin typeface="Cambria Math" panose="02040503050406030204" pitchFamily="18" charset="0"/>
                      </a:rPr>
                      <m:t>→</m:t>
                    </m:r>
                    <m:r>
                      <m:rPr>
                        <m:sty m:val="p"/>
                      </m:rPr>
                      <a:rPr lang="en-US" sz="2200" b="0" i="0" smtClean="0">
                        <a:latin typeface="Cambria Math" panose="02040503050406030204" pitchFamily="18" charset="0"/>
                      </a:rPr>
                      <m:t>N</m:t>
                    </m:r>
                    <m:r>
                      <a:rPr lang="en-US" sz="2200" b="0" i="0"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𝛼</m:t>
                        </m:r>
                      </m:e>
                      <m:sub>
                        <m:r>
                          <a:rPr lang="en-US" sz="2200" b="0" i="1" smtClean="0">
                            <a:latin typeface="Cambria Math" panose="02040503050406030204" pitchFamily="18" charset="0"/>
                          </a:rPr>
                          <m:t>𝑛</m:t>
                        </m:r>
                      </m:sub>
                    </m:sSub>
                  </m:oMath>
                </a14:m>
                <a:endParaRPr lang="en-US" sz="2200" dirty="0" smtClean="0"/>
              </a:p>
              <a:p>
                <a:pPr marL="514350" indent="-514350">
                  <a:buFont typeface="+mj-lt"/>
                  <a:buAutoNum type="alphaLcPeriod"/>
                </a:pPr>
                <a:r>
                  <a:rPr lang="en-US" sz="2400" dirty="0" smtClean="0"/>
                  <a:t>Unambiguity ?</a:t>
                </a:r>
              </a:p>
              <a:p>
                <a:pPr marL="0" indent="0">
                  <a:buNone/>
                </a:pPr>
                <a:endParaRPr lang="en-US" sz="2400"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85" t="-1047" b="-262"/>
                </a:stretch>
              </a:blipFill>
            </p:spPr>
            <p:txBody>
              <a:bodyPr/>
              <a:lstStyle/>
              <a:p>
                <a:r>
                  <a:rPr lang="en-US">
                    <a:noFill/>
                  </a:rPr>
                  <a:t> </a:t>
                </a:r>
              </a:p>
            </p:txBody>
          </p:sp>
        </mc:Fallback>
      </mc:AlternateContent>
      <p:sp>
        <p:nvSpPr>
          <p:cNvPr id="5" name="TextBox 4"/>
          <p:cNvSpPr txBox="1"/>
          <p:nvPr/>
        </p:nvSpPr>
        <p:spPr>
          <a:xfrm>
            <a:off x="2294467" y="2230433"/>
            <a:ext cx="2776722" cy="400110"/>
          </a:xfrm>
          <a:prstGeom prst="rect">
            <a:avLst/>
          </a:prstGeom>
          <a:noFill/>
        </p:spPr>
        <p:txBody>
          <a:bodyPr wrap="none" rtlCol="0">
            <a:spAutoFit/>
          </a:bodyPr>
          <a:lstStyle/>
          <a:p>
            <a:r>
              <a:rPr lang="en-US" sz="2000" dirty="0" smtClean="0">
                <a:solidFill>
                  <a:srgbClr val="FF0000"/>
                </a:solidFill>
              </a:rPr>
              <a:t>No, counter-example ?</a:t>
            </a:r>
            <a:endParaRPr lang="en-US" sz="2000" dirty="0">
              <a:solidFill>
                <a:srgbClr val="FF0000"/>
              </a:solidFill>
            </a:endParaRPr>
          </a:p>
        </p:txBody>
      </p:sp>
      <p:sp>
        <p:nvSpPr>
          <p:cNvPr id="6" name="TextBox 5"/>
          <p:cNvSpPr txBox="1"/>
          <p:nvPr/>
        </p:nvSpPr>
        <p:spPr>
          <a:xfrm>
            <a:off x="1701799" y="3420413"/>
            <a:ext cx="2776722" cy="400110"/>
          </a:xfrm>
          <a:prstGeom prst="rect">
            <a:avLst/>
          </a:prstGeom>
          <a:noFill/>
        </p:spPr>
        <p:txBody>
          <a:bodyPr wrap="none" rtlCol="0">
            <a:spAutoFit/>
          </a:bodyPr>
          <a:lstStyle/>
          <a:p>
            <a:r>
              <a:rPr lang="en-US" sz="2000" dirty="0" smtClean="0">
                <a:solidFill>
                  <a:srgbClr val="FF0000"/>
                </a:solidFill>
              </a:rPr>
              <a:t>No, counter-example ?</a:t>
            </a:r>
            <a:endParaRPr lang="en-US" sz="2000" dirty="0">
              <a:solidFill>
                <a:srgbClr val="FF0000"/>
              </a:solidFill>
            </a:endParaRPr>
          </a:p>
        </p:txBody>
      </p:sp>
      <p:sp>
        <p:nvSpPr>
          <p:cNvPr id="7" name="TextBox 6"/>
          <p:cNvSpPr txBox="1"/>
          <p:nvPr/>
        </p:nvSpPr>
        <p:spPr>
          <a:xfrm>
            <a:off x="3310852" y="3820523"/>
            <a:ext cx="2776722" cy="400110"/>
          </a:xfrm>
          <a:prstGeom prst="rect">
            <a:avLst/>
          </a:prstGeom>
          <a:noFill/>
        </p:spPr>
        <p:txBody>
          <a:bodyPr wrap="none" rtlCol="0">
            <a:spAutoFit/>
          </a:bodyPr>
          <a:lstStyle/>
          <a:p>
            <a:r>
              <a:rPr lang="en-US" sz="2000" dirty="0" smtClean="0">
                <a:solidFill>
                  <a:srgbClr val="FF0000"/>
                </a:solidFill>
              </a:rPr>
              <a:t>No, counter-example ?</a:t>
            </a:r>
            <a:endParaRPr lang="en-US" sz="2000" dirty="0">
              <a:solidFill>
                <a:srgbClr val="FF0000"/>
              </a:solidFill>
            </a:endParaRPr>
          </a:p>
        </p:txBody>
      </p:sp>
      <p:sp>
        <p:nvSpPr>
          <p:cNvPr id="8" name="TextBox 7"/>
          <p:cNvSpPr txBox="1"/>
          <p:nvPr/>
        </p:nvSpPr>
        <p:spPr>
          <a:xfrm>
            <a:off x="2886230" y="5569889"/>
            <a:ext cx="1541319" cy="400110"/>
          </a:xfrm>
          <a:prstGeom prst="rect">
            <a:avLst/>
          </a:prstGeom>
          <a:noFill/>
        </p:spPr>
        <p:txBody>
          <a:bodyPr wrap="none" rtlCol="0">
            <a:spAutoFit/>
          </a:bodyPr>
          <a:lstStyle/>
          <a:p>
            <a:r>
              <a:rPr lang="en-US" sz="2000" dirty="0" smtClean="0">
                <a:solidFill>
                  <a:srgbClr val="FF0000"/>
                </a:solidFill>
              </a:rPr>
              <a:t>Yes, proof ?</a:t>
            </a:r>
            <a:endParaRPr lang="en-US" sz="2000" dirty="0">
              <a:solidFill>
                <a:srgbClr val="FF0000"/>
              </a:solidFill>
            </a:endParaRPr>
          </a:p>
        </p:txBody>
      </p:sp>
    </p:spTree>
    <p:extLst>
      <p:ext uri="{BB962C8B-B14F-4D97-AF65-F5344CB8AC3E}">
        <p14:creationId xmlns:p14="http://schemas.microsoft.com/office/powerpoint/2010/main" val="29293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6</a:t>
            </a:r>
            <a:endParaRPr lang="en-US" dirty="0"/>
          </a:p>
        </p:txBody>
      </p:sp>
      <p:sp>
        <p:nvSpPr>
          <p:cNvPr id="3" name="Content Placeholder 2"/>
          <p:cNvSpPr>
            <a:spLocks noGrp="1"/>
          </p:cNvSpPr>
          <p:nvPr>
            <p:ph idx="1"/>
          </p:nvPr>
        </p:nvSpPr>
        <p:spPr/>
        <p:txBody>
          <a:bodyPr/>
          <a:lstStyle/>
          <a:p>
            <a:pPr marL="0" indent="0">
              <a:buNone/>
            </a:pPr>
            <a:r>
              <a:rPr lang="en-US" sz="2800" dirty="0" smtClean="0">
                <a:solidFill>
                  <a:schemeClr val="tx1"/>
                </a:solidFill>
              </a:rPr>
              <a:t>Show the CYK parsing table for the string “</a:t>
            </a:r>
            <a:r>
              <a:rPr lang="en-US" sz="2800" dirty="0" err="1" smtClean="0">
                <a:solidFill>
                  <a:schemeClr val="tx1"/>
                </a:solidFill>
              </a:rPr>
              <a:t>aabbab</a:t>
            </a:r>
            <a:r>
              <a:rPr lang="en-US" sz="2800" dirty="0" smtClean="0">
                <a:solidFill>
                  <a:schemeClr val="tx1"/>
                </a:solidFill>
              </a:rPr>
              <a:t>”</a:t>
            </a:r>
          </a:p>
          <a:p>
            <a:pPr marL="0" indent="0">
              <a:buNone/>
            </a:pPr>
            <a:r>
              <a:rPr lang="en-US" sz="2800" dirty="0" smtClean="0">
                <a:solidFill>
                  <a:schemeClr val="tx1"/>
                </a:solidFill>
              </a:rPr>
              <a:t>for the grammar </a:t>
            </a:r>
          </a:p>
          <a:p>
            <a:pPr marL="0" indent="0">
              <a:buNone/>
            </a:pPr>
            <a:r>
              <a:rPr lang="en-US" sz="2800" dirty="0" smtClean="0"/>
              <a:t>S -&gt; AB| BA | SS | AC | BD</a:t>
            </a:r>
          </a:p>
          <a:p>
            <a:pPr marL="0" indent="0">
              <a:buNone/>
            </a:pPr>
            <a:r>
              <a:rPr lang="en-US" sz="2800" dirty="0" smtClean="0"/>
              <a:t>A -&gt; a </a:t>
            </a:r>
          </a:p>
          <a:p>
            <a:pPr marL="0" indent="0">
              <a:buNone/>
            </a:pPr>
            <a:r>
              <a:rPr lang="en-US" sz="2800" dirty="0" smtClean="0"/>
              <a:t>B -&gt; b</a:t>
            </a:r>
          </a:p>
          <a:p>
            <a:pPr marL="0" indent="0">
              <a:buNone/>
            </a:pPr>
            <a:r>
              <a:rPr lang="en-US" sz="2800" dirty="0" smtClean="0"/>
              <a:t>C -&gt; SB</a:t>
            </a:r>
          </a:p>
          <a:p>
            <a:pPr marL="0" indent="0">
              <a:buNone/>
            </a:pPr>
            <a:r>
              <a:rPr lang="en-US" sz="2800" dirty="0" smtClean="0"/>
              <a:t>D -&gt; SA</a:t>
            </a:r>
          </a:p>
          <a:p>
            <a:pPr marL="0" indent="0">
              <a:buNone/>
            </a:pPr>
            <a:r>
              <a:rPr lang="en-US" sz="2800" dirty="0" smtClean="0">
                <a:solidFill>
                  <a:schemeClr val="tx1"/>
                </a:solidFill>
              </a:rPr>
              <a:t>What should be done to construct a parse tree for the string</a:t>
            </a:r>
            <a:endParaRPr lang="en-US" sz="2800" dirty="0">
              <a:solidFill>
                <a:schemeClr val="tx1"/>
              </a:solidFill>
            </a:endParaRPr>
          </a:p>
          <a:p>
            <a:pPr marL="0" indent="0">
              <a:buNone/>
            </a:pPr>
            <a:endParaRPr lang="en-US" sz="2800" dirty="0" smtClean="0">
              <a:solidFill>
                <a:schemeClr val="tx1"/>
              </a:solidFill>
            </a:endParaRPr>
          </a:p>
        </p:txBody>
      </p:sp>
    </p:spTree>
    <p:extLst>
      <p:ext uri="{BB962C8B-B14F-4D97-AF65-F5344CB8AC3E}">
        <p14:creationId xmlns:p14="http://schemas.microsoft.com/office/powerpoint/2010/main" val="3830555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6 -Solution </a:t>
            </a:r>
            <a:endParaRPr lang="en-US" dirty="0"/>
          </a:p>
        </p:txBody>
      </p:sp>
      <p:sp>
        <p:nvSpPr>
          <p:cNvPr id="5" name="Content Placeholder 4"/>
          <p:cNvSpPr>
            <a:spLocks noGrp="1"/>
          </p:cNvSpPr>
          <p:nvPr>
            <p:ph idx="1"/>
          </p:nvPr>
        </p:nvSpPr>
        <p:spPr>
          <a:xfrm>
            <a:off x="457200" y="1140792"/>
            <a:ext cx="8229600" cy="4655172"/>
          </a:xfrm>
        </p:spPr>
        <p:txBody>
          <a:bodyPr/>
          <a:lstStyle/>
          <a:p>
            <a:endParaRPr lang="en-US" dirty="0" smtClean="0"/>
          </a:p>
          <a:p>
            <a:endParaRPr lang="en-US" dirty="0"/>
          </a:p>
          <a:p>
            <a:endParaRPr lang="en-US" dirty="0" smtClean="0"/>
          </a:p>
          <a:p>
            <a:endParaRPr lang="en-US" dirty="0"/>
          </a:p>
          <a:p>
            <a:endParaRPr lang="en-US" dirty="0" smtClean="0"/>
          </a:p>
          <a:p>
            <a:r>
              <a:rPr lang="en-US" sz="2400" dirty="0" smtClean="0"/>
              <a:t>For generating parse trees, modify the parse table d as below</a:t>
            </a:r>
          </a:p>
          <a:p>
            <a:r>
              <a:rPr lang="en-US" sz="2400" dirty="0"/>
              <a:t>Every entry (</a:t>
            </a:r>
            <a:r>
              <a:rPr lang="en-US" sz="2400" dirty="0" err="1"/>
              <a:t>i,j</a:t>
            </a:r>
            <a:r>
              <a:rPr lang="en-US" sz="2400" dirty="0" smtClean="0"/>
              <a:t>), </a:t>
            </a:r>
            <a:r>
              <a:rPr lang="en-US" sz="2400" dirty="0" err="1" smtClean="0"/>
              <a:t>i</a:t>
            </a:r>
            <a:r>
              <a:rPr lang="en-US" sz="2400" dirty="0" smtClean="0"/>
              <a:t> &lt; j, </a:t>
            </a:r>
            <a:r>
              <a:rPr lang="en-US" sz="2400" dirty="0"/>
              <a:t>of the table is a </a:t>
            </a:r>
            <a:r>
              <a:rPr lang="en-US" sz="2400" dirty="0" smtClean="0"/>
              <a:t>triple (N</a:t>
            </a:r>
            <a:r>
              <a:rPr lang="en-US" sz="2400" dirty="0"/>
              <a:t>, </a:t>
            </a:r>
            <a:r>
              <a:rPr lang="en-US" sz="2400" dirty="0" smtClean="0"/>
              <a:t>s, p) </a:t>
            </a:r>
            <a:r>
              <a:rPr lang="en-US" sz="2400" dirty="0"/>
              <a:t>which means that N accepts the sub-string from index </a:t>
            </a:r>
            <a:r>
              <a:rPr lang="en-US" sz="2400" dirty="0" err="1"/>
              <a:t>i</a:t>
            </a:r>
            <a:r>
              <a:rPr lang="en-US" sz="2400" dirty="0"/>
              <a:t> to j via a production of the form </a:t>
            </a:r>
            <a:r>
              <a:rPr lang="en-US" sz="2400" dirty="0" smtClean="0"/>
              <a:t>p: N </a:t>
            </a:r>
            <a:r>
              <a:rPr lang="en-US" sz="2400" dirty="0"/>
              <a:t>-&gt; N1 N2 </a:t>
            </a:r>
            <a:r>
              <a:rPr lang="en-US" sz="2400" dirty="0" smtClean="0"/>
              <a:t>and </a:t>
            </a:r>
            <a:r>
              <a:rPr lang="en-US" sz="2400" dirty="0"/>
              <a:t>N1 accepts the substring from index </a:t>
            </a:r>
            <a:r>
              <a:rPr lang="en-US" sz="2400" dirty="0" err="1" smtClean="0"/>
              <a:t>i</a:t>
            </a:r>
            <a:r>
              <a:rPr lang="en-US" sz="2400" dirty="0" smtClean="0"/>
              <a:t> to (i+s-1) and N2 accepts the substring from index (</a:t>
            </a:r>
            <a:r>
              <a:rPr lang="en-US" sz="2400" dirty="0" err="1" smtClean="0"/>
              <a:t>i+s</a:t>
            </a:r>
            <a:r>
              <a:rPr lang="en-US" sz="2400" dirty="0" smtClean="0"/>
              <a:t>) to j</a:t>
            </a:r>
            <a:endParaRPr lang="en-US" sz="2400" dirty="0"/>
          </a:p>
          <a:p>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2404764760"/>
              </p:ext>
            </p:extLst>
          </p:nvPr>
        </p:nvGraphicFramePr>
        <p:xfrm>
          <a:off x="2506133" y="1140792"/>
          <a:ext cx="6095999" cy="2595880"/>
        </p:xfrm>
        <a:graphic>
          <a:graphicData uri="http://schemas.openxmlformats.org/drawingml/2006/table">
            <a:tbl>
              <a:tblPr bandRow="1">
                <a:tableStyleId>{073A0DAA-6AF3-43AB-8588-CEC1D06C72B9}</a:tableStyleId>
              </a:tblPr>
              <a:tblGrid>
                <a:gridCol w="870857"/>
                <a:gridCol w="870857"/>
                <a:gridCol w="870857"/>
                <a:gridCol w="870857"/>
                <a:gridCol w="870857"/>
                <a:gridCol w="870857"/>
                <a:gridCol w="870857"/>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D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C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5"/>
          <p:cNvSpPr/>
          <p:nvPr/>
        </p:nvSpPr>
        <p:spPr>
          <a:xfrm>
            <a:off x="603836" y="1995901"/>
            <a:ext cx="1655261" cy="830997"/>
          </a:xfrm>
          <a:prstGeom prst="rect">
            <a:avLst/>
          </a:prstGeom>
        </p:spPr>
        <p:txBody>
          <a:bodyPr wrap="none">
            <a:spAutoFit/>
          </a:bodyPr>
          <a:lstStyle/>
          <a:p>
            <a:r>
              <a:rPr lang="en-US" dirty="0" smtClean="0"/>
              <a:t>a </a:t>
            </a:r>
            <a:r>
              <a:rPr lang="en-US" dirty="0" err="1" smtClean="0"/>
              <a:t>a</a:t>
            </a:r>
            <a:r>
              <a:rPr lang="en-US" dirty="0" smtClean="0"/>
              <a:t> b </a:t>
            </a:r>
            <a:r>
              <a:rPr lang="en-US" dirty="0" err="1" smtClean="0"/>
              <a:t>b</a:t>
            </a:r>
            <a:r>
              <a:rPr lang="en-US" dirty="0" smtClean="0"/>
              <a:t> a b</a:t>
            </a:r>
          </a:p>
          <a:p>
            <a:r>
              <a:rPr lang="en-US" dirty="0" smtClean="0"/>
              <a:t>0 1 2 3 4 5</a:t>
            </a:r>
            <a:endParaRPr lang="en-US" dirty="0"/>
          </a:p>
        </p:txBody>
      </p:sp>
    </p:spTree>
    <p:extLst>
      <p:ext uri="{BB962C8B-B14F-4D97-AF65-F5344CB8AC3E}">
        <p14:creationId xmlns:p14="http://schemas.microsoft.com/office/powerpoint/2010/main" val="117879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6 –Solution [Cont.] </a:t>
            </a:r>
            <a:endParaRPr lang="en-US" dirty="0"/>
          </a:p>
        </p:txBody>
      </p:sp>
      <p:sp>
        <p:nvSpPr>
          <p:cNvPr id="3" name="Content Placeholder 2"/>
          <p:cNvSpPr>
            <a:spLocks noGrp="1"/>
          </p:cNvSpPr>
          <p:nvPr>
            <p:ph idx="1"/>
          </p:nvPr>
        </p:nvSpPr>
        <p:spPr/>
        <p:txBody>
          <a:bodyPr/>
          <a:lstStyle/>
          <a:p>
            <a:endParaRPr lang="en-US" sz="2800" dirty="0" smtClean="0"/>
          </a:p>
          <a:p>
            <a:endParaRPr lang="en-US" sz="2800" dirty="0"/>
          </a:p>
          <a:p>
            <a:endParaRPr lang="en-US" sz="2800" dirty="0" smtClean="0"/>
          </a:p>
          <a:p>
            <a:endParaRPr lang="en-US" sz="2800" dirty="0"/>
          </a:p>
          <a:p>
            <a:pPr marL="0" indent="0">
              <a:buNone/>
            </a:pPr>
            <a:endParaRPr lang="en-US" sz="2800" dirty="0"/>
          </a:p>
          <a:p>
            <a:pPr marL="0" indent="0">
              <a:buNone/>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960926653"/>
              </p:ext>
            </p:extLst>
          </p:nvPr>
        </p:nvGraphicFramePr>
        <p:xfrm>
          <a:off x="2243666" y="2413584"/>
          <a:ext cx="5156201" cy="2595880"/>
        </p:xfrm>
        <a:graphic>
          <a:graphicData uri="http://schemas.openxmlformats.org/drawingml/2006/table">
            <a:tbl>
              <a:tblPr bandRow="1">
                <a:tableStyleId>{073A0DAA-6AF3-43AB-8588-CEC1D06C72B9}</a:tableStyleId>
              </a:tblPr>
              <a:tblGrid>
                <a:gridCol w="387156"/>
                <a:gridCol w="395954"/>
                <a:gridCol w="422351"/>
                <a:gridCol w="1108671"/>
                <a:gridCol w="888696"/>
                <a:gridCol w="927098"/>
                <a:gridCol w="1026275"/>
              </a:tblGrid>
              <a:tr h="370840">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(S,</a:t>
                      </a:r>
                      <a:r>
                        <a:rPr lang="en-US" sz="1400" dirty="0" smtClean="0"/>
                        <a:t>1,p4)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(D,</a:t>
                      </a:r>
                      <a:r>
                        <a:rPr lang="en-US" sz="1400" baseline="0" dirty="0" smtClean="0"/>
                        <a:t>4,p9)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(S,4,p3)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(S,</a:t>
                      </a:r>
                      <a:r>
                        <a:rPr lang="en-US" sz="1400" dirty="0" smtClean="0"/>
                        <a:t>1,p1)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(C,</a:t>
                      </a:r>
                      <a:r>
                        <a:rPr lang="en-US" sz="1400" dirty="0" smtClean="0"/>
                        <a:t>2,p8)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(S,2,p3)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(C,4,p8)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B</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t>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B</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(S,</a:t>
                      </a:r>
                      <a:r>
                        <a:rPr lang="en-US" sz="1400" dirty="0" smtClean="0"/>
                        <a:t>1,p2)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(C,2,p8)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t>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(S,1,p1</a:t>
                      </a:r>
                      <a:r>
                        <a:rPr lang="en-US" sz="1400" dirty="0" smtClean="0"/>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t>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B</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4"/>
          <p:cNvSpPr/>
          <p:nvPr/>
        </p:nvSpPr>
        <p:spPr>
          <a:xfrm>
            <a:off x="1325033" y="5295167"/>
            <a:ext cx="6493934" cy="830997"/>
          </a:xfrm>
          <a:prstGeom prst="rect">
            <a:avLst/>
          </a:prstGeom>
        </p:spPr>
        <p:txBody>
          <a:bodyPr wrap="square">
            <a:spAutoFit/>
          </a:bodyPr>
          <a:lstStyle/>
          <a:p>
            <a:r>
              <a:rPr lang="en-US" dirty="0" smtClean="0"/>
              <a:t>See next slide for an algorithm </a:t>
            </a:r>
            <a:r>
              <a:rPr lang="en-US" dirty="0"/>
              <a:t>for generating one parse tree </a:t>
            </a:r>
            <a:r>
              <a:rPr lang="en-US" dirty="0" smtClean="0"/>
              <a:t>given a table of the above form</a:t>
            </a:r>
            <a:endParaRPr lang="en-US" dirty="0"/>
          </a:p>
        </p:txBody>
      </p:sp>
      <p:sp>
        <p:nvSpPr>
          <p:cNvPr id="6" name="Rectangle 5"/>
          <p:cNvSpPr/>
          <p:nvPr/>
        </p:nvSpPr>
        <p:spPr>
          <a:xfrm>
            <a:off x="194732" y="1444088"/>
            <a:ext cx="6688667" cy="1938992"/>
          </a:xfrm>
          <a:prstGeom prst="rect">
            <a:avLst/>
          </a:prstGeom>
        </p:spPr>
        <p:txBody>
          <a:bodyPr wrap="square">
            <a:spAutoFit/>
          </a:bodyPr>
          <a:lstStyle/>
          <a:p>
            <a:pPr marL="0" indent="0">
              <a:buNone/>
            </a:pPr>
            <a:r>
              <a:rPr lang="en-US" dirty="0"/>
              <a:t>S -&gt; </a:t>
            </a:r>
            <a:r>
              <a:rPr lang="en-US" dirty="0" smtClean="0"/>
              <a:t>AB </a:t>
            </a:r>
            <a:r>
              <a:rPr lang="en-US" sz="1400" dirty="0" smtClean="0">
                <a:solidFill>
                  <a:srgbClr val="FF0000"/>
                </a:solidFill>
              </a:rPr>
              <a:t>(p1)</a:t>
            </a:r>
            <a:r>
              <a:rPr lang="en-US" dirty="0" smtClean="0"/>
              <a:t> | BA</a:t>
            </a:r>
            <a:r>
              <a:rPr lang="en-US" dirty="0">
                <a:solidFill>
                  <a:srgbClr val="FF0000"/>
                </a:solidFill>
              </a:rPr>
              <a:t> </a:t>
            </a:r>
            <a:r>
              <a:rPr lang="en-US" sz="1400" dirty="0">
                <a:solidFill>
                  <a:srgbClr val="FF0000"/>
                </a:solidFill>
              </a:rPr>
              <a:t>(</a:t>
            </a:r>
            <a:r>
              <a:rPr lang="en-US" sz="1400" dirty="0" smtClean="0">
                <a:solidFill>
                  <a:srgbClr val="FF0000"/>
                </a:solidFill>
              </a:rPr>
              <a:t>p2)</a:t>
            </a:r>
            <a:r>
              <a:rPr lang="en-US" dirty="0" smtClean="0"/>
              <a:t> </a:t>
            </a:r>
            <a:r>
              <a:rPr lang="en-US" dirty="0"/>
              <a:t>| </a:t>
            </a:r>
            <a:r>
              <a:rPr lang="en-US" dirty="0" smtClean="0"/>
              <a:t>SS</a:t>
            </a:r>
            <a:r>
              <a:rPr lang="en-US" dirty="0">
                <a:solidFill>
                  <a:srgbClr val="FF0000"/>
                </a:solidFill>
              </a:rPr>
              <a:t> </a:t>
            </a:r>
            <a:r>
              <a:rPr lang="en-US" sz="1400" dirty="0">
                <a:solidFill>
                  <a:srgbClr val="FF0000"/>
                </a:solidFill>
              </a:rPr>
              <a:t>(</a:t>
            </a:r>
            <a:r>
              <a:rPr lang="en-US" sz="1400" dirty="0" smtClean="0">
                <a:solidFill>
                  <a:srgbClr val="FF0000"/>
                </a:solidFill>
              </a:rPr>
              <a:t>p3)</a:t>
            </a:r>
            <a:r>
              <a:rPr lang="en-US" dirty="0" smtClean="0"/>
              <a:t> </a:t>
            </a:r>
            <a:r>
              <a:rPr lang="en-US" dirty="0"/>
              <a:t>| </a:t>
            </a:r>
            <a:r>
              <a:rPr lang="en-US" dirty="0" smtClean="0"/>
              <a:t>AC</a:t>
            </a:r>
            <a:r>
              <a:rPr lang="en-US" dirty="0">
                <a:solidFill>
                  <a:srgbClr val="FF0000"/>
                </a:solidFill>
              </a:rPr>
              <a:t> </a:t>
            </a:r>
            <a:r>
              <a:rPr lang="en-US" sz="1400" dirty="0">
                <a:solidFill>
                  <a:srgbClr val="FF0000"/>
                </a:solidFill>
              </a:rPr>
              <a:t>(</a:t>
            </a:r>
            <a:r>
              <a:rPr lang="en-US" sz="1400" dirty="0" smtClean="0">
                <a:solidFill>
                  <a:srgbClr val="FF0000"/>
                </a:solidFill>
              </a:rPr>
              <a:t>p4)</a:t>
            </a:r>
            <a:r>
              <a:rPr lang="en-US" dirty="0" smtClean="0"/>
              <a:t> </a:t>
            </a:r>
            <a:r>
              <a:rPr lang="en-US" dirty="0"/>
              <a:t>| </a:t>
            </a:r>
            <a:r>
              <a:rPr lang="en-US" dirty="0" smtClean="0"/>
              <a:t>BD</a:t>
            </a:r>
            <a:r>
              <a:rPr lang="en-US" dirty="0">
                <a:solidFill>
                  <a:srgbClr val="FF0000"/>
                </a:solidFill>
              </a:rPr>
              <a:t> </a:t>
            </a:r>
            <a:r>
              <a:rPr lang="en-US" sz="1400" dirty="0">
                <a:solidFill>
                  <a:srgbClr val="FF0000"/>
                </a:solidFill>
              </a:rPr>
              <a:t>(</a:t>
            </a:r>
            <a:r>
              <a:rPr lang="en-US" sz="1400" dirty="0" smtClean="0">
                <a:solidFill>
                  <a:srgbClr val="FF0000"/>
                </a:solidFill>
              </a:rPr>
              <a:t>p5)</a:t>
            </a:r>
            <a:endParaRPr lang="en-US" sz="1400" dirty="0"/>
          </a:p>
          <a:p>
            <a:pPr marL="0" indent="0">
              <a:buNone/>
            </a:pPr>
            <a:r>
              <a:rPr lang="en-US" dirty="0"/>
              <a:t>A -&gt; </a:t>
            </a:r>
            <a:r>
              <a:rPr lang="en-US" dirty="0" smtClean="0"/>
              <a:t>a</a:t>
            </a:r>
            <a:r>
              <a:rPr lang="en-US" dirty="0">
                <a:solidFill>
                  <a:srgbClr val="FF0000"/>
                </a:solidFill>
              </a:rPr>
              <a:t> </a:t>
            </a:r>
            <a:r>
              <a:rPr lang="en-US" sz="1400" dirty="0">
                <a:solidFill>
                  <a:srgbClr val="FF0000"/>
                </a:solidFill>
              </a:rPr>
              <a:t>(</a:t>
            </a:r>
            <a:r>
              <a:rPr lang="en-US" sz="1400" dirty="0" smtClean="0">
                <a:solidFill>
                  <a:srgbClr val="FF0000"/>
                </a:solidFill>
              </a:rPr>
              <a:t>p6)</a:t>
            </a:r>
            <a:r>
              <a:rPr lang="en-US" dirty="0" smtClean="0"/>
              <a:t> </a:t>
            </a:r>
            <a:endParaRPr lang="en-US" dirty="0"/>
          </a:p>
          <a:p>
            <a:pPr marL="0" indent="0">
              <a:buNone/>
            </a:pPr>
            <a:r>
              <a:rPr lang="en-US" dirty="0"/>
              <a:t>B -&gt; </a:t>
            </a:r>
            <a:r>
              <a:rPr lang="en-US" dirty="0" smtClean="0"/>
              <a:t>b </a:t>
            </a:r>
            <a:r>
              <a:rPr lang="en-US" sz="1400" dirty="0">
                <a:solidFill>
                  <a:srgbClr val="FF0000"/>
                </a:solidFill>
              </a:rPr>
              <a:t>(</a:t>
            </a:r>
            <a:r>
              <a:rPr lang="en-US" sz="1400" dirty="0" smtClean="0">
                <a:solidFill>
                  <a:srgbClr val="FF0000"/>
                </a:solidFill>
              </a:rPr>
              <a:t>p7)</a:t>
            </a:r>
            <a:endParaRPr lang="en-US" sz="1400" dirty="0"/>
          </a:p>
          <a:p>
            <a:pPr marL="0" indent="0">
              <a:buNone/>
            </a:pPr>
            <a:r>
              <a:rPr lang="en-US" dirty="0"/>
              <a:t>C -&gt; </a:t>
            </a:r>
            <a:r>
              <a:rPr lang="en-US" dirty="0" smtClean="0"/>
              <a:t>SB </a:t>
            </a:r>
            <a:r>
              <a:rPr lang="en-US" sz="1400" dirty="0">
                <a:solidFill>
                  <a:srgbClr val="FF0000"/>
                </a:solidFill>
              </a:rPr>
              <a:t>(</a:t>
            </a:r>
            <a:r>
              <a:rPr lang="en-US" sz="1400" dirty="0" smtClean="0">
                <a:solidFill>
                  <a:srgbClr val="FF0000"/>
                </a:solidFill>
              </a:rPr>
              <a:t>p8)</a:t>
            </a:r>
            <a:endParaRPr lang="en-US" sz="1400" dirty="0"/>
          </a:p>
          <a:p>
            <a:pPr marL="0" indent="0">
              <a:buNone/>
            </a:pPr>
            <a:r>
              <a:rPr lang="en-US" dirty="0"/>
              <a:t>D -&gt; </a:t>
            </a:r>
            <a:r>
              <a:rPr lang="en-US" dirty="0" smtClean="0"/>
              <a:t>SA </a:t>
            </a:r>
            <a:r>
              <a:rPr lang="en-US" sz="1400" dirty="0">
                <a:solidFill>
                  <a:srgbClr val="FF0000"/>
                </a:solidFill>
              </a:rPr>
              <a:t>(</a:t>
            </a:r>
            <a:r>
              <a:rPr lang="en-US" sz="1400" dirty="0" smtClean="0">
                <a:solidFill>
                  <a:srgbClr val="FF0000"/>
                </a:solidFill>
              </a:rPr>
              <a:t>p9)</a:t>
            </a:r>
            <a:endParaRPr lang="en-US" sz="1400" dirty="0"/>
          </a:p>
        </p:txBody>
      </p:sp>
    </p:spTree>
    <p:extLst>
      <p:ext uri="{BB962C8B-B14F-4D97-AF65-F5344CB8AC3E}">
        <p14:creationId xmlns:p14="http://schemas.microsoft.com/office/powerpoint/2010/main" val="2555510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6 –solution [Cont.]</a:t>
            </a:r>
            <a:endParaRPr lang="en-US" dirty="0"/>
          </a:p>
        </p:txBody>
      </p:sp>
      <p:sp>
        <p:nvSpPr>
          <p:cNvPr id="3" name="Content Placeholder 2"/>
          <p:cNvSpPr>
            <a:spLocks noGrp="1"/>
          </p:cNvSpPr>
          <p:nvPr>
            <p:ph idx="1"/>
          </p:nvPr>
        </p:nvSpPr>
        <p:spPr/>
        <p:txBody>
          <a:bodyPr/>
          <a:lstStyle/>
          <a:p>
            <a:pPr marL="0" indent="0">
              <a:buNone/>
            </a:pPr>
            <a:r>
              <a:rPr lang="en-US" sz="2400" dirty="0"/>
              <a:t>Algorithm for generating one parse tree starting from a nonterminal N for a sub-string (</a:t>
            </a:r>
            <a:r>
              <a:rPr lang="en-US" sz="2400" dirty="0" err="1"/>
              <a:t>i,j</a:t>
            </a:r>
            <a:r>
              <a:rPr lang="en-US" sz="2400" dirty="0"/>
              <a:t>) </a:t>
            </a:r>
            <a:endParaRPr lang="en-US" sz="2400" dirty="0" smtClean="0"/>
          </a:p>
          <a:p>
            <a:pPr marL="0" indent="0">
              <a:buNone/>
            </a:pPr>
            <a:r>
              <a:rPr lang="en-US" sz="2200" dirty="0" err="1" smtClean="0">
                <a:solidFill>
                  <a:schemeClr val="tx1"/>
                </a:solidFill>
              </a:rPr>
              <a:t>ParseTree</a:t>
            </a:r>
            <a:r>
              <a:rPr lang="en-US" sz="2200" dirty="0" smtClean="0">
                <a:solidFill>
                  <a:schemeClr val="tx1"/>
                </a:solidFill>
              </a:rPr>
              <a:t>(N, </a:t>
            </a:r>
            <a:r>
              <a:rPr lang="en-US" sz="2200" dirty="0" err="1" smtClean="0">
                <a:solidFill>
                  <a:schemeClr val="tx1"/>
                </a:solidFill>
              </a:rPr>
              <a:t>i</a:t>
            </a:r>
            <a:r>
              <a:rPr lang="en-US" sz="2200" dirty="0" smtClean="0">
                <a:solidFill>
                  <a:schemeClr val="tx1"/>
                </a:solidFill>
              </a:rPr>
              <a:t>, j)</a:t>
            </a:r>
          </a:p>
          <a:p>
            <a:r>
              <a:rPr lang="en-US" sz="2200" dirty="0" smtClean="0">
                <a:solidFill>
                  <a:schemeClr val="tx1"/>
                </a:solidFill>
              </a:rPr>
              <a:t>If </a:t>
            </a:r>
            <a:r>
              <a:rPr lang="en-US" sz="2200" dirty="0" err="1" smtClean="0">
                <a:solidFill>
                  <a:schemeClr val="tx1"/>
                </a:solidFill>
              </a:rPr>
              <a:t>i</a:t>
            </a:r>
            <a:r>
              <a:rPr lang="en-US" sz="2200" dirty="0" smtClean="0">
                <a:solidFill>
                  <a:schemeClr val="tx1"/>
                </a:solidFill>
              </a:rPr>
              <a:t> = j, if N is in </a:t>
            </a:r>
            <a:r>
              <a:rPr lang="en-US" sz="2200" dirty="0" err="1" smtClean="0">
                <a:solidFill>
                  <a:schemeClr val="tx1"/>
                </a:solidFill>
              </a:rPr>
              <a:t>parseTable</a:t>
            </a:r>
            <a:r>
              <a:rPr lang="en-US" sz="2200" dirty="0" smtClean="0">
                <a:solidFill>
                  <a:schemeClr val="tx1"/>
                </a:solidFill>
              </a:rPr>
              <a:t>(</a:t>
            </a:r>
            <a:r>
              <a:rPr lang="en-US" sz="2200" dirty="0" err="1" smtClean="0">
                <a:solidFill>
                  <a:schemeClr val="tx1"/>
                </a:solidFill>
              </a:rPr>
              <a:t>i,j</a:t>
            </a:r>
            <a:r>
              <a:rPr lang="en-US" sz="2200" dirty="0" smtClean="0">
                <a:solidFill>
                  <a:schemeClr val="tx1"/>
                </a:solidFill>
              </a:rPr>
              <a:t>) return Leaf(N, w(</a:t>
            </a:r>
            <a:r>
              <a:rPr lang="en-US" sz="2200" dirty="0" err="1">
                <a:solidFill>
                  <a:schemeClr val="tx1"/>
                </a:solidFill>
              </a:rPr>
              <a:t>i</a:t>
            </a:r>
            <a:r>
              <a:rPr lang="en-US" sz="2200" dirty="0" err="1" smtClean="0">
                <a:solidFill>
                  <a:schemeClr val="tx1"/>
                </a:solidFill>
              </a:rPr>
              <a:t>,j</a:t>
            </a:r>
            <a:r>
              <a:rPr lang="en-US" sz="2200" dirty="0" smtClean="0">
                <a:solidFill>
                  <a:schemeClr val="tx1"/>
                </a:solidFill>
              </a:rPr>
              <a:t>)) else report  parse error</a:t>
            </a:r>
            <a:endParaRPr lang="en-US" sz="2200" dirty="0">
              <a:solidFill>
                <a:schemeClr val="tx1"/>
              </a:solidFill>
            </a:endParaRPr>
          </a:p>
          <a:p>
            <a:r>
              <a:rPr lang="en-US" sz="2200" dirty="0" smtClean="0">
                <a:solidFill>
                  <a:schemeClr val="tx1"/>
                </a:solidFill>
              </a:rPr>
              <a:t>Otherwise, pick an entry (N, s, p) from </a:t>
            </a:r>
            <a:r>
              <a:rPr lang="en-US" sz="2200" dirty="0" err="1" smtClean="0">
                <a:solidFill>
                  <a:schemeClr val="tx1"/>
                </a:solidFill>
              </a:rPr>
              <a:t>parseTable</a:t>
            </a:r>
            <a:r>
              <a:rPr lang="en-US" sz="2200" dirty="0" smtClean="0">
                <a:solidFill>
                  <a:schemeClr val="tx1"/>
                </a:solidFill>
              </a:rPr>
              <a:t>(</a:t>
            </a:r>
            <a:r>
              <a:rPr lang="en-US" sz="2200" dirty="0" err="1" smtClean="0">
                <a:solidFill>
                  <a:schemeClr val="tx1"/>
                </a:solidFill>
              </a:rPr>
              <a:t>i,j</a:t>
            </a:r>
            <a:r>
              <a:rPr lang="en-US" sz="2200" dirty="0" smtClean="0">
                <a:solidFill>
                  <a:schemeClr val="tx1"/>
                </a:solidFill>
              </a:rPr>
              <a:t>)</a:t>
            </a:r>
          </a:p>
          <a:p>
            <a:r>
              <a:rPr lang="en-US" sz="2200" dirty="0" smtClean="0">
                <a:solidFill>
                  <a:schemeClr val="tx1"/>
                </a:solidFill>
              </a:rPr>
              <a:t>If no such entry exist report that the sub-string cannot be parsed and return</a:t>
            </a:r>
          </a:p>
          <a:p>
            <a:r>
              <a:rPr lang="en-US" sz="2200" dirty="0" smtClean="0">
                <a:solidFill>
                  <a:schemeClr val="tx1"/>
                </a:solidFill>
              </a:rPr>
              <a:t>Let p: N -&gt; N1 N2</a:t>
            </a:r>
          </a:p>
          <a:p>
            <a:r>
              <a:rPr lang="en-US" sz="2200" dirty="0" err="1" smtClean="0">
                <a:solidFill>
                  <a:schemeClr val="tx1"/>
                </a:solidFill>
              </a:rPr>
              <a:t>leftChild</a:t>
            </a:r>
            <a:r>
              <a:rPr lang="en-US" sz="2200" dirty="0" smtClean="0">
                <a:solidFill>
                  <a:schemeClr val="tx1"/>
                </a:solidFill>
              </a:rPr>
              <a:t>= </a:t>
            </a:r>
            <a:r>
              <a:rPr lang="en-US" sz="2200" dirty="0" err="1" smtClean="0">
                <a:solidFill>
                  <a:schemeClr val="tx1"/>
                </a:solidFill>
              </a:rPr>
              <a:t>ParseTree</a:t>
            </a:r>
            <a:r>
              <a:rPr lang="en-US" sz="2200" dirty="0" smtClean="0">
                <a:solidFill>
                  <a:schemeClr val="tx1"/>
                </a:solidFill>
              </a:rPr>
              <a:t>(N1, </a:t>
            </a:r>
            <a:r>
              <a:rPr lang="en-US" sz="2200" dirty="0" err="1" smtClean="0">
                <a:solidFill>
                  <a:schemeClr val="tx1"/>
                </a:solidFill>
              </a:rPr>
              <a:t>i</a:t>
            </a:r>
            <a:r>
              <a:rPr lang="en-US" sz="2200" dirty="0" smtClean="0">
                <a:solidFill>
                  <a:schemeClr val="tx1"/>
                </a:solidFill>
              </a:rPr>
              <a:t>, i+s-1)</a:t>
            </a:r>
          </a:p>
          <a:p>
            <a:r>
              <a:rPr lang="en-US" sz="2200" dirty="0" err="1" smtClean="0">
                <a:solidFill>
                  <a:schemeClr val="tx1"/>
                </a:solidFill>
              </a:rPr>
              <a:t>rightChild</a:t>
            </a:r>
            <a:r>
              <a:rPr lang="en-US" sz="2200" dirty="0" smtClean="0">
                <a:solidFill>
                  <a:schemeClr val="tx1"/>
                </a:solidFill>
              </a:rPr>
              <a:t> = </a:t>
            </a:r>
            <a:r>
              <a:rPr lang="en-US" sz="2200" dirty="0" err="1" smtClean="0">
                <a:solidFill>
                  <a:schemeClr val="tx1"/>
                </a:solidFill>
              </a:rPr>
              <a:t>ParseTree</a:t>
            </a:r>
            <a:r>
              <a:rPr lang="en-US" sz="2200" dirty="0" smtClean="0">
                <a:solidFill>
                  <a:schemeClr val="tx1"/>
                </a:solidFill>
              </a:rPr>
              <a:t>(N2, </a:t>
            </a:r>
            <a:r>
              <a:rPr lang="en-US" sz="2200" dirty="0" err="1" smtClean="0">
                <a:solidFill>
                  <a:schemeClr val="tx1"/>
                </a:solidFill>
              </a:rPr>
              <a:t>i+s</a:t>
            </a:r>
            <a:r>
              <a:rPr lang="en-US" sz="2200" dirty="0" smtClean="0">
                <a:solidFill>
                  <a:schemeClr val="tx1"/>
                </a:solidFill>
              </a:rPr>
              <a:t>, j)</a:t>
            </a:r>
          </a:p>
          <a:p>
            <a:r>
              <a:rPr lang="en-US" sz="2200" smtClean="0">
                <a:solidFill>
                  <a:schemeClr val="tx1"/>
                </a:solidFill>
              </a:rPr>
              <a:t>Return Node(N</a:t>
            </a:r>
            <a:r>
              <a:rPr lang="en-US" sz="2200" dirty="0" smtClean="0">
                <a:solidFill>
                  <a:schemeClr val="tx1"/>
                </a:solidFill>
              </a:rPr>
              <a:t>, </a:t>
            </a:r>
            <a:r>
              <a:rPr lang="en-US" sz="2200" dirty="0" err="1" smtClean="0">
                <a:solidFill>
                  <a:schemeClr val="tx1"/>
                </a:solidFill>
              </a:rPr>
              <a:t>leftChild</a:t>
            </a:r>
            <a:r>
              <a:rPr lang="en-US" sz="2200" dirty="0" smtClean="0">
                <a:solidFill>
                  <a:schemeClr val="tx1"/>
                </a:solidFill>
              </a:rPr>
              <a:t>, </a:t>
            </a:r>
            <a:r>
              <a:rPr lang="en-US" sz="2200" dirty="0" err="1" smtClean="0">
                <a:solidFill>
                  <a:schemeClr val="tx1"/>
                </a:solidFill>
              </a:rPr>
              <a:t>rightChild</a:t>
            </a:r>
            <a:r>
              <a:rPr lang="en-US" sz="2200" dirty="0" smtClean="0">
                <a:solidFill>
                  <a:schemeClr val="tx1"/>
                </a:solidFill>
              </a:rPr>
              <a:t>)</a:t>
            </a:r>
            <a:endParaRPr lang="en-US" sz="2200" dirty="0">
              <a:solidFill>
                <a:schemeClr val="tx1"/>
              </a:solidFill>
            </a:endParaRPr>
          </a:p>
        </p:txBody>
      </p:sp>
    </p:spTree>
    <p:extLst>
      <p:ext uri="{BB962C8B-B14F-4D97-AF65-F5344CB8AC3E}">
        <p14:creationId xmlns:p14="http://schemas.microsoft.com/office/powerpoint/2010/main" val="808029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2(</a:t>
            </a:r>
            <a:r>
              <a:rPr lang="en-US" dirty="0" smtClean="0"/>
              <a:t>a)</a:t>
            </a:r>
            <a:r>
              <a:rPr lang="en-US" dirty="0" smtClean="0"/>
              <a:t> - Solution</a:t>
            </a:r>
            <a:endParaRPr lang="en-US" dirty="0"/>
          </a:p>
        </p:txBody>
      </p:sp>
      <p:sp>
        <p:nvSpPr>
          <p:cNvPr id="3" name="Content Placeholder 2"/>
          <p:cNvSpPr>
            <a:spLocks noGrp="1"/>
          </p:cNvSpPr>
          <p:nvPr>
            <p:ph idx="1"/>
          </p:nvPr>
        </p:nvSpPr>
        <p:spPr/>
        <p:txBody>
          <a:bodyPr/>
          <a:lstStyle/>
          <a:p>
            <a:r>
              <a:rPr lang="en-US" sz="2800" dirty="0" smtClean="0"/>
              <a:t>Ambiguity </a:t>
            </a:r>
            <a:r>
              <a:rPr lang="en-US" sz="2800" dirty="0" smtClean="0"/>
              <a:t>: </a:t>
            </a:r>
            <a:r>
              <a:rPr lang="en-US" sz="2400" dirty="0" smtClean="0"/>
              <a:t>If </a:t>
            </a:r>
            <a:r>
              <a:rPr lang="en-US" sz="2400" dirty="0" smtClean="0"/>
              <a:t>a grammar is “ambiguous” does it remain ambiguous after removing epsilon productions </a:t>
            </a:r>
            <a:r>
              <a:rPr lang="en-US" sz="2400" dirty="0" smtClean="0"/>
              <a:t>?</a:t>
            </a:r>
          </a:p>
          <a:p>
            <a:r>
              <a:rPr lang="en-US" sz="2400" dirty="0" smtClean="0"/>
              <a:t>No, it need not. </a:t>
            </a:r>
            <a:r>
              <a:rPr lang="en-US" sz="2400" dirty="0" err="1" smtClean="0"/>
              <a:t>Eg</a:t>
            </a:r>
            <a:r>
              <a:rPr lang="en-US" sz="2400" dirty="0" smtClean="0"/>
              <a:t>. consider the following ambiguous grammar </a:t>
            </a:r>
          </a:p>
          <a:p>
            <a:pPr lvl="1"/>
            <a:r>
              <a:rPr lang="en-US" sz="2000" dirty="0" smtClean="0"/>
              <a:t>S -&gt; a </a:t>
            </a:r>
            <a:r>
              <a:rPr lang="en-US" sz="2000" dirty="0" err="1" smtClean="0"/>
              <a:t>A</a:t>
            </a:r>
            <a:r>
              <a:rPr lang="en-US" sz="2000" dirty="0" smtClean="0"/>
              <a:t> | a</a:t>
            </a:r>
          </a:p>
          <a:p>
            <a:pPr lvl="1"/>
            <a:r>
              <a:rPr lang="en-US" sz="2000" dirty="0" smtClean="0"/>
              <a:t>A -&gt; b | “”</a:t>
            </a:r>
          </a:p>
          <a:p>
            <a:pPr lvl="1"/>
            <a:r>
              <a:rPr lang="en-US" sz="2000" dirty="0" smtClean="0"/>
              <a:t>The grammar has two parse trees for the string: a </a:t>
            </a:r>
          </a:p>
          <a:p>
            <a:r>
              <a:rPr lang="en-US" sz="2400" dirty="0" smtClean="0"/>
              <a:t>After removing epsilon productions we get</a:t>
            </a:r>
          </a:p>
          <a:p>
            <a:pPr lvl="1"/>
            <a:r>
              <a:rPr lang="en-US" sz="2000" dirty="0" smtClean="0"/>
              <a:t>S -&gt; a </a:t>
            </a:r>
            <a:r>
              <a:rPr lang="en-US" sz="2000" dirty="0" err="1" smtClean="0"/>
              <a:t>A</a:t>
            </a:r>
            <a:r>
              <a:rPr lang="en-US" sz="2000" dirty="0" smtClean="0"/>
              <a:t> | a</a:t>
            </a:r>
          </a:p>
          <a:p>
            <a:pPr lvl="1"/>
            <a:r>
              <a:rPr lang="en-US" sz="2000" dirty="0" smtClean="0"/>
              <a:t>A -&gt; b</a:t>
            </a:r>
          </a:p>
          <a:p>
            <a:pPr lvl="1"/>
            <a:r>
              <a:rPr lang="en-US" sz="2000" dirty="0" smtClean="0"/>
              <a:t>There is exactly one parse tree for “a“</a:t>
            </a:r>
            <a:endParaRPr lang="en-US" sz="2000" dirty="0" smtClean="0"/>
          </a:p>
        </p:txBody>
      </p:sp>
    </p:spTree>
    <p:extLst>
      <p:ext uri="{BB962C8B-B14F-4D97-AF65-F5344CB8AC3E}">
        <p14:creationId xmlns:p14="http://schemas.microsoft.com/office/powerpoint/2010/main" val="577216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2(</a:t>
            </a:r>
            <a:r>
              <a:rPr lang="en-US" dirty="0"/>
              <a:t>b</a:t>
            </a:r>
            <a:r>
              <a:rPr lang="en-US" dirty="0" smtClean="0"/>
              <a:t>)</a:t>
            </a:r>
            <a:r>
              <a:rPr lang="en-US" dirty="0" smtClean="0"/>
              <a:t> - Solution</a:t>
            </a:r>
            <a:endParaRPr lang="en-US" dirty="0"/>
          </a:p>
        </p:txBody>
      </p:sp>
      <p:sp>
        <p:nvSpPr>
          <p:cNvPr id="3" name="Content Placeholder 2"/>
          <p:cNvSpPr>
            <a:spLocks noGrp="1"/>
          </p:cNvSpPr>
          <p:nvPr>
            <p:ph idx="1"/>
          </p:nvPr>
        </p:nvSpPr>
        <p:spPr/>
        <p:txBody>
          <a:bodyPr/>
          <a:lstStyle/>
          <a:p>
            <a:r>
              <a:rPr lang="en-US" sz="2800" dirty="0" smtClean="0"/>
              <a:t>LL(1)</a:t>
            </a:r>
            <a:r>
              <a:rPr lang="en-US" sz="2800" dirty="0" smtClean="0"/>
              <a:t>: </a:t>
            </a:r>
            <a:r>
              <a:rPr lang="en-US" sz="2400" dirty="0" smtClean="0"/>
              <a:t>If </a:t>
            </a:r>
            <a:r>
              <a:rPr lang="en-US" sz="2400" dirty="0" smtClean="0"/>
              <a:t>a grammar is </a:t>
            </a:r>
            <a:r>
              <a:rPr lang="en-US" sz="2400" dirty="0" smtClean="0"/>
              <a:t>LL(1) </a:t>
            </a:r>
            <a:r>
              <a:rPr lang="en-US" sz="2400" dirty="0" smtClean="0"/>
              <a:t>does it remain </a:t>
            </a:r>
            <a:r>
              <a:rPr lang="en-US" sz="2400" dirty="0" smtClean="0"/>
              <a:t>LL(1) </a:t>
            </a:r>
            <a:r>
              <a:rPr lang="en-US" sz="2400" dirty="0" smtClean="0"/>
              <a:t>after removing epsilon productions </a:t>
            </a:r>
            <a:r>
              <a:rPr lang="en-US" sz="2400" dirty="0" smtClean="0"/>
              <a:t>?</a:t>
            </a:r>
          </a:p>
          <a:p>
            <a:r>
              <a:rPr lang="en-US" sz="2400" dirty="0" smtClean="0"/>
              <a:t>No, it need not. </a:t>
            </a:r>
            <a:r>
              <a:rPr lang="en-US" sz="2400" dirty="0" err="1" smtClean="0"/>
              <a:t>Eg</a:t>
            </a:r>
            <a:r>
              <a:rPr lang="en-US" sz="2400" dirty="0" smtClean="0"/>
              <a:t>. consider the following LL(1) grammar</a:t>
            </a:r>
          </a:p>
          <a:p>
            <a:pPr lvl="1"/>
            <a:r>
              <a:rPr lang="en-US" sz="2000" dirty="0" smtClean="0"/>
              <a:t>S -&gt; a S b | “”</a:t>
            </a:r>
          </a:p>
          <a:p>
            <a:r>
              <a:rPr lang="en-US" sz="2400" dirty="0" smtClean="0"/>
              <a:t>After removing epsilon productions we get</a:t>
            </a:r>
          </a:p>
          <a:p>
            <a:pPr lvl="1"/>
            <a:r>
              <a:rPr lang="en-US" sz="2000" dirty="0" smtClean="0"/>
              <a:t>S’ -&gt; S | “” </a:t>
            </a:r>
          </a:p>
          <a:p>
            <a:pPr lvl="1"/>
            <a:r>
              <a:rPr lang="en-US" sz="2000" dirty="0" smtClean="0"/>
              <a:t>S -&gt; a S b | a b</a:t>
            </a:r>
          </a:p>
          <a:p>
            <a:pPr lvl="1"/>
            <a:r>
              <a:rPr lang="en-US" sz="2000" dirty="0" smtClean="0"/>
              <a:t>Note: we have created a new start symbol as ‘S’ was </a:t>
            </a:r>
            <a:r>
              <a:rPr lang="en-US" sz="2000" dirty="0" err="1" smtClean="0"/>
              <a:t>nullable</a:t>
            </a:r>
            <a:r>
              <a:rPr lang="en-US" sz="2000" dirty="0" smtClean="0"/>
              <a:t> and appeared on the right hand side</a:t>
            </a:r>
          </a:p>
          <a:p>
            <a:pPr lvl="1"/>
            <a:r>
              <a:rPr lang="en-US" sz="2000" dirty="0" smtClean="0"/>
              <a:t>The grammar is not LL(1) as First(a S b) and First(a b) intersect</a:t>
            </a:r>
          </a:p>
        </p:txBody>
      </p:sp>
    </p:spTree>
    <p:extLst>
      <p:ext uri="{BB962C8B-B14F-4D97-AF65-F5344CB8AC3E}">
        <p14:creationId xmlns:p14="http://schemas.microsoft.com/office/powerpoint/2010/main" val="1258747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960022"/>
          </a:xfrm>
        </p:spPr>
        <p:txBody>
          <a:bodyPr/>
          <a:lstStyle/>
          <a:p>
            <a:r>
              <a:rPr lang="en-US" dirty="0" smtClean="0"/>
              <a:t>Exercise </a:t>
            </a:r>
            <a:r>
              <a:rPr lang="en-US" dirty="0" smtClean="0"/>
              <a:t>2(</a:t>
            </a:r>
            <a:r>
              <a:rPr lang="en-US" dirty="0" smtClean="0"/>
              <a:t>c)</a:t>
            </a:r>
            <a:r>
              <a:rPr lang="en-US" dirty="0" smtClean="0"/>
              <a:t> - Solution</a:t>
            </a:r>
            <a:endParaRPr lang="en-US" dirty="0"/>
          </a:p>
        </p:txBody>
      </p:sp>
      <p:sp>
        <p:nvSpPr>
          <p:cNvPr id="3" name="Content Placeholder 2"/>
          <p:cNvSpPr>
            <a:spLocks noGrp="1"/>
          </p:cNvSpPr>
          <p:nvPr>
            <p:ph idx="1"/>
          </p:nvPr>
        </p:nvSpPr>
        <p:spPr>
          <a:xfrm>
            <a:off x="457200" y="1115392"/>
            <a:ext cx="8229600" cy="4655172"/>
          </a:xfrm>
        </p:spPr>
        <p:txBody>
          <a:bodyPr/>
          <a:lstStyle/>
          <a:p>
            <a:r>
              <a:rPr lang="en-US" sz="2400" dirty="0" smtClean="0"/>
              <a:t>No left recursion</a:t>
            </a:r>
            <a:r>
              <a:rPr lang="en-US" sz="2400" dirty="0" smtClean="0"/>
              <a:t>: </a:t>
            </a:r>
            <a:r>
              <a:rPr lang="en-US" sz="2400" dirty="0" smtClean="0"/>
              <a:t>If </a:t>
            </a:r>
            <a:r>
              <a:rPr lang="en-US" sz="2400" dirty="0" smtClean="0"/>
              <a:t>a grammar </a:t>
            </a:r>
            <a:r>
              <a:rPr lang="en-US" sz="2400" dirty="0" smtClean="0"/>
              <a:t>has no left recursion </a:t>
            </a:r>
            <a:r>
              <a:rPr lang="en-US" sz="2400" dirty="0" smtClean="0"/>
              <a:t>does </a:t>
            </a:r>
            <a:r>
              <a:rPr lang="en-US" sz="2400" dirty="0" smtClean="0"/>
              <a:t>it remain </a:t>
            </a:r>
            <a:r>
              <a:rPr lang="en-US" sz="2400" dirty="0" smtClean="0"/>
              <a:t>without left recursion </a:t>
            </a:r>
            <a:r>
              <a:rPr lang="en-US" sz="2400" dirty="0" smtClean="0"/>
              <a:t>after removing epsilon productions </a:t>
            </a:r>
            <a:r>
              <a:rPr lang="en-US" sz="2400" dirty="0" smtClean="0"/>
              <a:t>?</a:t>
            </a:r>
          </a:p>
          <a:p>
            <a:r>
              <a:rPr lang="en-US" sz="2400" dirty="0" smtClean="0"/>
              <a:t>No, it need not. </a:t>
            </a:r>
            <a:r>
              <a:rPr lang="en-US" sz="2400" dirty="0" err="1" smtClean="0"/>
              <a:t>Eg</a:t>
            </a:r>
            <a:r>
              <a:rPr lang="en-US" sz="2400" dirty="0" smtClean="0"/>
              <a:t>. consider the following non-left recursive grammar</a:t>
            </a:r>
          </a:p>
          <a:p>
            <a:pPr lvl="1"/>
            <a:r>
              <a:rPr lang="en-US" sz="2000" dirty="0" smtClean="0"/>
              <a:t>S -&gt; B S </a:t>
            </a:r>
            <a:r>
              <a:rPr lang="en-US" sz="2000" dirty="0"/>
              <a:t>a</a:t>
            </a:r>
            <a:r>
              <a:rPr lang="en-US" sz="2000" dirty="0" smtClean="0"/>
              <a:t> |a </a:t>
            </a:r>
          </a:p>
          <a:p>
            <a:pPr lvl="1"/>
            <a:r>
              <a:rPr lang="en-US" sz="2000" dirty="0" smtClean="0"/>
              <a:t>B -&gt; “” | b</a:t>
            </a:r>
          </a:p>
          <a:p>
            <a:r>
              <a:rPr lang="en-US" sz="2400" dirty="0" smtClean="0"/>
              <a:t>After removing epsilon productions we get</a:t>
            </a:r>
          </a:p>
          <a:p>
            <a:pPr lvl="1"/>
            <a:r>
              <a:rPr lang="en-US" sz="2000" dirty="0" smtClean="0"/>
              <a:t>S -&gt; B S a | S a | a </a:t>
            </a:r>
          </a:p>
          <a:p>
            <a:pPr lvl="1"/>
            <a:r>
              <a:rPr lang="en-US" sz="2000" dirty="0" smtClean="0"/>
              <a:t>B -&gt; “” | b</a:t>
            </a:r>
          </a:p>
          <a:p>
            <a:pPr lvl="1"/>
            <a:r>
              <a:rPr lang="en-US" sz="2000" dirty="0" smtClean="0"/>
              <a:t>The production S -&gt; S a is a left recursive production</a:t>
            </a:r>
          </a:p>
          <a:p>
            <a:r>
              <a:rPr lang="en-US" sz="2200" dirty="0" smtClean="0">
                <a:solidFill>
                  <a:srgbClr val="FF0000"/>
                </a:solidFill>
              </a:rPr>
              <a:t>Note: this also means that we have to eliminate epsilons before removing left recursion using the approach described in </a:t>
            </a:r>
            <a:r>
              <a:rPr lang="en-US" sz="2200" dirty="0" err="1" smtClean="0">
                <a:solidFill>
                  <a:srgbClr val="FF0000"/>
                </a:solidFill>
              </a:rPr>
              <a:t>lecturecise</a:t>
            </a:r>
            <a:r>
              <a:rPr lang="en-US" sz="2200" dirty="0" smtClean="0">
                <a:solidFill>
                  <a:srgbClr val="FF0000"/>
                </a:solidFill>
              </a:rPr>
              <a:t> 10</a:t>
            </a:r>
          </a:p>
        </p:txBody>
      </p:sp>
    </p:spTree>
    <p:extLst>
      <p:ext uri="{BB962C8B-B14F-4D97-AF65-F5344CB8AC3E}">
        <p14:creationId xmlns:p14="http://schemas.microsoft.com/office/powerpoint/2010/main" val="398646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022"/>
          </a:xfrm>
        </p:spPr>
        <p:txBody>
          <a:bodyPr/>
          <a:lstStyle/>
          <a:p>
            <a:r>
              <a:rPr lang="en-US" dirty="0" smtClean="0"/>
              <a:t>Exercise </a:t>
            </a:r>
            <a:r>
              <a:rPr lang="en-US" dirty="0" smtClean="0"/>
              <a:t>2(</a:t>
            </a:r>
            <a:r>
              <a:rPr lang="en-US" dirty="0"/>
              <a:t>d</a:t>
            </a:r>
            <a:r>
              <a:rPr lang="en-US" dirty="0" smtClean="0"/>
              <a:t>)</a:t>
            </a:r>
            <a:r>
              <a:rPr lang="en-US" dirty="0" smtClean="0"/>
              <a:t> 	- Solution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861392"/>
                <a:ext cx="8229600" cy="5742608"/>
              </a:xfrm>
            </p:spPr>
            <p:txBody>
              <a:bodyPr/>
              <a:lstStyle/>
              <a:p>
                <a:pPr marL="0" indent="0">
                  <a:buNone/>
                </a:pPr>
                <a:r>
                  <a:rPr lang="en-US" sz="2200" dirty="0" smtClean="0"/>
                  <a:t>Unambiguity</a:t>
                </a:r>
                <a:r>
                  <a:rPr lang="en-US" sz="2200" dirty="0" smtClean="0"/>
                  <a:t>: </a:t>
                </a:r>
                <a:r>
                  <a:rPr lang="en-US" sz="2200" dirty="0" smtClean="0"/>
                  <a:t>If </a:t>
                </a:r>
                <a:r>
                  <a:rPr lang="en-US" sz="2200" dirty="0" smtClean="0"/>
                  <a:t>a </a:t>
                </a:r>
                <a:r>
                  <a:rPr lang="en-US" sz="2200" dirty="0" smtClean="0"/>
                  <a:t>grammar is unambiguous does it remain unambiguous after </a:t>
                </a:r>
                <a:r>
                  <a:rPr lang="en-US" sz="2200" dirty="0" smtClean="0"/>
                  <a:t>removing epsilon productions </a:t>
                </a:r>
                <a:r>
                  <a:rPr lang="en-US" sz="2200" dirty="0" smtClean="0"/>
                  <a:t>?</a:t>
                </a:r>
              </a:p>
              <a:p>
                <a:r>
                  <a:rPr lang="en-US" sz="2000" dirty="0" smtClean="0">
                    <a:solidFill>
                      <a:schemeClr val="tx1"/>
                    </a:solidFill>
                  </a:rPr>
                  <a:t>Yes.</a:t>
                </a:r>
                <a:r>
                  <a:rPr lang="en-US" sz="2000" dirty="0">
                    <a:solidFill>
                      <a:schemeClr val="tx1"/>
                    </a:solidFill>
                  </a:rPr>
                  <a:t> </a:t>
                </a:r>
                <a:r>
                  <a:rPr lang="en-US" sz="2000" dirty="0" smtClean="0">
                    <a:solidFill>
                      <a:schemeClr val="tx1"/>
                    </a:solidFill>
                  </a:rPr>
                  <a:t>Proof: Let G’ be obtained from G by eliminating epsilon productions</a:t>
                </a:r>
                <a:endParaRPr lang="en-US" sz="2000" dirty="0">
                  <a:solidFill>
                    <a:schemeClr val="tx1"/>
                  </a:solidFill>
                </a:endParaRPr>
              </a:p>
              <a:p>
                <a:pPr marL="0" indent="0">
                  <a:buNone/>
                </a:pPr>
                <a:r>
                  <a:rPr lang="en-US" sz="2000" dirty="0" smtClean="0"/>
                  <a:t>Let’s prove the contra-positive form: if there are two left most derivations for a word w in G’ then there will be two left most derivations for w in G</a:t>
                </a:r>
              </a:p>
              <a:p>
                <a:pPr lvl="1"/>
                <a:r>
                  <a:rPr lang="en-US" sz="1800" dirty="0" smtClean="0"/>
                  <a:t>Let D1 and D2 be two left most derivations for the word w in G’</a:t>
                </a:r>
              </a:p>
              <a:p>
                <a:pPr lvl="1"/>
                <a:r>
                  <a:rPr lang="en-US" sz="1800" dirty="0" smtClean="0"/>
                  <a:t>If all the productions used in D1 and D2 are also present in the G then D1 and D2 are also feasible in G, which will imply the claim.</a:t>
                </a:r>
              </a:p>
              <a:p>
                <a:pPr lvl="1"/>
                <a:r>
                  <a:rPr lang="en-US" sz="1800" dirty="0" smtClean="0"/>
                  <a:t>Therefore, say D1 or D2 use productions denoted using: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𝛾</m:t>
                        </m:r>
                      </m:e>
                      <m:sub>
                        <m:r>
                          <a:rPr lang="en-US" sz="1800" b="0" i="1" smtClean="0">
                            <a:latin typeface="Cambria Math" panose="02040503050406030204" pitchFamily="18" charset="0"/>
                          </a:rPr>
                          <m:t>𝑗</m:t>
                        </m:r>
                      </m:sub>
                    </m:sSub>
                    <m:r>
                      <a:rPr lang="en-US" sz="1800" b="0" i="1" smtClean="0">
                        <a:latin typeface="Cambria Math" panose="02040503050406030204" pitchFamily="18" charset="0"/>
                      </a:rPr>
                      <m:t> </m:t>
                    </m:r>
                  </m:oMath>
                </a14:m>
                <a:r>
                  <a:rPr lang="en-US" sz="1800" dirty="0" smtClean="0"/>
                  <a:t>that did not belong to G. </a:t>
                </a:r>
                <a:endParaRPr lang="en-US" sz="1800" dirty="0"/>
              </a:p>
              <a:p>
                <a:pPr lvl="1"/>
                <a:r>
                  <a:rPr lang="en-US" sz="1800" dirty="0" smtClean="0"/>
                  <a:t>For each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𝛾</m:t>
                        </m:r>
                      </m:e>
                      <m:sub>
                        <m:r>
                          <a:rPr lang="en-US" sz="1800" b="0" i="1" smtClean="0">
                            <a:latin typeface="Cambria Math" panose="02040503050406030204" pitchFamily="18" charset="0"/>
                          </a:rPr>
                          <m:t>𝑗</m:t>
                        </m:r>
                      </m:sub>
                    </m:sSub>
                  </m:oMath>
                </a14:m>
                <a:r>
                  <a:rPr lang="en-US" sz="1800" dirty="0" smtClean="0"/>
                  <a:t> (except when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𝑖</m:t>
                        </m:r>
                      </m:sub>
                    </m:sSub>
                  </m:oMath>
                </a14:m>
                <a:r>
                  <a:rPr lang="en-US" sz="1800" dirty="0" smtClean="0"/>
                  <a:t> is a start symbol), there exists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𝑖</m:t>
                        </m:r>
                      </m:sub>
                    </m:sSub>
                    <m:r>
                      <a:rPr lang="en-US" sz="1800" i="1">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𝑗</m:t>
                        </m:r>
                      </m:sub>
                    </m:sSub>
                  </m:oMath>
                </a14:m>
                <a:r>
                  <a:rPr lang="en-US" sz="1800" dirty="0" smtClean="0"/>
                  <a:t> belonging to G such that </a:t>
                </a:r>
                <a14:m>
                  <m:oMath xmlns:m="http://schemas.openxmlformats.org/officeDocument/2006/math">
                    <m:sSub>
                      <m:sSubPr>
                        <m:ctrlPr>
                          <a:rPr lang="en-US" sz="1800" b="0" i="1" smtClean="0">
                            <a:latin typeface="Cambria Math" panose="02040503050406030204" pitchFamily="18" charset="0"/>
                          </a:rPr>
                        </m:ctrlPr>
                      </m:sSubPr>
                      <m:e>
                        <m:r>
                          <a:rPr lang="en-US" sz="1800" i="1">
                            <a:latin typeface="Cambria Math" panose="02040503050406030204" pitchFamily="18" charset="0"/>
                          </a:rPr>
                          <m:t>𝛾</m:t>
                        </m:r>
                      </m:e>
                      <m:sub>
                        <m:r>
                          <a:rPr lang="en-US" sz="1800" b="0" i="1" smtClean="0">
                            <a:latin typeface="Cambria Math" panose="02040503050406030204" pitchFamily="18" charset="0"/>
                          </a:rPr>
                          <m:t>𝑗</m:t>
                        </m:r>
                      </m:sub>
                    </m:sSub>
                  </m:oMath>
                </a14:m>
                <a:r>
                  <a:rPr lang="en-US" sz="1800" dirty="0" smtClean="0"/>
                  <a:t> is obtained from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𝑗</m:t>
                        </m:r>
                      </m:sub>
                    </m:sSub>
                  </m:oMath>
                </a14:m>
                <a:r>
                  <a:rPr lang="en-US" sz="1800" dirty="0" smtClean="0"/>
                  <a:t> by removing </a:t>
                </a:r>
                <a:r>
                  <a:rPr lang="en-US" sz="1800" dirty="0" err="1" smtClean="0"/>
                  <a:t>nullable</a:t>
                </a:r>
                <a:r>
                  <a:rPr lang="en-US" sz="1800" dirty="0" smtClean="0"/>
                  <a:t> non-terminals from some positions (denoted by say </a:t>
                </a:r>
                <a14:m>
                  <m:oMath xmlns:m="http://schemas.openxmlformats.org/officeDocument/2006/math">
                    <m:acc>
                      <m:accPr>
                        <m:chr m:val="̅"/>
                        <m:ctrlPr>
                          <a:rPr lang="en-US" sz="1800" b="0" i="1" smtClean="0">
                            <a:latin typeface="Cambria Math" panose="02040503050406030204" pitchFamily="18" charset="0"/>
                          </a:rPr>
                        </m:ctrlPr>
                      </m:acc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𝑋</m:t>
                            </m:r>
                          </m:e>
                          <m:sub>
                            <m:r>
                              <a:rPr lang="en-US" sz="1800" b="0" i="1" smtClean="0">
                                <a:latin typeface="Cambria Math" panose="02040503050406030204" pitchFamily="18" charset="0"/>
                              </a:rPr>
                              <m:t>𝑗</m:t>
                            </m:r>
                          </m:sub>
                        </m:sSub>
                      </m:e>
                    </m:acc>
                  </m:oMath>
                </a14:m>
                <a:r>
                  <a:rPr lang="en-US" sz="1800" dirty="0" smtClean="0"/>
                  <a:t>).</a:t>
                </a:r>
              </a:p>
              <a:p>
                <a:pPr lvl="1"/>
                <a:r>
                  <a:rPr lang="en-US" sz="1800" dirty="0"/>
                  <a:t>Hence, we can create </a:t>
                </a:r>
                <a:r>
                  <a:rPr lang="en-US" sz="1800" dirty="0" smtClean="0"/>
                  <a:t>new </a:t>
                </a:r>
                <a:r>
                  <a:rPr lang="en-US" sz="1800" dirty="0"/>
                  <a:t>derivations D1’ and D2’ from D1 </a:t>
                </a:r>
                <a:r>
                  <a:rPr lang="en-US" sz="1800" dirty="0"/>
                  <a:t>and D2 by replacing every use of the rule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𝛾</m:t>
                        </m:r>
                      </m:e>
                      <m:sub>
                        <m:r>
                          <a:rPr lang="en-US" sz="1800" i="1">
                            <a:latin typeface="Cambria Math" panose="02040503050406030204" pitchFamily="18" charset="0"/>
                          </a:rPr>
                          <m:t>𝑗</m:t>
                        </m:r>
                      </m:sub>
                    </m:sSub>
                  </m:oMath>
                </a14:m>
                <a:r>
                  <a:rPr lang="en-US" sz="1800" dirty="0"/>
                  <a:t> by </a:t>
                </a:r>
                <a14:m>
                  <m:oMath xmlns:m="http://schemas.openxmlformats.org/officeDocument/2006/math">
                    <m:r>
                      <a:rPr lang="en-US" sz="1800" i="1">
                        <a:latin typeface="Cambria Math" panose="02040503050406030204" pitchFamily="18" charset="0"/>
                      </a:rPr>
                      <m:t>𝐴</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𝛼</m:t>
                        </m:r>
                      </m:e>
                      <m:sub>
                        <m:r>
                          <a:rPr lang="en-US" sz="1800" i="1">
                            <a:latin typeface="Cambria Math" panose="02040503050406030204" pitchFamily="18" charset="0"/>
                          </a:rPr>
                          <m:t>𝑗</m:t>
                        </m:r>
                      </m:sub>
                    </m:sSub>
                  </m:oMath>
                </a14:m>
                <a:r>
                  <a:rPr lang="en-US" sz="1800" dirty="0"/>
                  <a:t> and deriving empty strings </a:t>
                </a:r>
                <a:r>
                  <a:rPr lang="en-US" sz="1800" dirty="0"/>
                  <a:t>(using productions of </a:t>
                </a:r>
                <a:r>
                  <a:rPr lang="en-US" sz="1800" dirty="0" smtClean="0"/>
                  <a:t>G) from non-terminals in positions</a:t>
                </a:r>
                <a14:m>
                  <m:oMath xmlns:m="http://schemas.openxmlformats.org/officeDocument/2006/math">
                    <m:r>
                      <a:rPr lang="en-US" sz="1800">
                        <a:latin typeface="Cambria Math" panose="02040503050406030204" pitchFamily="18" charset="0"/>
                      </a:rPr>
                      <m:t> </m:t>
                    </m:r>
                    <m:acc>
                      <m:accPr>
                        <m:chr m:val="̅"/>
                        <m:ctrlPr>
                          <a:rPr lang="en-US" sz="1800" i="1">
                            <a:latin typeface="Cambria Math" panose="02040503050406030204" pitchFamily="18" charset="0"/>
                          </a:rPr>
                        </m:ctrlPr>
                      </m:accPr>
                      <m:e>
                        <m:sSub>
                          <m:sSubPr>
                            <m:ctrlPr>
                              <a:rPr lang="en-US" sz="1800" i="1">
                                <a:latin typeface="Cambria Math" panose="02040503050406030204" pitchFamily="18" charset="0"/>
                              </a:rPr>
                            </m:ctrlPr>
                          </m:sSubPr>
                          <m:e>
                            <m:r>
                              <a:rPr lang="en-US" sz="1800" i="1">
                                <a:latin typeface="Cambria Math" panose="02040503050406030204" pitchFamily="18" charset="0"/>
                              </a:rPr>
                              <m:t>𝑋</m:t>
                            </m:r>
                          </m:e>
                          <m:sub>
                            <m:r>
                              <a:rPr lang="en-US" sz="1800" i="1">
                                <a:latin typeface="Cambria Math" panose="02040503050406030204" pitchFamily="18" charset="0"/>
                              </a:rPr>
                              <m:t>𝑗</m:t>
                            </m:r>
                          </m:sub>
                        </m:sSub>
                      </m:e>
                    </m:acc>
                  </m:oMath>
                </a14:m>
                <a:endParaRPr lang="en-US" sz="1600" dirty="0"/>
              </a:p>
              <a:p>
                <a:pPr lvl="1"/>
                <a:endParaRPr lang="en-US" sz="1600" dirty="0" smtClean="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marL="0" indent="0">
                  <a:buNone/>
                </a:pPr>
                <a:endParaRPr lang="en-US" sz="24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861392"/>
                <a:ext cx="8229600" cy="5742608"/>
              </a:xfrm>
              <a:blipFill rotWithShape="0">
                <a:blip r:embed="rId2"/>
                <a:stretch>
                  <a:fillRect l="-963" t="-637" r="-963"/>
                </a:stretch>
              </a:blipFill>
            </p:spPr>
            <p:txBody>
              <a:bodyPr/>
              <a:lstStyle/>
              <a:p>
                <a:r>
                  <a:rPr lang="en-US">
                    <a:noFill/>
                  </a:rPr>
                  <a:t> </a:t>
                </a:r>
              </a:p>
            </p:txBody>
          </p:sp>
        </mc:Fallback>
      </mc:AlternateContent>
    </p:spTree>
    <p:extLst>
      <p:ext uri="{BB962C8B-B14F-4D97-AF65-F5344CB8AC3E}">
        <p14:creationId xmlns:p14="http://schemas.microsoft.com/office/powerpoint/2010/main" val="707561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303"/>
            <a:ext cx="8229600" cy="674363"/>
          </a:xfrm>
        </p:spPr>
        <p:txBody>
          <a:bodyPr/>
          <a:lstStyle/>
          <a:p>
            <a:r>
              <a:rPr lang="en-US" dirty="0"/>
              <a:t>Exercise 2(d) 	- Solution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97933" y="1327059"/>
                <a:ext cx="8229600" cy="5530941"/>
              </a:xfrm>
            </p:spPr>
            <p:txBody>
              <a:bodyPr/>
              <a:lstStyle/>
              <a:p>
                <a:r>
                  <a:rPr lang="en-US" sz="1800" dirty="0" smtClean="0">
                    <a:solidFill>
                      <a:schemeClr val="tx1"/>
                    </a:solidFill>
                  </a:rPr>
                  <a:t>If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𝐴</m:t>
                        </m:r>
                      </m:e>
                      <m:sub>
                        <m:r>
                          <a:rPr lang="en-US" sz="1800" i="1">
                            <a:solidFill>
                              <a:schemeClr val="tx1"/>
                            </a:solidFill>
                            <a:latin typeface="Cambria Math" panose="02040503050406030204" pitchFamily="18" charset="0"/>
                          </a:rPr>
                          <m:t>𝑖</m:t>
                        </m:r>
                      </m:sub>
                    </m:sSub>
                  </m:oMath>
                </a14:m>
                <a:r>
                  <a:rPr lang="en-US" sz="1800" dirty="0">
                    <a:solidFill>
                      <a:schemeClr val="tx1"/>
                    </a:solidFill>
                  </a:rPr>
                  <a:t> was the start symbol of G’ and it does not belong to G then we remove the derivation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𝐴</m:t>
                        </m:r>
                      </m:e>
                      <m:sub>
                        <m:r>
                          <a:rPr lang="en-US" sz="1800" i="1">
                            <a:solidFill>
                              <a:schemeClr val="tx1"/>
                            </a:solidFill>
                            <a:latin typeface="Cambria Math" panose="02040503050406030204" pitchFamily="18" charset="0"/>
                          </a:rPr>
                          <m:t>𝑖</m:t>
                        </m:r>
                      </m:sub>
                    </m:sSub>
                    <m:r>
                      <a:rPr lang="en-US" sz="1800" i="1">
                        <a:solidFill>
                          <a:schemeClr val="tx1"/>
                        </a:solidFill>
                        <a:latin typeface="Cambria Math" panose="02040503050406030204" pitchFamily="18" charset="0"/>
                      </a:rPr>
                      <m:t> →</m:t>
                    </m:r>
                    <m:r>
                      <a:rPr lang="en-US" sz="1800" i="1">
                        <a:solidFill>
                          <a:schemeClr val="tx1"/>
                        </a:solidFill>
                        <a:latin typeface="Cambria Math" panose="02040503050406030204" pitchFamily="18" charset="0"/>
                      </a:rPr>
                      <m:t>𝑆</m:t>
                    </m:r>
                  </m:oMath>
                </a14:m>
                <a:r>
                  <a:rPr lang="en-US" sz="1800" dirty="0">
                    <a:solidFill>
                      <a:schemeClr val="tx1"/>
                    </a:solidFill>
                  </a:rPr>
                  <a:t> at the start of G’ and replace it with the start of symbol S of G</a:t>
                </a:r>
              </a:p>
              <a:p>
                <a:r>
                  <a:rPr lang="en-US" sz="1800" dirty="0">
                    <a:solidFill>
                      <a:schemeClr val="tx1"/>
                    </a:solidFill>
                  </a:rPr>
                  <a:t>Will the resulting </a:t>
                </a:r>
                <a:r>
                  <a:rPr lang="en-US" sz="1800" dirty="0">
                    <a:solidFill>
                      <a:schemeClr val="tx1"/>
                    </a:solidFill>
                  </a:rPr>
                  <a:t>derivations D1</a:t>
                </a:r>
                <a:r>
                  <a:rPr lang="en-US" sz="1800" dirty="0">
                    <a:solidFill>
                      <a:schemeClr val="tx1"/>
                    </a:solidFill>
                  </a:rPr>
                  <a:t>’ and </a:t>
                </a:r>
                <a:r>
                  <a:rPr lang="en-US" sz="1800" dirty="0">
                    <a:solidFill>
                      <a:schemeClr val="tx1"/>
                    </a:solidFill>
                  </a:rPr>
                  <a:t>D2</a:t>
                </a:r>
                <a:r>
                  <a:rPr lang="en-US" sz="1800" dirty="0">
                    <a:solidFill>
                      <a:schemeClr val="tx1"/>
                    </a:solidFill>
                  </a:rPr>
                  <a:t>’ be distinct </a:t>
                </a:r>
                <a:r>
                  <a:rPr lang="en-US" sz="1800" dirty="0" smtClean="0">
                    <a:solidFill>
                      <a:schemeClr val="tx1"/>
                    </a:solidFill>
                  </a:rPr>
                  <a:t>?</a:t>
                </a:r>
              </a:p>
              <a:p>
                <a:r>
                  <a:rPr lang="en-US" sz="1800" dirty="0" smtClean="0">
                    <a:solidFill>
                      <a:schemeClr val="tx1"/>
                    </a:solidFill>
                  </a:rPr>
                  <a:t>Consider the point where D1 and D2 diverge</a:t>
                </a:r>
                <a:r>
                  <a:rPr lang="en-US" sz="1800" dirty="0">
                    <a:solidFill>
                      <a:schemeClr val="tx1"/>
                    </a:solidFill>
                  </a:rPr>
                  <a:t>.</a:t>
                </a:r>
                <a:r>
                  <a:rPr lang="en-US" sz="1800" dirty="0" smtClean="0">
                    <a:solidFill>
                      <a:schemeClr val="tx1"/>
                    </a:solidFill>
                  </a:rPr>
                  <a:t> Let</a:t>
                </a:r>
              </a:p>
              <a:p>
                <a:pPr lvl="1"/>
                <a:r>
                  <a:rPr lang="en-US" sz="1600" dirty="0" smtClean="0">
                    <a:solidFill>
                      <a:schemeClr val="tx1"/>
                    </a:solidFill>
                  </a:rPr>
                  <a:t>D1: </a:t>
                </a:r>
                <a14:m>
                  <m:oMath xmlns:m="http://schemas.openxmlformats.org/officeDocument/2006/math">
                    <m:r>
                      <a:rPr lang="en-US" sz="1600" b="0" i="1" smtClean="0">
                        <a:solidFill>
                          <a:schemeClr val="tx1"/>
                        </a:solidFill>
                        <a:latin typeface="Cambria Math" panose="02040503050406030204" pitchFamily="18" charset="0"/>
                      </a:rPr>
                      <m:t>𝑆</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𝑥𝐵</m:t>
                    </m:r>
                    <m:r>
                      <a:rPr lang="en-US" sz="1600" b="0" i="1" smtClean="0">
                        <a:solidFill>
                          <a:schemeClr val="tx1"/>
                        </a:solidFill>
                        <a:latin typeface="Cambria Math" panose="02040503050406030204" pitchFamily="18" charset="0"/>
                      </a:rPr>
                      <m:t>𝛼</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𝑥</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𝛽</m:t>
                        </m:r>
                      </m:e>
                      <m:sub>
                        <m:r>
                          <a:rPr lang="en-US" sz="1600" b="0" i="1" smtClean="0">
                            <a:solidFill>
                              <a:schemeClr val="tx1"/>
                            </a:solidFill>
                            <a:latin typeface="Cambria Math" panose="02040503050406030204" pitchFamily="18" charset="0"/>
                          </a:rPr>
                          <m:t>1</m:t>
                        </m:r>
                      </m:sub>
                    </m:sSub>
                    <m:r>
                      <a:rPr lang="en-US" sz="1600" b="0" i="1" smtClean="0">
                        <a:solidFill>
                          <a:schemeClr val="tx1"/>
                        </a:solidFill>
                        <a:latin typeface="Cambria Math" panose="02040503050406030204" pitchFamily="18" charset="0"/>
                      </a:rPr>
                      <m:t>𝛼</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m:t>
                        </m:r>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𝑤</m:t>
                    </m:r>
                  </m:oMath>
                </a14:m>
                <a:endParaRPr lang="en-US" sz="1600" b="0" dirty="0" smtClean="0">
                  <a:solidFill>
                    <a:schemeClr val="tx1"/>
                  </a:solidFill>
                </a:endParaRPr>
              </a:p>
              <a:p>
                <a:pPr lvl="1"/>
                <a:r>
                  <a:rPr lang="en-US" sz="1600" dirty="0" smtClean="0">
                    <a:solidFill>
                      <a:schemeClr val="tx1"/>
                    </a:solidFill>
                  </a:rPr>
                  <a:t>D2: </a:t>
                </a:r>
                <a:r>
                  <a:rPr lang="en-US" sz="1600" dirty="0">
                    <a:solidFill>
                      <a:schemeClr val="tx1"/>
                    </a:solidFill>
                  </a:rPr>
                  <a:t> </a:t>
                </a:r>
                <a14:m>
                  <m:oMath xmlns:m="http://schemas.openxmlformats.org/officeDocument/2006/math">
                    <m:r>
                      <a:rPr lang="en-US" sz="1600" i="1">
                        <a:solidFill>
                          <a:schemeClr val="tx1"/>
                        </a:solidFill>
                        <a:latin typeface="Cambria Math" panose="02040503050406030204" pitchFamily="18" charset="0"/>
                      </a:rPr>
                      <m:t>𝑆</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m:t>
                        </m:r>
                      </m:e>
                      <m:sup>
                        <m:r>
                          <a:rPr lang="en-US" sz="1600" i="1">
                            <a:solidFill>
                              <a:schemeClr val="tx1"/>
                            </a:solidFill>
                            <a:latin typeface="Cambria Math" panose="02040503050406030204" pitchFamily="18" charset="0"/>
                          </a:rPr>
                          <m:t>∗</m:t>
                        </m:r>
                      </m:sup>
                    </m:sSup>
                    <m:r>
                      <a:rPr lang="en-US" sz="1600" i="1">
                        <a:solidFill>
                          <a:schemeClr val="tx1"/>
                        </a:solidFill>
                        <a:latin typeface="Cambria Math" panose="02040503050406030204" pitchFamily="18" charset="0"/>
                      </a:rPr>
                      <m:t>𝑥𝐵</m:t>
                    </m:r>
                    <m:r>
                      <a:rPr lang="en-US" sz="1600" i="1">
                        <a:solidFill>
                          <a:schemeClr val="tx1"/>
                        </a:solidFill>
                        <a:latin typeface="Cambria Math" panose="02040503050406030204" pitchFamily="18" charset="0"/>
                      </a:rPr>
                      <m:t>𝛼</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𝑥</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𝛽</m:t>
                        </m:r>
                      </m:e>
                      <m:sub>
                        <m:r>
                          <a:rPr lang="en-US" sz="1600" b="0" i="1" smtClean="0">
                            <a:solidFill>
                              <a:schemeClr val="tx1"/>
                            </a:solidFill>
                            <a:latin typeface="Cambria Math" panose="02040503050406030204" pitchFamily="18" charset="0"/>
                          </a:rPr>
                          <m:t>2</m:t>
                        </m:r>
                      </m:sub>
                    </m:sSub>
                    <m:r>
                      <a:rPr lang="en-US" sz="1600" i="1">
                        <a:solidFill>
                          <a:schemeClr val="tx1"/>
                        </a:solidFill>
                        <a:latin typeface="Cambria Math" panose="02040503050406030204" pitchFamily="18" charset="0"/>
                      </a:rPr>
                      <m:t>𝛼</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m:t>
                        </m:r>
                      </m:e>
                      <m:sup>
                        <m:r>
                          <a:rPr lang="en-US" sz="1600" i="1">
                            <a:solidFill>
                              <a:schemeClr val="tx1"/>
                            </a:solidFill>
                            <a:latin typeface="Cambria Math" panose="02040503050406030204" pitchFamily="18" charset="0"/>
                          </a:rPr>
                          <m:t>∗</m:t>
                        </m:r>
                      </m:sup>
                    </m:sSup>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𝑤</m:t>
                    </m:r>
                  </m:oMath>
                </a14:m>
                <a:endParaRPr lang="en-US" sz="2000" dirty="0">
                  <a:solidFill>
                    <a:schemeClr val="tx1"/>
                  </a:solidFill>
                </a:endParaRPr>
              </a:p>
              <a:p>
                <a:r>
                  <a:rPr lang="en-US" sz="1800" dirty="0" smtClean="0">
                    <a:solidFill>
                      <a:schemeClr val="tx1"/>
                    </a:solidFill>
                  </a:rPr>
                  <a:t>If neither </a:t>
                </a:r>
                <a14:m>
                  <m:oMath xmlns:m="http://schemas.openxmlformats.org/officeDocument/2006/math">
                    <m:r>
                      <a:rPr lang="en-US" sz="1800" i="1">
                        <a:solidFill>
                          <a:schemeClr val="tx1"/>
                        </a:solidFill>
                        <a:latin typeface="Cambria Math" panose="02040503050406030204" pitchFamily="18" charset="0"/>
                      </a:rPr>
                      <m:t>𝐵</m:t>
                    </m:r>
                    <m:r>
                      <a:rPr lang="en-US" sz="1800" b="0" i="1" smtClean="0">
                        <a:solidFill>
                          <a:schemeClr val="tx1"/>
                        </a:solidFill>
                        <a:latin typeface="Cambria Math" panose="02040503050406030204" pitchFamily="18" charset="0"/>
                      </a:rPr>
                      <m:t>→</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𝛽</m:t>
                        </m:r>
                      </m:e>
                      <m:sub>
                        <m:r>
                          <a:rPr lang="en-US" sz="1800" b="0" i="1" smtClean="0">
                            <a:solidFill>
                              <a:schemeClr val="tx1"/>
                            </a:solidFill>
                            <a:latin typeface="Cambria Math" panose="02040503050406030204" pitchFamily="18" charset="0"/>
                          </a:rPr>
                          <m:t>1</m:t>
                        </m:r>
                      </m:sub>
                    </m:sSub>
                  </m:oMath>
                </a14:m>
                <a:r>
                  <a:rPr lang="en-US" sz="1800" dirty="0" smtClean="0">
                    <a:solidFill>
                      <a:schemeClr val="tx1"/>
                    </a:solidFill>
                  </a:rPr>
                  <a:t> or </a:t>
                </a:r>
                <a14:m>
                  <m:oMath xmlns:m="http://schemas.openxmlformats.org/officeDocument/2006/math">
                    <m:r>
                      <a:rPr lang="en-US" sz="1800" i="1">
                        <a:solidFill>
                          <a:schemeClr val="tx1"/>
                        </a:solidFill>
                        <a:latin typeface="Cambria Math" panose="02040503050406030204" pitchFamily="18" charset="0"/>
                      </a:rPr>
                      <m:t>𝐵</m:t>
                    </m:r>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𝛽</m:t>
                        </m:r>
                      </m:e>
                      <m:sub>
                        <m:r>
                          <a:rPr lang="en-US" sz="1800" b="0" i="1" smtClean="0">
                            <a:solidFill>
                              <a:schemeClr val="tx1"/>
                            </a:solidFill>
                            <a:latin typeface="Cambria Math" panose="02040503050406030204" pitchFamily="18" charset="0"/>
                          </a:rPr>
                          <m:t>2</m:t>
                        </m:r>
                      </m:sub>
                    </m:sSub>
                  </m:oMath>
                </a14:m>
                <a:r>
                  <a:rPr lang="en-US" sz="1800" dirty="0" smtClean="0">
                    <a:solidFill>
                      <a:schemeClr val="tx1"/>
                    </a:solidFill>
                  </a:rPr>
                  <a:t> are of the form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𝐴</m:t>
                        </m:r>
                      </m:e>
                      <m:sub>
                        <m:r>
                          <a:rPr lang="en-US" sz="1800" b="0" i="1" smtClean="0">
                            <a:solidFill>
                              <a:schemeClr val="tx1"/>
                            </a:solidFill>
                            <a:latin typeface="Cambria Math" panose="02040503050406030204" pitchFamily="18" charset="0"/>
                          </a:rPr>
                          <m:t>𝑖</m:t>
                        </m:r>
                      </m:sub>
                    </m:sSub>
                    <m:r>
                      <a:rPr lang="en-US" sz="1800" i="1">
                        <a:solidFill>
                          <a:schemeClr val="tx1"/>
                        </a:solidFill>
                        <a:latin typeface="Cambria Math" panose="02040503050406030204" pitchFamily="18" charset="0"/>
                      </a:rPr>
                      <m:t>→</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𝛾</m:t>
                        </m:r>
                      </m:e>
                      <m:sub>
                        <m:r>
                          <a:rPr lang="en-US" sz="1800" b="0" i="1" smtClean="0">
                            <a:solidFill>
                              <a:schemeClr val="tx1"/>
                            </a:solidFill>
                            <a:latin typeface="Cambria Math" panose="02040503050406030204" pitchFamily="18" charset="0"/>
                          </a:rPr>
                          <m:t>𝑗</m:t>
                        </m:r>
                      </m:sub>
                    </m:sSub>
                  </m:oMath>
                </a14:m>
                <a:r>
                  <a:rPr lang="en-US" sz="1800" dirty="0" smtClean="0">
                    <a:solidFill>
                      <a:schemeClr val="tx1"/>
                    </a:solidFill>
                  </a:rPr>
                  <a:t> then D1’ and D2’ will also diverge at the same point as we preserve </a:t>
                </a:r>
                <a14:m>
                  <m:oMath xmlns:m="http://schemas.openxmlformats.org/officeDocument/2006/math">
                    <m:r>
                      <a:rPr lang="en-US" sz="1800" i="1">
                        <a:solidFill>
                          <a:schemeClr val="tx1"/>
                        </a:solidFill>
                        <a:latin typeface="Cambria Math" panose="02040503050406030204" pitchFamily="18" charset="0"/>
                      </a:rPr>
                      <m:t>𝐵</m:t>
                    </m:r>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𝛽</m:t>
                        </m:r>
                      </m:e>
                      <m:sub>
                        <m:r>
                          <a:rPr lang="en-US" sz="1800" i="1">
                            <a:solidFill>
                              <a:schemeClr val="tx1"/>
                            </a:solidFill>
                            <a:latin typeface="Cambria Math" panose="02040503050406030204" pitchFamily="18" charset="0"/>
                          </a:rPr>
                          <m:t>1</m:t>
                        </m:r>
                      </m:sub>
                    </m:sSub>
                  </m:oMath>
                </a14:m>
                <a:r>
                  <a:rPr lang="en-US" sz="1800" dirty="0" smtClean="0">
                    <a:solidFill>
                      <a:schemeClr val="tx1"/>
                    </a:solidFill>
                  </a:rPr>
                  <a:t> and </a:t>
                </a:r>
                <a14:m>
                  <m:oMath xmlns:m="http://schemas.openxmlformats.org/officeDocument/2006/math">
                    <m:r>
                      <a:rPr lang="en-US" sz="1800" i="1">
                        <a:solidFill>
                          <a:schemeClr val="tx1"/>
                        </a:solidFill>
                        <a:latin typeface="Cambria Math" panose="02040503050406030204" pitchFamily="18" charset="0"/>
                      </a:rPr>
                      <m:t>𝐵</m:t>
                    </m:r>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𝛽</m:t>
                        </m:r>
                      </m:e>
                      <m:sub>
                        <m:r>
                          <a:rPr lang="en-US" sz="1800" b="0" i="1" smtClean="0">
                            <a:solidFill>
                              <a:schemeClr val="tx1"/>
                            </a:solidFill>
                            <a:latin typeface="Cambria Math" panose="02040503050406030204" pitchFamily="18" charset="0"/>
                          </a:rPr>
                          <m:t>2</m:t>
                        </m:r>
                      </m:sub>
                    </m:sSub>
                    <m:r>
                      <a:rPr lang="en-US" sz="1800" b="0" i="1" smtClean="0">
                        <a:solidFill>
                          <a:schemeClr val="tx1"/>
                        </a:solidFill>
                        <a:latin typeface="Cambria Math" panose="02040503050406030204" pitchFamily="18" charset="0"/>
                      </a:rPr>
                      <m:t> </m:t>
                    </m:r>
                  </m:oMath>
                </a14:m>
                <a:r>
                  <a:rPr lang="en-US" sz="1800" dirty="0" smtClean="0">
                    <a:solidFill>
                      <a:schemeClr val="tx1"/>
                    </a:solidFill>
                  </a:rPr>
                  <a:t>in D1’, D2’ </a:t>
                </a:r>
                <a:r>
                  <a:rPr lang="en-US" sz="1800" dirty="0" err="1" smtClean="0">
                    <a:solidFill>
                      <a:schemeClr val="tx1"/>
                    </a:solidFill>
                  </a:rPr>
                  <a:t>respec</a:t>
                </a:r>
                <a:r>
                  <a:rPr lang="en-US" sz="1800" dirty="0" smtClean="0">
                    <a:solidFill>
                      <a:schemeClr val="tx1"/>
                    </a:solidFill>
                  </a:rPr>
                  <a:t>.</a:t>
                </a:r>
              </a:p>
              <a:p>
                <a:r>
                  <a:rPr lang="en-US" sz="1800" dirty="0" smtClean="0">
                    <a:solidFill>
                      <a:schemeClr val="tx1"/>
                    </a:solidFill>
                  </a:rPr>
                  <a:t>Case (</a:t>
                </a:r>
                <a:r>
                  <a:rPr lang="en-US" sz="1800" dirty="0" err="1" smtClean="0">
                    <a:solidFill>
                      <a:schemeClr val="tx1"/>
                    </a:solidFill>
                  </a:rPr>
                  <a:t>i</a:t>
                </a:r>
                <a:r>
                  <a:rPr lang="en-US" sz="1800" dirty="0" smtClean="0">
                    <a:solidFill>
                      <a:schemeClr val="tx1"/>
                    </a:solidFill>
                  </a:rPr>
                  <a:t>), say</a:t>
                </a:r>
              </a:p>
              <a:p>
                <a:pPr lvl="1"/>
                <a:r>
                  <a:rPr lang="en-US" sz="1600" dirty="0" smtClean="0"/>
                  <a:t>D1</a:t>
                </a:r>
                <a:r>
                  <a:rPr lang="en-US" sz="1600" dirty="0"/>
                  <a:t>: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𝑥</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𝑖</m:t>
                        </m:r>
                      </m:sub>
                    </m:sSub>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𝛾</m:t>
                        </m:r>
                      </m:e>
                      <m:sub>
                        <m:r>
                          <a:rPr lang="en-US" sz="1600" b="0" i="1" smtClean="0">
                            <a:latin typeface="Cambria Math" panose="02040503050406030204" pitchFamily="18" charset="0"/>
                          </a:rPr>
                          <m:t>𝑗</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endParaRPr lang="en-US" sz="1600" dirty="0"/>
              </a:p>
              <a:p>
                <a:pPr lvl="1"/>
                <a:r>
                  <a:rPr lang="en-US" sz="1600" dirty="0"/>
                  <a:t>D2: </a:t>
                </a:r>
                <a:r>
                  <a:rPr lang="en-US" sz="1600" dirty="0"/>
                  <a:t>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𝑥</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𝑖</m:t>
                        </m:r>
                      </m:sub>
                    </m:sSub>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r>
                      <a:rPr lang="en-US" sz="1600" b="0" i="1" smtClean="0">
                        <a:latin typeface="Cambria Math" panose="02040503050406030204" pitchFamily="18" charset="0"/>
                      </a:rPr>
                      <m:t>𝛽</m:t>
                    </m:r>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r>
                  <a:rPr lang="en-US" sz="2000" dirty="0" smtClean="0"/>
                  <a:t> , </a:t>
                </a:r>
                <a:r>
                  <a:rPr lang="en-US" sz="1600" dirty="0" smtClean="0"/>
                  <a:t>where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r>
                      <a:rPr lang="en-US" sz="1600" b="0" i="1" smtClean="0">
                        <a:latin typeface="Cambria Math" panose="02040503050406030204" pitchFamily="18" charset="0"/>
                      </a:rPr>
                      <m:t>𝛽</m:t>
                    </m:r>
                  </m:oMath>
                </a14:m>
                <a:r>
                  <a:rPr lang="en-US" sz="1600" dirty="0" smtClean="0"/>
                  <a:t> is a rule in G as well</a:t>
                </a:r>
              </a:p>
              <a:p>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𝛾</m:t>
                        </m:r>
                      </m:e>
                      <m:sub>
                        <m:r>
                          <a:rPr lang="en-US" sz="1800" b="0" i="1" smtClean="0">
                            <a:solidFill>
                              <a:schemeClr val="tx1"/>
                            </a:solidFill>
                            <a:latin typeface="Cambria Math" panose="02040503050406030204" pitchFamily="18" charset="0"/>
                          </a:rPr>
                          <m:t>𝑗</m:t>
                        </m:r>
                      </m:sub>
                    </m:sSub>
                    <m:r>
                      <a:rPr lang="en-US" sz="1800" b="0" i="1" smtClean="0">
                        <a:solidFill>
                          <a:schemeClr val="tx1"/>
                        </a:solidFill>
                        <a:latin typeface="Cambria Math" panose="02040503050406030204" pitchFamily="18" charset="0"/>
                      </a:rPr>
                      <m:t> </m:t>
                    </m:r>
                  </m:oMath>
                </a14:m>
                <a:r>
                  <a:rPr lang="en-US" sz="1800" dirty="0" smtClean="0">
                    <a:solidFill>
                      <a:schemeClr val="tx1"/>
                    </a:solidFill>
                  </a:rPr>
                  <a:t>is  replaced by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𝛼</m:t>
                        </m:r>
                      </m:e>
                      <m:sub>
                        <m:r>
                          <a:rPr lang="en-US" sz="1800" b="0" i="1" smtClean="0">
                            <a:solidFill>
                              <a:schemeClr val="tx1"/>
                            </a:solidFill>
                            <a:latin typeface="Cambria Math" panose="02040503050406030204" pitchFamily="18" charset="0"/>
                          </a:rPr>
                          <m:t>𝑗</m:t>
                        </m:r>
                      </m:sub>
                    </m:sSub>
                  </m:oMath>
                </a14:m>
                <a:r>
                  <a:rPr lang="en-US" sz="1800" dirty="0" smtClean="0">
                    <a:solidFill>
                      <a:schemeClr val="tx1"/>
                    </a:solidFill>
                  </a:rPr>
                  <a:t> in D1’ and some non-terminals in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𝛼</m:t>
                        </m:r>
                      </m:e>
                      <m:sub>
                        <m:r>
                          <a:rPr lang="en-US" sz="1800" b="0" i="1" smtClean="0">
                            <a:solidFill>
                              <a:schemeClr val="tx1"/>
                            </a:solidFill>
                            <a:latin typeface="Cambria Math" panose="02040503050406030204" pitchFamily="18" charset="0"/>
                          </a:rPr>
                          <m:t>𝑗</m:t>
                        </m:r>
                      </m:sub>
                    </m:sSub>
                  </m:oMath>
                </a14:m>
                <a:r>
                  <a:rPr lang="en-US" sz="1800" dirty="0" smtClean="0">
                    <a:solidFill>
                      <a:schemeClr val="tx1"/>
                    </a:solidFill>
                  </a:rPr>
                  <a:t> derive epsilon. However, no non-terminal in </a:t>
                </a:r>
                <a14:m>
                  <m:oMath xmlns:m="http://schemas.openxmlformats.org/officeDocument/2006/math">
                    <m:r>
                      <a:rPr lang="en-US" sz="1800" b="0" i="1" smtClean="0">
                        <a:solidFill>
                          <a:schemeClr val="tx1"/>
                        </a:solidFill>
                        <a:latin typeface="Cambria Math" panose="02040503050406030204" pitchFamily="18" charset="0"/>
                      </a:rPr>
                      <m:t>𝛽</m:t>
                    </m:r>
                  </m:oMath>
                </a14:m>
                <a:r>
                  <a:rPr lang="en-US" sz="1800" dirty="0" smtClean="0">
                    <a:solidFill>
                      <a:schemeClr val="tx1"/>
                    </a:solidFill>
                  </a:rPr>
                  <a:t> derives epsilon in D2 as D2 is a derivation of G’ that has no epsilon productions except for the start symbol. By construction, the start symbol of G’ will never appear on the right hand side if it is </a:t>
                </a:r>
                <a:r>
                  <a:rPr lang="en-US" sz="1800" dirty="0" err="1" smtClean="0">
                    <a:solidFill>
                      <a:schemeClr val="tx1"/>
                    </a:solidFill>
                  </a:rPr>
                  <a:t>nullable</a:t>
                </a:r>
                <a:r>
                  <a:rPr lang="en-US" sz="1800" dirty="0" smtClean="0">
                    <a:solidFill>
                      <a:schemeClr val="tx1"/>
                    </a:solidFill>
                  </a:rPr>
                  <a:t>. </a:t>
                </a:r>
              </a:p>
              <a:p>
                <a:r>
                  <a:rPr lang="en-US" sz="1800" dirty="0" smtClean="0">
                    <a:solidFill>
                      <a:schemeClr val="tx1"/>
                    </a:solidFill>
                  </a:rPr>
                  <a:t>Hence, </a:t>
                </a:r>
                <a14:m>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𝐴</m:t>
                        </m:r>
                      </m:e>
                      <m:sub>
                        <m:r>
                          <a:rPr lang="en-US" sz="1800" i="1">
                            <a:solidFill>
                              <a:schemeClr val="tx1"/>
                            </a:solidFill>
                            <a:latin typeface="Cambria Math" panose="02040503050406030204" pitchFamily="18" charset="0"/>
                          </a:rPr>
                          <m:t>𝑖</m:t>
                        </m:r>
                      </m:sub>
                    </m:sSub>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𝛽</m:t>
                    </m:r>
                  </m:oMath>
                </a14:m>
                <a:r>
                  <a:rPr lang="en-US" sz="1800" dirty="0"/>
                  <a:t> </a:t>
                </a:r>
                <a:r>
                  <a:rPr lang="en-US" sz="1800" dirty="0" smtClean="0">
                    <a:solidFill>
                      <a:schemeClr val="tx1"/>
                    </a:solidFill>
                  </a:rPr>
                  <a:t>will be preserved in D2’ and </a:t>
                </a:r>
                <a:r>
                  <a:rPr lang="en-US" sz="1800" dirty="0">
                    <a:solidFill>
                      <a:schemeClr val="tx1"/>
                    </a:solidFill>
                  </a:rPr>
                  <a:t>no non-terminal in </a:t>
                </a:r>
                <a14:m>
                  <m:oMath xmlns:m="http://schemas.openxmlformats.org/officeDocument/2006/math">
                    <m:r>
                      <a:rPr lang="en-US" sz="1800" i="1">
                        <a:solidFill>
                          <a:schemeClr val="tx1"/>
                        </a:solidFill>
                        <a:latin typeface="Cambria Math" panose="02040503050406030204" pitchFamily="18" charset="0"/>
                      </a:rPr>
                      <m:t>𝛽</m:t>
                    </m:r>
                  </m:oMath>
                </a14:m>
                <a:r>
                  <a:rPr lang="en-US" sz="1800" dirty="0">
                    <a:solidFill>
                      <a:schemeClr val="tx1"/>
                    </a:solidFill>
                  </a:rPr>
                  <a:t> derives </a:t>
                </a:r>
                <a:r>
                  <a:rPr lang="en-US" sz="1800" dirty="0" smtClean="0">
                    <a:solidFill>
                      <a:schemeClr val="tx1"/>
                    </a:solidFill>
                  </a:rPr>
                  <a:t>epsilon in D2’. Hence, D1’ will differ from D2’ irrespective of  whether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𝛼</m:t>
                        </m:r>
                      </m:e>
                      <m:sub>
                        <m:r>
                          <a:rPr lang="en-US" sz="1800" i="1">
                            <a:solidFill>
                              <a:schemeClr val="tx1"/>
                            </a:solidFill>
                            <a:latin typeface="Cambria Math" panose="02040503050406030204" pitchFamily="18" charset="0"/>
                          </a:rPr>
                          <m:t>𝑗</m:t>
                        </m:r>
                      </m:sub>
                    </m:sSub>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𝛽</m:t>
                    </m:r>
                  </m:oMath>
                </a14:m>
                <a:r>
                  <a:rPr lang="en-US" sz="1800" dirty="0" smtClean="0">
                    <a:solidFill>
                      <a:schemeClr val="tx1"/>
                    </a:solidFill>
                  </a:rPr>
                  <a:t> or not.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97933" y="1327059"/>
                <a:ext cx="8229600" cy="5530941"/>
              </a:xfrm>
              <a:blipFill rotWithShape="0">
                <a:blip r:embed="rId2"/>
                <a:stretch>
                  <a:fillRect l="-593" t="-662" r="-1111"/>
                </a:stretch>
              </a:blipFill>
            </p:spPr>
            <p:txBody>
              <a:bodyPr/>
              <a:lstStyle/>
              <a:p>
                <a:r>
                  <a:rPr lang="en-US">
                    <a:noFill/>
                  </a:rPr>
                  <a:t> </a:t>
                </a:r>
              </a:p>
            </p:txBody>
          </p:sp>
        </mc:Fallback>
      </mc:AlternateContent>
    </p:spTree>
    <p:extLst>
      <p:ext uri="{BB962C8B-B14F-4D97-AF65-F5344CB8AC3E}">
        <p14:creationId xmlns:p14="http://schemas.microsoft.com/office/powerpoint/2010/main" val="344404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674363"/>
          </a:xfrm>
        </p:spPr>
        <p:txBody>
          <a:bodyPr/>
          <a:lstStyle/>
          <a:p>
            <a:r>
              <a:rPr lang="en-US" dirty="0"/>
              <a:t>Exercise 2(d) 	- Solution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320800"/>
                <a:ext cx="8229600" cy="5122332"/>
              </a:xfrm>
            </p:spPr>
            <p:txBody>
              <a:bodyPr/>
              <a:lstStyle/>
              <a:p>
                <a:r>
                  <a:rPr lang="en-US" sz="1800" dirty="0" smtClean="0">
                    <a:solidFill>
                      <a:schemeClr val="tx1"/>
                    </a:solidFill>
                  </a:rPr>
                  <a:t>Case (ii), </a:t>
                </a:r>
                <a:r>
                  <a:rPr lang="en-US" sz="1800" dirty="0">
                    <a:solidFill>
                      <a:schemeClr val="tx1"/>
                    </a:solidFill>
                  </a:rPr>
                  <a:t>say</a:t>
                </a:r>
              </a:p>
              <a:p>
                <a:pPr lvl="1"/>
                <a:r>
                  <a:rPr lang="en-US" sz="1600" dirty="0"/>
                  <a:t>D1: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en-US" sz="1600" i="1">
                            <a:latin typeface="Cambria Math" panose="02040503050406030204" pitchFamily="18" charset="0"/>
                          </a:rPr>
                          <m:t>𝑖</m:t>
                        </m:r>
                      </m:sub>
                    </m:sSub>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i="1">
                            <a:latin typeface="Cambria Math" panose="02040503050406030204" pitchFamily="18" charset="0"/>
                          </a:rPr>
                          <m:t>𝛾</m:t>
                        </m:r>
                      </m:e>
                      <m:sub>
                        <m:r>
                          <a:rPr lang="en-US" sz="1600" i="1">
                            <a:latin typeface="Cambria Math" panose="02040503050406030204" pitchFamily="18" charset="0"/>
                          </a:rPr>
                          <m:t>𝑗</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endParaRPr lang="en-US" sz="1600" dirty="0"/>
              </a:p>
              <a:p>
                <a:pPr lvl="1"/>
                <a:r>
                  <a:rPr lang="en-US" sz="1600" dirty="0"/>
                  <a:t>D2:  </a:t>
                </a:r>
                <a14:m>
                  <m:oMath xmlns:m="http://schemas.openxmlformats.org/officeDocument/2006/math">
                    <m:r>
                      <a:rPr lang="en-US" sz="1600" i="1">
                        <a:latin typeface="Cambria Math" panose="02040503050406030204" pitchFamily="18" charset="0"/>
                      </a:rPr>
                      <m:t>𝑆</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𝑥</m:t>
                    </m:r>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en-US" sz="1600" i="1">
                            <a:latin typeface="Cambria Math" panose="02040503050406030204" pitchFamily="18" charset="0"/>
                          </a:rPr>
                          <m:t>𝑖</m:t>
                        </m:r>
                      </m:sub>
                    </m:sSub>
                    <m:r>
                      <a:rPr lang="en-US" sz="1600" i="1">
                        <a:latin typeface="Cambria Math" panose="02040503050406030204" pitchFamily="18" charset="0"/>
                      </a:rPr>
                      <m:t>𝛼</m:t>
                    </m:r>
                    <m:r>
                      <a:rPr lang="en-US" sz="1600" i="1">
                        <a:latin typeface="Cambria Math" panose="02040503050406030204" pitchFamily="18" charset="0"/>
                      </a:rPr>
                      <m:t>⇒</m:t>
                    </m:r>
                    <m:r>
                      <a:rPr lang="en-US" sz="1600" i="1">
                        <a:latin typeface="Cambria Math" panose="02040503050406030204" pitchFamily="18" charset="0"/>
                      </a:rPr>
                      <m:t>𝑥</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𝛾</m:t>
                        </m:r>
                      </m:e>
                      <m:sub>
                        <m:r>
                          <a:rPr lang="en-US" sz="1600" b="0" i="1" smtClean="0">
                            <a:latin typeface="Cambria Math" panose="02040503050406030204" pitchFamily="18" charset="0"/>
                          </a:rPr>
                          <m:t>𝑘</m:t>
                        </m:r>
                      </m:sub>
                    </m:sSub>
                    <m:r>
                      <a:rPr lang="en-US" sz="1600" i="1">
                        <a:latin typeface="Cambria Math" panose="02040503050406030204" pitchFamily="18" charset="0"/>
                      </a:rPr>
                      <m:t>𝛼</m:t>
                    </m:r>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m:t>
                        </m:r>
                      </m:sup>
                    </m:sSup>
                    <m:r>
                      <a:rPr lang="en-US" sz="1600" i="1">
                        <a:latin typeface="Cambria Math" panose="02040503050406030204" pitchFamily="18" charset="0"/>
                      </a:rPr>
                      <m:t> </m:t>
                    </m:r>
                    <m:r>
                      <a:rPr lang="en-US" sz="1600" i="1">
                        <a:latin typeface="Cambria Math" panose="02040503050406030204" pitchFamily="18" charset="0"/>
                      </a:rPr>
                      <m:t>𝑤</m:t>
                    </m:r>
                  </m:oMath>
                </a14:m>
                <a:endParaRPr lang="en-US" sz="1800" dirty="0" smtClean="0">
                  <a:solidFill>
                    <a:schemeClr val="tx1"/>
                  </a:solidFill>
                </a:endParaRPr>
              </a:p>
              <a:p>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𝛾</m:t>
                        </m:r>
                      </m:e>
                      <m:sub>
                        <m:r>
                          <a:rPr lang="en-US" sz="1800" i="1">
                            <a:solidFill>
                              <a:schemeClr val="tx1"/>
                            </a:solidFill>
                            <a:latin typeface="Cambria Math" panose="02040503050406030204" pitchFamily="18" charset="0"/>
                          </a:rPr>
                          <m:t>𝑗</m:t>
                        </m:r>
                      </m:sub>
                    </m:sSub>
                    <m:r>
                      <a:rPr lang="en-US" sz="1800" i="1">
                        <a:solidFill>
                          <a:schemeClr val="tx1"/>
                        </a:solidFill>
                        <a:latin typeface="Cambria Math" panose="02040503050406030204" pitchFamily="18" charset="0"/>
                      </a:rPr>
                      <m:t> </m:t>
                    </m:r>
                  </m:oMath>
                </a14:m>
                <a:r>
                  <a:rPr lang="en-US" sz="1800" dirty="0">
                    <a:solidFill>
                      <a:schemeClr val="tx1"/>
                    </a:solidFill>
                  </a:rPr>
                  <a:t>is  replaced by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𝛼</m:t>
                        </m:r>
                      </m:e>
                      <m:sub>
                        <m:r>
                          <a:rPr lang="en-US" sz="1800" i="1">
                            <a:solidFill>
                              <a:schemeClr val="tx1"/>
                            </a:solidFill>
                            <a:latin typeface="Cambria Math" panose="02040503050406030204" pitchFamily="18" charset="0"/>
                          </a:rPr>
                          <m:t>𝑗</m:t>
                        </m:r>
                      </m:sub>
                    </m:sSub>
                  </m:oMath>
                </a14:m>
                <a:r>
                  <a:rPr lang="en-US" sz="1800" dirty="0">
                    <a:solidFill>
                      <a:schemeClr val="tx1"/>
                    </a:solidFill>
                  </a:rPr>
                  <a:t> in D1’ and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𝛾</m:t>
                        </m:r>
                      </m:e>
                      <m:sub>
                        <m:r>
                          <a:rPr lang="en-US" sz="1800" b="0" i="1" smtClean="0">
                            <a:solidFill>
                              <a:schemeClr val="tx1"/>
                            </a:solidFill>
                            <a:latin typeface="Cambria Math" panose="02040503050406030204" pitchFamily="18" charset="0"/>
                          </a:rPr>
                          <m:t>𝑘</m:t>
                        </m:r>
                      </m:sub>
                    </m:sSub>
                  </m:oMath>
                </a14:m>
                <a:r>
                  <a:rPr lang="en-US" sz="1800" dirty="0" smtClean="0">
                    <a:solidFill>
                      <a:schemeClr val="tx1"/>
                    </a:solidFill>
                  </a:rPr>
                  <a:t> by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𝛼</m:t>
                        </m:r>
                      </m:e>
                      <m:sub>
                        <m:r>
                          <a:rPr lang="en-US" sz="1800" b="0" i="1" smtClean="0">
                            <a:solidFill>
                              <a:schemeClr val="tx1"/>
                            </a:solidFill>
                            <a:latin typeface="Cambria Math" panose="02040503050406030204" pitchFamily="18" charset="0"/>
                          </a:rPr>
                          <m:t>𝑘</m:t>
                        </m:r>
                      </m:sub>
                    </m:sSub>
                  </m:oMath>
                </a14:m>
                <a:r>
                  <a:rPr lang="en-US" sz="1800" dirty="0" smtClean="0">
                    <a:solidFill>
                      <a:schemeClr val="tx1"/>
                    </a:solidFill>
                  </a:rPr>
                  <a:t> in D2’. Since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𝛾</m:t>
                        </m:r>
                      </m:e>
                      <m:sub>
                        <m:r>
                          <a:rPr lang="en-US" sz="1800" i="1">
                            <a:solidFill>
                              <a:schemeClr val="tx1"/>
                            </a:solidFill>
                            <a:latin typeface="Cambria Math" panose="02040503050406030204" pitchFamily="18" charset="0"/>
                          </a:rPr>
                          <m:t>𝑗</m:t>
                        </m:r>
                      </m:sub>
                    </m:sSub>
                    <m:r>
                      <a:rPr lang="en-US" sz="1800" b="0" i="1" smtClean="0">
                        <a:solidFill>
                          <a:schemeClr val="tx1"/>
                        </a:solidFill>
                        <a:latin typeface="Cambria Math" panose="02040503050406030204" pitchFamily="18" charset="0"/>
                      </a:rPr>
                      <m:t>≠</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𝛾</m:t>
                        </m:r>
                      </m:e>
                      <m:sub>
                        <m:r>
                          <a:rPr lang="en-US" sz="1800" b="0" i="1" smtClean="0">
                            <a:solidFill>
                              <a:schemeClr val="tx1"/>
                            </a:solidFill>
                            <a:latin typeface="Cambria Math" panose="02040503050406030204" pitchFamily="18" charset="0"/>
                          </a:rPr>
                          <m:t>𝑘</m:t>
                        </m:r>
                      </m:sub>
                    </m:sSub>
                  </m:oMath>
                </a14:m>
                <a:r>
                  <a:rPr lang="en-US" sz="1800" dirty="0" smtClean="0">
                    <a:solidFill>
                      <a:schemeClr val="tx1"/>
                    </a:solidFill>
                  </a:rPr>
                  <a:t> either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𝛼</m:t>
                        </m:r>
                      </m:e>
                      <m:sub>
                        <m:r>
                          <a:rPr lang="en-US" sz="1800" b="0" i="1" smtClean="0">
                            <a:solidFill>
                              <a:schemeClr val="tx1"/>
                            </a:solidFill>
                            <a:latin typeface="Cambria Math" panose="02040503050406030204" pitchFamily="18" charset="0"/>
                          </a:rPr>
                          <m:t>𝑗</m:t>
                        </m:r>
                      </m:sub>
                    </m:sSub>
                  </m:oMath>
                </a14:m>
                <a:r>
                  <a:rPr lang="en-US" sz="1800" dirty="0" smtClean="0">
                    <a:solidFill>
                      <a:schemeClr val="tx1"/>
                    </a:solidFill>
                  </a:rPr>
                  <a:t> and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𝛼</m:t>
                        </m:r>
                      </m:e>
                      <m:sub>
                        <m:r>
                          <a:rPr lang="en-US" sz="1800" b="0" i="1" smtClean="0">
                            <a:solidFill>
                              <a:schemeClr val="tx1"/>
                            </a:solidFill>
                            <a:latin typeface="Cambria Math" panose="02040503050406030204" pitchFamily="18" charset="0"/>
                          </a:rPr>
                          <m:t>𝑘</m:t>
                        </m:r>
                      </m:sub>
                    </m:sSub>
                  </m:oMath>
                </a14:m>
                <a:r>
                  <a:rPr lang="en-US" sz="1800" dirty="0" smtClean="0">
                    <a:solidFill>
                      <a:schemeClr val="tx1"/>
                    </a:solidFill>
                  </a:rPr>
                  <a:t> are different or </a:t>
                </a:r>
                <a:r>
                  <a:rPr lang="en-US" sz="1800" dirty="0">
                    <a:solidFill>
                      <a:schemeClr val="tx1"/>
                    </a:solidFill>
                  </a:rPr>
                  <a:t>non-terminals </a:t>
                </a:r>
                <a:r>
                  <a:rPr lang="en-US" sz="1800" dirty="0" smtClean="0">
                    <a:solidFill>
                      <a:schemeClr val="tx1"/>
                    </a:solidFill>
                  </a:rPr>
                  <a:t> at different positions in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𝛼</m:t>
                        </m:r>
                      </m:e>
                      <m:sub>
                        <m:r>
                          <a:rPr lang="en-US" sz="1800" i="1">
                            <a:solidFill>
                              <a:schemeClr val="tx1"/>
                            </a:solidFill>
                            <a:latin typeface="Cambria Math" panose="02040503050406030204" pitchFamily="18" charset="0"/>
                          </a:rPr>
                          <m:t>𝑗</m:t>
                        </m:r>
                      </m:sub>
                    </m:sSub>
                  </m:oMath>
                </a14:m>
                <a:r>
                  <a:rPr lang="en-US" sz="1800" dirty="0">
                    <a:solidFill>
                      <a:schemeClr val="tx1"/>
                    </a:solidFill>
                  </a:rPr>
                  <a:t> and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𝛼</m:t>
                        </m:r>
                      </m:e>
                      <m:sub>
                        <m:r>
                          <a:rPr lang="en-US" sz="1800" i="1">
                            <a:solidFill>
                              <a:schemeClr val="tx1"/>
                            </a:solidFill>
                            <a:latin typeface="Cambria Math" panose="02040503050406030204" pitchFamily="18" charset="0"/>
                          </a:rPr>
                          <m:t>𝑘</m:t>
                        </m:r>
                      </m:sub>
                    </m:sSub>
                  </m:oMath>
                </a14:m>
                <a:r>
                  <a:rPr lang="en-US" sz="1800" dirty="0" smtClean="0">
                    <a:solidFill>
                      <a:schemeClr val="tx1"/>
                    </a:solidFill>
                  </a:rPr>
                  <a:t> are reduced  to empty string in D1’ and D2’, respectively. Hence, </a:t>
                </a:r>
                <a:r>
                  <a:rPr lang="en-US" sz="1800" dirty="0">
                    <a:solidFill>
                      <a:schemeClr val="tx1"/>
                    </a:solidFill>
                  </a:rPr>
                  <a:t>D1’ will differ from D2’</a:t>
                </a:r>
              </a:p>
              <a:p>
                <a:pPr marL="0" indent="0">
                  <a:buNone/>
                </a:pPr>
                <a:endParaRPr lang="en-US" sz="2200" dirty="0">
                  <a:solidFill>
                    <a:schemeClr val="tx1"/>
                  </a:solidFill>
                </a:endParaRPr>
              </a:p>
              <a:p>
                <a:endParaRPr lang="en-US" sz="2600" dirty="0" smtClean="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320800"/>
                <a:ext cx="8229600" cy="5122332"/>
              </a:xfrm>
              <a:blipFill rotWithShape="0">
                <a:blip r:embed="rId2"/>
                <a:stretch>
                  <a:fillRect l="-593" t="-714" r="-1037"/>
                </a:stretch>
              </a:blipFill>
            </p:spPr>
            <p:txBody>
              <a:bodyPr/>
              <a:lstStyle/>
              <a:p>
                <a:r>
                  <a:rPr lang="en-US">
                    <a:noFill/>
                  </a:rPr>
                  <a:t> </a:t>
                </a:r>
              </a:p>
            </p:txBody>
          </p:sp>
        </mc:Fallback>
      </mc:AlternateContent>
    </p:spTree>
    <p:extLst>
      <p:ext uri="{BB962C8B-B14F-4D97-AF65-F5344CB8AC3E}">
        <p14:creationId xmlns:p14="http://schemas.microsoft.com/office/powerpoint/2010/main" val="3597549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smtClean="0"/>
              <a:t>3 </a:t>
            </a:r>
            <a:endParaRPr lang="en-US" dirty="0"/>
          </a:p>
        </p:txBody>
      </p:sp>
      <p:sp>
        <p:nvSpPr>
          <p:cNvPr id="3" name="Content Placeholder 2"/>
          <p:cNvSpPr>
            <a:spLocks noGrp="1"/>
          </p:cNvSpPr>
          <p:nvPr>
            <p:ph idx="1"/>
          </p:nvPr>
        </p:nvSpPr>
        <p:spPr/>
        <p:txBody>
          <a:bodyPr/>
          <a:lstStyle/>
          <a:p>
            <a:pPr marL="0" indent="0">
              <a:buNone/>
            </a:pPr>
            <a:r>
              <a:rPr lang="en-US" sz="2800" dirty="0" smtClean="0">
                <a:solidFill>
                  <a:schemeClr val="tx1"/>
                </a:solidFill>
              </a:rPr>
              <a:t>Which of the following properties of a grammar are preserved by the “Unit Production Elimination” algorithm</a:t>
            </a:r>
            <a:endParaRPr lang="en-US" sz="2800" dirty="0">
              <a:solidFill>
                <a:schemeClr val="tx1"/>
              </a:solidFill>
            </a:endParaRPr>
          </a:p>
          <a:p>
            <a:r>
              <a:rPr lang="en-US" sz="2800" dirty="0" smtClean="0"/>
              <a:t>Ambiguity </a:t>
            </a:r>
          </a:p>
          <a:p>
            <a:r>
              <a:rPr lang="en-US" sz="2800" dirty="0" smtClean="0"/>
              <a:t>Left Recursion</a:t>
            </a:r>
          </a:p>
          <a:p>
            <a:pPr lvl="1"/>
            <a:r>
              <a:rPr lang="en-US" sz="2400" dirty="0" smtClean="0"/>
              <a:t>What about these rules: B -&gt; A | a ,  A -&gt; B </a:t>
            </a:r>
            <a:r>
              <a:rPr lang="en-US" sz="2400" dirty="0" smtClean="0"/>
              <a:t>?</a:t>
            </a:r>
          </a:p>
          <a:p>
            <a:r>
              <a:rPr lang="en-US" sz="2800" dirty="0" smtClean="0"/>
              <a:t>LL(1</a:t>
            </a:r>
            <a:r>
              <a:rPr lang="en-US" sz="2800" dirty="0" smtClean="0"/>
              <a:t>) </a:t>
            </a:r>
          </a:p>
          <a:p>
            <a:r>
              <a:rPr lang="en-US" sz="2800" dirty="0" smtClean="0"/>
              <a:t>Unambiguity </a:t>
            </a:r>
          </a:p>
          <a:p>
            <a:pPr marL="0" indent="0">
              <a:buNone/>
            </a:pPr>
            <a:endParaRPr lang="en-US" sz="2800" dirty="0">
              <a:solidFill>
                <a:schemeClr val="tx1"/>
              </a:solidFill>
            </a:endParaRPr>
          </a:p>
        </p:txBody>
      </p:sp>
      <p:sp>
        <p:nvSpPr>
          <p:cNvPr id="4" name="TextBox 3"/>
          <p:cNvSpPr txBox="1"/>
          <p:nvPr/>
        </p:nvSpPr>
        <p:spPr>
          <a:xfrm>
            <a:off x="2387599" y="2865864"/>
            <a:ext cx="2776722" cy="400110"/>
          </a:xfrm>
          <a:prstGeom prst="rect">
            <a:avLst/>
          </a:prstGeom>
          <a:noFill/>
        </p:spPr>
        <p:txBody>
          <a:bodyPr wrap="none" rtlCol="0">
            <a:spAutoFit/>
          </a:bodyPr>
          <a:lstStyle/>
          <a:p>
            <a:r>
              <a:rPr lang="en-US" sz="2000" dirty="0" smtClean="0">
                <a:solidFill>
                  <a:srgbClr val="FF0000"/>
                </a:solidFill>
              </a:rPr>
              <a:t>No, counter-example ?</a:t>
            </a:r>
            <a:endParaRPr lang="en-US" sz="2000" dirty="0">
              <a:solidFill>
                <a:srgbClr val="FF0000"/>
              </a:solidFill>
            </a:endParaRPr>
          </a:p>
        </p:txBody>
      </p:sp>
      <p:sp>
        <p:nvSpPr>
          <p:cNvPr id="6" name="TextBox 5"/>
          <p:cNvSpPr txBox="1"/>
          <p:nvPr/>
        </p:nvSpPr>
        <p:spPr>
          <a:xfrm>
            <a:off x="1708180" y="4384957"/>
            <a:ext cx="1541319" cy="400110"/>
          </a:xfrm>
          <a:prstGeom prst="rect">
            <a:avLst/>
          </a:prstGeom>
          <a:noFill/>
        </p:spPr>
        <p:txBody>
          <a:bodyPr wrap="none" rtlCol="0">
            <a:spAutoFit/>
          </a:bodyPr>
          <a:lstStyle/>
          <a:p>
            <a:r>
              <a:rPr lang="en-US" sz="2000" dirty="0" smtClean="0">
                <a:solidFill>
                  <a:srgbClr val="FF0000"/>
                </a:solidFill>
              </a:rPr>
              <a:t>Yes, proof ?</a:t>
            </a:r>
            <a:endParaRPr lang="en-US" sz="2000" dirty="0">
              <a:solidFill>
                <a:srgbClr val="FF0000"/>
              </a:solidFill>
            </a:endParaRPr>
          </a:p>
        </p:txBody>
      </p:sp>
      <p:sp>
        <p:nvSpPr>
          <p:cNvPr id="7" name="TextBox 6"/>
          <p:cNvSpPr txBox="1"/>
          <p:nvPr/>
        </p:nvSpPr>
        <p:spPr>
          <a:xfrm>
            <a:off x="2937933" y="3298440"/>
            <a:ext cx="513282" cy="400110"/>
          </a:xfrm>
          <a:prstGeom prst="rect">
            <a:avLst/>
          </a:prstGeom>
          <a:noFill/>
        </p:spPr>
        <p:txBody>
          <a:bodyPr wrap="none" rtlCol="0">
            <a:spAutoFit/>
          </a:bodyPr>
          <a:lstStyle/>
          <a:p>
            <a:r>
              <a:rPr lang="en-US" sz="2000" dirty="0" smtClean="0">
                <a:solidFill>
                  <a:srgbClr val="FF0000"/>
                </a:solidFill>
              </a:rPr>
              <a:t>No</a:t>
            </a:r>
            <a:endParaRPr lang="en-US" sz="2000" dirty="0">
              <a:solidFill>
                <a:srgbClr val="FF0000"/>
              </a:solidFill>
            </a:endParaRPr>
          </a:p>
        </p:txBody>
      </p:sp>
      <p:sp>
        <p:nvSpPr>
          <p:cNvPr id="8" name="TextBox 7"/>
          <p:cNvSpPr txBox="1"/>
          <p:nvPr/>
        </p:nvSpPr>
        <p:spPr>
          <a:xfrm>
            <a:off x="2747325" y="4855450"/>
            <a:ext cx="1541319" cy="400110"/>
          </a:xfrm>
          <a:prstGeom prst="rect">
            <a:avLst/>
          </a:prstGeom>
          <a:noFill/>
        </p:spPr>
        <p:txBody>
          <a:bodyPr wrap="none" rtlCol="0">
            <a:spAutoFit/>
          </a:bodyPr>
          <a:lstStyle/>
          <a:p>
            <a:r>
              <a:rPr lang="en-US" sz="2000" dirty="0" smtClean="0">
                <a:solidFill>
                  <a:srgbClr val="FF0000"/>
                </a:solidFill>
              </a:rPr>
              <a:t>Yes, proof ?</a:t>
            </a:r>
            <a:endParaRPr lang="en-US" sz="2000" dirty="0">
              <a:solidFill>
                <a:srgbClr val="FF0000"/>
              </a:solidFill>
            </a:endParaRPr>
          </a:p>
        </p:txBody>
      </p:sp>
    </p:spTree>
    <p:extLst>
      <p:ext uri="{BB962C8B-B14F-4D97-AF65-F5344CB8AC3E}">
        <p14:creationId xmlns:p14="http://schemas.microsoft.com/office/powerpoint/2010/main" val="281176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EVKA@C02HC034DJWT3PP7" val="4640"/>
</p:tagLst>
</file>

<file path=ppt/theme/theme1.xml><?xml version="1.0" encoding="utf-8"?>
<a:theme xmlns:a="http://schemas.openxmlformats.org/drawingml/2006/main" name="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32997</TotalTime>
  <Words>1749</Words>
  <Application>Microsoft Office PowerPoint</Application>
  <PresentationFormat>On-screen Show (4:3)</PresentationFormat>
  <Paragraphs>297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Cambria Math</vt:lpstr>
      <vt:lpstr>Arial</vt:lpstr>
      <vt:lpstr>Default Design</vt:lpstr>
      <vt:lpstr>Exercises on Chomsky Normal Form and CYK parsing</vt:lpstr>
      <vt:lpstr>Exercise 2</vt:lpstr>
      <vt:lpstr>Exercise 2(a) - Solution</vt:lpstr>
      <vt:lpstr>Exercise 2(b) - Solution</vt:lpstr>
      <vt:lpstr>Exercise 2(c) - Solution</vt:lpstr>
      <vt:lpstr>Exercise 2(d)  - Solution</vt:lpstr>
      <vt:lpstr>Exercise 2(d)  - Solution</vt:lpstr>
      <vt:lpstr>Exercise 2(d)  - Solution</vt:lpstr>
      <vt:lpstr>Exercise 3 </vt:lpstr>
      <vt:lpstr>Exercise 3(a) - Solution</vt:lpstr>
      <vt:lpstr>Exercise 3(b) - Solution</vt:lpstr>
      <vt:lpstr>Exercise 3(c) - Solution</vt:lpstr>
      <vt:lpstr>Exercise 3(c) – Solution [Cont.]</vt:lpstr>
      <vt:lpstr>Exercise 3(d)  - Solution</vt:lpstr>
      <vt:lpstr>Exercise 3(d)  - Solution [Cont.]</vt:lpstr>
      <vt:lpstr>Exercise 4</vt:lpstr>
      <vt:lpstr>Exercise 4 -Solution</vt:lpstr>
      <vt:lpstr>Exercise 4 –Solution [Cont.]</vt:lpstr>
      <vt:lpstr>Exercise 5</vt:lpstr>
      <vt:lpstr>Exercise 6</vt:lpstr>
      <vt:lpstr>Exercise 6 -Solution </vt:lpstr>
      <vt:lpstr>Exercise 6 –Solution [Cont.] </vt:lpstr>
      <vt:lpstr>Exercise 6 –solution [Cont.]</vt:lpstr>
    </vt:vector>
  </TitlesOfParts>
  <Company>MIT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Ordered Sets in the Calculus of Data Structures</dc:title>
  <dc:creator>Viktor Kuncak</dc:creator>
  <cp:lastModifiedBy>Ravi Kandhadai</cp:lastModifiedBy>
  <cp:revision>3960</cp:revision>
  <dcterms:created xsi:type="dcterms:W3CDTF">2005-06-07T20:03:32Z</dcterms:created>
  <dcterms:modified xsi:type="dcterms:W3CDTF">2014-10-29T19:01:02Z</dcterms:modified>
</cp:coreProperties>
</file>