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0" r:id="rId2"/>
    <p:sldId id="264" r:id="rId3"/>
    <p:sldId id="261" r:id="rId4"/>
    <p:sldId id="262" r:id="rId5"/>
    <p:sldId id="263" r:id="rId6"/>
    <p:sldId id="265" r:id="rId7"/>
    <p:sldId id="266" r:id="rId8"/>
    <p:sldId id="267" r:id="rId9"/>
    <p:sldId id="257" r:id="rId10"/>
    <p:sldId id="268" r:id="rId11"/>
    <p:sldId id="269" r:id="rId12"/>
    <p:sldId id="273" r:id="rId13"/>
    <p:sldId id="271" r:id="rId14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7"/>
      <p:bold r:id="rId18"/>
      <p:italic r:id="rId19"/>
      <p:boldItalic r:id="rId20"/>
    </p:embeddedFont>
    <p:embeddedFont>
      <p:font typeface="Cambria Math" panose="02040503050406030204" pitchFamily="18" charset="0"/>
      <p:regular r:id="rId21"/>
    </p:embeddedFont>
  </p:embeddedFontLst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ncak" initials="k" lastIdx="1" clrIdx="0">
    <p:extLst>
      <p:ext uri="{19B8F6BF-5375-455C-9EA6-DF929625EA0E}">
        <p15:presenceInfo xmlns:p15="http://schemas.microsoft.com/office/powerpoint/2012/main" userId="kunca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BF4C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15" autoAdjust="0"/>
    <p:restoredTop sz="92609" autoAdjust="0"/>
  </p:normalViewPr>
  <p:slideViewPr>
    <p:cSldViewPr snapToGrid="0">
      <p:cViewPr varScale="1">
        <p:scale>
          <a:sx n="112" d="100"/>
          <a:sy n="112" d="100"/>
        </p:scale>
        <p:origin x="9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1EB75-3524-4387-8CE3-F3226D8180E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09757-0F24-40A5-A9BB-710E2EC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5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776101C-D557-4437-9B0C-D724BA3FF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3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9D13-2138-448A-8375-48BF5A5A0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07ED-67B2-4346-AA03-AB1B12CC1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F365-B055-4911-8388-524B161FD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143000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>
            <a:lvl1pPr>
              <a:defRPr>
                <a:solidFill>
                  <a:srgbClr val="008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39F37-B38C-4B45-8190-F702639AD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BB97C-414F-4ABD-A911-F57762907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24B7-028F-4C8A-B291-5A95FFDE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9809-E9C4-4E86-B86B-8CEF7A9DE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9B4E-7A54-4FE1-B1FE-99D3D4ACC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5010-6691-4A1D-90E6-E0769E1A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C80D-68D2-4345-949F-24FC763E5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96BC-87F3-4F79-919D-82A70A25A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688A63-B9C4-46E3-826F-D313A5FD9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0C0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8000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on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1. Consider the following grammar:</a:t>
            </a:r>
          </a:p>
          <a:p>
            <a:pPr marL="0" indent="0">
              <a:buNone/>
            </a:pPr>
            <a:r>
              <a:rPr lang="en-US" sz="2800" dirty="0" smtClean="0"/>
              <a:t>S </a:t>
            </a:r>
            <a:r>
              <a:rPr lang="en-US" sz="2800" dirty="0"/>
              <a:t>-&gt; ( L </a:t>
            </a:r>
            <a:r>
              <a:rPr lang="en-US" sz="2800" dirty="0" smtClean="0"/>
              <a:t>) | a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L -&gt; L , </a:t>
            </a:r>
            <a:r>
              <a:rPr lang="en-US" sz="2800" dirty="0" smtClean="0"/>
              <a:t>S | S</a:t>
            </a:r>
            <a:endParaRPr lang="en-US" sz="2800" dirty="0"/>
          </a:p>
          <a:p>
            <a:r>
              <a:rPr lang="en-US" sz="2800" dirty="0" smtClean="0">
                <a:solidFill>
                  <a:schemeClr val="tx1"/>
                </a:solidFill>
              </a:rPr>
              <a:t>Is this grammar ambiguous ?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Is this grammar LL(1) ?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Compute </a:t>
            </a:r>
            <a:r>
              <a:rPr lang="en-US" sz="2800" dirty="0">
                <a:solidFill>
                  <a:schemeClr val="tx1"/>
                </a:solidFill>
              </a:rPr>
              <a:t>the First and Follow sets for the new grammar.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Construct </a:t>
            </a:r>
            <a:r>
              <a:rPr lang="en-US" sz="2800" dirty="0">
                <a:solidFill>
                  <a:schemeClr val="tx1"/>
                </a:solidFill>
              </a:rPr>
              <a:t>the parsing table for the LL(1) parser 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97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Balanced Parentheses over { ( , [ } </a:t>
                </a:r>
                <a:endParaRPr lang="en-US" sz="2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2800" dirty="0"/>
                  <a:t>S</a:t>
                </a:r>
                <a:r>
                  <a:rPr lang="en-US" sz="2800" dirty="0" smtClean="0"/>
                  <a:t> </a:t>
                </a:r>
                <a:r>
                  <a:rPr lang="en-US" sz="2800" dirty="0"/>
                  <a:t>::= </a:t>
                </a:r>
                <a:r>
                  <a:rPr lang="en-US" sz="2800" dirty="0" smtClean="0"/>
                  <a:t>( S )| [ S ] | S </a:t>
                </a:r>
                <a:r>
                  <a:rPr lang="en-US" sz="2800" dirty="0" err="1" smtClean="0"/>
                  <a:t>S</a:t>
                </a:r>
                <a:r>
                  <a:rPr lang="en-US" sz="2800" dirty="0" smtClean="0"/>
                  <a:t> |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>
                  <a:solidFill>
                    <a:schemeClr val="tx1"/>
                  </a:solidFill>
                </a:endParaRPr>
              </a:p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Find </a:t>
                </a:r>
                <a:r>
                  <a:rPr lang="en-US" sz="2800" dirty="0">
                    <a:solidFill>
                      <a:schemeClr val="tx1"/>
                    </a:solidFill>
                  </a:rPr>
                  <a:t>a LL(1) grammar recognizing </a:t>
                </a:r>
                <a:r>
                  <a:rPr lang="en-US" sz="2800">
                    <a:solidFill>
                      <a:schemeClr val="tx1"/>
                    </a:solidFill>
                  </a:rPr>
                  <a:t>the </a:t>
                </a:r>
                <a:r>
                  <a:rPr lang="en-US" sz="2800" smtClean="0">
                    <a:solidFill>
                      <a:schemeClr val="tx1"/>
                    </a:solidFill>
                  </a:rPr>
                  <a:t>language</a:t>
                </a:r>
                <a:endParaRPr lang="en-US" sz="2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56" t="-1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055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Prove that every LL(1) grammar is unambiguous. 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7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5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Say </a:t>
                </a:r>
                <a:r>
                  <a:rPr lang="en-US" sz="2800" dirty="0">
                    <a:solidFill>
                      <a:schemeClr val="tx1"/>
                    </a:solidFill>
                  </a:rPr>
                  <a:t>that a grammar has a cycle if there is a </a:t>
                </a:r>
                <a:r>
                  <a:rPr lang="en-US" sz="2800" i="1" dirty="0" smtClean="0">
                    <a:solidFill>
                      <a:schemeClr val="tx1"/>
                    </a:solidFill>
                  </a:rPr>
                  <a:t>reachable,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i="1" dirty="0" smtClean="0">
                    <a:solidFill>
                      <a:schemeClr val="tx1"/>
                    </a:solidFill>
                  </a:rPr>
                  <a:t>productive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</a:rPr>
                  <a:t>non-terminal </a:t>
                </a:r>
                <a:r>
                  <a:rPr lang="en-US" sz="2800" dirty="0" smtClean="0"/>
                  <a:t>A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</a:rPr>
                  <a:t>such that </a:t>
                </a:r>
                <a:r>
                  <a:rPr lang="en-US" sz="2800" dirty="0" smtClean="0"/>
                  <a:t>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⇒</m:t>
                        </m:r>
                      </m:e>
                      <m:sup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800" dirty="0" smtClean="0"/>
                  <a:t>A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, </a:t>
                </a:r>
                <a:r>
                  <a:rPr lang="en-US" sz="2800" dirty="0">
                    <a:solidFill>
                      <a:schemeClr val="tx1"/>
                    </a:solidFill>
                  </a:rPr>
                  <a:t>i.e. it is possible to derive the nonterminal A from A by a nonempty sequence of production rules.</a:t>
                </a:r>
              </a:p>
              <a:p>
                <a:pPr marL="0" indent="0">
                  <a:buNone/>
                </a:pPr>
                <a:endParaRPr lang="en-US" sz="2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2800" dirty="0">
                    <a:solidFill>
                      <a:schemeClr val="tx1"/>
                    </a:solidFill>
                  </a:rPr>
                  <a:t>Show that if a grammar has a cycle, then it is not LL(1).</a:t>
                </a:r>
              </a:p>
              <a:p>
                <a:pPr marL="0" indent="0">
                  <a:buNone/>
                </a:pPr>
                <a:endParaRPr lang="en-US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81" t="-1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669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6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8370"/>
                <a:ext cx="8229600" cy="465517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Show </a:t>
                </a:r>
                <a:r>
                  <a:rPr lang="en-US" sz="2800" dirty="0">
                    <a:solidFill>
                      <a:schemeClr val="tx1"/>
                    </a:solidFill>
                  </a:rPr>
                  <a:t>that the regular languages can be recognized with LL(1) parsers. Describe a process that, given a regular expression, constructs an LL(1) parser for it.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2800" b="0" dirty="0" smtClean="0">
                  <a:solidFill>
                    <a:schemeClr val="tx1"/>
                  </a:solidFill>
                </a:endParaRPr>
              </a:p>
              <a:p>
                <a:endParaRPr lang="en-US" sz="2800" b="0" dirty="0" smtClean="0">
                  <a:solidFill>
                    <a:schemeClr val="tx1"/>
                  </a:solidFill>
                </a:endParaRPr>
              </a:p>
              <a:p>
                <a:r>
                  <a:rPr lang="en-US" sz="2800" b="0" dirty="0" smtClean="0">
                    <a:solidFill>
                      <a:schemeClr val="tx1"/>
                    </a:solidFill>
                  </a:rPr>
                  <a:t>Concatenation: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:endParaRPr lang="en-US" sz="2800" dirty="0" smtClean="0">
                  <a:solidFill>
                    <a:schemeClr val="tx1"/>
                  </a:solidFill>
                </a:endParaRPr>
              </a:p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Union: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| 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800" dirty="0" smtClean="0">
                  <a:solidFill>
                    <a:schemeClr val="tx1"/>
                  </a:solidFill>
                </a:endParaRPr>
              </a:p>
              <a:p>
                <a:endParaRPr lang="en-US" sz="2800" dirty="0" smtClean="0">
                  <a:solidFill>
                    <a:schemeClr val="tx1"/>
                  </a:solidFill>
                </a:endParaRPr>
              </a:p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Closure: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en-US" sz="28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8370"/>
                <a:ext cx="8229600" cy="4655172"/>
              </a:xfrm>
              <a:blipFill rotWithShape="0">
                <a:blip r:embed="rId2"/>
                <a:stretch>
                  <a:fillRect l="-1556" t="-1309" b="-102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268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an LL(1)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No procedural way ! Practice …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But there are some recommended practices that generally help in finding one.</a:t>
            </a:r>
          </a:p>
          <a:p>
            <a:r>
              <a:rPr lang="en-US" sz="2800" dirty="0" err="1" smtClean="0">
                <a:solidFill>
                  <a:schemeClr val="tx1"/>
                </a:solidFill>
              </a:rPr>
              <a:t>Eg</a:t>
            </a:r>
            <a:r>
              <a:rPr lang="en-US" sz="2800" dirty="0" smtClean="0">
                <a:solidFill>
                  <a:schemeClr val="tx1"/>
                </a:solidFill>
              </a:rPr>
              <a:t>. try to eliminate left recursion.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There is a </a:t>
            </a:r>
            <a:r>
              <a:rPr lang="en-US" sz="2400" dirty="0" smtClean="0"/>
              <a:t>procedure for this but you don’t have to faithfully follow the entire approach. </a:t>
            </a:r>
          </a:p>
          <a:p>
            <a:pPr lvl="1"/>
            <a:r>
              <a:rPr lang="en-US" sz="2400" dirty="0" smtClean="0"/>
              <a:t>Just think of what left recursion brings and what can be done to eliminate them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62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Left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S </a:t>
            </a:r>
            <a:r>
              <a:rPr lang="en-US" sz="2800" dirty="0"/>
              <a:t>-&gt; ( L </a:t>
            </a:r>
            <a:r>
              <a:rPr lang="en-US" sz="2800" dirty="0" smtClean="0"/>
              <a:t>) | </a:t>
            </a:r>
            <a:r>
              <a:rPr lang="en-US" sz="2800" dirty="0"/>
              <a:t>a</a:t>
            </a:r>
          </a:p>
          <a:p>
            <a:pPr marL="0" indent="0">
              <a:buNone/>
            </a:pPr>
            <a:r>
              <a:rPr lang="en-US" sz="2800" dirty="0"/>
              <a:t>L -&gt; L , </a:t>
            </a:r>
            <a:r>
              <a:rPr lang="en-US" sz="2800" dirty="0" smtClean="0"/>
              <a:t>S | S</a:t>
            </a:r>
            <a:endParaRPr lang="en-US" sz="2800" dirty="0"/>
          </a:p>
          <a:p>
            <a:r>
              <a:rPr lang="en-US" sz="2800" dirty="0" smtClean="0">
                <a:solidFill>
                  <a:schemeClr val="tx1"/>
                </a:solidFill>
              </a:rPr>
              <a:t>How does a derivation starting from ‘L’ look ?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L =&gt; L , S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   =&gt; L , S , S  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  =&gt;* L , S , … , S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  </a:t>
            </a:r>
            <a:r>
              <a:rPr lang="en-US" sz="2800" dirty="0" smtClean="0">
                <a:solidFill>
                  <a:schemeClr val="tx1"/>
                </a:solidFill>
              </a:rPr>
              <a:t>     =&gt; S , … , S</a:t>
            </a:r>
          </a:p>
          <a:p>
            <a:r>
              <a:rPr lang="en-US" sz="2800" dirty="0" smtClean="0"/>
              <a:t>L </a:t>
            </a:r>
            <a:r>
              <a:rPr lang="en-US" sz="2800" dirty="0"/>
              <a:t>-&gt; L , S | </a:t>
            </a:r>
            <a:r>
              <a:rPr lang="en-US" sz="2800" dirty="0" smtClean="0"/>
              <a:t>S  </a:t>
            </a:r>
            <a:r>
              <a:rPr lang="en-US" sz="2800" dirty="0" smtClean="0">
                <a:solidFill>
                  <a:schemeClr val="tx1"/>
                </a:solidFill>
              </a:rPr>
              <a:t>is equivalent to </a:t>
            </a:r>
            <a:r>
              <a:rPr lang="en-US" sz="2800" dirty="0"/>
              <a:t>L -&gt; </a:t>
            </a:r>
            <a:r>
              <a:rPr lang="en-US" sz="2800" dirty="0" smtClean="0"/>
              <a:t>S </a:t>
            </a:r>
            <a:r>
              <a:rPr lang="en-US" sz="2800" dirty="0"/>
              <a:t>, </a:t>
            </a:r>
            <a:r>
              <a:rPr lang="en-US" sz="2800" dirty="0" smtClean="0"/>
              <a:t>L </a:t>
            </a:r>
            <a:r>
              <a:rPr lang="en-US" sz="2800" dirty="0"/>
              <a:t>| S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n-US" sz="2800" dirty="0"/>
              <a:t>S -&gt; ( L ) | a</a:t>
            </a:r>
          </a:p>
          <a:p>
            <a:pPr marL="0" indent="0">
              <a:buNone/>
            </a:pPr>
            <a:r>
              <a:rPr lang="en-US" sz="2800" dirty="0" smtClean="0"/>
              <a:t>	L </a:t>
            </a:r>
            <a:r>
              <a:rPr lang="en-US" sz="2800" dirty="0"/>
              <a:t>-&gt; </a:t>
            </a:r>
            <a:r>
              <a:rPr lang="en-US" sz="2800" dirty="0" smtClean="0"/>
              <a:t>S </a:t>
            </a:r>
            <a:r>
              <a:rPr lang="en-US" sz="2800" dirty="0"/>
              <a:t>, </a:t>
            </a:r>
            <a:r>
              <a:rPr lang="en-US" sz="2800" dirty="0" smtClean="0"/>
              <a:t>L </a:t>
            </a:r>
            <a:r>
              <a:rPr lang="en-US" sz="2800" dirty="0"/>
              <a:t>| S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13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Left Recursion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In general, </a:t>
                </a:r>
                <a:r>
                  <a:rPr lang="en-US" sz="2800" dirty="0" smtClean="0">
                    <a:solidFill>
                      <a:srgbClr val="008000"/>
                    </a:solidFill>
                  </a:rPr>
                  <a:t>L -&gt;  L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800" dirty="0" smtClean="0">
                    <a:solidFill>
                      <a:srgbClr val="008000"/>
                    </a:solidFill>
                  </a:rPr>
                  <a:t> |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rgbClr val="008000"/>
                    </a:solidFill>
                  </a:rPr>
                  <a:t> | … |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US" sz="2800" dirty="0" smtClean="0">
                    <a:solidFill>
                      <a:srgbClr val="008000"/>
                    </a:solidFill>
                  </a:rPr>
                  <a:t>L </a:t>
                </a:r>
                <a:r>
                  <a:rPr lang="en-US" sz="2800" dirty="0">
                    <a:solidFill>
                      <a:srgbClr val="008000"/>
                    </a:solidFill>
                  </a:rPr>
                  <a:t>-&gt;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08000"/>
                    </a:solidFill>
                  </a:rPr>
                  <a:t> </a:t>
                </a:r>
                <a:r>
                  <a:rPr lang="en-US" sz="2800" dirty="0" smtClean="0">
                    <a:solidFill>
                      <a:srgbClr val="008000"/>
                    </a:solidFill>
                  </a:rPr>
                  <a:t>Z | </a:t>
                </a:r>
                <a:r>
                  <a:rPr lang="en-US" sz="2800" dirty="0">
                    <a:solidFill>
                      <a:srgbClr val="008000"/>
                    </a:solidFill>
                  </a:rPr>
                  <a:t>… |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08000"/>
                    </a:solidFill>
                  </a:rPr>
                  <a:t> </a:t>
                </a:r>
                <a:r>
                  <a:rPr lang="en-US" sz="2800" dirty="0" smtClean="0">
                    <a:solidFill>
                      <a:srgbClr val="008000"/>
                    </a:solidFill>
                  </a:rPr>
                  <a:t>Z </a:t>
                </a:r>
              </a:p>
              <a:p>
                <a:r>
                  <a:rPr lang="en-US" sz="2800" dirty="0" smtClean="0">
                    <a:solidFill>
                      <a:srgbClr val="008000"/>
                    </a:solidFill>
                  </a:rPr>
                  <a:t>Z -&gt; </a:t>
                </a:r>
                <a:r>
                  <a:rPr lang="en-US" sz="2800" dirty="0">
                    <a:solidFill>
                      <a:srgbClr val="008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800" dirty="0">
                    <a:solidFill>
                      <a:srgbClr val="008000"/>
                    </a:solidFill>
                  </a:rPr>
                  <a:t> </a:t>
                </a:r>
                <a:r>
                  <a:rPr lang="en-US" sz="2800" dirty="0">
                    <a:solidFill>
                      <a:srgbClr val="008000"/>
                    </a:solidFill>
                  </a:rPr>
                  <a:t>Z </a:t>
                </a:r>
                <a:r>
                  <a:rPr lang="en-US" sz="2800" dirty="0" smtClean="0">
                    <a:solidFill>
                      <a:srgbClr val="008000"/>
                    </a:solidFill>
                  </a:rPr>
                  <a:t>|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endParaRPr lang="en-US" sz="2800" dirty="0" smtClean="0">
                  <a:solidFill>
                    <a:srgbClr val="008000"/>
                  </a:solidFill>
                </a:endParaRPr>
              </a:p>
              <a:p>
                <a:endParaRPr lang="en-US" sz="2800" dirty="0"/>
              </a:p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This will remove immediate recursion</a:t>
                </a:r>
              </a:p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But, what if </a:t>
                </a:r>
              </a:p>
              <a:p>
                <a:pPr marL="457200" lvl="1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	S </a:t>
                </a:r>
                <a:r>
                  <a:rPr lang="en-US" sz="2400" dirty="0">
                    <a:solidFill>
                      <a:schemeClr val="tx1"/>
                    </a:solidFill>
                  </a:rPr>
                  <a:t>-&gt;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L </a:t>
                </a:r>
                <a:r>
                  <a:rPr lang="en-US" sz="2400" dirty="0">
                    <a:solidFill>
                      <a:schemeClr val="tx1"/>
                    </a:solidFill>
                  </a:rPr>
                  <a:t>a</a:t>
                </a:r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	L -&gt; S a  | b</a:t>
                </a:r>
              </a:p>
              <a:p>
                <a:pPr marL="0" indent="0">
                  <a:buNone/>
                </a:pPr>
                <a:endParaRPr lang="en-US" sz="2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56" t="-13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559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Left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Order </a:t>
            </a:r>
            <a:r>
              <a:rPr lang="en-US" sz="2800" dirty="0" err="1" smtClean="0">
                <a:solidFill>
                  <a:schemeClr val="tx1"/>
                </a:solidFill>
              </a:rPr>
              <a:t>nonterminals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Eg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(1) S , (2) L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Enforce that if A -&gt; B then A should precede B in the ordering</a:t>
            </a:r>
          </a:p>
          <a:p>
            <a:r>
              <a:rPr lang="en-US" sz="2800" dirty="0" smtClean="0"/>
              <a:t>S -&gt; L a</a:t>
            </a:r>
            <a:r>
              <a:rPr lang="en-US" sz="2800" dirty="0" smtClean="0">
                <a:solidFill>
                  <a:schemeClr val="tx1"/>
                </a:solidFill>
              </a:rPr>
              <a:t> and </a:t>
            </a:r>
            <a:r>
              <a:rPr lang="en-US" sz="2800" dirty="0" smtClean="0"/>
              <a:t>L -&gt; b</a:t>
            </a:r>
            <a:r>
              <a:rPr lang="en-US" sz="2800" dirty="0" smtClean="0">
                <a:solidFill>
                  <a:schemeClr val="tx1"/>
                </a:solidFill>
              </a:rPr>
              <a:t> satisfy the constraint but </a:t>
            </a:r>
            <a:r>
              <a:rPr lang="en-US" sz="2800" dirty="0" smtClean="0"/>
              <a:t>L </a:t>
            </a:r>
            <a:r>
              <a:rPr lang="en-US" sz="2800" dirty="0"/>
              <a:t>-&gt; S </a:t>
            </a:r>
            <a:r>
              <a:rPr lang="en-US" sz="2800" dirty="0" smtClean="0"/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 doesn’t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Inline the production of </a:t>
            </a:r>
            <a:r>
              <a:rPr lang="en-US" sz="2800" dirty="0" smtClean="0"/>
              <a:t>S</a:t>
            </a:r>
            <a:r>
              <a:rPr lang="en-US" sz="2800" dirty="0" smtClean="0">
                <a:solidFill>
                  <a:schemeClr val="tx1"/>
                </a:solidFill>
              </a:rPr>
              <a:t> in </a:t>
            </a:r>
            <a:r>
              <a:rPr lang="en-US" sz="2800" dirty="0"/>
              <a:t>L -&gt; S 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/>
              <a:t>L -&gt; </a:t>
            </a:r>
            <a:r>
              <a:rPr lang="en-US" sz="2800" dirty="0" smtClean="0"/>
              <a:t>L a </a:t>
            </a:r>
            <a:r>
              <a:rPr lang="en-US" sz="2800" dirty="0" err="1" smtClean="0"/>
              <a:t>a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Remove left recursion. Result ??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If this wasn’t left recursive or doesn’t satisfy the constraints, </a:t>
            </a:r>
            <a:r>
              <a:rPr lang="en-US" sz="2400" dirty="0" smtClean="0"/>
              <a:t>inline again.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85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 [Cont.]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S -&gt; ( L ) | a</a:t>
            </a:r>
          </a:p>
          <a:p>
            <a:pPr marL="0" indent="0">
              <a:buNone/>
            </a:pPr>
            <a:r>
              <a:rPr lang="en-US" sz="2800" dirty="0"/>
              <a:t>L -&gt; L , S | </a:t>
            </a:r>
            <a:r>
              <a:rPr lang="en-US" sz="2800" dirty="0" smtClean="0"/>
              <a:t>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>
                <a:solidFill>
                  <a:schemeClr val="tx1"/>
                </a:solidFill>
              </a:rPr>
              <a:t>After eliminating left recursion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 </a:t>
            </a:r>
            <a:r>
              <a:rPr lang="en-US" sz="2800" dirty="0"/>
              <a:t>-&gt; ( L ) | a</a:t>
            </a:r>
          </a:p>
          <a:p>
            <a:pPr marL="0" indent="0">
              <a:buNone/>
            </a:pPr>
            <a:r>
              <a:rPr lang="en-US" sz="2800" dirty="0" smtClean="0"/>
              <a:t>L </a:t>
            </a:r>
            <a:r>
              <a:rPr lang="en-US" sz="2800" dirty="0"/>
              <a:t>-&gt; S , L | </a:t>
            </a:r>
            <a:r>
              <a:rPr lang="en-US" sz="2800" dirty="0" smtClean="0"/>
              <a:t>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Is this LL(1) now ?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89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 [Cont.]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S -&gt; ( L ) | a</a:t>
            </a:r>
          </a:p>
          <a:p>
            <a:pPr marL="0" indent="0">
              <a:buNone/>
            </a:pPr>
            <a:r>
              <a:rPr lang="en-US" sz="2800" dirty="0"/>
              <a:t>L -&gt; L , S | </a:t>
            </a:r>
            <a:r>
              <a:rPr lang="en-US" sz="2800" dirty="0" smtClean="0"/>
              <a:t>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>
                <a:solidFill>
                  <a:schemeClr val="tx1"/>
                </a:solidFill>
              </a:rPr>
              <a:t>After eliminating left recursion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 </a:t>
            </a:r>
            <a:r>
              <a:rPr lang="en-US" sz="2800" dirty="0"/>
              <a:t>-&gt; ( L ) | a</a:t>
            </a:r>
          </a:p>
          <a:p>
            <a:pPr marL="0" indent="0">
              <a:buNone/>
            </a:pPr>
            <a:r>
              <a:rPr lang="en-US" sz="2800" dirty="0" smtClean="0"/>
              <a:t>L </a:t>
            </a:r>
            <a:r>
              <a:rPr lang="en-US" sz="2800" dirty="0"/>
              <a:t>-&gt; S , L | </a:t>
            </a:r>
            <a:r>
              <a:rPr lang="en-US" sz="2800" dirty="0" smtClean="0"/>
              <a:t>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Is this LL(1) now ?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94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factorization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/>
                  <a:t>S -&gt; ( L ) | a</a:t>
                </a:r>
              </a:p>
              <a:p>
                <a:pPr marL="0" indent="0">
                  <a:buNone/>
                </a:pPr>
                <a:r>
                  <a:rPr lang="en-US" sz="2800" dirty="0"/>
                  <a:t>L -&gt; S , L | </a:t>
                </a:r>
                <a:r>
                  <a:rPr lang="en-US" sz="2800" dirty="0" smtClean="0"/>
                  <a:t>S</a:t>
                </a:r>
                <a:endParaRPr lang="en-US" sz="2800" dirty="0"/>
              </a:p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Identify a common prefix and push the suffixes to a new nonterminal.</a:t>
                </a:r>
              </a:p>
              <a:p>
                <a:pPr marL="0" indent="0">
                  <a:buNone/>
                </a:pPr>
                <a:r>
                  <a:rPr lang="en-US" sz="2800" dirty="0"/>
                  <a:t>S -&gt; ( L ) | a</a:t>
                </a:r>
              </a:p>
              <a:p>
                <a:pPr marL="0" indent="0">
                  <a:buNone/>
                </a:pPr>
                <a:r>
                  <a:rPr lang="en-US" sz="2800" dirty="0"/>
                  <a:t>L -&gt; S </a:t>
                </a:r>
                <a:r>
                  <a:rPr lang="en-US" sz="2800" dirty="0" smtClean="0"/>
                  <a:t>Z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Z -&gt; </a:t>
                </a:r>
                <a:r>
                  <a:rPr lang="en-US" sz="2800" dirty="0"/>
                  <a:t>, </a:t>
                </a:r>
                <a:r>
                  <a:rPr lang="en-US" sz="2800" dirty="0" smtClean="0"/>
                  <a:t>L |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endParaRPr lang="en-US" sz="2800" dirty="0"/>
              </a:p>
              <a:p>
                <a:r>
                  <a:rPr lang="en-US" sz="2800" dirty="0">
                    <a:solidFill>
                      <a:schemeClr val="tx1"/>
                    </a:solidFill>
                  </a:rPr>
                  <a:t>Is this LL(1) now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?</a:t>
                </a:r>
              </a:p>
              <a:p>
                <a:pPr marL="0" indent="0">
                  <a:buNone/>
                </a:pPr>
                <a:endParaRPr lang="en-US" sz="2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56" t="-1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808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Consider </a:t>
            </a:r>
            <a:r>
              <a:rPr lang="en-US" sz="2800" dirty="0">
                <a:solidFill>
                  <a:schemeClr val="tx1"/>
                </a:solidFill>
              </a:rPr>
              <a:t>a grammar for expressions where the multiplication sign is optional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/>
              <a:t>ex ::= ex + ex | ex * ex | ex </a:t>
            </a:r>
            <a:r>
              <a:rPr lang="en-US" sz="2800" dirty="0" err="1"/>
              <a:t>ex</a:t>
            </a:r>
            <a:r>
              <a:rPr lang="en-US" sz="2800" dirty="0"/>
              <a:t> </a:t>
            </a:r>
            <a:r>
              <a:rPr lang="en-US" sz="2800" dirty="0" smtClean="0"/>
              <a:t>|ID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Find </a:t>
            </a:r>
            <a:r>
              <a:rPr lang="en-US" sz="2800" dirty="0">
                <a:solidFill>
                  <a:schemeClr val="tx1"/>
                </a:solidFill>
              </a:rPr>
              <a:t>a LL(1) grammar recognizing the same </a:t>
            </a:r>
            <a:r>
              <a:rPr lang="en-US" sz="2800" dirty="0" smtClean="0">
                <a:solidFill>
                  <a:schemeClr val="tx1"/>
                </a:solidFill>
              </a:rPr>
              <a:t>language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Using your grammar to derive a string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Create the LL(1) parsing table.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6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  <p:tag name="FIRSTEVKA@C02HC034DJWT3PP7" val="4640"/>
</p:tagLst>
</file>

<file path=ppt/theme/theme1.xml><?xml version="1.0" encoding="utf-8"?>
<a:theme xmlns:a="http://schemas.openxmlformats.org/drawingml/2006/main" name="Default Desig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30861</TotalTime>
  <Words>573</Words>
  <Application>Microsoft Office PowerPoint</Application>
  <PresentationFormat>On-screen Show (4:3)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Cambria Math</vt:lpstr>
      <vt:lpstr>Arial</vt:lpstr>
      <vt:lpstr>Default Design</vt:lpstr>
      <vt:lpstr>Exercises on Grammars</vt:lpstr>
      <vt:lpstr>Finding an LL(1) grammar</vt:lpstr>
      <vt:lpstr>Removing Left Recursion</vt:lpstr>
      <vt:lpstr>Removing Left Recursion</vt:lpstr>
      <vt:lpstr>Removing Left Recursion</vt:lpstr>
      <vt:lpstr>Example 1 [Cont.]</vt:lpstr>
      <vt:lpstr>Example 1 [Cont.]</vt:lpstr>
      <vt:lpstr>Left factorization</vt:lpstr>
      <vt:lpstr>Exercise 2</vt:lpstr>
      <vt:lpstr>Exercise 3</vt:lpstr>
      <vt:lpstr>Exercise 4</vt:lpstr>
      <vt:lpstr>Exercise 5</vt:lpstr>
      <vt:lpstr>Exercise 6</vt:lpstr>
    </vt:vector>
  </TitlesOfParts>
  <Company>MIT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Ordered Sets in the Calculus of Data Structures</dc:title>
  <dc:creator>Viktor Kuncak</dc:creator>
  <cp:lastModifiedBy>Ravi Kandhadai</cp:lastModifiedBy>
  <cp:revision>3477</cp:revision>
  <dcterms:created xsi:type="dcterms:W3CDTF">2005-06-07T20:03:32Z</dcterms:created>
  <dcterms:modified xsi:type="dcterms:W3CDTF">2014-10-21T16:39:27Z</dcterms:modified>
</cp:coreProperties>
</file>