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85" r:id="rId10"/>
    <p:sldId id="286" r:id="rId11"/>
    <p:sldId id="287" r:id="rId12"/>
    <p:sldId id="257" r:id="rId13"/>
    <p:sldId id="276" r:id="rId14"/>
    <p:sldId id="288" r:id="rId15"/>
    <p:sldId id="289" r:id="rId16"/>
    <p:sldId id="268" r:id="rId17"/>
    <p:sldId id="277" r:id="rId18"/>
    <p:sldId id="278" r:id="rId19"/>
    <p:sldId id="269" r:id="rId20"/>
    <p:sldId id="279" r:id="rId21"/>
    <p:sldId id="280" r:id="rId22"/>
    <p:sldId id="284" r:id="rId23"/>
    <p:sldId id="291" r:id="rId24"/>
    <p:sldId id="273" r:id="rId25"/>
    <p:sldId id="290" r:id="rId26"/>
    <p:sldId id="271" r:id="rId27"/>
    <p:sldId id="281" r:id="rId28"/>
    <p:sldId id="275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81" d="100"/>
          <a:sy n="81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and Follow sets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EOF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, 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Solution to the above constraints: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Moreover, Z is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1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82763"/>
              </p:ext>
            </p:extLst>
          </p:nvPr>
        </p:nvGraphicFramePr>
        <p:xfrm>
          <a:off x="457200" y="344291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</a:t>
                </a:r>
                <a:r>
                  <a:rPr lang="en-US" dirty="0">
                    <a:solidFill>
                      <a:srgbClr val="008000"/>
                    </a:solidFill>
                  </a:rPr>
                  <a:t>-&gt; ( L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 EOF 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-&gt;  a EOF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dirty="0">
                    <a:solidFill>
                      <a:srgbClr val="008000"/>
                    </a:solidFill>
                  </a:rPr>
                  <a:t>-&gt; S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Z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dirty="0">
                    <a:solidFill>
                      <a:srgbClr val="008000"/>
                    </a:solidFill>
                  </a:rPr>
                  <a:t>-&gt; , L </a:t>
                </a:r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dirty="0">
                    <a:solidFill>
                      <a:srgbClr val="008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67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>
                <a:solidFill>
                  <a:schemeClr val="tx1"/>
                </a:solidFill>
              </a:rPr>
              <a:t>a 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/>
                  <a:t>ex ::= S Z EOF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compute first and follow sets after adding EOF to the end of the start symbol productions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First(ex) = First(S) = {  ID }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First(Z) = { + } 	First(Z2) = { * , ID }</a:t>
                </a:r>
              </a:p>
              <a:p>
                <a:pPr lvl="1"/>
                <a:r>
                  <a:rPr lang="en-US" sz="2400" dirty="0" smtClean="0"/>
                  <a:t>Follow(ex) = Follow(Z) = { EOF } </a:t>
                </a:r>
              </a:p>
              <a:p>
                <a:pPr lvl="1"/>
                <a:r>
                  <a:rPr lang="en-US" sz="2400" dirty="0" smtClean="0"/>
                  <a:t>Follow(S) = Follow(Z2) = { EOF, + }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Z and Z2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nullable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926" t="-1229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 ::= S Z EOF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 ::= + ex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Z</a:t>
                </a:r>
                <a:r>
                  <a:rPr lang="en-US" sz="2400" b="0" dirty="0" smtClean="0"/>
                  <a:t> ::=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 </a:t>
                </a:r>
                <a:r>
                  <a:rPr lang="en-US" sz="2400" dirty="0"/>
                  <a:t>::= ID </a:t>
                </a:r>
                <a:r>
                  <a:rPr lang="en-US" sz="2400" dirty="0" smtClean="0"/>
                  <a:t>Z2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* </a:t>
                </a:r>
                <a:r>
                  <a:rPr lang="en-US" sz="2400" dirty="0"/>
                  <a:t>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S 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185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044"/>
              </p:ext>
            </p:extLst>
          </p:nvPr>
        </p:nvGraphicFramePr>
        <p:xfrm>
          <a:off x="3139045" y="2026392"/>
          <a:ext cx="545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38"/>
                <a:gridCol w="1091738"/>
                <a:gridCol w="1091738"/>
                <a:gridCol w="1091738"/>
                <a:gridCol w="1091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later) 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Intuition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Every production of a non-terminal belonging to an LL(1) grammar generates a set of strings that is completely disjoint from the other alternatives because of the following two reasons: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For every nonterminal, the first sets of every alternative are disjoint which implies that they produce disjoint non-empty strings.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There is at most one production for a non-terminal that can produce an empty string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Formal proof is presented in the next slide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buAutoNum type="alphaLcParenBoth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Claim : Every string w derivable from every non-terminal N belonging to an LL(1) grammar in n-steps has a unique left most derivation.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Base case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 is derivable from N in 1 step.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In this case, there has to exist a production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w = a x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Clearly, there cannot be any other production of N that can derive w. Otherwise, its first set will </a:t>
                </a:r>
                <a:r>
                  <a:rPr lang="en-US" sz="2000" dirty="0" smtClean="0"/>
                  <a:t>intersect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with that of the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production   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empty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/>
                  <a:t>Clearly, there cannot be any other </a:t>
                </a:r>
                <a:r>
                  <a:rPr lang="en-US" sz="2000" dirty="0" smtClean="0"/>
                  <a:t>production of N </a:t>
                </a:r>
                <a:r>
                  <a:rPr lang="en-US" sz="2000" dirty="0"/>
                  <a:t>that can derive </a:t>
                </a:r>
                <a:r>
                  <a:rPr lang="en-US" sz="2000" dirty="0" smtClean="0"/>
                  <a:t>empty string. </a:t>
                </a:r>
                <a:r>
                  <a:rPr lang="en-US" sz="2000" dirty="0"/>
                  <a:t>Otherwise, </a:t>
                </a:r>
                <a:r>
                  <a:rPr lang="en-US" sz="2000" dirty="0" smtClean="0"/>
                  <a:t>N will have two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productions.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047" b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3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2856"/>
                <a:ext cx="8229600" cy="5867959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Inductive case: w is derivable from N in k steps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w = a x</a:t>
                </a:r>
              </a:p>
              <a:p>
                <a:pPr lvl="1"/>
                <a:r>
                  <a:rPr lang="en-US" sz="2000" dirty="0"/>
                  <a:t>For every nonterminal N, s.t N =&gt;* w, the first rule that N uses is the alternative of N whose first set has ‘a’ </a:t>
                </a:r>
              </a:p>
              <a:p>
                <a:pPr lvl="1"/>
                <a:r>
                  <a:rPr lang="en-US" sz="2000" dirty="0"/>
                  <a:t>Let the alternative of N whose first set has ‘a’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be the substring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 generated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Clearly,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generates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in less than k steps </a:t>
                </a:r>
                <a:r>
                  <a:rPr lang="en-US" sz="2000" dirty="0" err="1" smtClean="0"/>
                  <a:t>i.e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By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 is unique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. </a:t>
                </a:r>
              </a:p>
              <a:p>
                <a:pPr lvl="1"/>
                <a:r>
                  <a:rPr lang="en-US" sz="2000" dirty="0" smtClean="0">
                    <a:latin typeface="Cambria Math" panose="02040503050406030204" pitchFamily="18" charset="0"/>
                  </a:rPr>
                  <a:t>Hence, </a:t>
                </a:r>
                <a:r>
                  <a:rPr lang="en-US" sz="2000" smtClean="0">
                    <a:latin typeface="Cambria Math" panose="02040503050406030204" pitchFamily="18" charset="0"/>
                  </a:rPr>
                  <a:t>it </a:t>
                </a:r>
                <a:r>
                  <a:rPr lang="en-US" sz="2000" smtClean="0">
                    <a:latin typeface="Cambria Math" panose="02040503050406030204" pitchFamily="18" charset="0"/>
                  </a:rPr>
                  <a:t>suffices to show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that there is no other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 be the first substring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cannot be empty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are equal.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2856"/>
                <a:ext cx="8229600" cy="5867959"/>
              </a:xfrm>
              <a:blipFill rotWithShape="0">
                <a:blip r:embed="rId2"/>
                <a:stretch>
                  <a:fillRect l="-1185" t="-83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2857"/>
                <a:ext cx="8229600" cy="4655172"/>
              </a:xfrm>
            </p:spPr>
            <p:txBody>
              <a:bodyPr/>
              <a:lstStyle/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Let ‘a’ be the start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whichever is nonempty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cannot be empty as it has to derive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 Let N be the first symbol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 smtClean="0"/>
                  <a:t>N has two different productions on the same input symbol ‘a’  which is not possible in an LL(1) grammar.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 is empty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 smtClean="0"/>
                  <a:t>Similar to the above argument, </a:t>
                </a:r>
                <a:r>
                  <a:rPr lang="en-US" sz="2000" dirty="0"/>
                  <a:t>the first rule that N uses is the alternative of N </a:t>
                </a:r>
                <a:r>
                  <a:rPr lang="en-US" sz="2000" dirty="0" smtClean="0"/>
                  <a:t>that is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 which is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Each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’s should derive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 through a unique production by hypothesis.</a:t>
                </a:r>
              </a:p>
              <a:p>
                <a:pPr lvl="1"/>
                <a:r>
                  <a:rPr lang="en-US" sz="2000" dirty="0" smtClean="0"/>
                  <a:t>Hence, the claim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2857"/>
                <a:ext cx="8229600" cy="4655172"/>
              </a:xfrm>
              <a:blipFill rotWithShape="0">
                <a:blip r:embed="rId2"/>
                <a:stretch>
                  <a:fillRect l="-1185" t="-91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4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We proved before that LL(1) grammars are not ambiguous</a:t>
                </a:r>
              </a:p>
              <a:p>
                <a:r>
                  <a:rPr lang="en-US" sz="2400" dirty="0" smtClean="0"/>
                  <a:t>Consider a left most derivation D that contains A </a:t>
                </a:r>
              </a:p>
              <a:p>
                <a:r>
                  <a:rPr lang="en-US" sz="2400" dirty="0" smtClean="0"/>
                  <a:t>D: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/>
                  <a:t>Where, x is a (possibly empty) sequence of terminals 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/>
                  <a:t> is a sentential form</a:t>
                </a:r>
              </a:p>
              <a:p>
                <a:pPr lvl="1"/>
                <a:r>
                  <a:rPr lang="en-US" sz="2000" dirty="0" smtClean="0"/>
                  <a:t>Such a derivation must exist as A is reachable (from the start symbol) and also productive</a:t>
                </a:r>
              </a:p>
              <a:p>
                <a:r>
                  <a:rPr lang="en-US" sz="2400" dirty="0" smtClean="0"/>
                  <a:t>Using </a:t>
                </a: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/>
                  <a:t>A, we can derive another derivation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D</m:t>
                    </m:r>
                    <m:r>
                      <m:rPr>
                        <m:nor/>
                      </m:rPr>
                      <a:rPr lang="en-US" sz="2400" b="0" i="0" dirty="0" smtClean="0"/>
                      <m:t>′</m:t>
                    </m:r>
                    <m:r>
                      <m:rPr>
                        <m:nor/>
                      </m:rPr>
                      <a:rPr lang="en-US" sz="2400" dirty="0"/>
                      <m:t>:  	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T</a:t>
                </a:r>
                <a:r>
                  <a:rPr lang="en-US" sz="2400" dirty="0" smtClean="0"/>
                  <a:t>here exists two left most derivations and hence two parse trees for w</a:t>
                </a:r>
              </a:p>
              <a:p>
                <a:r>
                  <a:rPr lang="en-US" sz="2400" dirty="0" smtClean="0"/>
                  <a:t>The grammar is ambiguous and hence cannot be LL(1)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 b="-8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the language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cannot have an LL(1) grammar 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the following grammar recognizes the language but is not LL(1)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 -&gt; a S | P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 -&gt; a P b | a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question interesting but is quite difficult. A proof for </a:t>
                </a:r>
                <a:r>
                  <a:rPr lang="en-US" sz="2800" dirty="0"/>
                  <a:t>this is provided in a separate pdf file in the </a:t>
                </a:r>
                <a:r>
                  <a:rPr lang="en-US" sz="2800" dirty="0" err="1"/>
                  <a:t>lara</a:t>
                </a:r>
                <a:r>
                  <a:rPr lang="en-US" sz="2800" dirty="0"/>
                  <a:t> wiki.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is meant only as a supplementary material to provide more insights into LL(1) grammars.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It is not essential to fully understand the proof of this question.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481" t="-1309" r="-1037" b="-2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will remove immediate recursion 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we need to remove epsilon productions which will discussed along with CYK parsing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nonterminals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 left recursive production or doesn’t 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First and Follow sets </a:t>
            </a:r>
            <a:br>
              <a:rPr lang="en-US" dirty="0" smtClean="0"/>
            </a:br>
            <a:r>
              <a:rPr lang="en-US" dirty="0" smtClean="0"/>
              <a:t>(with EOF)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 EOF 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, 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d>
                      <m:dPr>
                        <m:begChr m:val="{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4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32310</TotalTime>
  <Words>1347</Words>
  <Application>Microsoft Office PowerPoint</Application>
  <PresentationFormat>On-screen Show (4:3)</PresentationFormat>
  <Paragraphs>279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1 - First and Follow sets  (with EOF)</vt:lpstr>
      <vt:lpstr>First and Follow sets [Cont.]</vt:lpstr>
      <vt:lpstr>LL(1) parsing table</vt:lpstr>
      <vt:lpstr>Exercise 2</vt:lpstr>
      <vt:lpstr>Exercise 2 – Solution</vt:lpstr>
      <vt:lpstr>Exercise 2 – LL(1) parsing table</vt:lpstr>
      <vt:lpstr>LL(1) parsing table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Solution to Exercise 4 [Cont.]</vt:lpstr>
      <vt:lpstr>Solution to Exercise 4 [Cont.]</vt:lpstr>
      <vt:lpstr>Exercise 5</vt:lpstr>
      <vt:lpstr>Solution to Exercise 5</vt:lpstr>
      <vt:lpstr>Exercise 6</vt:lpstr>
      <vt:lpstr>Solution for Exercise 6</vt:lpstr>
      <vt:lpstr>Exercise 7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3597</cp:revision>
  <dcterms:created xsi:type="dcterms:W3CDTF">2005-06-07T20:03:32Z</dcterms:created>
  <dcterms:modified xsi:type="dcterms:W3CDTF">2014-10-27T08:07:58Z</dcterms:modified>
</cp:coreProperties>
</file>