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0" r:id="rId2"/>
    <p:sldId id="264" r:id="rId3"/>
    <p:sldId id="261" r:id="rId4"/>
    <p:sldId id="262" r:id="rId5"/>
    <p:sldId id="263" r:id="rId6"/>
    <p:sldId id="265" r:id="rId7"/>
    <p:sldId id="266" r:id="rId8"/>
    <p:sldId id="267" r:id="rId9"/>
    <p:sldId id="285" r:id="rId10"/>
    <p:sldId id="286" r:id="rId11"/>
    <p:sldId id="287" r:id="rId12"/>
    <p:sldId id="257" r:id="rId13"/>
    <p:sldId id="276" r:id="rId14"/>
    <p:sldId id="288" r:id="rId15"/>
    <p:sldId id="289" r:id="rId16"/>
    <p:sldId id="268" r:id="rId17"/>
    <p:sldId id="277" r:id="rId18"/>
    <p:sldId id="278" r:id="rId19"/>
    <p:sldId id="269" r:id="rId20"/>
    <p:sldId id="279" r:id="rId21"/>
    <p:sldId id="292" r:id="rId22"/>
    <p:sldId id="293" r:id="rId23"/>
    <p:sldId id="294" r:id="rId24"/>
    <p:sldId id="273" r:id="rId25"/>
    <p:sldId id="290" r:id="rId26"/>
    <p:sldId id="271" r:id="rId27"/>
    <p:sldId id="281" r:id="rId28"/>
    <p:sldId id="275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cak" initials="k" lastIdx="1" clrIdx="0">
    <p:extLst>
      <p:ext uri="{19B8F6BF-5375-455C-9EA6-DF929625EA0E}">
        <p15:presenceInfo xmlns:p15="http://schemas.microsoft.com/office/powerpoint/2012/main" userId="kunc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5" autoAdjust="0"/>
    <p:restoredTop sz="92609" autoAdjust="0"/>
  </p:normalViewPr>
  <p:slideViewPr>
    <p:cSldViewPr snapToGrid="0">
      <p:cViewPr varScale="1">
        <p:scale>
          <a:sx n="112" d="100"/>
          <a:sy n="112" d="100"/>
        </p:scale>
        <p:origin x="9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on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1. Consider the following grammar:</a:t>
            </a:r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</a:t>
            </a:r>
            <a:r>
              <a:rPr lang="en-US" sz="2800" dirty="0" smtClean="0"/>
              <a:t>) | a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L -&gt; L , </a:t>
            </a:r>
            <a:r>
              <a:rPr lang="en-US" sz="2800" dirty="0" smtClean="0"/>
              <a:t>S | S</a:t>
            </a: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Is this grammar ambiguous 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grammar LL(1) ?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Compute </a:t>
            </a:r>
            <a:r>
              <a:rPr lang="en-US" sz="2800" dirty="0">
                <a:solidFill>
                  <a:schemeClr val="tx1"/>
                </a:solidFill>
              </a:rPr>
              <a:t>the First and Follow sets for the new grammar.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Construct </a:t>
            </a:r>
            <a:r>
              <a:rPr lang="en-US" sz="2800" dirty="0">
                <a:solidFill>
                  <a:schemeClr val="tx1"/>
                </a:solidFill>
              </a:rPr>
              <a:t>the parsing table for the LL(1) parser 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and Follow sets [Cont.]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S -&gt; ( L ) EOF | a EOF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Z</a:t>
                </a:r>
              </a:p>
              <a:p>
                <a:pPr marL="0" indent="0">
                  <a:buNone/>
                </a:pPr>
                <a:r>
                  <a:rPr lang="en-US" sz="2800" dirty="0"/>
                  <a:t>Z -&gt; , L |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Solution to the above constraints: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 ( ,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{ , }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Moreover, Z is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Nullable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2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LL(1) parsing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282763"/>
              </p:ext>
            </p:extLst>
          </p:nvPr>
        </p:nvGraphicFramePr>
        <p:xfrm>
          <a:off x="457200" y="344291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7839" y="1391921"/>
                <a:ext cx="4572000" cy="19389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S </a:t>
                </a:r>
                <a:r>
                  <a:rPr lang="en-US" dirty="0">
                    <a:solidFill>
                      <a:srgbClr val="008000"/>
                    </a:solidFill>
                  </a:rPr>
                  <a:t>-&gt; ( L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)</a:t>
                </a:r>
              </a:p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S -&gt;  a </a:t>
                </a:r>
              </a:p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L -&gt; S Z</a:t>
                </a:r>
              </a:p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Z </a:t>
                </a:r>
                <a:r>
                  <a:rPr lang="en-US" dirty="0">
                    <a:solidFill>
                      <a:srgbClr val="008000"/>
                    </a:solidFill>
                  </a:rPr>
                  <a:t>-&gt; , L </a:t>
                </a:r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457200" indent="-457200">
                  <a:buAutoNum type="arabicParenBoth"/>
                </a:pPr>
                <a:r>
                  <a:rPr lang="en-US" dirty="0">
                    <a:solidFill>
                      <a:srgbClr val="008000"/>
                    </a:solidFill>
                  </a:rPr>
                  <a:t>Z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-&gt;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39" y="1391921"/>
                <a:ext cx="4572000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1867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0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Consider </a:t>
            </a:r>
            <a:r>
              <a:rPr lang="en-US" sz="2800" dirty="0">
                <a:solidFill>
                  <a:schemeClr val="tx1"/>
                </a:solidFill>
              </a:rPr>
              <a:t>a grammar for expressions where the multiplication sign is optional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ex ::= ex + ex | ex * ex | ex </a:t>
            </a:r>
            <a:r>
              <a:rPr lang="en-US" sz="2800" dirty="0" err="1" smtClean="0"/>
              <a:t>ex</a:t>
            </a:r>
            <a:r>
              <a:rPr lang="en-US" sz="2800" dirty="0" smtClean="0"/>
              <a:t> |ID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Find </a:t>
            </a:r>
            <a:r>
              <a:rPr lang="en-US" sz="2800" dirty="0" smtClean="0">
                <a:solidFill>
                  <a:schemeClr val="tx1"/>
                </a:solidFill>
              </a:rPr>
              <a:t>an </a:t>
            </a:r>
            <a:r>
              <a:rPr lang="en-US" sz="2800" dirty="0">
                <a:solidFill>
                  <a:schemeClr val="tx1"/>
                </a:solidFill>
              </a:rPr>
              <a:t>LL(1) grammar recognizing the same </a:t>
            </a:r>
            <a:r>
              <a:rPr lang="en-US" sz="2800" dirty="0" smtClean="0">
                <a:solidFill>
                  <a:schemeClr val="tx1"/>
                </a:solidFill>
              </a:rPr>
              <a:t>language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Create the LL(1) parsing table.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 –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First let’s make the grammar unambiguous by associating precedence with operators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 the process we also made sure that the grammar does not have left recursion</a:t>
                </a:r>
              </a:p>
              <a:p>
                <a:r>
                  <a:rPr lang="en-US" sz="2800" dirty="0" smtClean="0"/>
                  <a:t>ex ::= S + ex |  S</a:t>
                </a:r>
              </a:p>
              <a:p>
                <a:r>
                  <a:rPr lang="en-US" sz="2800" dirty="0" smtClean="0"/>
                  <a:t>S ::= ID * S | ID S  | ID </a:t>
                </a:r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Left factorization:</a:t>
                </a:r>
              </a:p>
              <a:p>
                <a:r>
                  <a:rPr lang="en-US" sz="2800" dirty="0" smtClean="0"/>
                  <a:t>ex ::= S Z</a:t>
                </a:r>
              </a:p>
              <a:p>
                <a:r>
                  <a:rPr lang="en-US" sz="2800" dirty="0" smtClean="0"/>
                  <a:t>Z ::= + ex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ID </a:t>
                </a:r>
                <a:r>
                  <a:rPr lang="en-US" sz="2800" dirty="0" smtClean="0"/>
                  <a:t>Z2 </a:t>
                </a:r>
              </a:p>
              <a:p>
                <a:r>
                  <a:rPr lang="en-US" sz="2800" dirty="0" smtClean="0"/>
                  <a:t>Z2 ::= * </a:t>
                </a:r>
                <a:r>
                  <a:rPr lang="en-US" sz="2800" dirty="0"/>
                  <a:t>S | </a:t>
                </a:r>
                <a:r>
                  <a:rPr lang="en-US" sz="2800" dirty="0" smtClean="0"/>
                  <a:t>S 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  <a:blipFill rotWithShape="0">
                <a:blip r:embed="rId2"/>
                <a:stretch>
                  <a:fillRect l="-1556" t="-1229" b="-3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8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 – LL(1) parsing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</p:spPr>
            <p:txBody>
              <a:bodyPr/>
              <a:lstStyle/>
              <a:p>
                <a:r>
                  <a:rPr lang="en-US" sz="2800" dirty="0" smtClean="0"/>
                  <a:t>ex ::= S Z EOF</a:t>
                </a:r>
              </a:p>
              <a:p>
                <a:r>
                  <a:rPr lang="en-US" sz="2800" dirty="0" smtClean="0"/>
                  <a:t>Z ::= + ex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ID </a:t>
                </a:r>
                <a:r>
                  <a:rPr lang="en-US" sz="2800" dirty="0" smtClean="0"/>
                  <a:t>Z2 </a:t>
                </a:r>
              </a:p>
              <a:p>
                <a:r>
                  <a:rPr lang="en-US" sz="2800" dirty="0" smtClean="0"/>
                  <a:t>Z2 ::= * </a:t>
                </a:r>
                <a:r>
                  <a:rPr lang="en-US" sz="2800" dirty="0"/>
                  <a:t>S | </a:t>
                </a:r>
                <a:r>
                  <a:rPr lang="en-US" sz="2800" dirty="0" smtClean="0"/>
                  <a:t>S 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First let’s compute first and follow sets after adding EOF to the end of the start symbol productions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First(ex) = First(S) = {  ID }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First(Z) = { + } 	First(Z2) = { * , ID }</a:t>
                </a:r>
              </a:p>
              <a:p>
                <a:pPr lvl="1"/>
                <a:r>
                  <a:rPr lang="en-US" sz="2400" dirty="0" smtClean="0"/>
                  <a:t>Follow(ex) = Follow(Z) = { EOF } </a:t>
                </a:r>
              </a:p>
              <a:p>
                <a:pPr lvl="1"/>
                <a:r>
                  <a:rPr lang="en-US" sz="2400" dirty="0" smtClean="0"/>
                  <a:t>Follow(S) = Follow(Z2) = { EOF, + } 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Z and Z2 are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nullable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  <a:blipFill rotWithShape="0">
                <a:blip r:embed="rId2"/>
                <a:stretch>
                  <a:fillRect l="-1926" t="-1229" b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3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LL(1) parsing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ex ::= S Z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 ::= + ex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/>
                  <a:t>Z</a:t>
                </a:r>
                <a:r>
                  <a:rPr lang="en-US" sz="2400" b="0" dirty="0" smtClean="0"/>
                  <a:t> ::=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S </a:t>
                </a:r>
                <a:r>
                  <a:rPr lang="en-US" sz="2400" dirty="0"/>
                  <a:t>::= ID </a:t>
                </a:r>
                <a:r>
                  <a:rPr lang="en-US" sz="2400" dirty="0" smtClean="0"/>
                  <a:t>Z2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Z2 ::= * </a:t>
                </a:r>
                <a:r>
                  <a:rPr lang="en-US" sz="2400" dirty="0"/>
                  <a:t>S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Z2 ::= S  </a:t>
                </a: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Z2 ::=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400" dirty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  <a:blipFill rotWithShape="0">
                <a:blip r:embed="rId2"/>
                <a:stretch>
                  <a:fillRect l="-1185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0044"/>
              </p:ext>
            </p:extLst>
          </p:nvPr>
        </p:nvGraphicFramePr>
        <p:xfrm>
          <a:off x="3139045" y="2026392"/>
          <a:ext cx="545869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38"/>
                <a:gridCol w="1091738"/>
                <a:gridCol w="1091738"/>
                <a:gridCol w="1091738"/>
                <a:gridCol w="109173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0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Balanced Parentheses over { ( , [ }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S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::= </a:t>
                </a:r>
                <a:r>
                  <a:rPr lang="en-US" sz="2800" dirty="0" smtClean="0"/>
                  <a:t>( S )| [ S ] |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Find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an </a:t>
                </a:r>
                <a:r>
                  <a:rPr lang="en-US" sz="2800" dirty="0">
                    <a:solidFill>
                      <a:schemeClr val="tx1"/>
                    </a:solidFill>
                  </a:rPr>
                  <a:t>LL(1) grammar recognizing the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language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5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3 - 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</a:t>
                </a:r>
                <a:r>
                  <a:rPr lang="en-US" sz="2800" dirty="0" smtClean="0"/>
                  <a:t>( S )| [ S ] |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‘S’ produces epsilon. Hence, we need to first eliminate epsilon (discussed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in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lecturecise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11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and then remove left recursion from   </a:t>
                </a:r>
                <a:r>
                  <a:rPr lang="en-US" sz="2800" dirty="0" smtClean="0"/>
                  <a:t>S ::= S </a:t>
                </a:r>
                <a:r>
                  <a:rPr lang="en-US" sz="2800" dirty="0" err="1" smtClean="0"/>
                  <a:t>S</a:t>
                </a:r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Instead, let’s apply the same logic as removing left recursion but without performing all the steps.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role of the production </a:t>
                </a:r>
                <a:r>
                  <a:rPr lang="en-US" sz="2800" dirty="0" smtClean="0"/>
                  <a:t>S ::=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is to produce a sequence of S  that begin with either ( S ) or [ S ].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i.e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lvl="1"/>
                <a:r>
                  <a:rPr lang="en-US" sz="2400" dirty="0" smtClean="0"/>
                  <a:t>( S ) S </a:t>
                </a:r>
                <a:r>
                  <a:rPr lang="en-US" sz="2400" dirty="0" err="1" smtClean="0"/>
                  <a:t>S</a:t>
                </a:r>
                <a:r>
                  <a:rPr lang="en-US" sz="2400" dirty="0" smtClean="0"/>
                  <a:t> …. S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[ S ] S S……. 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b="-2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1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3 -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Each of the successive S ’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can rewrite to either ( S ) or [ S ]. That is, in essence  S ::= S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produces sequences given by the regular expression ( ( S ) | [ S ] ) *</a:t>
                </a:r>
              </a:p>
              <a:p>
                <a:pPr lvl="1"/>
                <a:r>
                  <a:rPr lang="en-US" sz="2400" dirty="0" err="1" smtClean="0">
                    <a:solidFill>
                      <a:schemeClr val="tx1"/>
                    </a:solidFill>
                  </a:rPr>
                  <a:t>E.g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( S ) ( S ) [ S ] ( S ) …  is one such sequence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same effect can be achieved by the right recursive rules  </a:t>
                </a:r>
              </a:p>
              <a:p>
                <a:pPr lvl="1"/>
                <a:r>
                  <a:rPr lang="en-US" sz="2400" dirty="0"/>
                  <a:t>S ::= </a:t>
                </a:r>
                <a:r>
                  <a:rPr lang="en-US" sz="2400" dirty="0" smtClean="0"/>
                  <a:t>( S ) S | [ S ] S  |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above grammar is LL(1)</a:t>
                </a:r>
              </a:p>
              <a:p>
                <a:pPr lvl="1"/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7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Prove that every LL(1) grammar is unambiguous. 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 LL(1)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No procedural way ! Practice …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But there are some recommended practices that generally help in finding one.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Eg</a:t>
            </a:r>
            <a:r>
              <a:rPr lang="en-US" sz="2800" dirty="0" smtClean="0">
                <a:solidFill>
                  <a:schemeClr val="tx1"/>
                </a:solidFill>
              </a:rPr>
              <a:t>. try to eliminate left recursion.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There is a </a:t>
            </a:r>
            <a:r>
              <a:rPr lang="en-US" sz="2400" dirty="0" smtClean="0"/>
              <a:t>procedure for this but you don’t have to faithfully follow the entire approach. </a:t>
            </a:r>
          </a:p>
          <a:p>
            <a:pPr lvl="1"/>
            <a:r>
              <a:rPr lang="en-US" sz="2400" dirty="0" smtClean="0"/>
              <a:t>Just think of what left recursion brings and what can be done to eliminate them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Exercise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Intuition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Every production of a non-terminal belonging to an LL(1) grammar generates a set of strings that is completely disjoint from the other alternatives because of the following two reasons:</a:t>
            </a:r>
          </a:p>
          <a:p>
            <a:pPr marL="514350" indent="-514350">
              <a:buAutoNum type="alphaLcParenBoth"/>
            </a:pPr>
            <a:r>
              <a:rPr lang="en-US" sz="2400" dirty="0" smtClean="0">
                <a:solidFill>
                  <a:schemeClr val="tx1"/>
                </a:solidFill>
              </a:rPr>
              <a:t>For every nonterminal, the first sets of every alternative are disjoint which implies that they produce disjoint non-empty strings</a:t>
            </a:r>
          </a:p>
          <a:p>
            <a:pPr marL="514350" indent="-514350">
              <a:buAutoNum type="alphaLcParenBoth"/>
            </a:pPr>
            <a:r>
              <a:rPr lang="en-US" sz="2400" dirty="0" smtClean="0">
                <a:solidFill>
                  <a:schemeClr val="tx1"/>
                </a:solidFill>
              </a:rPr>
              <a:t>There is at most one production for a non-terminal that can produce an empty string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	Formal proof is presented in the next slide</a:t>
            </a:r>
            <a:endParaRPr lang="en-US" sz="2400" b="1" dirty="0">
              <a:solidFill>
                <a:schemeClr val="tx1"/>
              </a:solidFill>
            </a:endParaRPr>
          </a:p>
          <a:p>
            <a:pPr marL="514350" indent="-514350">
              <a:buAutoNum type="alphaLcParenBoth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-73230"/>
            <a:ext cx="8229600" cy="784430"/>
          </a:xfrm>
        </p:spPr>
        <p:txBody>
          <a:bodyPr/>
          <a:lstStyle/>
          <a:p>
            <a:r>
              <a:rPr lang="en-US" dirty="0"/>
              <a:t>Solution to Exercise </a:t>
            </a:r>
            <a:r>
              <a:rPr lang="en-US" dirty="0" smtClean="0"/>
              <a:t>4 [Cont.]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785193"/>
                <a:ext cx="8229600" cy="572567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/>
                  <a:t>Claim : Every string w derivable from every non-terminal N has a unique left most derivation.</a:t>
                </a:r>
                <a:endParaRPr lang="en-US" sz="2200" dirty="0"/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Proof by contradiction: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be two derivations for w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should diverge at some point.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That is there exists a step at which a non-terminal expanded to different alternatives in the derivations.</a:t>
                </a: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we be prefix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that is derived just before the point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diverge. That is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𝛽𝛼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𝛾𝛼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,</a:t>
                </a: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 where A is a non-terminal,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are sequence of terminals and non-terminals,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. Hence, there are two nullable alternatives for A which is a contradiction</a:t>
                </a:r>
                <a:endParaRPr lang="en-US" sz="2200" dirty="0">
                  <a:solidFill>
                    <a:schemeClr val="tx1"/>
                  </a:solidFill>
                </a:endParaRPr>
              </a:p>
              <a:p>
                <a:pPr lvl="1"/>
                <a:endParaRPr lang="en-US" sz="2200" dirty="0"/>
              </a:p>
              <a:p>
                <a:pPr lvl="1"/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785193"/>
                <a:ext cx="8229600" cy="5725674"/>
              </a:xfrm>
              <a:blipFill rotWithShape="0">
                <a:blip r:embed="rId2"/>
                <a:stretch>
                  <a:fillRect l="-1037" t="-745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76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26"/>
            <a:ext cx="8229600" cy="1143000"/>
          </a:xfrm>
        </p:spPr>
        <p:txBody>
          <a:bodyPr/>
          <a:lstStyle/>
          <a:p>
            <a:r>
              <a:rPr lang="en-US" dirty="0"/>
              <a:t>Solution to Exercise </a:t>
            </a:r>
            <a:r>
              <a:rPr lang="en-US" dirty="0" smtClean="0"/>
              <a:t>4 [Cont.]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0726"/>
                <a:ext cx="8229600" cy="4655172"/>
              </a:xfrm>
            </p:spPr>
            <p:txBody>
              <a:bodyPr/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Therefore, say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|&lt;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This implies that the next input character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|+1 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𝑠𝑎𝑦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Informally this means that both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are applicable on seeing the input character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which contradicts the LL(1) property.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Formally, 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𝑓𝑖𝑟𝑠𝑡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𝛽𝛼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𝑓𝑖𝑟𝑠𝑡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𝛾𝛼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both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reduce to empty string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) in the derivations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then there are two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nullable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productions for A, which is a contradiction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one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reduce to empty string and other doesn’t</a:t>
                </a:r>
              </a:p>
              <a:p>
                <a:pPr marL="857250" lvl="1" indent="-457200"/>
                <a:r>
                  <a:rPr lang="en-US" sz="1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derive a non-empty string</a:t>
                </a:r>
              </a:p>
              <a:p>
                <a:pPr marL="857250" lvl="1" indent="-457200"/>
                <a:r>
                  <a:rPr lang="en-US" sz="1600" dirty="0" smtClean="0"/>
                  <a:t>Since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𝑓𝑖𝑟𝑠𝑡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𝛾𝛼</m:t>
                        </m:r>
                      </m:e>
                    </m:d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 smtClean="0"/>
                  <a:t> derives non-empty string,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𝑓𝑖𝑟𝑠𝑡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smtClean="0"/>
                  <a:t> which also implies that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𝑓𝑖𝑟𝑠𝑡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  <a:endParaRPr lang="en-US" sz="1600" dirty="0" smtClean="0"/>
              </a:p>
              <a:p>
                <a:pPr marL="857250" lvl="1" indent="-457200"/>
                <a:r>
                  <a:rPr lang="en-US" sz="1600" b="0" dirty="0" smtClean="0"/>
                  <a:t>Since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𝑓𝑖𝑟𝑠𝑡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𝛽𝛼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/>
                  <a:t>derives </a:t>
                </a:r>
                <a:r>
                  <a:rPr lang="en-US" sz="1600" dirty="0" smtClean="0"/>
                  <a:t>empty </a:t>
                </a:r>
                <a:r>
                  <a:rPr lang="en-US" sz="1600" dirty="0"/>
                  <a:t>string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𝑓𝑖𝑟𝑠𝑡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 marL="857250" lvl="1" indent="-457200"/>
                <a:r>
                  <a:rPr lang="en-US" sz="1600" dirty="0"/>
                  <a:t>S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ince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𝑓𝑖𝑟𝑠𝑡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𝑓𝑜𝑙𝑙𝑜𝑤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. Hence,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𝑓𝑜𝑙𝑙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𝑜𝑤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  <a:endParaRPr lang="en-US" sz="1600" dirty="0" smtClean="0"/>
              </a:p>
              <a:p>
                <a:pPr marL="857250" lvl="1" indent="-457200"/>
                <a:r>
                  <a:rPr lang="en-US" sz="1600" dirty="0" smtClean="0"/>
                  <a:t>Thus,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𝑓𝑜𝑙𝑙𝑜𝑤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𝑓𝑖𝑟𝑠𝑡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is </a:t>
                </a:r>
                <a:r>
                  <a:rPr lang="en-US" sz="1600" dirty="0" err="1" smtClean="0"/>
                  <a:t>nullable</a:t>
                </a:r>
                <a:r>
                  <a:rPr lang="en-US" sz="1600" dirty="0" smtClean="0"/>
                  <a:t>, which contradicts </a:t>
                </a:r>
                <a:r>
                  <a:rPr lang="en-US" sz="1600" dirty="0"/>
                  <a:t>LL(1) property</a:t>
                </a:r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Finally, if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derive non-empty strings then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𝑓𝑖𝑟𝑠𝑡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𝑓𝑖𝑟𝑠𝑡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again contradicting LL(1) property</a:t>
                </a: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000" dirty="0"/>
              </a:p>
              <a:p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0726"/>
                <a:ext cx="8229600" cy="4655172"/>
              </a:xfrm>
              <a:blipFill rotWithShape="0">
                <a:blip r:embed="rId2"/>
                <a:stretch>
                  <a:fillRect l="-815" t="-916" b="-1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50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Corollary of the proof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The preceding proof not just proves that every string has a unique left most derivation in a LL(1) grammar but also proves the following: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If two strings u and v share a common prefix ‘x’ , then the derivations of u and v cannot diverge before generating the prefix ‘x’.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That is the derivations of  u and v should be of the form: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0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Say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that a grammar has a cycle if there is a </a:t>
                </a:r>
                <a:r>
                  <a:rPr lang="en-US" sz="2800" i="1" dirty="0" smtClean="0">
                    <a:solidFill>
                      <a:schemeClr val="tx1"/>
                    </a:solidFill>
                  </a:rPr>
                  <a:t>reachable,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i="1" dirty="0" smtClean="0">
                    <a:solidFill>
                      <a:schemeClr val="tx1"/>
                    </a:solidFill>
                  </a:rPr>
                  <a:t>productive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non-terminal </a:t>
                </a:r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such that </a:t>
                </a:r>
                <a:r>
                  <a:rPr lang="en-US" sz="2800" dirty="0" smtClean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dirty="0">
                    <a:solidFill>
                      <a:schemeClr val="tx1"/>
                    </a:solidFill>
                  </a:rPr>
                  <a:t>i.e. it is possible to derive the nonterminal A from A by a nonempty sequence of production rules.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Show that if a grammar has a cycle, then it is not LL(1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).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6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Exercise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We proved before that LL(1) grammars are not ambiguous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Consider a left most derivation D that contains A 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D: 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</a:rPr>
                  <a:t>Where, x is a (possibly empty) sequence of terminals 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a sentential form</a:t>
                </a:r>
              </a:p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</a:rPr>
                  <a:t>Such a derivation must exist as A is reachable (from the start symbol) and also productive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Using </a:t>
                </a:r>
                <a:r>
                  <a:rPr lang="en-US" sz="2400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A, we can derive another derivation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D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′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:  	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here exists two left most derivations and hence two parse trees for w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The grammar is ambiguous and hence cannot be LL(1)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78" b="-8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4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370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Show </a:t>
            </a:r>
            <a:r>
              <a:rPr lang="en-US" sz="2800" dirty="0">
                <a:solidFill>
                  <a:schemeClr val="tx1"/>
                </a:solidFill>
              </a:rPr>
              <a:t>that the regular languages can be recognized with LL(1) parsers. Describe a process that, given a regular expression, constructs an LL(1) parser for it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for Exercise 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Let the DFA for the regular language be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 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Define a grammar G: (N, T, P, S) where,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N =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1≤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S </a:t>
                </a:r>
                <a:r>
                  <a:rPr lang="en-US" sz="2800" dirty="0">
                    <a:solidFill>
                      <a:schemeClr val="tx1"/>
                    </a:solidFill>
                  </a:rPr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			L(A) =  L(G)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  <a:blipFill rotWithShape="0">
                <a:blip r:embed="rId2"/>
                <a:stretch>
                  <a:fillRect l="-1556" t="-1440" b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8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Show that the language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cannot have an LL(1) grammar ?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Note that the following grammar recognizes the language but is not LL(1)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S -&gt; a S | P 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P -&gt; a P b | a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This question interesting but is quite difficult. A proof for </a:t>
                </a:r>
                <a:r>
                  <a:rPr lang="en-US" sz="2800" dirty="0"/>
                  <a:t>this is provided in a separate pdf file in the </a:t>
                </a:r>
                <a:r>
                  <a:rPr lang="en-US" sz="2800" dirty="0" err="1"/>
                  <a:t>lara</a:t>
                </a:r>
                <a:r>
                  <a:rPr lang="en-US" sz="2800" dirty="0"/>
                  <a:t> wiki.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This is meant only as a supplementary material to provide more insights into LL(1) grammars.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It is not essential to fully understand the proof of this question.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  <a:blipFill rotWithShape="0">
                <a:blip r:embed="rId2"/>
                <a:stretch>
                  <a:fillRect l="-1481" t="-1309" r="-1037" b="-26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9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</a:t>
            </a:r>
            <a:r>
              <a:rPr lang="en-US" sz="2800" dirty="0" smtClean="0"/>
              <a:t>) | </a:t>
            </a:r>
            <a:r>
              <a:rPr lang="en-US" sz="2800" dirty="0"/>
              <a:t>a</a:t>
            </a:r>
          </a:p>
          <a:p>
            <a:pPr marL="0" indent="0">
              <a:buNone/>
            </a:pPr>
            <a:r>
              <a:rPr lang="en-US" sz="2800" dirty="0"/>
              <a:t>L -&gt; L , </a:t>
            </a:r>
            <a:r>
              <a:rPr lang="en-US" sz="2800" dirty="0" smtClean="0"/>
              <a:t>S | S</a:t>
            </a: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How does a derivation starting from ‘L’ look 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 =&gt; L , S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  =&gt; L , S , S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=&gt;* L , S , … , S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     =&gt; S , … , S</a:t>
            </a:r>
          </a:p>
          <a:p>
            <a:r>
              <a:rPr lang="en-US" sz="2800" dirty="0" smtClean="0"/>
              <a:t>L </a:t>
            </a:r>
            <a:r>
              <a:rPr lang="en-US" sz="2800" dirty="0"/>
              <a:t>-&gt; L , S | </a:t>
            </a:r>
            <a:r>
              <a:rPr lang="en-US" sz="2800" dirty="0" smtClean="0"/>
              <a:t>S  </a:t>
            </a:r>
            <a:r>
              <a:rPr lang="en-US" sz="2800" dirty="0" smtClean="0">
                <a:solidFill>
                  <a:schemeClr val="tx1"/>
                </a:solidFill>
              </a:rPr>
              <a:t>is equivalent to </a:t>
            </a:r>
            <a:r>
              <a:rPr lang="en-US" sz="2800" dirty="0"/>
              <a:t>L -&gt; </a:t>
            </a:r>
            <a:r>
              <a:rPr lang="en-US" sz="2800" dirty="0" smtClean="0"/>
              <a:t>S </a:t>
            </a:r>
            <a:r>
              <a:rPr lang="en-US" sz="2800" dirty="0"/>
              <a:t>, </a:t>
            </a:r>
            <a:r>
              <a:rPr lang="en-US" sz="2800" dirty="0" smtClean="0"/>
              <a:t>L </a:t>
            </a:r>
            <a:r>
              <a:rPr lang="en-US" sz="2800" dirty="0"/>
              <a:t>| 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</a:t>
            </a: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 smtClean="0"/>
              <a:t>	L </a:t>
            </a:r>
            <a:r>
              <a:rPr lang="en-US" sz="2800" dirty="0"/>
              <a:t>-&gt; </a:t>
            </a:r>
            <a:r>
              <a:rPr lang="en-US" sz="2800" dirty="0" smtClean="0"/>
              <a:t>S </a:t>
            </a:r>
            <a:r>
              <a:rPr lang="en-US" sz="2800" dirty="0"/>
              <a:t>, </a:t>
            </a:r>
            <a:r>
              <a:rPr lang="en-US" sz="2800" dirty="0" smtClean="0"/>
              <a:t>L </a:t>
            </a:r>
            <a:r>
              <a:rPr lang="en-US" sz="2800" dirty="0"/>
              <a:t>| S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 general,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L -&gt;  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 | 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L </a:t>
                </a:r>
                <a:r>
                  <a:rPr lang="en-US" sz="2800" dirty="0">
                    <a:solidFill>
                      <a:srgbClr val="008000"/>
                    </a:solidFill>
                  </a:rPr>
                  <a:t>-&gt;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Z | </a:t>
                </a:r>
                <a:r>
                  <a:rPr lang="en-US" sz="2800" dirty="0">
                    <a:solidFill>
                      <a:srgbClr val="008000"/>
                    </a:solidFill>
                  </a:rPr>
                  <a:t>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Z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| 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rgbClr val="008000"/>
                  </a:solidFill>
                </a:endParaRP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Z -&gt; </a:t>
                </a:r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Z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This will remove immediate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left-recursion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but only when </a:t>
                </a:r>
                <a:r>
                  <a:rPr lang="en-US" sz="2800" dirty="0">
                    <a:solidFill>
                      <a:schemeClr val="tx1"/>
                    </a:solidFill>
                  </a:rPr>
                  <a:t>t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here  are no epsilon productions in the grammar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Otherwise, we need to remove epsilon productions which will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be discussed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along with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CNF conversion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Removing indirect recursion</a:t>
                </a:r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	S </a:t>
                </a:r>
                <a:r>
                  <a:rPr lang="en-US" sz="2400" dirty="0">
                    <a:solidFill>
                      <a:schemeClr val="tx1"/>
                    </a:solidFill>
                  </a:rPr>
                  <a:t>-&gt;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L </a:t>
                </a:r>
                <a:r>
                  <a:rPr lang="en-US" sz="2400" dirty="0">
                    <a:solidFill>
                      <a:schemeClr val="tx1"/>
                    </a:solidFill>
                  </a:rPr>
                  <a:t>a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	L -&gt; S a  | b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b="-15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5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Order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non-terminals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Eg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(1) S , (2) L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Enforce that if A -&gt; B then A should precede B in the ordering</a:t>
                </a:r>
              </a:p>
              <a:p>
                <a:r>
                  <a:rPr lang="en-US" sz="2800" dirty="0" smtClean="0"/>
                  <a:t>S -&gt; L 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and </a:t>
                </a:r>
                <a:r>
                  <a:rPr lang="en-US" sz="2800" dirty="0" smtClean="0"/>
                  <a:t>L -&gt; b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satisfy the constraint but </a:t>
                </a:r>
                <a:r>
                  <a:rPr lang="en-US" sz="2800" dirty="0" smtClean="0"/>
                  <a:t>L </a:t>
                </a:r>
                <a:r>
                  <a:rPr lang="en-US" sz="2800" dirty="0"/>
                  <a:t>-&gt; S </a:t>
                </a:r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doesn’t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Inline the production of </a:t>
                </a:r>
                <a:r>
                  <a:rPr lang="en-US" sz="2800" dirty="0" smtClean="0"/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in </a:t>
                </a:r>
                <a:r>
                  <a:rPr lang="en-US" sz="2800" dirty="0"/>
                  <a:t>L -&gt; S a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We get, </a:t>
                </a:r>
                <a:r>
                  <a:rPr lang="en-US" sz="2800" dirty="0" smtClean="0"/>
                  <a:t>L </a:t>
                </a:r>
                <a:r>
                  <a:rPr lang="en-US" sz="2800" dirty="0"/>
                  <a:t>-&gt; </a:t>
                </a:r>
                <a:r>
                  <a:rPr lang="en-US" sz="2800" dirty="0" smtClean="0"/>
                  <a:t>L a </a:t>
                </a:r>
                <a:r>
                  <a:rPr lang="en-US" sz="2800" dirty="0" err="1" smtClean="0"/>
                  <a:t>a</a:t>
                </a:r>
                <a:r>
                  <a:rPr lang="en-US" sz="2800" dirty="0" smtClean="0"/>
                  <a:t>  | b</a:t>
                </a:r>
                <a:r>
                  <a:rPr lang="en-US" sz="2800" dirty="0"/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 Remove left recursion.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Result: L -&gt; b Z | b  	 Z -&gt; a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Z |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If inlining does not result in left recursive production or doesn’t satisfy the constraints, </a:t>
                </a:r>
                <a:r>
                  <a:rPr lang="en-US" sz="2800" dirty="0" smtClean="0"/>
                  <a:t>inline again.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963" b="-6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8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/>
              <a:t>L -&gt; L , S | </a:t>
            </a:r>
            <a:r>
              <a:rPr lang="en-US" sz="2800" dirty="0" smtClean="0"/>
              <a:t>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After eliminating left recursion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) | a</a:t>
            </a:r>
          </a:p>
          <a:p>
            <a:pPr marL="0" indent="0">
              <a:buNone/>
            </a:pPr>
            <a:r>
              <a:rPr lang="en-US" sz="2800" dirty="0" smtClean="0"/>
              <a:t>L </a:t>
            </a:r>
            <a:r>
              <a:rPr lang="en-US" sz="2800" dirty="0"/>
              <a:t>-&gt; S , L | </a:t>
            </a:r>
            <a:r>
              <a:rPr lang="en-US" sz="2800" dirty="0" smtClean="0"/>
              <a:t>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LL(1) now ?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/>
              <a:t>L -&gt; L , S | </a:t>
            </a:r>
            <a:r>
              <a:rPr lang="en-US" sz="2800" dirty="0" smtClean="0"/>
              <a:t>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After eliminating left recursion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) | a</a:t>
            </a:r>
          </a:p>
          <a:p>
            <a:pPr marL="0" indent="0">
              <a:buNone/>
            </a:pPr>
            <a:r>
              <a:rPr lang="en-US" sz="2800" dirty="0" smtClean="0"/>
              <a:t>L </a:t>
            </a:r>
            <a:r>
              <a:rPr lang="en-US" sz="2800" dirty="0"/>
              <a:t>-&gt; S , L | </a:t>
            </a:r>
            <a:r>
              <a:rPr lang="en-US" sz="2800" dirty="0" smtClean="0"/>
              <a:t>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LL(1) now ?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factorization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S -&gt; ( L ) | a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, L | </a:t>
                </a:r>
                <a:r>
                  <a:rPr lang="en-US" sz="2800" dirty="0" smtClean="0"/>
                  <a:t>S</a:t>
                </a:r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Identify a common prefix and push the suffixes to a new nonterminal.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S -&gt; ( L ) | a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</a:t>
                </a:r>
                <a:r>
                  <a:rPr lang="en-US" sz="2800" dirty="0" smtClean="0"/>
                  <a:t>Z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Z -&gt; 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L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Is this LL(1) now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?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Yes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08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1 - First and Follow sets </a:t>
            </a:r>
            <a:br>
              <a:rPr lang="en-US" dirty="0" smtClean="0"/>
            </a:br>
            <a:r>
              <a:rPr lang="en-US" dirty="0" smtClean="0"/>
              <a:t>(with EOF)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Let’s </a:t>
                </a:r>
                <a:r>
                  <a:rPr lang="en-US" sz="2400" dirty="0">
                    <a:solidFill>
                      <a:schemeClr val="tx1"/>
                    </a:solidFill>
                  </a:rPr>
                  <a:t>compute first and follow sets after adding EOF to the end of the start symbol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productions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S -&gt; ( L ) EOF | a  EOF </a:t>
                </a:r>
              </a:p>
              <a:p>
                <a:pPr marL="0" indent="0">
                  <a:buNone/>
                </a:pPr>
                <a:r>
                  <a:rPr lang="en-US" sz="2400" dirty="0"/>
                  <a:t>L -&gt; S Z</a:t>
                </a:r>
              </a:p>
              <a:p>
                <a:pPr marL="0" indent="0">
                  <a:buNone/>
                </a:pPr>
                <a:r>
                  <a:rPr lang="en-US" sz="2400" dirty="0"/>
                  <a:t>Z -&gt; , L |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 ( 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{ , }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sz="2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d>
                      <m:dPr>
                        <m:begChr m:val="{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}∪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𝐹𝑜𝑙𝑙𝑜𝑤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47" b="-6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9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32454</TotalTime>
  <Words>1318</Words>
  <Application>Microsoft Office PowerPoint</Application>
  <PresentationFormat>On-screen Show (4:3)</PresentationFormat>
  <Paragraphs>278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Cambria Math</vt:lpstr>
      <vt:lpstr>Arial</vt:lpstr>
      <vt:lpstr>Default Design</vt:lpstr>
      <vt:lpstr>Exercises on Grammars</vt:lpstr>
      <vt:lpstr>Finding an LL(1) grammar</vt:lpstr>
      <vt:lpstr>Removing Left Recursion</vt:lpstr>
      <vt:lpstr>Removing Left Recursion</vt:lpstr>
      <vt:lpstr>Removing Left Recursion</vt:lpstr>
      <vt:lpstr>Example 1 [Cont.]</vt:lpstr>
      <vt:lpstr>Example 1 [Cont.]</vt:lpstr>
      <vt:lpstr>Left factorization</vt:lpstr>
      <vt:lpstr>Exercise 1 - First and Follow sets  (with EOF)</vt:lpstr>
      <vt:lpstr>First and Follow sets [Cont.]</vt:lpstr>
      <vt:lpstr>LL(1) parsing table</vt:lpstr>
      <vt:lpstr>Exercise 2</vt:lpstr>
      <vt:lpstr>Exercise 2 – Solution</vt:lpstr>
      <vt:lpstr>Exercise 2 – LL(1) parsing table</vt:lpstr>
      <vt:lpstr>LL(1) parsing table</vt:lpstr>
      <vt:lpstr>Exercise 3</vt:lpstr>
      <vt:lpstr>Exercise 3 - Solution</vt:lpstr>
      <vt:lpstr>Exercise 3 - Solution</vt:lpstr>
      <vt:lpstr>Exercise 4</vt:lpstr>
      <vt:lpstr>Solution to Exercise 4</vt:lpstr>
      <vt:lpstr>Solution to Exercise 4 [Cont.]</vt:lpstr>
      <vt:lpstr>Solution to Exercise 4 [Cont.]</vt:lpstr>
      <vt:lpstr>Corollary of the proof</vt:lpstr>
      <vt:lpstr>Exercise 5</vt:lpstr>
      <vt:lpstr>Solution to Exercise 5</vt:lpstr>
      <vt:lpstr>Exercise 6</vt:lpstr>
      <vt:lpstr>Solution for Exercise 6</vt:lpstr>
      <vt:lpstr>Exercise 7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Ravi Kandhadai</cp:lastModifiedBy>
  <cp:revision>3675</cp:revision>
  <dcterms:created xsi:type="dcterms:W3CDTF">2005-06-07T20:03:32Z</dcterms:created>
  <dcterms:modified xsi:type="dcterms:W3CDTF">2014-10-29T12:40:56Z</dcterms:modified>
</cp:coreProperties>
</file>