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  <p:sldMasterId id="2147483756" r:id="rId2"/>
  </p:sldMasterIdLst>
  <p:notesMasterIdLst>
    <p:notesMasterId r:id="rId34"/>
  </p:notesMasterIdLst>
  <p:sldIdLst>
    <p:sldId id="680" r:id="rId3"/>
    <p:sldId id="681" r:id="rId4"/>
    <p:sldId id="682" r:id="rId5"/>
    <p:sldId id="685" r:id="rId6"/>
    <p:sldId id="686" r:id="rId7"/>
    <p:sldId id="687" r:id="rId8"/>
    <p:sldId id="688" r:id="rId9"/>
    <p:sldId id="647" r:id="rId10"/>
    <p:sldId id="689" r:id="rId11"/>
    <p:sldId id="690" r:id="rId12"/>
    <p:sldId id="691" r:id="rId13"/>
    <p:sldId id="692" r:id="rId14"/>
    <p:sldId id="648" r:id="rId15"/>
    <p:sldId id="679" r:id="rId16"/>
    <p:sldId id="678" r:id="rId17"/>
    <p:sldId id="693" r:id="rId18"/>
    <p:sldId id="694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5"/>
      <p:bold r:id="rId36"/>
      <p:italic r:id="rId37"/>
      <p:boldItalic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77273" autoAdjust="0"/>
  </p:normalViewPr>
  <p:slideViewPr>
    <p:cSldViewPr>
      <p:cViewPr varScale="1">
        <p:scale>
          <a:sx n="97" d="100"/>
          <a:sy n="97" d="100"/>
        </p:scale>
        <p:origin x="1284" y="90"/>
      </p:cViewPr>
      <p:guideLst>
        <p:guide orient="horz" pos="2112"/>
        <p:guide pos="2928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font" Target="fonts/font3.fntdata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8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5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34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2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92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2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9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16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5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73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A688A63-B9C4-46E3-826F-D313A5FD9687}" type="slidenum">
              <a:rPr lang="en-US">
                <a:solidFill>
                  <a:prstClr val="black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Idea of Register Allocation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Simplify:</a:t>
            </a:r>
            <a:endParaRPr lang="en-US" b="1" dirty="0"/>
          </a:p>
          <a:p>
            <a:r>
              <a:rPr lang="en-US" dirty="0"/>
              <a:t>If there is a node with less than K neighbors, we will always be able to color it! </a:t>
            </a:r>
          </a:p>
          <a:p>
            <a:r>
              <a:rPr lang="en-US" dirty="0" smtClean="0"/>
              <a:t>So </a:t>
            </a:r>
            <a:r>
              <a:rPr lang="en-US" dirty="0"/>
              <a:t>we can remove </a:t>
            </a:r>
            <a:r>
              <a:rPr lang="en-US" dirty="0" smtClean="0"/>
              <a:t>such node from </a:t>
            </a:r>
            <a:r>
              <a:rPr lang="en-US" dirty="0"/>
              <a:t>the </a:t>
            </a:r>
            <a:r>
              <a:rPr lang="en-US" dirty="0" smtClean="0"/>
              <a:t>graph (if it exists, otherwise remove other node)</a:t>
            </a:r>
            <a:endParaRPr lang="en-US" dirty="0"/>
          </a:p>
          <a:p>
            <a:r>
              <a:rPr lang="en-US" dirty="0" smtClean="0"/>
              <a:t>   This </a:t>
            </a:r>
            <a:r>
              <a:rPr lang="en-US" dirty="0"/>
              <a:t>reduces graph </a:t>
            </a:r>
            <a:r>
              <a:rPr lang="en-US" dirty="0" smtClean="0"/>
              <a:t>size. It </a:t>
            </a:r>
            <a:r>
              <a:rPr lang="en-US" dirty="0"/>
              <a:t>is </a:t>
            </a:r>
            <a:r>
              <a:rPr lang="en-US" dirty="0" smtClean="0"/>
              <a:t>useful, even though incomplete </a:t>
            </a:r>
            <a:br>
              <a:rPr lang="en-US" dirty="0" smtClean="0"/>
            </a:br>
            <a:r>
              <a:rPr lang="en-US" dirty="0" smtClean="0"/>
              <a:t>    (e.g. planar can be colored by at most 4 colors, yet can have nodes with many neighbors)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2949770"/>
            <a:ext cx="2578191" cy="1774630"/>
            <a:chOff x="5646131" y="4671971"/>
            <a:chExt cx="2578191" cy="1774630"/>
          </a:xfrm>
        </p:grpSpPr>
        <p:sp>
          <p:nvSpPr>
            <p:cNvPr id="27" name="Rectangle 2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57902" y="5277348"/>
              <a:ext cx="2664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r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60018" y="2972021"/>
            <a:ext cx="2371780" cy="1774630"/>
            <a:chOff x="5646131" y="4671971"/>
            <a:chExt cx="2371780" cy="1774630"/>
          </a:xfrm>
        </p:grpSpPr>
        <p:sp>
          <p:nvSpPr>
            <p:cNvPr id="47" name="Rectangle 4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xz</a:t>
              </a:r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96856" y="2895600"/>
            <a:ext cx="1924173" cy="1774630"/>
            <a:chOff x="5646131" y="4671971"/>
            <a:chExt cx="1924173" cy="1774630"/>
          </a:xfrm>
        </p:grpSpPr>
        <p:sp>
          <p:nvSpPr>
            <p:cNvPr id="67" name="Rectangle 6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3836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23051" y="5055455"/>
            <a:ext cx="1578533" cy="1503726"/>
            <a:chOff x="5646131" y="4671971"/>
            <a:chExt cx="15785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8"/>
              <a:ext cx="1073848" cy="892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267015" cy="1405332"/>
            <a:chOff x="5646131" y="4671971"/>
            <a:chExt cx="1267015" cy="1405332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399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xy</a:t>
              </a:r>
              <a:endParaRPr lang="en-US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985477" cy="753097"/>
            <a:chOff x="5646131" y="5324206"/>
            <a:chExt cx="985477" cy="753097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y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327959" cy="428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7021662">
            <a:off x="7678670" y="4955024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</a:p>
          <a:p>
            <a:r>
              <a:rPr lang="en-US" dirty="0"/>
              <a:t>Assign colors backwards, adding nodes that were removed </a:t>
            </a:r>
            <a:endParaRPr lang="en-US" dirty="0" smtClean="0"/>
          </a:p>
          <a:p>
            <a:r>
              <a:rPr lang="en-US" dirty="0" smtClean="0"/>
              <a:t>If the node was removed because it had &lt;K neighbors, we will always find a color</a:t>
            </a:r>
          </a:p>
          <a:p>
            <a:r>
              <a:rPr lang="en-US" dirty="0"/>
              <a:t>	</a:t>
            </a:r>
            <a:r>
              <a:rPr lang="en-US" dirty="0" smtClean="0"/>
              <a:t>if there are multiple possibilities, we can choose any color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563982" y="2921727"/>
            <a:ext cx="2648955" cy="1824924"/>
            <a:chOff x="5550095" y="4621677"/>
            <a:chExt cx="2648955" cy="1824924"/>
          </a:xfrm>
        </p:grpSpPr>
        <p:sp>
          <p:nvSpPr>
            <p:cNvPr id="47" name="Rectangle 46"/>
            <p:cNvSpPr/>
            <p:nvPr/>
          </p:nvSpPr>
          <p:spPr>
            <a:xfrm>
              <a:off x="6270731" y="5281350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5578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62913" y="5806365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50095" y="5683438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xz:3</a:t>
              </a:r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478842" y="4621677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948513" y="5901789"/>
              <a:ext cx="949236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553200" y="2878182"/>
            <a:ext cx="2248969" cy="1792048"/>
            <a:chOff x="5502475" y="4654553"/>
            <a:chExt cx="2248969" cy="1792048"/>
          </a:xfrm>
        </p:grpSpPr>
        <p:sp>
          <p:nvSpPr>
            <p:cNvPr id="67" name="Rectangle 66"/>
            <p:cNvSpPr/>
            <p:nvPr/>
          </p:nvSpPr>
          <p:spPr>
            <a:xfrm>
              <a:off x="6264475" y="5281571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yz:2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867687" y="5814971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02475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84366" y="4654553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793839" y="5910395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087291" y="5055455"/>
            <a:ext cx="1895433" cy="1503726"/>
            <a:chOff x="5510371" y="4671971"/>
            <a:chExt cx="18954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281080" y="5272734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x:1</a:t>
              </a:r>
              <a:endParaRPr lang="en-US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510371" y="5656693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9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448155" cy="1372090"/>
            <a:chOff x="5646131" y="4671971"/>
            <a:chExt cx="1448155" cy="1372090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74729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xy:4</a:t>
              </a:r>
              <a:endParaRPr lang="en-US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1166617" cy="693728"/>
            <a:chOff x="5646131" y="5324206"/>
            <a:chExt cx="1166617" cy="693728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y:2</a:t>
              </a:r>
              <a:endParaRPr lang="en-US" b="1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51181" y="5587642"/>
              <a:ext cx="542570" cy="1569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z:3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7021662">
            <a:off x="7677070" y="489312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12244" y="2948114"/>
            <a:ext cx="2726227" cy="1815819"/>
            <a:chOff x="5646131" y="4630782"/>
            <a:chExt cx="2726227" cy="1815819"/>
          </a:xfrm>
        </p:grpSpPr>
        <p:sp>
          <p:nvSpPr>
            <p:cNvPr id="131" name="Rectangle 130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xz:3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r:4</a:t>
              </a:r>
              <a:endParaRPr lang="en-US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Arc 148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Arrow 107"/>
          <p:cNvSpPr/>
          <p:nvPr/>
        </p:nvSpPr>
        <p:spPr>
          <a:xfrm>
            <a:off x="1319746" y="55842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>
            <a:off x="3547698" y="54841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Arrow 115"/>
          <p:cNvSpPr/>
          <p:nvPr/>
        </p:nvSpPr>
        <p:spPr>
          <a:xfrm rot="10800000">
            <a:off x="6003065" y="3613132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Arrow 116"/>
          <p:cNvSpPr/>
          <p:nvPr/>
        </p:nvSpPr>
        <p:spPr>
          <a:xfrm rot="18026976">
            <a:off x="7460158" y="4773912"/>
            <a:ext cx="465455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>
            <a:off x="5771188" y="53317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 rot="10800000">
            <a:off x="3126653" y="36079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Computed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72" y="2683376"/>
            <a:ext cx="3200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x = m[0]</a:t>
            </a:r>
          </a:p>
          <a:p>
            <a:pPr marL="0" indent="0">
              <a:buNone/>
            </a:pPr>
            <a:r>
              <a:rPr lang="en-US" sz="2400" dirty="0"/>
              <a:t>y = m[1]</a:t>
            </a:r>
          </a:p>
          <a:p>
            <a:pPr marL="0" indent="0">
              <a:buNone/>
            </a:pPr>
            <a:r>
              <a:rPr lang="en-US" sz="2400" dirty="0"/>
              <a:t>xy = x * y</a:t>
            </a:r>
          </a:p>
          <a:p>
            <a:pPr marL="0" indent="0">
              <a:buNone/>
            </a:pPr>
            <a:r>
              <a:rPr lang="en-US" sz="2400" dirty="0"/>
              <a:t>z = m[2]</a:t>
            </a:r>
          </a:p>
          <a:p>
            <a:pPr marL="0" indent="0">
              <a:buNone/>
            </a:pPr>
            <a:r>
              <a:rPr lang="en-US" sz="2400" dirty="0"/>
              <a:t>yz = y*z</a:t>
            </a:r>
          </a:p>
          <a:p>
            <a:pPr marL="0" indent="0">
              <a:buNone/>
            </a:pPr>
            <a:r>
              <a:rPr lang="en-US" sz="2400" dirty="0"/>
              <a:t>xz = x*z</a:t>
            </a:r>
          </a:p>
          <a:p>
            <a:pPr marL="0" indent="0">
              <a:buNone/>
            </a:pPr>
            <a:r>
              <a:rPr lang="en-US" sz="2400" dirty="0" smtClean="0"/>
              <a:t>r </a:t>
            </a:r>
            <a:r>
              <a:rPr lang="en-US" sz="2400" dirty="0"/>
              <a:t>= xy + yz</a:t>
            </a:r>
          </a:p>
          <a:p>
            <a:pPr marL="0" indent="0">
              <a:buNone/>
            </a:pPr>
            <a:r>
              <a:rPr lang="en-US" sz="2400" dirty="0"/>
              <a:t>m[3] = res1 + </a:t>
            </a:r>
            <a:r>
              <a:rPr lang="en-US" sz="2400" dirty="0" smtClean="0"/>
              <a:t>xz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12573" y="2146581"/>
            <a:ext cx="2726227" cy="1815819"/>
            <a:chOff x="5646131" y="4630782"/>
            <a:chExt cx="2726227" cy="1815819"/>
          </a:xfrm>
        </p:grpSpPr>
        <p:sp>
          <p:nvSpPr>
            <p:cNvPr id="5" name="Rectangle 4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xz:3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r:4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791200" y="2827980"/>
            <a:ext cx="3200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R1 = m[0]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R2 = m[1]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R4 = R1*R2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R3 = m[2]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R2 = R2*R3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R3 = R1*R3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R4 = R4 + R2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m[3] = R4 + R3</a:t>
            </a:r>
            <a:endParaRPr lang="en-US" sz="2400" dirty="0"/>
          </a:p>
        </p:txBody>
      </p:sp>
      <p:sp>
        <p:nvSpPr>
          <p:cNvPr id="25" name="Right Arrow 24"/>
          <p:cNvSpPr/>
          <p:nvPr/>
        </p:nvSpPr>
        <p:spPr>
          <a:xfrm>
            <a:off x="2667000" y="4176813"/>
            <a:ext cx="2895599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Heuristic </a:t>
            </a:r>
            <a:r>
              <a:rPr lang="en-US" dirty="0"/>
              <a:t>for </a:t>
            </a:r>
            <a:r>
              <a:rPr lang="en-US" dirty="0" smtClean="0"/>
              <a:t>Coloring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Simplify (forward, safe):</a:t>
            </a:r>
            <a:endParaRPr lang="en-US" sz="2000" b="1" dirty="0"/>
          </a:p>
          <a:p>
            <a:r>
              <a:rPr lang="en-US" sz="2000" dirty="0"/>
              <a:t>If there is a node with less than K neighbors, we will always be able to color it! </a:t>
            </a:r>
          </a:p>
          <a:p>
            <a:r>
              <a:rPr lang="en-US" sz="2000" dirty="0"/>
              <a:t>so we can remove it from the graph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Potential Spill (forward, speculative):</a:t>
            </a:r>
            <a:endParaRPr lang="en-US" sz="2000" b="1" dirty="0"/>
          </a:p>
          <a:p>
            <a:r>
              <a:rPr lang="en-US" sz="2000" dirty="0"/>
              <a:t>If every node has K or more neighbors, we </a:t>
            </a:r>
            <a:r>
              <a:rPr lang="en-US" sz="2000" dirty="0" smtClean="0"/>
              <a:t>still remove </a:t>
            </a:r>
            <a:r>
              <a:rPr lang="en-US" sz="2000" dirty="0"/>
              <a:t>one of them </a:t>
            </a:r>
          </a:p>
          <a:p>
            <a:r>
              <a:rPr lang="en-US" sz="2000" dirty="0"/>
              <a:t>we mark it as node for </a:t>
            </a:r>
            <a:r>
              <a:rPr lang="en-US" sz="2000" b="1" dirty="0"/>
              <a:t>potential </a:t>
            </a:r>
            <a:r>
              <a:rPr lang="en-US" sz="2000" dirty="0" smtClean="0"/>
              <a:t>spilling. Then </a:t>
            </a:r>
            <a:r>
              <a:rPr lang="en-US" sz="2000" dirty="0"/>
              <a:t>remove it and continue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Select (backward):</a:t>
            </a:r>
            <a:endParaRPr lang="en-US" sz="2000" b="1" dirty="0"/>
          </a:p>
          <a:p>
            <a:r>
              <a:rPr lang="en-US" sz="2000" dirty="0"/>
              <a:t>Assign colors backwards, adding nodes that were removed </a:t>
            </a:r>
          </a:p>
          <a:p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we find a node that was spilled, we check if we are </a:t>
            </a:r>
            <a:r>
              <a:rPr lang="en-US" sz="2000" dirty="0" smtClean="0"/>
              <a:t>lucky, </a:t>
            </a:r>
            <a:r>
              <a:rPr lang="en-US" sz="2000" dirty="0"/>
              <a:t>that we can color </a:t>
            </a:r>
            <a:r>
              <a:rPr lang="en-US" sz="2000" dirty="0" smtClean="0"/>
              <a:t>it.</a:t>
            </a:r>
            <a:endParaRPr lang="en-US" sz="2000" dirty="0"/>
          </a:p>
          <a:p>
            <a:r>
              <a:rPr lang="en-US" sz="2000" dirty="0"/>
              <a:t>if yes, continue</a:t>
            </a:r>
          </a:p>
          <a:p>
            <a:endParaRPr lang="en-US" sz="2000" dirty="0" smtClean="0"/>
          </a:p>
          <a:p>
            <a:r>
              <a:rPr lang="en-US" sz="2000" dirty="0" smtClean="0"/>
              <a:t>if not, </a:t>
            </a:r>
            <a:r>
              <a:rPr lang="en-US" sz="2000" dirty="0"/>
              <a:t>insert instructions to save and load values from </a:t>
            </a:r>
            <a:r>
              <a:rPr lang="en-US" sz="2000" dirty="0" smtClean="0"/>
              <a:t>memory (</a:t>
            </a:r>
            <a:r>
              <a:rPr lang="en-US" sz="2000" b="1" dirty="0" smtClean="0"/>
              <a:t>actual spill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sz="2000" dirty="0" smtClean="0"/>
              <a:t>   Restart with new graph (a graph is now easier </a:t>
            </a:r>
            <a:r>
              <a:rPr lang="en-US" sz="2000" dirty="0"/>
              <a:t>to </a:t>
            </a:r>
            <a:r>
              <a:rPr lang="en-US" sz="2000" dirty="0" smtClean="0"/>
              <a:t>color as we killed a variable)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8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 </a:t>
            </a:r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variables </a:t>
            </a:r>
            <a:r>
              <a:rPr lang="en-US" dirty="0"/>
              <a:t>tmp1 and tmp2 are both assigned to the same register R and the program has an instruction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tmp2 = </a:t>
            </a:r>
            <a:r>
              <a:rPr lang="en-US" dirty="0" smtClean="0"/>
              <a:t>tmp1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moves the value of tmp1 into tmp2. This instruction then </a:t>
            </a:r>
            <a:r>
              <a:rPr lang="en-US" dirty="0" smtClean="0"/>
              <a:t>becomes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 = </a:t>
            </a:r>
            <a:r>
              <a:rPr lang="en-US" dirty="0" smtClean="0"/>
              <a:t>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can be simply </a:t>
            </a:r>
            <a:r>
              <a:rPr lang="en-US" dirty="0" smtClean="0"/>
              <a:t>omitted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How to force a register allocator to assign tmp1 and tmp2 to same register?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merge the nodes for tmp1 and tmp2 in the interference </a:t>
            </a:r>
            <a:r>
              <a:rPr lang="en-US" dirty="0" smtClean="0"/>
              <a:t>graph!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this is called </a:t>
            </a:r>
            <a:r>
              <a:rPr lang="en-US" b="1" dirty="0"/>
              <a:t>coalescing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But: if </a:t>
            </a:r>
            <a:r>
              <a:rPr lang="en-US" dirty="0"/>
              <a:t>we </a:t>
            </a:r>
            <a:r>
              <a:rPr lang="en-US" dirty="0" smtClean="0"/>
              <a:t>coalesce </a:t>
            </a:r>
            <a:r>
              <a:rPr lang="en-US" dirty="0"/>
              <a:t>non-interfering nodes when there are assignments, then our graph may become more difficult to color, and we may in fact need more registers!</a:t>
            </a:r>
          </a:p>
          <a:p>
            <a:pPr marL="0" indent="0">
              <a:buNone/>
            </a:pPr>
            <a:r>
              <a:rPr lang="en-US" b="1" dirty="0" smtClean="0"/>
              <a:t>Conservative </a:t>
            </a:r>
            <a:r>
              <a:rPr lang="en-US" b="1" dirty="0"/>
              <a:t>coalescing:</a:t>
            </a:r>
            <a:r>
              <a:rPr lang="en-US" dirty="0"/>
              <a:t> coalesce only if merged node of tmp1 and tmp2 will have a small degree so that we are sure that we will be able to color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(e.g. resulting node has degree &lt;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581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endParaRPr lang="en-US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s = s + </a:t>
            </a:r>
            <a:r>
              <a:rPr lang="en-US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i + </a:t>
            </a:r>
            <a:r>
              <a:rPr lang="en-US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s </a:t>
            </a:r>
            <a:r>
              <a:rPr lang="en-US" dirty="0">
                <a:latin typeface="Courier" pitchFamily="49" charset="0"/>
              </a:rPr>
              <a:t>= s + j + </a:t>
            </a:r>
            <a:r>
              <a:rPr lang="en-US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j + 1</a:t>
            </a:r>
          </a:p>
        </p:txBody>
      </p:sp>
    </p:spTree>
    <p:extLst>
      <p:ext uri="{BB962C8B-B14F-4D97-AF65-F5344CB8AC3E}">
        <p14:creationId xmlns:p14="http://schemas.microsoft.com/office/powerpoint/2010/main" val="16163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3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1242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s = s + i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i + b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i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{s,j,b}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s </a:t>
            </a:r>
            <a:r>
              <a:rPr lang="en-US" dirty="0">
                <a:latin typeface="Courier" pitchFamily="49" charset="0"/>
              </a:rPr>
              <a:t>= s + j + b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{j}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j + </a:t>
            </a:r>
            <a:r>
              <a:rPr lang="en-US" dirty="0" smtClean="0">
                <a:latin typeface="Courier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32005" y="1752600"/>
            <a:ext cx="1750292" cy="1602432"/>
            <a:chOff x="5122107" y="1778727"/>
            <a:chExt cx="1750292" cy="1602432"/>
          </a:xfrm>
        </p:grpSpPr>
        <p:sp>
          <p:nvSpPr>
            <p:cNvPr id="5" name="Rectangle 4"/>
            <p:cNvSpPr/>
            <p:nvPr/>
          </p:nvSpPr>
          <p:spPr>
            <a:xfrm>
              <a:off x="5122107" y="1778727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525136" y="1828800"/>
              <a:ext cx="1396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72446" y="2819400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j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2931" y="2857939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527764" y="2007327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27764" y="3124200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344684" y="2312127"/>
              <a:ext cx="0" cy="4058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655910" y="2346084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5400000">
            <a:off x="4696752" y="3683051"/>
            <a:ext cx="1018499" cy="48557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810000" y="4574422"/>
            <a:ext cx="2532601" cy="1602432"/>
            <a:chOff x="5122107" y="1778727"/>
            <a:chExt cx="2174995" cy="1602432"/>
          </a:xfrm>
        </p:grpSpPr>
        <p:sp>
          <p:nvSpPr>
            <p:cNvPr id="23" name="Rectangle 22"/>
            <p:cNvSpPr/>
            <p:nvPr/>
          </p:nvSpPr>
          <p:spPr>
            <a:xfrm>
              <a:off x="5122107" y="1778727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66416" y="1828800"/>
              <a:ext cx="9306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72931" y="2857939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527764" y="2004905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ight Arrow 31"/>
          <p:cNvSpPr/>
          <p:nvPr/>
        </p:nvSpPr>
        <p:spPr>
          <a:xfrm>
            <a:off x="6050658" y="5159197"/>
            <a:ext cx="751968" cy="36185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48787" y="3505200"/>
            <a:ext cx="142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coalesce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019800" y="5484356"/>
            <a:ext cx="813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color</a:t>
            </a:r>
            <a:endParaRPr lang="en-US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6400800" y="4495800"/>
            <a:ext cx="2743201" cy="1602432"/>
            <a:chOff x="5122107" y="1778727"/>
            <a:chExt cx="2355858" cy="1602432"/>
          </a:xfrm>
        </p:grpSpPr>
        <p:sp>
          <p:nvSpPr>
            <p:cNvPr id="44" name="Rectangle 43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s:1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i,j:2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b:3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91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35814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i </a:t>
            </a:r>
            <a:r>
              <a:rPr lang="en-US" sz="2800" b="1" dirty="0">
                <a:latin typeface="Courier" pitchFamily="49" charset="0"/>
              </a:rPr>
              <a:t>= </a:t>
            </a:r>
            <a:r>
              <a:rPr lang="en-US" sz="2800" b="1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s </a:t>
            </a:r>
            <a:r>
              <a:rPr lang="en-US" sz="2800" b="1" dirty="0">
                <a:latin typeface="Courier" pitchFamily="49" charset="0"/>
              </a:rPr>
              <a:t>= s + </a:t>
            </a:r>
            <a:r>
              <a:rPr lang="en-US" sz="2800" b="1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i </a:t>
            </a:r>
            <a:r>
              <a:rPr lang="en-US" sz="2800" b="1" dirty="0">
                <a:latin typeface="Courier" pitchFamily="49" charset="0"/>
              </a:rPr>
              <a:t>= i + </a:t>
            </a:r>
            <a:r>
              <a:rPr lang="en-US" sz="2800" b="1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j </a:t>
            </a:r>
            <a:r>
              <a:rPr lang="en-US" sz="2800" b="1" dirty="0">
                <a:latin typeface="Courier" pitchFamily="49" charset="0"/>
              </a:rPr>
              <a:t>= </a:t>
            </a:r>
            <a:r>
              <a:rPr lang="en-US" sz="2800" b="1" dirty="0" smtClean="0">
                <a:latin typeface="Courier" pitchFamily="49" charset="0"/>
              </a:rPr>
              <a:t>i  // puf!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s </a:t>
            </a:r>
            <a:r>
              <a:rPr lang="en-US" sz="2800" b="1" dirty="0">
                <a:latin typeface="Courier" pitchFamily="49" charset="0"/>
              </a:rPr>
              <a:t>= s + j + </a:t>
            </a:r>
            <a:r>
              <a:rPr lang="en-US" sz="2800" b="1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j </a:t>
            </a:r>
            <a:r>
              <a:rPr lang="en-US" sz="2800" b="1" dirty="0">
                <a:latin typeface="Courier" pitchFamily="49" charset="0"/>
              </a:rPr>
              <a:t>= j + 1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00400" y="3553027"/>
            <a:ext cx="1600200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0" y="2590800"/>
            <a:ext cx="3801291" cy="304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0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R1 = R1 + R2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R2 + R3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R1 = R1 + R2 + R3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R2 + 1</a:t>
            </a:r>
            <a:endParaRPr lang="en-US" sz="2800" b="1" dirty="0">
              <a:latin typeface="Courier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62200" y="1828800"/>
            <a:ext cx="2743201" cy="1602432"/>
            <a:chOff x="5122107" y="1778727"/>
            <a:chExt cx="2355858" cy="1602432"/>
          </a:xfrm>
        </p:grpSpPr>
        <p:sp>
          <p:nvSpPr>
            <p:cNvPr id="7" name="Rectangle 6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s:1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i,j:2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b:3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7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Exam preparation: Last year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Simple type </a:t>
            </a:r>
            <a:r>
              <a:rPr lang="fr-FR" dirty="0" err="1" smtClean="0"/>
              <a:t>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2"/>
            <a:ext cx="8479331" cy="500011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Suppose that we have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Phone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getNumber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call (n: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extends Phone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more functionality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(anno: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extends Phone </a:t>
            </a:r>
            <a:r>
              <a:rPr lang="en-US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more functionality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Type-check the </a:t>
            </a:r>
            <a:r>
              <a:rPr lang="fr-FR" sz="2000" dirty="0" err="1" smtClean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following</a:t>
            </a:r>
            <a:r>
              <a:rPr lang="fr-FR" sz="2000" dirty="0" smtClean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fr-FR" sz="20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37056" y="4817900"/>
            <a:ext cx="497764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a: Phone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b: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new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(1981)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new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a.call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b.getNumber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23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R1</a:t>
            </a:r>
          </a:p>
          <a:p>
            <a:r>
              <a:rPr lang="en-US" dirty="0" smtClean="0"/>
              <a:t>R2</a:t>
            </a:r>
          </a:p>
          <a:p>
            <a:r>
              <a:rPr lang="en-US" dirty="0" smtClean="0"/>
              <a:t>R3</a:t>
            </a:r>
          </a:p>
          <a:p>
            <a:r>
              <a:rPr lang="en-US" dirty="0" smtClean="0"/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58674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color denotes a register</a:t>
            </a:r>
          </a:p>
          <a:p>
            <a:r>
              <a:rPr lang="en-US" sz="2400" dirty="0" smtClean="0"/>
              <a:t>4 registers are enough for this program</a:t>
            </a:r>
          </a:p>
        </p:txBody>
      </p:sp>
    </p:spTree>
    <p:extLst>
      <p:ext uri="{BB962C8B-B14F-4D97-AF65-F5344CB8AC3E}">
        <p14:creationId xmlns:p14="http://schemas.microsoft.com/office/powerpoint/2010/main" val="32920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0.31666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28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 -0.00278 L 0.0052 0.18598 " pathEditMode="fixed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/>
          <p:cNvSpPr txBox="1"/>
          <p:nvPr/>
        </p:nvSpPr>
        <p:spPr>
          <a:xfrm>
            <a:off x="228600" y="3548076"/>
            <a:ext cx="783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new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(1981): Unit 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Connecteur droit 21"/>
          <p:cNvCxnSpPr/>
          <p:nvPr/>
        </p:nvCxnSpPr>
        <p:spPr bwMode="auto">
          <a:xfrm>
            <a:off x="117983" y="3548071"/>
            <a:ext cx="8804791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83565" y="2463473"/>
            <a:ext cx="7801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new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(1981):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649422" y="1982831"/>
            <a:ext cx="4689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Connecteur droit 28"/>
          <p:cNvCxnSpPr/>
          <p:nvPr/>
        </p:nvCxnSpPr>
        <p:spPr bwMode="auto">
          <a:xfrm flipV="1">
            <a:off x="117983" y="3001572"/>
            <a:ext cx="8804791" cy="8936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-157317" y="3076001"/>
            <a:ext cx="260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a,Phone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</a:t>
            </a: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038166" y="2944115"/>
            <a:ext cx="6105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AntiquePhone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(1981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Connecteur droit 34"/>
          <p:cNvCxnSpPr/>
          <p:nvPr/>
        </p:nvCxnSpPr>
        <p:spPr bwMode="auto">
          <a:xfrm flipV="1">
            <a:off x="117983" y="2475233"/>
            <a:ext cx="4984959" cy="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228600" y="6133960"/>
            <a:ext cx="783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new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Unit 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Connecteur droit 41"/>
          <p:cNvCxnSpPr/>
          <p:nvPr/>
        </p:nvCxnSpPr>
        <p:spPr bwMode="auto">
          <a:xfrm>
            <a:off x="117983" y="6133955"/>
            <a:ext cx="8804791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3259392" y="5257733"/>
            <a:ext cx="719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0" y="5630858"/>
            <a:ext cx="387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b,MobilePhone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</a:t>
            </a: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73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7987" y="5360648"/>
            <a:ext cx="415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a.call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Unit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42103" y="5822312"/>
            <a:ext cx="619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a.call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b.getNumber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Unit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Connecteur droit 6"/>
          <p:cNvCxnSpPr/>
          <p:nvPr/>
        </p:nvCxnSpPr>
        <p:spPr bwMode="auto">
          <a:xfrm>
            <a:off x="117987" y="5822312"/>
            <a:ext cx="8804787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250426" y="5360646"/>
            <a:ext cx="367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b.getNumber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082411" y="4898979"/>
            <a:ext cx="458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fr-FR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call: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Unit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Connecteur droit 11"/>
          <p:cNvCxnSpPr/>
          <p:nvPr/>
        </p:nvCxnSpPr>
        <p:spPr bwMode="auto">
          <a:xfrm flipV="1">
            <a:off x="117986" y="5360644"/>
            <a:ext cx="7270956" cy="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17985" y="4898979"/>
            <a:ext cx="233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: 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Connecteur droit 16"/>
          <p:cNvCxnSpPr/>
          <p:nvPr/>
        </p:nvCxnSpPr>
        <p:spPr bwMode="auto">
          <a:xfrm flipV="1">
            <a:off x="117983" y="4898970"/>
            <a:ext cx="2521978" cy="8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17984" y="4437305"/>
            <a:ext cx="266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</a:t>
            </a: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28600" y="3548076"/>
            <a:ext cx="367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b.getNumber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Connecteur droit 21"/>
          <p:cNvCxnSpPr/>
          <p:nvPr/>
        </p:nvCxnSpPr>
        <p:spPr bwMode="auto">
          <a:xfrm>
            <a:off x="272842" y="3548071"/>
            <a:ext cx="8649932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62227" y="1995028"/>
            <a:ext cx="375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b,MobilePhone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</a:t>
            </a: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2227" y="2498297"/>
            <a:ext cx="389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6" name="Connecteur droit 25"/>
          <p:cNvCxnSpPr/>
          <p:nvPr/>
        </p:nvCxnSpPr>
        <p:spPr bwMode="auto">
          <a:xfrm flipV="1">
            <a:off x="317086" y="2498298"/>
            <a:ext cx="3598605" cy="2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055801" y="2519100"/>
            <a:ext cx="4468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fr-FR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MobilePhone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&lt;: 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9" name="Connecteur droit 28"/>
          <p:cNvCxnSpPr/>
          <p:nvPr/>
        </p:nvCxnSpPr>
        <p:spPr bwMode="auto">
          <a:xfrm flipV="1">
            <a:off x="302333" y="3001570"/>
            <a:ext cx="7956758" cy="4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72842" y="3048457"/>
            <a:ext cx="260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: Phone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999704" y="3044101"/>
            <a:ext cx="458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fr-FR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getNumber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object-oriented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No primitive value (no Int, no </a:t>
            </a:r>
            <a:r>
              <a:rPr lang="fr-FR" sz="2400" b="1" dirty="0" err="1" smtClean="0">
                <a:solidFill>
                  <a:schemeClr val="tx1"/>
                </a:solidFill>
              </a:rPr>
              <a:t>Bool</a:t>
            </a:r>
            <a:r>
              <a:rPr lang="fr-FR" sz="24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Expressions:</a:t>
            </a:r>
          </a:p>
          <a:p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x.methodName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 </a:t>
            </a:r>
            <a:r>
              <a:rPr lang="en-US" sz="2800" dirty="0">
                <a:solidFill>
                  <a:schemeClr val="tx1"/>
                </a:solidFill>
              </a:rPr>
              <a:t>standard method </a:t>
            </a:r>
            <a:r>
              <a:rPr lang="en-US" sz="2800" dirty="0" smtClean="0">
                <a:solidFill>
                  <a:schemeClr val="tx1"/>
                </a:solidFill>
              </a:rPr>
              <a:t>call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where </a:t>
            </a:r>
            <a:r>
              <a:rPr lang="en-US" sz="2800" dirty="0">
                <a:solidFill>
                  <a:schemeClr val="tx1"/>
                </a:solidFill>
              </a:rPr>
              <a:t>x and p are variable names;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T() </a:t>
            </a:r>
            <a:r>
              <a:rPr lang="en-US" sz="2800" dirty="0">
                <a:solidFill>
                  <a:schemeClr val="tx1"/>
                </a:solidFill>
              </a:rPr>
              <a:t>class </a:t>
            </a:r>
            <a:r>
              <a:rPr lang="en-US" sz="2800" dirty="0" smtClean="0">
                <a:solidFill>
                  <a:schemeClr val="tx1"/>
                </a:solidFill>
              </a:rPr>
              <a:t>constructor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special value that can be assigned to any </a:t>
            </a:r>
            <a:r>
              <a:rPr lang="en-US" sz="2800" dirty="0" smtClean="0">
                <a:solidFill>
                  <a:schemeClr val="tx1"/>
                </a:solidFill>
              </a:rPr>
              <a:t>variable</a:t>
            </a:r>
          </a:p>
          <a:p>
            <a:pPr marL="0" indent="0">
              <a:buNone/>
            </a:pPr>
            <a:r>
              <a:rPr lang="fr-FR" sz="2400" b="1" dirty="0" err="1">
                <a:solidFill>
                  <a:schemeClr val="tx1"/>
                </a:solidFill>
              </a:rPr>
              <a:t>Statements</a:t>
            </a:r>
            <a:r>
              <a:rPr lang="fr-FR" sz="2400" b="1" dirty="0">
                <a:solidFill>
                  <a:schemeClr val="tx1"/>
                </a:solidFill>
              </a:rPr>
              <a:t>:</a:t>
            </a:r>
          </a:p>
          <a:p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x: T = e </a:t>
            </a:r>
            <a:r>
              <a:rPr lang="fr-FR" sz="2800" dirty="0" smtClean="0">
                <a:solidFill>
                  <a:schemeClr val="tx1"/>
                </a:solidFill>
              </a:rPr>
              <a:t>var </a:t>
            </a:r>
            <a:r>
              <a:rPr lang="fr-FR" sz="2800" dirty="0" err="1" smtClean="0">
                <a:solidFill>
                  <a:schemeClr val="tx1"/>
                </a:solidFill>
              </a:rPr>
              <a:t>declaration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with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assignment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e </a:t>
            </a:r>
            <a:r>
              <a:rPr lang="fr-FR" sz="2800" dirty="0" err="1" smtClean="0">
                <a:solidFill>
                  <a:schemeClr val="tx1"/>
                </a:solidFill>
              </a:rPr>
              <a:t>assignment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object-oriented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93040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goal of our type system is preventing null-pointer exceptions. We introduce for each </a:t>
            </a:r>
            <a:r>
              <a:rPr lang="en-US" sz="2400" dirty="0" smtClean="0">
                <a:solidFill>
                  <a:schemeClr val="tx1"/>
                </a:solidFill>
              </a:rPr>
              <a:t>regular object </a:t>
            </a:r>
            <a:r>
              <a:rPr lang="en-US" sz="2400" dirty="0">
                <a:solidFill>
                  <a:schemeClr val="tx1"/>
                </a:solidFill>
              </a:rPr>
              <a:t>type T the </a:t>
            </a:r>
            <a:r>
              <a:rPr lang="en-US" sz="2400" i="1" dirty="0">
                <a:solidFill>
                  <a:schemeClr val="tx1"/>
                </a:solidFill>
              </a:rPr>
              <a:t>null-annotated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types</a:t>
            </a:r>
            <a:r>
              <a:rPr lang="fr-FR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en-US" sz="2400" baseline="30000" dirty="0" smtClean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meaning that a variable of this type may also be null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 meaning </a:t>
            </a:r>
            <a:r>
              <a:rPr lang="en-US" sz="2400" dirty="0">
                <a:solidFill>
                  <a:schemeClr val="tx1"/>
                </a:solidFill>
              </a:rPr>
              <a:t>that a variable of this type cannot be </a:t>
            </a:r>
            <a:r>
              <a:rPr lang="en-US" sz="2400" dirty="0" smtClean="0">
                <a:solidFill>
                  <a:schemeClr val="tx1"/>
                </a:solidFill>
              </a:rPr>
              <a:t>null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Of course, T</a:t>
            </a:r>
            <a:r>
              <a:rPr lang="fr-FR" sz="2400" baseline="30000" dirty="0" smtClean="0">
                <a:solidFill>
                  <a:schemeClr val="tx1"/>
                </a:solidFill>
              </a:rPr>
              <a:t>-</a:t>
            </a:r>
            <a:r>
              <a:rPr lang="fr-FR" sz="2400" dirty="0" smtClean="0">
                <a:solidFill>
                  <a:schemeClr val="tx1"/>
                </a:solidFill>
              </a:rPr>
              <a:t> &lt;: T</a:t>
            </a:r>
            <a:r>
              <a:rPr lang="fr-FR" sz="2400" baseline="30000" dirty="0" smtClean="0">
                <a:solidFill>
                  <a:schemeClr val="tx1"/>
                </a:solidFill>
              </a:rPr>
              <a:t>+</a:t>
            </a:r>
            <a:endParaRPr lang="fr-FR" sz="2400" baseline="30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programmer should still only write type T in the code, but the type checker will </a:t>
            </a:r>
            <a:r>
              <a:rPr lang="en-US" sz="2400" dirty="0" smtClean="0">
                <a:solidFill>
                  <a:schemeClr val="tx1"/>
                </a:solidFill>
              </a:rPr>
              <a:t>choose one </a:t>
            </a:r>
            <a:r>
              <a:rPr lang="en-US" sz="2400" dirty="0">
                <a:solidFill>
                  <a:schemeClr val="tx1"/>
                </a:solidFill>
              </a:rPr>
              <a:t>of T</a:t>
            </a:r>
            <a:r>
              <a:rPr lang="en-US" sz="2400" baseline="30000" dirty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for type </a:t>
            </a:r>
            <a:r>
              <a:rPr lang="en-US" sz="2400" dirty="0">
                <a:solidFill>
                  <a:schemeClr val="tx1"/>
                </a:solidFill>
              </a:rPr>
              <a:t>checking. The type of variable is determined at its declaration </a:t>
            </a:r>
            <a:r>
              <a:rPr lang="en-US" sz="2400" dirty="0" smtClean="0">
                <a:solidFill>
                  <a:schemeClr val="tx1"/>
                </a:solidFill>
              </a:rPr>
              <a:t>and always </a:t>
            </a:r>
            <a:r>
              <a:rPr lang="en-US" sz="2400" dirty="0">
                <a:solidFill>
                  <a:schemeClr val="tx1"/>
                </a:solidFill>
              </a:rPr>
              <a:t>has the same </a:t>
            </a:r>
            <a:r>
              <a:rPr lang="en-US" sz="2400" dirty="0" smtClean="0">
                <a:solidFill>
                  <a:schemeClr val="tx1"/>
                </a:solidFill>
              </a:rPr>
              <a:t>type </a:t>
            </a:r>
            <a:r>
              <a:rPr lang="en-US" sz="2400" dirty="0">
                <a:solidFill>
                  <a:schemeClr val="tx1"/>
                </a:solidFill>
              </a:rPr>
              <a:t>as the expression that is assigned to it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400" dirty="0" err="1" smtClean="0">
                <a:solidFill>
                  <a:schemeClr val="tx1"/>
                </a:solidFill>
              </a:rPr>
              <a:t>methods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can</a:t>
            </a:r>
            <a:r>
              <a:rPr lang="fr-FR" sz="2400" dirty="0" smtClean="0">
                <a:solidFill>
                  <a:schemeClr val="tx1"/>
                </a:solidFill>
              </a:rPr>
              <a:t> return </a:t>
            </a:r>
            <a:r>
              <a:rPr lang="fr-FR" sz="2400" dirty="0" err="1" smtClean="0">
                <a:solidFill>
                  <a:schemeClr val="tx1"/>
                </a:solidFill>
              </a:rPr>
              <a:t>null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If a </a:t>
            </a:r>
            <a:r>
              <a:rPr lang="fr-FR" sz="2400" dirty="0" err="1" smtClean="0">
                <a:solidFill>
                  <a:schemeClr val="tx1"/>
                </a:solidFill>
              </a:rPr>
              <a:t>method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called</a:t>
            </a:r>
            <a:r>
              <a:rPr lang="fr-FR" sz="2400" dirty="0" smtClean="0">
                <a:solidFill>
                  <a:schemeClr val="tx1"/>
                </a:solidFill>
              </a:rPr>
              <a:t> on a </a:t>
            </a:r>
            <a:r>
              <a:rPr lang="fr-FR" sz="2400" dirty="0" err="1" smtClean="0">
                <a:solidFill>
                  <a:schemeClr val="tx1"/>
                </a:solidFill>
              </a:rPr>
              <a:t>null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object</a:t>
            </a:r>
            <a:r>
              <a:rPr lang="fr-FR" sz="2400" dirty="0" smtClean="0">
                <a:solidFill>
                  <a:schemeClr val="tx1"/>
                </a:solidFill>
              </a:rPr>
              <a:t>, </a:t>
            </a:r>
            <a:r>
              <a:rPr lang="fr-FR" sz="2400" dirty="0" err="1" smtClean="0">
                <a:solidFill>
                  <a:schemeClr val="tx1"/>
                </a:solidFill>
              </a:rPr>
              <a:t>there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a </a:t>
            </a:r>
            <a:r>
              <a:rPr lang="fr-FR" sz="2400" dirty="0" err="1" smtClean="0">
                <a:solidFill>
                  <a:schemeClr val="tx1"/>
                </a:solidFill>
              </a:rPr>
              <a:t>runtime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error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400" dirty="0" err="1" smtClean="0">
                <a:solidFill>
                  <a:schemeClr val="tx1"/>
                </a:solidFill>
              </a:rPr>
              <a:t>Soundness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property</a:t>
            </a:r>
            <a:r>
              <a:rPr lang="fr-FR" sz="2400" dirty="0" smtClean="0">
                <a:solidFill>
                  <a:schemeClr val="tx1"/>
                </a:solidFill>
              </a:rPr>
              <a:t>: </a:t>
            </a:r>
            <a:r>
              <a:rPr lang="fr-FR" sz="2400" b="1" dirty="0" smtClean="0">
                <a:solidFill>
                  <a:schemeClr val="tx1"/>
                </a:solidFill>
              </a:rPr>
              <a:t>If program type </a:t>
            </a:r>
            <a:r>
              <a:rPr lang="fr-FR" sz="2400" b="1" dirty="0" err="1" smtClean="0">
                <a:solidFill>
                  <a:schemeClr val="tx1"/>
                </a:solidFill>
              </a:rPr>
              <a:t>checks</a:t>
            </a:r>
            <a:r>
              <a:rPr lang="fr-FR" sz="2400" b="1" dirty="0" smtClean="0">
                <a:solidFill>
                  <a:schemeClr val="tx1"/>
                </a:solidFill>
              </a:rPr>
              <a:t>, </a:t>
            </a:r>
            <a:r>
              <a:rPr lang="fr-FR" sz="2400" b="1" dirty="0" err="1" smtClean="0">
                <a:solidFill>
                  <a:schemeClr val="tx1"/>
                </a:solidFill>
              </a:rPr>
              <a:t>runtime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error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from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dereferencing</a:t>
            </a:r>
            <a:r>
              <a:rPr lang="fr-FR" sz="2400" b="1" dirty="0" smtClean="0">
                <a:solidFill>
                  <a:schemeClr val="tx1"/>
                </a:solidFill>
              </a:rPr>
              <a:t> a </a:t>
            </a:r>
            <a:r>
              <a:rPr lang="fr-FR" sz="2400" b="1" dirty="0" err="1" smtClean="0">
                <a:solidFill>
                  <a:schemeClr val="tx1"/>
                </a:solidFill>
              </a:rPr>
              <a:t>null</a:t>
            </a:r>
            <a:r>
              <a:rPr lang="fr-FR" sz="2400" b="1" dirty="0" smtClean="0">
                <a:solidFill>
                  <a:schemeClr val="tx1"/>
                </a:solidFill>
              </a:rPr>
              <a:t> value </a:t>
            </a:r>
            <a:r>
              <a:rPr lang="fr-FR" sz="2400" b="1" dirty="0" err="1" smtClean="0">
                <a:solidFill>
                  <a:schemeClr val="tx1"/>
                </a:solidFill>
              </a:rPr>
              <a:t>cannot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</a:rPr>
              <a:t>occur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object-oriented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err="1">
                <a:solidFill>
                  <a:schemeClr val="tx1"/>
                </a:solidFill>
              </a:rPr>
              <a:t>Give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sound</a:t>
            </a:r>
            <a:r>
              <a:rPr lang="fr-FR" sz="2400" dirty="0">
                <a:solidFill>
                  <a:schemeClr val="tx1"/>
                </a:solidFill>
              </a:rPr>
              <a:t> type </a:t>
            </a:r>
            <a:r>
              <a:rPr lang="fr-FR" sz="2400" dirty="0" err="1">
                <a:solidFill>
                  <a:schemeClr val="tx1"/>
                </a:solidFill>
              </a:rPr>
              <a:t>rules</a:t>
            </a:r>
            <a:r>
              <a:rPr lang="fr-FR" sz="2400" dirty="0">
                <a:solidFill>
                  <a:schemeClr val="tx1"/>
                </a:solidFill>
              </a:rPr>
              <a:t> for </a:t>
            </a:r>
            <a:r>
              <a:rPr lang="fr-FR" sz="2400" dirty="0" err="1">
                <a:solidFill>
                  <a:schemeClr val="tx1"/>
                </a:solidFill>
              </a:rPr>
              <a:t>this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language</a:t>
            </a:r>
            <a:r>
              <a:rPr lang="fr-FR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1"/>
                </a:solidFill>
              </a:rPr>
              <a:t>Expressions:</a:t>
            </a:r>
          </a:p>
          <a:p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x.methodName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 </a:t>
            </a:r>
            <a:r>
              <a:rPr lang="en-US" sz="2800" dirty="0">
                <a:solidFill>
                  <a:schemeClr val="tx1"/>
                </a:solidFill>
              </a:rPr>
              <a:t>standard method </a:t>
            </a:r>
            <a:r>
              <a:rPr lang="en-US" sz="2800" dirty="0" smtClean="0">
                <a:solidFill>
                  <a:schemeClr val="tx1"/>
                </a:solidFill>
              </a:rPr>
              <a:t>call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where </a:t>
            </a:r>
            <a:r>
              <a:rPr lang="en-US" sz="2800" dirty="0">
                <a:solidFill>
                  <a:schemeClr val="tx1"/>
                </a:solidFill>
              </a:rPr>
              <a:t>x and p are variable names;</a:t>
            </a:r>
          </a:p>
          <a:p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T() </a:t>
            </a:r>
            <a:r>
              <a:rPr lang="en-US" sz="2800" dirty="0">
                <a:solidFill>
                  <a:schemeClr val="tx1"/>
                </a:solidFill>
              </a:rPr>
              <a:t>class </a:t>
            </a:r>
            <a:r>
              <a:rPr lang="en-US" sz="2800" dirty="0" smtClean="0">
                <a:solidFill>
                  <a:schemeClr val="tx1"/>
                </a:solidFill>
              </a:rPr>
              <a:t>constructor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special value that can be assigned to any </a:t>
            </a:r>
            <a:r>
              <a:rPr lang="en-US" sz="2800" dirty="0" smtClean="0">
                <a:solidFill>
                  <a:schemeClr val="tx1"/>
                </a:solidFill>
              </a:rPr>
              <a:t>variable</a:t>
            </a:r>
          </a:p>
          <a:p>
            <a:pPr marL="0" indent="0">
              <a:buNone/>
            </a:pPr>
            <a:r>
              <a:rPr lang="fr-FR" sz="2400" b="1" dirty="0" err="1">
                <a:solidFill>
                  <a:schemeClr val="tx1"/>
                </a:solidFill>
              </a:rPr>
              <a:t>Statements</a:t>
            </a:r>
            <a:r>
              <a:rPr lang="fr-FR" sz="2400" b="1" dirty="0">
                <a:solidFill>
                  <a:schemeClr val="tx1"/>
                </a:solidFill>
              </a:rPr>
              <a:t>:</a:t>
            </a:r>
          </a:p>
          <a:p>
            <a:r>
              <a:rPr lang="fr-FR" sz="2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x: T = e </a:t>
            </a:r>
            <a:r>
              <a:rPr lang="fr-FR" sz="2800" dirty="0" smtClean="0">
                <a:solidFill>
                  <a:schemeClr val="tx1"/>
                </a:solidFill>
              </a:rPr>
              <a:t>var </a:t>
            </a:r>
            <a:r>
              <a:rPr lang="fr-FR" sz="2800" dirty="0" err="1" smtClean="0">
                <a:solidFill>
                  <a:schemeClr val="tx1"/>
                </a:solidFill>
              </a:rPr>
              <a:t>declaration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with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assignment</a:t>
            </a:r>
            <a:endParaRPr lang="fr-FR" sz="2800" dirty="0" smtClean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e </a:t>
            </a:r>
            <a:r>
              <a:rPr lang="fr-FR" sz="2800" dirty="0" err="1" smtClean="0">
                <a:solidFill>
                  <a:schemeClr val="tx1"/>
                </a:solidFill>
              </a:rPr>
              <a:t>assignment</a:t>
            </a:r>
            <a:endParaRPr lang="fr-FR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6979" y="621946"/>
            <a:ext cx="233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 : T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necteur droit 4"/>
          <p:cNvCxnSpPr/>
          <p:nvPr/>
        </p:nvCxnSpPr>
        <p:spPr bwMode="auto">
          <a:xfrm flipV="1">
            <a:off x="176977" y="621937"/>
            <a:ext cx="2521978" cy="8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308552" y="621937"/>
            <a:ext cx="293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T(): T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Connecteur droit 7"/>
          <p:cNvCxnSpPr/>
          <p:nvPr/>
        </p:nvCxnSpPr>
        <p:spPr bwMode="auto">
          <a:xfrm flipV="1">
            <a:off x="3308551" y="621928"/>
            <a:ext cx="2521978" cy="8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745222" y="1865718"/>
            <a:ext cx="293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x.m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(p): T</a:t>
            </a:r>
            <a:r>
              <a:rPr lang="en-US" sz="2400" baseline="-250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240892" y="1865718"/>
            <a:ext cx="691453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91725" y="1404052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530641" y="1392201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246672" y="1404033"/>
            <a:ext cx="3156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fr-FR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m: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endParaRPr lang="en-US" sz="2400" baseline="-25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89491" y="3352172"/>
            <a:ext cx="293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e: Unit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Connecteur droit 23"/>
          <p:cNvCxnSpPr/>
          <p:nvPr/>
        </p:nvCxnSpPr>
        <p:spPr bwMode="auto">
          <a:xfrm>
            <a:off x="240892" y="3352174"/>
            <a:ext cx="3630561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91725" y="2890508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246672" y="2878657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310653" y="3352172"/>
            <a:ext cx="293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e: Unit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2" name="Connecteur droit 31"/>
          <p:cNvCxnSpPr/>
          <p:nvPr/>
        </p:nvCxnSpPr>
        <p:spPr bwMode="auto">
          <a:xfrm>
            <a:off x="4862054" y="3352174"/>
            <a:ext cx="3630561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812887" y="2890508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867834" y="2878657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158982" y="4873564"/>
            <a:ext cx="4776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 T = e; e2 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8" name="Connecteur droit 37"/>
          <p:cNvCxnSpPr/>
          <p:nvPr/>
        </p:nvCxnSpPr>
        <p:spPr bwMode="auto">
          <a:xfrm>
            <a:off x="963579" y="4861713"/>
            <a:ext cx="5429031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216381" y="4353260"/>
            <a:ext cx="334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+(x, T</a:t>
            </a:r>
            <a:r>
              <a:rPr lang="fr-FR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e2 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63579" y="4388195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e: T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483450" y="6301357"/>
            <a:ext cx="4776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 T = e; e2 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9" name="Connecteur droit 48"/>
          <p:cNvCxnSpPr/>
          <p:nvPr/>
        </p:nvCxnSpPr>
        <p:spPr bwMode="auto">
          <a:xfrm>
            <a:off x="1288047" y="6289506"/>
            <a:ext cx="5429031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540849" y="5781053"/>
            <a:ext cx="334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+(x, T</a:t>
            </a:r>
            <a:r>
              <a:rPr lang="fr-FR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e2 : T</a:t>
            </a:r>
            <a:r>
              <a:rPr lang="en-US" sz="2400" baseline="-25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1288047" y="5815988"/>
            <a:ext cx="174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</a:t>
            </a:r>
            <a:r>
              <a:rPr lang="en-US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˫ </a:t>
            </a:r>
            <a:r>
              <a:rPr lang="en-US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e: T</a:t>
            </a:r>
            <a:r>
              <a:rPr lang="en-US" sz="2400" baseline="30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2400" baseline="30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0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object-oriented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Induction proof: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P(n): For </a:t>
            </a:r>
            <a:r>
              <a:rPr lang="fr-FR" sz="2400" dirty="0" err="1" smtClean="0">
                <a:solidFill>
                  <a:schemeClr val="tx1"/>
                </a:solidFill>
              </a:rPr>
              <a:t>every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tree</a:t>
            </a:r>
            <a:r>
              <a:rPr lang="fr-FR" sz="2400" dirty="0" smtClean="0">
                <a:solidFill>
                  <a:schemeClr val="tx1"/>
                </a:solidFill>
              </a:rPr>
              <a:t> of </a:t>
            </a:r>
            <a:r>
              <a:rPr lang="fr-FR" sz="2400" dirty="0" err="1" smtClean="0">
                <a:solidFill>
                  <a:schemeClr val="tx1"/>
                </a:solidFill>
              </a:rPr>
              <a:t>height</a:t>
            </a:r>
            <a:r>
              <a:rPr lang="fr-FR" sz="2400" dirty="0" smtClean="0">
                <a:solidFill>
                  <a:schemeClr val="tx1"/>
                </a:solidFill>
              </a:rPr>
              <a:t> ≤ n, (a) </a:t>
            </a:r>
            <a:r>
              <a:rPr lang="fr-FR" sz="2400" dirty="0" err="1" smtClean="0">
                <a:solidFill>
                  <a:schemeClr val="tx1"/>
                </a:solidFill>
              </a:rPr>
              <a:t>any</a:t>
            </a:r>
            <a:r>
              <a:rPr lang="fr-FR" sz="2400" dirty="0" smtClean="0">
                <a:solidFill>
                  <a:schemeClr val="tx1"/>
                </a:solidFill>
              </a:rPr>
              <a:t> expression type </a:t>
            </a:r>
            <a:r>
              <a:rPr lang="fr-FR" sz="2400" dirty="0" err="1" smtClean="0">
                <a:solidFill>
                  <a:schemeClr val="tx1"/>
                </a:solidFill>
              </a:rPr>
              <a:t>checking</a:t>
            </a:r>
            <a:r>
              <a:rPr lang="fr-FR" sz="2400" dirty="0" smtClean="0">
                <a:solidFill>
                  <a:schemeClr val="tx1"/>
                </a:solidFill>
              </a:rPr>
              <a:t> to T</a:t>
            </a:r>
            <a:r>
              <a:rPr lang="fr-FR" sz="2400" baseline="30000" dirty="0" smtClean="0">
                <a:solidFill>
                  <a:schemeClr val="tx1"/>
                </a:solidFill>
              </a:rPr>
              <a:t>-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can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never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null</a:t>
            </a:r>
            <a:r>
              <a:rPr lang="fr-FR" sz="2400" dirty="0" smtClean="0">
                <a:solidFill>
                  <a:schemeClr val="tx1"/>
                </a:solidFill>
              </a:rPr>
              <a:t>. (b) If the expression type </a:t>
            </a:r>
            <a:r>
              <a:rPr lang="fr-FR" sz="2400" dirty="0" err="1" smtClean="0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for </a:t>
            </a:r>
            <a:r>
              <a:rPr lang="fr-FR" sz="2400" dirty="0" err="1" smtClean="0">
                <a:solidFill>
                  <a:schemeClr val="tx1"/>
                </a:solidFill>
              </a:rPr>
              <a:t>any</a:t>
            </a:r>
            <a:r>
              <a:rPr lang="fr-FR" sz="2400" dirty="0" smtClean="0">
                <a:solidFill>
                  <a:schemeClr val="tx1"/>
                </a:solidFill>
              </a:rPr>
              <a:t> type, </a:t>
            </a:r>
            <a:r>
              <a:rPr lang="fr-FR" sz="2400" dirty="0" err="1" smtClean="0">
                <a:solidFill>
                  <a:schemeClr val="tx1"/>
                </a:solidFill>
              </a:rPr>
              <a:t>then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will</a:t>
            </a:r>
            <a:r>
              <a:rPr lang="fr-FR" sz="2400" dirty="0" smtClean="0">
                <a:solidFill>
                  <a:schemeClr val="tx1"/>
                </a:solidFill>
              </a:rPr>
              <a:t> not </a:t>
            </a:r>
            <a:r>
              <a:rPr lang="fr-FR" sz="2400" dirty="0" err="1" smtClean="0">
                <a:solidFill>
                  <a:schemeClr val="tx1"/>
                </a:solidFill>
              </a:rPr>
              <a:t>raise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nullPointerException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400" baseline="30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P(1</a:t>
            </a:r>
            <a:r>
              <a:rPr lang="fr-FR" sz="2400" dirty="0" smtClean="0">
                <a:solidFill>
                  <a:schemeClr val="tx1"/>
                </a:solidFill>
              </a:rPr>
              <a:t>):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If </a:t>
            </a:r>
            <a:r>
              <a:rPr lang="fr-FR" sz="2400" dirty="0">
                <a:solidFill>
                  <a:schemeClr val="tx1"/>
                </a:solidFill>
              </a:rPr>
              <a:t>the </a:t>
            </a:r>
            <a:r>
              <a:rPr lang="fr-FR" sz="2400" dirty="0" err="1">
                <a:solidFill>
                  <a:schemeClr val="tx1"/>
                </a:solidFill>
              </a:rPr>
              <a:t>rule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for </a:t>
            </a:r>
            <a:r>
              <a:rPr lang="fr-FR" sz="2400" dirty="0" err="1">
                <a:solidFill>
                  <a:schemeClr val="tx1"/>
                </a:solidFill>
              </a:rPr>
              <a:t>null</a:t>
            </a:r>
            <a:r>
              <a:rPr lang="fr-FR" sz="2400" dirty="0">
                <a:solidFill>
                  <a:schemeClr val="tx1"/>
                </a:solidFill>
              </a:rPr>
              <a:t>, </a:t>
            </a:r>
            <a:r>
              <a:rPr lang="fr-FR" sz="2400" dirty="0" err="1">
                <a:solidFill>
                  <a:schemeClr val="tx1"/>
                </a:solidFill>
              </a:rPr>
              <a:t>then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it</a:t>
            </a:r>
            <a:r>
              <a:rPr lang="fr-FR" sz="2400" dirty="0">
                <a:solidFill>
                  <a:schemeClr val="tx1"/>
                </a:solidFill>
              </a:rPr>
              <a:t> type </a:t>
            </a:r>
            <a:r>
              <a:rPr lang="fr-FR" sz="2400" dirty="0" err="1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 to </a:t>
            </a:r>
            <a:r>
              <a:rPr lang="fr-FR" sz="2400" dirty="0" smtClean="0">
                <a:solidFill>
                  <a:schemeClr val="tx1"/>
                </a:solidFill>
              </a:rPr>
              <a:t>T</a:t>
            </a:r>
            <a:r>
              <a:rPr lang="fr-FR" sz="2400" baseline="30000" dirty="0" smtClean="0">
                <a:solidFill>
                  <a:schemeClr val="tx1"/>
                </a:solidFill>
              </a:rPr>
              <a:t>+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so</a:t>
            </a:r>
            <a:r>
              <a:rPr lang="fr-FR" sz="2400" dirty="0">
                <a:solidFill>
                  <a:schemeClr val="tx1"/>
                </a:solidFill>
              </a:rPr>
              <a:t> (a)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. (b)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 as </a:t>
            </a:r>
            <a:r>
              <a:rPr lang="fr-FR" sz="2400" dirty="0" err="1" smtClean="0">
                <a:solidFill>
                  <a:schemeClr val="tx1"/>
                </a:solidFill>
              </a:rPr>
              <a:t>well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If </a:t>
            </a:r>
            <a:r>
              <a:rPr lang="fr-FR" sz="2400" dirty="0">
                <a:solidFill>
                  <a:schemeClr val="tx1"/>
                </a:solidFill>
              </a:rPr>
              <a:t>the </a:t>
            </a:r>
            <a:r>
              <a:rPr lang="fr-FR" sz="2400" dirty="0" err="1">
                <a:solidFill>
                  <a:schemeClr val="tx1"/>
                </a:solidFill>
              </a:rPr>
              <a:t>rule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for new, </a:t>
            </a:r>
            <a:r>
              <a:rPr lang="fr-FR" sz="2400" dirty="0" err="1">
                <a:solidFill>
                  <a:schemeClr val="tx1"/>
                </a:solidFill>
              </a:rPr>
              <a:t>then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it</a:t>
            </a:r>
            <a:r>
              <a:rPr lang="fr-FR" sz="2400" dirty="0">
                <a:solidFill>
                  <a:schemeClr val="tx1"/>
                </a:solidFill>
              </a:rPr>
              <a:t> type </a:t>
            </a:r>
            <a:r>
              <a:rPr lang="fr-FR" sz="2400" dirty="0" err="1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 to T</a:t>
            </a:r>
            <a:r>
              <a:rPr lang="fr-FR" sz="2400" baseline="30000" dirty="0">
                <a:solidFill>
                  <a:schemeClr val="tx1"/>
                </a:solidFill>
              </a:rPr>
              <a:t>-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and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never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null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so</a:t>
            </a:r>
            <a:r>
              <a:rPr lang="fr-FR" sz="2400" dirty="0">
                <a:solidFill>
                  <a:schemeClr val="tx1"/>
                </a:solidFill>
              </a:rPr>
              <a:t> (a)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. (b) </a:t>
            </a:r>
            <a:r>
              <a:rPr lang="fr-FR" sz="2400" dirty="0" err="1">
                <a:solidFill>
                  <a:schemeClr val="tx1"/>
                </a:solidFill>
              </a:rPr>
              <a:t>is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 as </a:t>
            </a:r>
            <a:r>
              <a:rPr lang="fr-FR" sz="2400" dirty="0" err="1">
                <a:solidFill>
                  <a:schemeClr val="tx1"/>
                </a:solidFill>
              </a:rPr>
              <a:t>well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object-oriented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Induction proof: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P(n): For </a:t>
            </a:r>
            <a:r>
              <a:rPr lang="fr-FR" sz="2400" dirty="0" err="1">
                <a:solidFill>
                  <a:schemeClr val="tx1"/>
                </a:solidFill>
              </a:rPr>
              <a:t>every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tree</a:t>
            </a:r>
            <a:r>
              <a:rPr lang="fr-FR" sz="2400" dirty="0">
                <a:solidFill>
                  <a:schemeClr val="tx1"/>
                </a:solidFill>
              </a:rPr>
              <a:t> of </a:t>
            </a:r>
            <a:r>
              <a:rPr lang="fr-FR" sz="2400" dirty="0" err="1">
                <a:solidFill>
                  <a:schemeClr val="tx1"/>
                </a:solidFill>
              </a:rPr>
              <a:t>height</a:t>
            </a:r>
            <a:r>
              <a:rPr lang="fr-FR" sz="2400" dirty="0">
                <a:solidFill>
                  <a:schemeClr val="tx1"/>
                </a:solidFill>
              </a:rPr>
              <a:t> ≤ n, (a) </a:t>
            </a:r>
            <a:r>
              <a:rPr lang="fr-FR" sz="2400" dirty="0" err="1">
                <a:solidFill>
                  <a:schemeClr val="tx1"/>
                </a:solidFill>
              </a:rPr>
              <a:t>any</a:t>
            </a:r>
            <a:r>
              <a:rPr lang="fr-FR" sz="2400" dirty="0">
                <a:solidFill>
                  <a:schemeClr val="tx1"/>
                </a:solidFill>
              </a:rPr>
              <a:t> expression type </a:t>
            </a:r>
            <a:r>
              <a:rPr lang="fr-FR" sz="2400" dirty="0" err="1">
                <a:solidFill>
                  <a:schemeClr val="tx1"/>
                </a:solidFill>
              </a:rPr>
              <a:t>checking</a:t>
            </a:r>
            <a:r>
              <a:rPr lang="fr-FR" sz="2400" dirty="0">
                <a:solidFill>
                  <a:schemeClr val="tx1"/>
                </a:solidFill>
              </a:rPr>
              <a:t> to T</a:t>
            </a:r>
            <a:r>
              <a:rPr lang="fr-FR" sz="2400" baseline="30000" dirty="0">
                <a:solidFill>
                  <a:schemeClr val="tx1"/>
                </a:solidFill>
              </a:rPr>
              <a:t>-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can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never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be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null</a:t>
            </a:r>
            <a:r>
              <a:rPr lang="fr-FR" sz="2400" dirty="0">
                <a:solidFill>
                  <a:schemeClr val="tx1"/>
                </a:solidFill>
              </a:rPr>
              <a:t>. (b) If the expression type </a:t>
            </a:r>
            <a:r>
              <a:rPr lang="fr-FR" sz="2400" dirty="0" err="1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 for </a:t>
            </a:r>
            <a:r>
              <a:rPr lang="fr-FR" sz="2400" dirty="0" err="1">
                <a:solidFill>
                  <a:schemeClr val="tx1"/>
                </a:solidFill>
              </a:rPr>
              <a:t>any</a:t>
            </a:r>
            <a:r>
              <a:rPr lang="fr-FR" sz="2400" dirty="0">
                <a:solidFill>
                  <a:schemeClr val="tx1"/>
                </a:solidFill>
              </a:rPr>
              <a:t> type, </a:t>
            </a:r>
            <a:r>
              <a:rPr lang="fr-FR" sz="2400" dirty="0" err="1">
                <a:solidFill>
                  <a:schemeClr val="tx1"/>
                </a:solidFill>
              </a:rPr>
              <a:t>then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it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will</a:t>
            </a:r>
            <a:r>
              <a:rPr lang="fr-FR" sz="2400" dirty="0">
                <a:solidFill>
                  <a:schemeClr val="tx1"/>
                </a:solidFill>
              </a:rPr>
              <a:t> not </a:t>
            </a:r>
            <a:r>
              <a:rPr lang="fr-FR" sz="2400" dirty="0" err="1">
                <a:solidFill>
                  <a:schemeClr val="tx1"/>
                </a:solidFill>
              </a:rPr>
              <a:t>raise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nullPointerException</a:t>
            </a:r>
            <a:r>
              <a:rPr lang="fr-FR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400" baseline="30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Suppose the </a:t>
            </a:r>
            <a:r>
              <a:rPr lang="fr-FR" sz="2400" dirty="0" err="1">
                <a:solidFill>
                  <a:schemeClr val="tx1"/>
                </a:solidFill>
              </a:rPr>
              <a:t>rule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 for P(n), and let D </a:t>
            </a:r>
            <a:r>
              <a:rPr lang="fr-FR" sz="2400" dirty="0" err="1">
                <a:solidFill>
                  <a:schemeClr val="tx1"/>
                </a:solidFill>
              </a:rPr>
              <a:t>be</a:t>
            </a:r>
            <a:r>
              <a:rPr lang="fr-FR" sz="2400" dirty="0">
                <a:solidFill>
                  <a:schemeClr val="tx1"/>
                </a:solidFill>
              </a:rPr>
              <a:t> a </a:t>
            </a:r>
            <a:r>
              <a:rPr lang="fr-FR" sz="2400" dirty="0" err="1">
                <a:solidFill>
                  <a:schemeClr val="tx1"/>
                </a:solidFill>
              </a:rPr>
              <a:t>derivation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tree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of size n+1 of an </a:t>
            </a:r>
            <a:r>
              <a:rPr lang="fr-FR" sz="2400" dirty="0">
                <a:solidFill>
                  <a:schemeClr val="tx1"/>
                </a:solidFill>
              </a:rPr>
              <a:t>expressions </a:t>
            </a:r>
            <a:r>
              <a:rPr lang="fr-FR" sz="2400" dirty="0" err="1">
                <a:solidFill>
                  <a:schemeClr val="tx1"/>
                </a:solidFill>
              </a:rPr>
              <a:t>which</a:t>
            </a:r>
            <a:r>
              <a:rPr lang="fr-FR" sz="2400" dirty="0">
                <a:solidFill>
                  <a:schemeClr val="tx1"/>
                </a:solidFill>
              </a:rPr>
              <a:t> type </a:t>
            </a:r>
            <a:r>
              <a:rPr lang="fr-FR" sz="2400" dirty="0" err="1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. </a:t>
            </a:r>
            <a:r>
              <a:rPr lang="fr-FR" sz="2400" dirty="0" err="1">
                <a:solidFill>
                  <a:schemeClr val="tx1"/>
                </a:solidFill>
              </a:rPr>
              <a:t>Depending</a:t>
            </a:r>
            <a:r>
              <a:rPr lang="fr-FR" sz="2400" dirty="0">
                <a:solidFill>
                  <a:schemeClr val="tx1"/>
                </a:solidFill>
              </a:rPr>
              <a:t> on the last </a:t>
            </a:r>
            <a:r>
              <a:rPr lang="fr-FR" sz="2400" dirty="0" err="1">
                <a:solidFill>
                  <a:schemeClr val="tx1"/>
                </a:solidFill>
              </a:rPr>
              <a:t>rule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applied</a:t>
            </a:r>
            <a:r>
              <a:rPr lang="fr-FR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if the </a:t>
            </a:r>
            <a:r>
              <a:rPr lang="fr-FR" sz="2400" dirty="0" err="1" smtClean="0">
                <a:solidFill>
                  <a:schemeClr val="tx1"/>
                </a:solidFill>
              </a:rPr>
              <a:t>rule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for </a:t>
            </a:r>
            <a:r>
              <a:rPr lang="fr-FR" sz="2400" dirty="0" err="1" smtClean="0">
                <a:solidFill>
                  <a:schemeClr val="tx1"/>
                </a:solidFill>
              </a:rPr>
              <a:t>methods</a:t>
            </a:r>
            <a:r>
              <a:rPr lang="fr-FR" sz="2400" dirty="0" smtClean="0">
                <a:solidFill>
                  <a:schemeClr val="tx1"/>
                </a:solidFill>
              </a:rPr>
              <a:t>, </a:t>
            </a:r>
            <a:r>
              <a:rPr lang="fr-FR" sz="2400" dirty="0" err="1" smtClean="0">
                <a:solidFill>
                  <a:schemeClr val="tx1"/>
                </a:solidFill>
              </a:rPr>
              <a:t>then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it</a:t>
            </a:r>
            <a:r>
              <a:rPr lang="fr-FR" sz="2400" dirty="0" smtClean="0">
                <a:solidFill>
                  <a:schemeClr val="tx1"/>
                </a:solidFill>
              </a:rPr>
              <a:t> type </a:t>
            </a:r>
            <a:r>
              <a:rPr lang="fr-FR" sz="2400" dirty="0" err="1" smtClean="0">
                <a:solidFill>
                  <a:schemeClr val="tx1"/>
                </a:solidFill>
              </a:rPr>
              <a:t>checks</a:t>
            </a:r>
            <a:r>
              <a:rPr lang="fr-FR" sz="2400" dirty="0" smtClean="0">
                <a:solidFill>
                  <a:schemeClr val="tx1"/>
                </a:solidFill>
              </a:rPr>
              <a:t> to T+ </a:t>
            </a:r>
            <a:r>
              <a:rPr lang="fr-FR" sz="2400" dirty="0" err="1" smtClean="0">
                <a:solidFill>
                  <a:schemeClr val="tx1"/>
                </a:solidFill>
              </a:rPr>
              <a:t>so</a:t>
            </a:r>
            <a:r>
              <a:rPr lang="fr-FR" sz="2400" dirty="0" smtClean="0">
                <a:solidFill>
                  <a:schemeClr val="tx1"/>
                </a:solidFill>
              </a:rPr>
              <a:t> (a)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true</a:t>
            </a:r>
            <a:r>
              <a:rPr lang="fr-FR" sz="2400" dirty="0" smtClean="0">
                <a:solidFill>
                  <a:schemeClr val="tx1"/>
                </a:solidFill>
              </a:rPr>
              <a:t>. </a:t>
            </a:r>
            <a:r>
              <a:rPr lang="fr-FR" sz="2400" dirty="0" err="1" smtClean="0">
                <a:solidFill>
                  <a:schemeClr val="tx1"/>
                </a:solidFill>
              </a:rPr>
              <a:t>Because</a:t>
            </a:r>
            <a:r>
              <a:rPr lang="fr-FR" sz="2400" dirty="0" smtClean="0">
                <a:solidFill>
                  <a:schemeClr val="tx1"/>
                </a:solidFill>
              </a:rPr>
              <a:t> P(n)(a) and x type </a:t>
            </a:r>
            <a:r>
              <a:rPr lang="fr-FR" sz="2400" dirty="0" err="1" smtClean="0">
                <a:solidFill>
                  <a:schemeClr val="tx1"/>
                </a:solidFill>
              </a:rPr>
              <a:t>checks</a:t>
            </a:r>
            <a:r>
              <a:rPr lang="fr-FR" sz="2400" dirty="0" smtClean="0">
                <a:solidFill>
                  <a:schemeClr val="tx1"/>
                </a:solidFill>
              </a:rPr>
              <a:t> to T-, x </a:t>
            </a:r>
            <a:r>
              <a:rPr lang="fr-FR" sz="2400" dirty="0" err="1" smtClean="0">
                <a:solidFill>
                  <a:schemeClr val="tx1"/>
                </a:solidFill>
              </a:rPr>
              <a:t>cannot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null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so</a:t>
            </a:r>
            <a:r>
              <a:rPr lang="fr-FR" sz="2400" dirty="0" smtClean="0">
                <a:solidFill>
                  <a:schemeClr val="tx1"/>
                </a:solidFill>
              </a:rPr>
              <a:t> (b)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true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if the </a:t>
            </a:r>
            <a:r>
              <a:rPr lang="fr-FR" sz="2400" dirty="0" err="1" smtClean="0">
                <a:solidFill>
                  <a:schemeClr val="tx1"/>
                </a:solidFill>
              </a:rPr>
              <a:t>rule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for </a:t>
            </a:r>
            <a:r>
              <a:rPr lang="fr-FR" sz="2400" dirty="0" err="1" smtClean="0">
                <a:solidFill>
                  <a:schemeClr val="tx1"/>
                </a:solidFill>
              </a:rPr>
              <a:t>assignment</a:t>
            </a:r>
            <a:r>
              <a:rPr lang="fr-FR" sz="2400" dirty="0" smtClean="0">
                <a:solidFill>
                  <a:schemeClr val="tx1"/>
                </a:solidFill>
              </a:rPr>
              <a:t> +, </a:t>
            </a:r>
            <a:r>
              <a:rPr lang="fr-FR" sz="2400" dirty="0" err="1" smtClean="0">
                <a:solidFill>
                  <a:schemeClr val="tx1"/>
                </a:solidFill>
              </a:rPr>
              <a:t>then</a:t>
            </a:r>
            <a:r>
              <a:rPr lang="fr-FR" sz="2400" dirty="0" smtClean="0">
                <a:solidFill>
                  <a:schemeClr val="tx1"/>
                </a:solidFill>
              </a:rPr>
              <a:t> (a) </a:t>
            </a:r>
            <a:r>
              <a:rPr lang="fr-FR" sz="2400" dirty="0" err="1" smtClean="0">
                <a:solidFill>
                  <a:schemeClr val="tx1"/>
                </a:solidFill>
              </a:rPr>
              <a:t>will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because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we</a:t>
            </a:r>
            <a:r>
              <a:rPr lang="fr-FR" sz="2400" dirty="0" smtClean="0">
                <a:solidFill>
                  <a:schemeClr val="tx1"/>
                </a:solidFill>
              </a:rPr>
              <a:t> do not change variable </a:t>
            </a:r>
            <a:r>
              <a:rPr lang="fr-FR" sz="2400" dirty="0" err="1" smtClean="0">
                <a:solidFill>
                  <a:schemeClr val="tx1"/>
                </a:solidFill>
              </a:rPr>
              <a:t>which</a:t>
            </a:r>
            <a:r>
              <a:rPr lang="fr-FR" sz="2400" dirty="0" smtClean="0">
                <a:solidFill>
                  <a:schemeClr val="tx1"/>
                </a:solidFill>
              </a:rPr>
              <a:t> type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T-. (b)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true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Typing</a:t>
            </a:r>
            <a:r>
              <a:rPr lang="fr-FR" dirty="0" smtClean="0"/>
              <a:t> </a:t>
            </a:r>
            <a:r>
              <a:rPr lang="fr-FR" dirty="0" err="1" smtClean="0"/>
              <a:t>object-oriented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tx1"/>
                </a:solidFill>
              </a:rPr>
              <a:t>Induction proof: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P(n): For </a:t>
            </a:r>
            <a:r>
              <a:rPr lang="fr-FR" sz="2400" dirty="0" err="1">
                <a:solidFill>
                  <a:schemeClr val="tx1"/>
                </a:solidFill>
              </a:rPr>
              <a:t>every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tree</a:t>
            </a:r>
            <a:r>
              <a:rPr lang="fr-FR" sz="2400" dirty="0">
                <a:solidFill>
                  <a:schemeClr val="tx1"/>
                </a:solidFill>
              </a:rPr>
              <a:t> of </a:t>
            </a:r>
            <a:r>
              <a:rPr lang="fr-FR" sz="2400" dirty="0" err="1">
                <a:solidFill>
                  <a:schemeClr val="tx1"/>
                </a:solidFill>
              </a:rPr>
              <a:t>height</a:t>
            </a:r>
            <a:r>
              <a:rPr lang="fr-FR" sz="2400" dirty="0">
                <a:solidFill>
                  <a:schemeClr val="tx1"/>
                </a:solidFill>
              </a:rPr>
              <a:t> ≤ n, (a) </a:t>
            </a:r>
            <a:r>
              <a:rPr lang="fr-FR" sz="2400" dirty="0" err="1">
                <a:solidFill>
                  <a:schemeClr val="tx1"/>
                </a:solidFill>
              </a:rPr>
              <a:t>any</a:t>
            </a:r>
            <a:r>
              <a:rPr lang="fr-FR" sz="2400" dirty="0">
                <a:solidFill>
                  <a:schemeClr val="tx1"/>
                </a:solidFill>
              </a:rPr>
              <a:t> expression type </a:t>
            </a:r>
            <a:r>
              <a:rPr lang="fr-FR" sz="2400" dirty="0" err="1">
                <a:solidFill>
                  <a:schemeClr val="tx1"/>
                </a:solidFill>
              </a:rPr>
              <a:t>checking</a:t>
            </a:r>
            <a:r>
              <a:rPr lang="fr-FR" sz="2400" dirty="0">
                <a:solidFill>
                  <a:schemeClr val="tx1"/>
                </a:solidFill>
              </a:rPr>
              <a:t> to T</a:t>
            </a:r>
            <a:r>
              <a:rPr lang="fr-FR" sz="2400" baseline="30000" dirty="0">
                <a:solidFill>
                  <a:schemeClr val="tx1"/>
                </a:solidFill>
              </a:rPr>
              <a:t>-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can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never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be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null</a:t>
            </a:r>
            <a:r>
              <a:rPr lang="fr-FR" sz="2400" dirty="0">
                <a:solidFill>
                  <a:schemeClr val="tx1"/>
                </a:solidFill>
              </a:rPr>
              <a:t>. (b) If the expression type </a:t>
            </a:r>
            <a:r>
              <a:rPr lang="fr-FR" sz="2400" dirty="0" err="1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 for </a:t>
            </a:r>
            <a:r>
              <a:rPr lang="fr-FR" sz="2400" dirty="0" err="1">
                <a:solidFill>
                  <a:schemeClr val="tx1"/>
                </a:solidFill>
              </a:rPr>
              <a:t>any</a:t>
            </a:r>
            <a:r>
              <a:rPr lang="fr-FR" sz="2400" dirty="0">
                <a:solidFill>
                  <a:schemeClr val="tx1"/>
                </a:solidFill>
              </a:rPr>
              <a:t> type, </a:t>
            </a:r>
            <a:r>
              <a:rPr lang="fr-FR" sz="2400" dirty="0" err="1">
                <a:solidFill>
                  <a:schemeClr val="tx1"/>
                </a:solidFill>
              </a:rPr>
              <a:t>then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it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will</a:t>
            </a:r>
            <a:r>
              <a:rPr lang="fr-FR" sz="2400" dirty="0">
                <a:solidFill>
                  <a:schemeClr val="tx1"/>
                </a:solidFill>
              </a:rPr>
              <a:t> not </a:t>
            </a:r>
            <a:r>
              <a:rPr lang="fr-FR" sz="2400" dirty="0" err="1">
                <a:solidFill>
                  <a:schemeClr val="tx1"/>
                </a:solidFill>
              </a:rPr>
              <a:t>raise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nullPointerException</a:t>
            </a:r>
            <a:r>
              <a:rPr lang="fr-FR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FR" sz="2400" baseline="30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Suppose the </a:t>
            </a:r>
            <a:r>
              <a:rPr lang="fr-FR" sz="2400" dirty="0" err="1">
                <a:solidFill>
                  <a:schemeClr val="tx1"/>
                </a:solidFill>
              </a:rPr>
              <a:t>rule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true</a:t>
            </a:r>
            <a:r>
              <a:rPr lang="fr-FR" sz="2400" dirty="0">
                <a:solidFill>
                  <a:schemeClr val="tx1"/>
                </a:solidFill>
              </a:rPr>
              <a:t> for P(n), and let D </a:t>
            </a:r>
            <a:r>
              <a:rPr lang="fr-FR" sz="2400" dirty="0" err="1">
                <a:solidFill>
                  <a:schemeClr val="tx1"/>
                </a:solidFill>
              </a:rPr>
              <a:t>be</a:t>
            </a:r>
            <a:r>
              <a:rPr lang="fr-FR" sz="2400" dirty="0">
                <a:solidFill>
                  <a:schemeClr val="tx1"/>
                </a:solidFill>
              </a:rPr>
              <a:t> a </a:t>
            </a:r>
            <a:r>
              <a:rPr lang="fr-FR" sz="2400" dirty="0" err="1">
                <a:solidFill>
                  <a:schemeClr val="tx1"/>
                </a:solidFill>
              </a:rPr>
              <a:t>derivation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tree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of size n+1 of an </a:t>
            </a:r>
            <a:r>
              <a:rPr lang="fr-FR" sz="2400" dirty="0">
                <a:solidFill>
                  <a:schemeClr val="tx1"/>
                </a:solidFill>
              </a:rPr>
              <a:t>expressions </a:t>
            </a:r>
            <a:r>
              <a:rPr lang="fr-FR" sz="2400" dirty="0" err="1">
                <a:solidFill>
                  <a:schemeClr val="tx1"/>
                </a:solidFill>
              </a:rPr>
              <a:t>which</a:t>
            </a:r>
            <a:r>
              <a:rPr lang="fr-FR" sz="2400" dirty="0">
                <a:solidFill>
                  <a:schemeClr val="tx1"/>
                </a:solidFill>
              </a:rPr>
              <a:t> type </a:t>
            </a:r>
            <a:r>
              <a:rPr lang="fr-FR" sz="2400" dirty="0" err="1">
                <a:solidFill>
                  <a:schemeClr val="tx1"/>
                </a:solidFill>
              </a:rPr>
              <a:t>checks</a:t>
            </a:r>
            <a:r>
              <a:rPr lang="fr-FR" sz="2400" dirty="0">
                <a:solidFill>
                  <a:schemeClr val="tx1"/>
                </a:solidFill>
              </a:rPr>
              <a:t>. </a:t>
            </a:r>
            <a:r>
              <a:rPr lang="fr-FR" sz="2400" dirty="0" err="1">
                <a:solidFill>
                  <a:schemeClr val="tx1"/>
                </a:solidFill>
              </a:rPr>
              <a:t>Depending</a:t>
            </a:r>
            <a:r>
              <a:rPr lang="fr-FR" sz="2400" dirty="0">
                <a:solidFill>
                  <a:schemeClr val="tx1"/>
                </a:solidFill>
              </a:rPr>
              <a:t> on the last </a:t>
            </a:r>
            <a:r>
              <a:rPr lang="fr-FR" sz="2400" dirty="0" err="1">
                <a:solidFill>
                  <a:schemeClr val="tx1"/>
                </a:solidFill>
              </a:rPr>
              <a:t>rule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applied</a:t>
            </a:r>
            <a:r>
              <a:rPr lang="fr-FR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if the </a:t>
            </a:r>
            <a:r>
              <a:rPr lang="fr-FR" sz="2400" dirty="0" err="1" smtClean="0">
                <a:solidFill>
                  <a:schemeClr val="tx1"/>
                </a:solidFill>
              </a:rPr>
              <a:t>rule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for </a:t>
            </a:r>
            <a:r>
              <a:rPr lang="fr-FR" sz="2400" dirty="0" err="1" smtClean="0">
                <a:solidFill>
                  <a:schemeClr val="tx1"/>
                </a:solidFill>
              </a:rPr>
              <a:t>assignment</a:t>
            </a:r>
            <a:r>
              <a:rPr lang="fr-FR" sz="2400" dirty="0" smtClean="0">
                <a:solidFill>
                  <a:schemeClr val="tx1"/>
                </a:solidFill>
              </a:rPr>
              <a:t> -, </a:t>
            </a:r>
            <a:r>
              <a:rPr lang="fr-FR" sz="2400" dirty="0" err="1" smtClean="0">
                <a:solidFill>
                  <a:schemeClr val="tx1"/>
                </a:solidFill>
              </a:rPr>
              <a:t>then</a:t>
            </a:r>
            <a:r>
              <a:rPr lang="fr-FR" sz="2400" dirty="0" smtClean="0">
                <a:solidFill>
                  <a:schemeClr val="tx1"/>
                </a:solidFill>
              </a:rPr>
              <a:t> e </a:t>
            </a:r>
            <a:r>
              <a:rPr lang="fr-FR" sz="2400" dirty="0" err="1" smtClean="0">
                <a:solidFill>
                  <a:schemeClr val="tx1"/>
                </a:solidFill>
              </a:rPr>
              <a:t>will</a:t>
            </a:r>
            <a:r>
              <a:rPr lang="fr-FR" sz="2400" dirty="0" smtClean="0">
                <a:solidFill>
                  <a:schemeClr val="tx1"/>
                </a:solidFill>
              </a:rPr>
              <a:t> not </a:t>
            </a:r>
            <a:r>
              <a:rPr lang="fr-FR" sz="2400" dirty="0" err="1" smtClean="0">
                <a:solidFill>
                  <a:schemeClr val="tx1"/>
                </a:solidFill>
              </a:rPr>
              <a:t>be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null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according</a:t>
            </a:r>
            <a:r>
              <a:rPr lang="fr-FR" sz="2400" dirty="0" smtClean="0">
                <a:solidFill>
                  <a:schemeClr val="tx1"/>
                </a:solidFill>
              </a:rPr>
              <a:t> to P(n) </a:t>
            </a:r>
            <a:r>
              <a:rPr lang="fr-FR" sz="2400" dirty="0" err="1" smtClean="0">
                <a:solidFill>
                  <a:schemeClr val="tx1"/>
                </a:solidFill>
              </a:rPr>
              <a:t>so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after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assignment</a:t>
            </a:r>
            <a:r>
              <a:rPr lang="fr-FR" sz="2400" dirty="0" smtClean="0">
                <a:solidFill>
                  <a:schemeClr val="tx1"/>
                </a:solidFill>
              </a:rPr>
              <a:t> x </a:t>
            </a:r>
            <a:r>
              <a:rPr lang="fr-FR" sz="2400" dirty="0" err="1" smtClean="0">
                <a:solidFill>
                  <a:schemeClr val="tx1"/>
                </a:solidFill>
              </a:rPr>
              <a:t>will</a:t>
            </a:r>
            <a:r>
              <a:rPr lang="fr-FR" sz="2400" dirty="0" smtClean="0">
                <a:solidFill>
                  <a:schemeClr val="tx1"/>
                </a:solidFill>
              </a:rPr>
              <a:t> not </a:t>
            </a:r>
            <a:r>
              <a:rPr lang="fr-FR" sz="2400" dirty="0" err="1" smtClean="0">
                <a:solidFill>
                  <a:schemeClr val="tx1"/>
                </a:solidFill>
              </a:rPr>
              <a:t>be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null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so</a:t>
            </a:r>
            <a:r>
              <a:rPr lang="fr-FR" sz="2400" dirty="0" smtClean="0">
                <a:solidFill>
                  <a:schemeClr val="tx1"/>
                </a:solidFill>
              </a:rPr>
              <a:t> (a)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true</a:t>
            </a:r>
            <a:r>
              <a:rPr lang="fr-FR" sz="2400" dirty="0" smtClean="0">
                <a:solidFill>
                  <a:schemeClr val="tx1"/>
                </a:solidFill>
              </a:rPr>
              <a:t>. (b) </a:t>
            </a:r>
            <a:r>
              <a:rPr lang="fr-FR" sz="2400" dirty="0" err="1" smtClean="0">
                <a:solidFill>
                  <a:schemeClr val="tx1"/>
                </a:solidFill>
              </a:rPr>
              <a:t>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also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true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400" dirty="0" err="1" smtClean="0">
                <a:solidFill>
                  <a:schemeClr val="tx1"/>
                </a:solidFill>
              </a:rPr>
              <a:t>similar</a:t>
            </a:r>
            <a:r>
              <a:rPr lang="fr-FR" sz="2400" dirty="0" smtClean="0">
                <a:solidFill>
                  <a:schemeClr val="tx1"/>
                </a:solidFill>
              </a:rPr>
              <a:t> proof for </a:t>
            </a:r>
            <a:r>
              <a:rPr lang="fr-FR" sz="2400" dirty="0" err="1" smtClean="0">
                <a:solidFill>
                  <a:schemeClr val="tx1"/>
                </a:solidFill>
              </a:rPr>
              <a:t>assignment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with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simultaneous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declaration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2400" dirty="0" err="1" smtClean="0">
                <a:solidFill>
                  <a:schemeClr val="tx1"/>
                </a:solidFill>
              </a:rPr>
              <a:t>Therefore</a:t>
            </a:r>
            <a:r>
              <a:rPr lang="fr-FR" sz="2400" dirty="0" smtClean="0">
                <a:solidFill>
                  <a:schemeClr val="tx1"/>
                </a:solidFill>
              </a:rPr>
              <a:t>, P(n+1) and </a:t>
            </a:r>
            <a:r>
              <a:rPr lang="fr-FR" sz="2400" dirty="0" err="1" smtClean="0">
                <a:solidFill>
                  <a:schemeClr val="tx1"/>
                </a:solidFill>
              </a:rPr>
              <a:t>we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conclude</a:t>
            </a:r>
            <a:r>
              <a:rPr lang="fr-FR" sz="2400" dirty="0" smtClean="0">
                <a:solidFill>
                  <a:schemeClr val="tx1"/>
                </a:solidFill>
              </a:rPr>
              <a:t> the proof.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Live variable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x = input()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w = x * 100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 y = w + x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z = y * x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u = y - z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 v = z - w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 x = z + w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 w = x * v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 y = u - v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10.v = x * w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11.x = y + v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54813" y="1622409"/>
            <a:ext cx="33592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{x}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{w, x}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{w, x, y}</a:t>
            </a:r>
            <a:endParaRPr lang="fr-FR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{w, y, z}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{w, z, u}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{w, z, u, v}</a:t>
            </a:r>
            <a:endParaRPr lang="fr-FR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{x, u, v}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{x, w, u, v}</a:t>
            </a:r>
            <a:endParaRPr lang="fr-FR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{x, w, y}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{y, v}</a:t>
            </a:r>
            <a:endParaRPr lang="fr-FR" sz="2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−"/>
            </a:pPr>
            <a:r>
              <a:rPr lang="fr-FR" sz="2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</a:t>
            </a:r>
            <a:r>
              <a:rPr lang="fr-FR" sz="2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064774" y="5777393"/>
            <a:ext cx="6076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prstClr val="black"/>
                </a:solidFill>
                <a:cs typeface="Arial" pitchFamily="34" charset="0"/>
              </a:rPr>
              <a:t>How </a:t>
            </a:r>
            <a:r>
              <a:rPr lang="fr-FR" sz="2400" dirty="0" err="1" smtClean="0">
                <a:solidFill>
                  <a:prstClr val="black"/>
                </a:solidFill>
                <a:cs typeface="Arial" pitchFamily="34" charset="0"/>
              </a:rPr>
              <a:t>many</a:t>
            </a:r>
            <a:r>
              <a:rPr lang="fr-FR" sz="24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prstClr val="black"/>
                </a:solidFill>
                <a:cs typeface="Arial" pitchFamily="34" charset="0"/>
              </a:rPr>
              <a:t>registers</a:t>
            </a:r>
            <a:r>
              <a:rPr lang="fr-FR" sz="2400" dirty="0" smtClean="0">
                <a:solidFill>
                  <a:prstClr val="black"/>
                </a:solidFill>
                <a:cs typeface="Arial" pitchFamily="34" charset="0"/>
              </a:rPr>
              <a:t> do </a:t>
            </a:r>
            <a:r>
              <a:rPr lang="fr-FR" sz="2400" dirty="0" err="1" smtClean="0">
                <a:solidFill>
                  <a:prstClr val="black"/>
                </a:solidFill>
                <a:cs typeface="Arial" pitchFamily="34" charset="0"/>
              </a:rPr>
              <a:t>we</a:t>
            </a:r>
            <a:r>
              <a:rPr lang="fr-FR" sz="24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prstClr val="black"/>
                </a:solidFill>
                <a:cs typeface="Arial" pitchFamily="34" charset="0"/>
              </a:rPr>
              <a:t>need</a:t>
            </a:r>
            <a:r>
              <a:rPr lang="fr-FR" sz="2400" dirty="0">
                <a:solidFill>
                  <a:prstClr val="black"/>
                </a:solidFill>
                <a:cs typeface="Arial" pitchFamily="34" charset="0"/>
              </a:rPr>
              <a:t>?</a:t>
            </a:r>
            <a:endParaRPr lang="en-US" sz="24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43000" y="4702939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4944602"/>
            <a:ext cx="2969619" cy="592182"/>
            <a:chOff x="5096691" y="3657600"/>
            <a:chExt cx="2969619" cy="59218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57600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R1</a:t>
            </a:r>
          </a:p>
          <a:p>
            <a:r>
              <a:rPr lang="en-US" dirty="0" smtClean="0"/>
              <a:t>R2</a:t>
            </a:r>
          </a:p>
          <a:p>
            <a:r>
              <a:rPr lang="en-US" dirty="0" smtClean="0"/>
              <a:t>R3</a:t>
            </a:r>
          </a:p>
          <a:p>
            <a:r>
              <a:rPr lang="en-US" dirty="0" smtClean="0"/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58674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color denotes a register</a:t>
            </a:r>
          </a:p>
          <a:p>
            <a:r>
              <a:rPr lang="en-US" sz="2400" dirty="0" smtClean="0"/>
              <a:t>4 registers are enough for this 7-variable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4738" y="476742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07187" y="4733987"/>
            <a:ext cx="37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yz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54138" y="451827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69184" y="5051673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854388" y="5047318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xz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83552" y="535211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011882" y="5356473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495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Liveness</a:t>
            </a:r>
            <a:r>
              <a:rPr lang="fr-FR" dirty="0" smtClean="0"/>
              <a:t> table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8037"/>
            <a:ext cx="8229600" cy="374993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2 3 4 5 6 7 8 9 0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:   WX|X|XR | | WX|X|XR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WX|XR | | |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WX|XR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| WX|X|XR | | |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WX|X|X|X|XR WX|XR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| | WX|X|X|XR |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| | | WX|X|XR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WXR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Liveness</a:t>
            </a:r>
            <a:r>
              <a:rPr lang="fr-FR" dirty="0" smtClean="0"/>
              <a:t> table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8037"/>
            <a:ext cx="8229600" cy="374993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1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2 3 4 5 6 7 8 9 0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:   W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| | W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W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| | |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| W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| | |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W</a:t>
            </a:r>
            <a:r>
              <a:rPr lang="en-US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X|X|X|X|X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W</a:t>
            </a:r>
            <a:r>
              <a:rPr lang="en-US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| | W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X|X|X|X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|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| | | | | W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X|X|X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endParaRPr lang="en-US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40509" y="4807974"/>
            <a:ext cx="2462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err="1" smtClean="0">
                <a:solidFill>
                  <a:prstClr val="black"/>
                </a:solidFill>
                <a:cs typeface="Arial" pitchFamily="34" charset="0"/>
              </a:rPr>
              <a:t>Answer</a:t>
            </a:r>
            <a:r>
              <a:rPr lang="fr-FR" sz="2400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prstClr val="black"/>
                </a:solidFill>
                <a:cs typeface="Arial" pitchFamily="34" charset="0"/>
              </a:rPr>
              <a:t>is</a:t>
            </a:r>
            <a:r>
              <a:rPr lang="fr-FR" sz="2400" dirty="0" smtClean="0">
                <a:solidFill>
                  <a:prstClr val="black"/>
                </a:solidFill>
                <a:cs typeface="Arial" pitchFamily="34" charset="0"/>
              </a:rPr>
              <a:t> : 4</a:t>
            </a:r>
            <a:endParaRPr lang="en-US" sz="24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How to assign colors to variables?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</a:t>
            </a:r>
            <a:r>
              <a:rPr lang="en-US" b="1" dirty="0" smtClean="0"/>
              <a:t>{y,z,x,xy}</a:t>
            </a:r>
            <a:r>
              <a:rPr lang="en-US" dirty="0" smtClean="0"/>
              <a:t>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</a:p>
        </p:txBody>
      </p:sp>
      <p:sp>
        <p:nvSpPr>
          <p:cNvPr id="3" name="Oval 2"/>
          <p:cNvSpPr/>
          <p:nvPr/>
        </p:nvSpPr>
        <p:spPr>
          <a:xfrm>
            <a:off x="4267200" y="2316539"/>
            <a:ext cx="342900" cy="141726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646131" y="4671971"/>
            <a:ext cx="2626397" cy="1563095"/>
            <a:chOff x="5646131" y="4671971"/>
            <a:chExt cx="2626397" cy="1563095"/>
          </a:xfrm>
        </p:grpSpPr>
        <p:sp>
          <p:nvSpPr>
            <p:cNvPr id="43" name="Rectangle 42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6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01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Edges between members of each set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</a:p>
        </p:txBody>
      </p:sp>
      <p:sp>
        <p:nvSpPr>
          <p:cNvPr id="3" name="Oval 2"/>
          <p:cNvSpPr/>
          <p:nvPr/>
        </p:nvSpPr>
        <p:spPr>
          <a:xfrm>
            <a:off x="5289080" y="2339369"/>
            <a:ext cx="342900" cy="147063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3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Final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5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Coloring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46949" y="4691446"/>
            <a:ext cx="55812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Need to assign colors (register numbers) to</a:t>
            </a:r>
            <a:br>
              <a:rPr lang="en-US" sz="2400" dirty="0" smtClean="0"/>
            </a:br>
            <a:r>
              <a:rPr lang="en-US" sz="2400" dirty="0" smtClean="0"/>
              <a:t>nodes such that: </a:t>
            </a:r>
            <a:br>
              <a:rPr lang="en-US" sz="2400" dirty="0" smtClean="0"/>
            </a:br>
            <a:r>
              <a:rPr lang="en-US" sz="2400" b="1" dirty="0" smtClean="0"/>
              <a:t>if there is an edge between nodes, </a:t>
            </a:r>
            <a:br>
              <a:rPr lang="en-US" sz="2400" b="1" dirty="0" smtClean="0"/>
            </a:br>
            <a:r>
              <a:rPr lang="en-US" sz="2400" b="1" dirty="0" smtClean="0"/>
              <a:t>then those nodes have different colors.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standard graph vertex coloring problem</a:t>
            </a:r>
            <a:endParaRPr lang="en-US" sz="24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30782"/>
            <a:ext cx="2726227" cy="1815819"/>
            <a:chOff x="5646131" y="4630782"/>
            <a:chExt cx="2726227" cy="1815819"/>
          </a:xfrm>
        </p:grpSpPr>
        <p:sp>
          <p:nvSpPr>
            <p:cNvPr id="26" name="Rectangle 25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y:2</a:t>
              </a:r>
              <a:endParaRPr lang="en-US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yz:2</a:t>
              </a:r>
              <a:endParaRPr lang="en-US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x:1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z:3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xz:3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xy:4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r:4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8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 Interference Graph (RIG):</a:t>
            </a:r>
          </a:p>
          <a:p>
            <a:pPr lvl="1"/>
            <a:r>
              <a:rPr lang="en-US" dirty="0" smtClean="0"/>
              <a:t>indicates whether there exists a point of time where both variables are live</a:t>
            </a:r>
          </a:p>
          <a:p>
            <a:pPr lvl="1"/>
            <a:r>
              <a:rPr lang="en-US" dirty="0" smtClean="0"/>
              <a:t>look at the sets of live variables at all progrma points after running live-variable analysis</a:t>
            </a:r>
          </a:p>
          <a:p>
            <a:pPr lvl="1"/>
            <a:r>
              <a:rPr lang="en-US" dirty="0" smtClean="0"/>
              <a:t>if two variables occur together, draw an edge</a:t>
            </a:r>
          </a:p>
          <a:p>
            <a:pPr lvl="1"/>
            <a:r>
              <a:rPr lang="en-US" dirty="0" smtClean="0"/>
              <a:t>we aim to assign different registers to such these variables</a:t>
            </a:r>
          </a:p>
          <a:p>
            <a:pPr lvl="1"/>
            <a:r>
              <a:rPr lang="en-US" dirty="0" smtClean="0"/>
              <a:t>finding assignment of variables to K registers: corresponds to coloring graph using K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we need to do is </a:t>
            </a:r>
            <a:br>
              <a:rPr lang="en-US" dirty="0" smtClean="0"/>
            </a:br>
            <a:r>
              <a:rPr lang="en-US" dirty="0" smtClean="0"/>
              <a:t>solve graph coloring problem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4572000"/>
            <a:ext cx="85344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NP hard</a:t>
            </a:r>
          </a:p>
          <a:p>
            <a:r>
              <a:rPr lang="en-US" dirty="0" smtClean="0"/>
              <a:t>In practice, we have heuristics that work for typical graphs</a:t>
            </a:r>
          </a:p>
          <a:p>
            <a:r>
              <a:rPr lang="en-US" dirty="0" smtClean="0"/>
              <a:t>If we cannot fit it all variables into registers, </a:t>
            </a:r>
            <a:br>
              <a:rPr lang="en-US" dirty="0" smtClean="0"/>
            </a:br>
            <a:r>
              <a:rPr lang="en-US" dirty="0" smtClean="0"/>
              <a:t>perform a </a:t>
            </a:r>
            <a:r>
              <a:rPr lang="en-US" b="1" dirty="0" smtClean="0"/>
              <a:t>spill:</a:t>
            </a:r>
          </a:p>
          <a:p>
            <a:pPr marL="0" indent="0">
              <a:buNone/>
            </a:pPr>
            <a:r>
              <a:rPr lang="en-US" dirty="0" smtClean="0"/>
              <a:t>	store variable into memory and load later when needed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24749" y="1828800"/>
            <a:ext cx="3521998" cy="2223219"/>
            <a:chOff x="5665472" y="4671971"/>
            <a:chExt cx="2607056" cy="1691993"/>
          </a:xfrm>
        </p:grpSpPr>
        <p:sp>
          <p:nvSpPr>
            <p:cNvPr id="5" name="Rectangle 4"/>
            <p:cNvSpPr/>
            <p:nvPr/>
          </p:nvSpPr>
          <p:spPr>
            <a:xfrm>
              <a:off x="6411692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65472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16736" y="4798192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39463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5860351" y="586864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33989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02122" y="5569664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61139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795013" y="503165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775078" y="4793748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4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16811</TotalTime>
  <Words>2587</Words>
  <Application>Microsoft Office PowerPoint</Application>
  <PresentationFormat>Affichage à l'écran (4:3)</PresentationFormat>
  <Paragraphs>470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31</vt:i4>
      </vt:variant>
    </vt:vector>
  </HeadingPairs>
  <TitlesOfParts>
    <vt:vector size="39" baseType="lpstr">
      <vt:lpstr>Calibri</vt:lpstr>
      <vt:lpstr>Symbol</vt:lpstr>
      <vt:lpstr>Wingdings</vt:lpstr>
      <vt:lpstr>Arial</vt:lpstr>
      <vt:lpstr>Courier</vt:lpstr>
      <vt:lpstr>Courier New</vt:lpstr>
      <vt:lpstr>Office Theme</vt:lpstr>
      <vt:lpstr>Default Design</vt:lpstr>
      <vt:lpstr>Idea of Register Allocation</vt:lpstr>
      <vt:lpstr>Color Variables Avoid Overlap of Same Colors</vt:lpstr>
      <vt:lpstr>Color Variables Avoid Overlap of Same Colors</vt:lpstr>
      <vt:lpstr>How to assign colors to variables?</vt:lpstr>
      <vt:lpstr>Edges between members of each set</vt:lpstr>
      <vt:lpstr>Final interference graph</vt:lpstr>
      <vt:lpstr>Coloring interference graph</vt:lpstr>
      <vt:lpstr>Idea of Graph Coloring</vt:lpstr>
      <vt:lpstr>All we need to do is  solve graph coloring problem</vt:lpstr>
      <vt:lpstr>Heuristic for Coloring with K Colors</vt:lpstr>
      <vt:lpstr>Heuristic for Coloring with K Colors</vt:lpstr>
      <vt:lpstr>Use Computed Registers</vt:lpstr>
      <vt:lpstr>Summary of Heuristic for Coloring</vt:lpstr>
      <vt:lpstr>Conservative Coalescing</vt:lpstr>
      <vt:lpstr>Run Register Allocation Ex.3 use 4 registers, coallesce j=i</vt:lpstr>
      <vt:lpstr>Run Register Allocation Ex.3 use 3 registers, coallesce j=i</vt:lpstr>
      <vt:lpstr>Run Register Allocation Ex.3 use 4 registers, coallesce j=i</vt:lpstr>
      <vt:lpstr>Exam preparation: Last year exam</vt:lpstr>
      <vt:lpstr>Simple type checking</vt:lpstr>
      <vt:lpstr>Présentation PowerPoint</vt:lpstr>
      <vt:lpstr>Présentation PowerPoint</vt:lpstr>
      <vt:lpstr>Typing object-oriented language</vt:lpstr>
      <vt:lpstr>Typing object-oriented language</vt:lpstr>
      <vt:lpstr>Typing object-oriented language</vt:lpstr>
      <vt:lpstr>Présentation PowerPoint</vt:lpstr>
      <vt:lpstr>Typing object-oriented language</vt:lpstr>
      <vt:lpstr>Typing object-oriented language</vt:lpstr>
      <vt:lpstr>Typing object-oriented language</vt:lpstr>
      <vt:lpstr>Live variable analysis</vt:lpstr>
      <vt:lpstr>Liveness table</vt:lpstr>
      <vt:lpstr>Liveness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Mikaël Mayer</cp:lastModifiedBy>
  <cp:revision>1301</cp:revision>
  <dcterms:created xsi:type="dcterms:W3CDTF">2009-12-16T09:41:49Z</dcterms:created>
  <dcterms:modified xsi:type="dcterms:W3CDTF">2013-12-13T12:58:22Z</dcterms:modified>
</cp:coreProperties>
</file>