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2">
  <p:sldMasterIdLst>
    <p:sldMasterId id="2147483744" r:id="rId1"/>
  </p:sldMasterIdLst>
  <p:notesMasterIdLst>
    <p:notesMasterId r:id="rId19"/>
  </p:notesMasterIdLst>
  <p:sldIdLst>
    <p:sldId id="680" r:id="rId2"/>
    <p:sldId id="681" r:id="rId3"/>
    <p:sldId id="682" r:id="rId4"/>
    <p:sldId id="685" r:id="rId5"/>
    <p:sldId id="686" r:id="rId6"/>
    <p:sldId id="687" r:id="rId7"/>
    <p:sldId id="688" r:id="rId8"/>
    <p:sldId id="647" r:id="rId9"/>
    <p:sldId id="689" r:id="rId10"/>
    <p:sldId id="690" r:id="rId11"/>
    <p:sldId id="691" r:id="rId12"/>
    <p:sldId id="692" r:id="rId13"/>
    <p:sldId id="648" r:id="rId14"/>
    <p:sldId id="679" r:id="rId15"/>
    <p:sldId id="678" r:id="rId16"/>
    <p:sldId id="693" r:id="rId17"/>
    <p:sldId id="694" r:id="rId18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20"/>
      <p:bold r:id="rId21"/>
      <p:italic r:id="rId22"/>
      <p:boldItalic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77273" autoAdjust="0"/>
  </p:normalViewPr>
  <p:slideViewPr>
    <p:cSldViewPr>
      <p:cViewPr varScale="1">
        <p:scale>
          <a:sx n="73" d="100"/>
          <a:sy n="73" d="100"/>
        </p:scale>
        <p:origin x="-436" y="-68"/>
      </p:cViewPr>
      <p:guideLst>
        <p:guide orient="horz" pos="2112"/>
        <p:guide pos="2928"/>
      </p:guideLst>
    </p:cSldViewPr>
  </p:slideViewPr>
  <p:outlineViewPr>
    <p:cViewPr>
      <p:scale>
        <a:sx n="33" d="100"/>
        <a:sy n="33" d="100"/>
      </p:scale>
      <p:origin x="0" y="29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BE9E9-CF38-416B-96C4-8D9F33EAF4D8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7E23C-B908-4BE6-B759-298985D67E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38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93D55-B7B6-4871-9F53-2564914CBC6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93D55-B7B6-4871-9F53-2564914CBC69}" type="datetimeFigureOut">
              <a:rPr lang="en-US" smtClean="0"/>
              <a:pPr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0C350-3472-4F7A-A46F-717DF5D24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0628"/>
          </a:xfrm>
        </p:spPr>
        <p:txBody>
          <a:bodyPr/>
          <a:lstStyle/>
          <a:p>
            <a:r>
              <a:rPr lang="en-US" dirty="0" smtClean="0"/>
              <a:t>Idea of Register Allocation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1295400"/>
            <a:ext cx="876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x = m[0</a:t>
            </a:r>
            <a:r>
              <a:rPr lang="en-US" dirty="0" smtClean="0"/>
              <a:t>];    y </a:t>
            </a:r>
            <a:r>
              <a:rPr lang="en-US" dirty="0"/>
              <a:t>= m[1</a:t>
            </a:r>
            <a:r>
              <a:rPr lang="en-US" dirty="0" smtClean="0"/>
              <a:t>];     xy </a:t>
            </a:r>
            <a:r>
              <a:rPr lang="en-US" dirty="0"/>
              <a:t>= </a:t>
            </a:r>
            <a:r>
              <a:rPr lang="en-US" dirty="0" smtClean="0"/>
              <a:t>x*y;     z </a:t>
            </a:r>
            <a:r>
              <a:rPr lang="en-US" dirty="0"/>
              <a:t>= m[2</a:t>
            </a:r>
            <a:r>
              <a:rPr lang="en-US" dirty="0" smtClean="0"/>
              <a:t>];    yz </a:t>
            </a:r>
            <a:r>
              <a:rPr lang="en-US" dirty="0"/>
              <a:t>= </a:t>
            </a:r>
            <a:r>
              <a:rPr lang="en-US" dirty="0" smtClean="0"/>
              <a:t>y*z;    xz </a:t>
            </a:r>
            <a:r>
              <a:rPr lang="en-US" dirty="0"/>
              <a:t>= </a:t>
            </a:r>
            <a:r>
              <a:rPr lang="en-US" dirty="0" smtClean="0"/>
              <a:t>x*z;    r </a:t>
            </a:r>
            <a:r>
              <a:rPr lang="en-US" dirty="0"/>
              <a:t>= xy + </a:t>
            </a:r>
            <a:r>
              <a:rPr lang="en-US" dirty="0" smtClean="0"/>
              <a:t>yz;    m[3</a:t>
            </a:r>
            <a:r>
              <a:rPr lang="en-US" dirty="0"/>
              <a:t>] = </a:t>
            </a:r>
            <a:r>
              <a:rPr lang="en-US" dirty="0" smtClean="0"/>
              <a:t>r </a:t>
            </a:r>
            <a:r>
              <a:rPr lang="en-US" dirty="0"/>
              <a:t>+ xz</a:t>
            </a:r>
          </a:p>
        </p:txBody>
      </p:sp>
      <p:sp>
        <p:nvSpPr>
          <p:cNvPr id="7" name="Rectangle 6"/>
          <p:cNvSpPr/>
          <p:nvPr/>
        </p:nvSpPr>
        <p:spPr>
          <a:xfrm>
            <a:off x="177429" y="2382083"/>
            <a:ext cx="388248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</a:p>
          <a:p>
            <a:r>
              <a:rPr lang="en-US" dirty="0" smtClean="0"/>
              <a:t>y</a:t>
            </a:r>
          </a:p>
          <a:p>
            <a:r>
              <a:rPr lang="en-US" dirty="0" smtClean="0"/>
              <a:t>z</a:t>
            </a:r>
          </a:p>
          <a:p>
            <a:r>
              <a:rPr lang="en-US" dirty="0" smtClean="0"/>
              <a:t>xy</a:t>
            </a:r>
          </a:p>
          <a:p>
            <a:r>
              <a:rPr lang="en-US" dirty="0" smtClean="0"/>
              <a:t>yz</a:t>
            </a:r>
          </a:p>
          <a:p>
            <a:r>
              <a:rPr lang="en-US" dirty="0" smtClean="0"/>
              <a:t>xz</a:t>
            </a:r>
          </a:p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" y="1947207"/>
            <a:ext cx="906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{}                  {x}             {x,y}         {y,x,xy}      {y,z,x,xy}   {x,z,xy,yz}    {xy,yz,xz}          {r,xz}                    {}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611868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live variable analysis result: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6200" y="9906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program: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219200" y="2514600"/>
            <a:ext cx="46482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09800" y="2763748"/>
            <a:ext cx="26289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38600" y="3048000"/>
            <a:ext cx="18288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048000" y="3352800"/>
            <a:ext cx="38862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105400" y="3657600"/>
            <a:ext cx="18288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0" y="3962400"/>
            <a:ext cx="18288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349019" y="4267200"/>
            <a:ext cx="804381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38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Heuristic for C</a:t>
            </a:r>
            <a:r>
              <a:rPr lang="en-US" dirty="0" smtClean="0"/>
              <a:t>oloring with K Colors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447800"/>
            <a:ext cx="8763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Simplify:</a:t>
            </a:r>
            <a:endParaRPr lang="en-US" b="1" dirty="0"/>
          </a:p>
          <a:p>
            <a:r>
              <a:rPr lang="en-US" dirty="0"/>
              <a:t>If there is a node with less than K neighbors, we will always be able to color it! </a:t>
            </a:r>
          </a:p>
          <a:p>
            <a:r>
              <a:rPr lang="en-US" dirty="0" smtClean="0"/>
              <a:t>So </a:t>
            </a:r>
            <a:r>
              <a:rPr lang="en-US" dirty="0"/>
              <a:t>we can remove </a:t>
            </a:r>
            <a:r>
              <a:rPr lang="en-US" dirty="0" smtClean="0"/>
              <a:t>such node from </a:t>
            </a:r>
            <a:r>
              <a:rPr lang="en-US" dirty="0"/>
              <a:t>the </a:t>
            </a:r>
            <a:r>
              <a:rPr lang="en-US" dirty="0" smtClean="0"/>
              <a:t>graph (if it exists, otherwise remove other node)</a:t>
            </a:r>
            <a:endParaRPr lang="en-US" dirty="0"/>
          </a:p>
          <a:p>
            <a:r>
              <a:rPr lang="en-US" dirty="0" smtClean="0"/>
              <a:t>   This </a:t>
            </a:r>
            <a:r>
              <a:rPr lang="en-US" dirty="0"/>
              <a:t>reduces graph </a:t>
            </a:r>
            <a:r>
              <a:rPr lang="en-US" dirty="0" smtClean="0"/>
              <a:t>size. It </a:t>
            </a:r>
            <a:r>
              <a:rPr lang="en-US" dirty="0"/>
              <a:t>is </a:t>
            </a:r>
            <a:r>
              <a:rPr lang="en-US" dirty="0" smtClean="0"/>
              <a:t>useful, even though </a:t>
            </a:r>
            <a:r>
              <a:rPr lang="en-US" dirty="0" smtClean="0"/>
              <a:t>incomplete </a:t>
            </a:r>
            <a:br>
              <a:rPr lang="en-US" dirty="0" smtClean="0"/>
            </a:br>
            <a:r>
              <a:rPr lang="en-US" dirty="0" smtClean="0"/>
              <a:t>    (e.g. planar can be colored by at most 4 colors, yet can have nodes with many neighbors)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381000" y="2949770"/>
            <a:ext cx="2578191" cy="1774630"/>
            <a:chOff x="5646131" y="4671971"/>
            <a:chExt cx="2578191" cy="1774630"/>
          </a:xfrm>
        </p:grpSpPr>
        <p:sp>
          <p:nvSpPr>
            <p:cNvPr id="27" name="Rectangle 26"/>
            <p:cNvSpPr/>
            <p:nvPr/>
          </p:nvSpPr>
          <p:spPr>
            <a:xfrm>
              <a:off x="6337938" y="5324206"/>
              <a:ext cx="343195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86609" y="5276001"/>
              <a:ext cx="449466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yz</a:t>
              </a:r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934200" y="5806365"/>
              <a:ext cx="337480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646131" y="5648602"/>
              <a:ext cx="327959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z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636075" y="4758424"/>
              <a:ext cx="446038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xz</a:t>
              </a:r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513678" y="4671971"/>
              <a:ext cx="461274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xy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957902" y="5277348"/>
              <a:ext cx="26642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r</a:t>
              </a:r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6773004" y="4981743"/>
              <a:ext cx="281166" cy="9200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9" idx="1"/>
            </p:cNvCxnSpPr>
            <p:nvPr/>
          </p:nvCxnSpPr>
          <p:spPr>
            <a:xfrm flipH="1" flipV="1">
              <a:off x="5860351" y="5901787"/>
              <a:ext cx="1073849" cy="1189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552389" y="5555974"/>
              <a:ext cx="441230" cy="3458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6579114" y="5003965"/>
              <a:ext cx="102019" cy="3663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5860351" y="5555974"/>
              <a:ext cx="533400" cy="2433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5860351" y="4933107"/>
              <a:ext cx="718763" cy="795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821774" y="4893670"/>
              <a:ext cx="449906" cy="4373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7134355" y="5609432"/>
              <a:ext cx="162433" cy="309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913587" y="4882010"/>
              <a:ext cx="722488" cy="9076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7437469" y="5087651"/>
              <a:ext cx="243821" cy="2739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833691" y="5064794"/>
              <a:ext cx="248422" cy="3054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Arc 44"/>
            <p:cNvSpPr/>
            <p:nvPr/>
          </p:nvSpPr>
          <p:spPr>
            <a:xfrm rot="5225544">
              <a:off x="5814467" y="4876385"/>
              <a:ext cx="1521514" cy="1618917"/>
            </a:xfrm>
            <a:prstGeom prst="arc">
              <a:avLst>
                <a:gd name="adj1" fmla="val 16200000"/>
                <a:gd name="adj2" fmla="val 423895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660018" y="2972021"/>
            <a:ext cx="2371780" cy="1774630"/>
            <a:chOff x="5646131" y="4671971"/>
            <a:chExt cx="2371780" cy="1774630"/>
          </a:xfrm>
        </p:grpSpPr>
        <p:sp>
          <p:nvSpPr>
            <p:cNvPr id="47" name="Rectangle 46"/>
            <p:cNvSpPr/>
            <p:nvPr/>
          </p:nvSpPr>
          <p:spPr>
            <a:xfrm>
              <a:off x="6337938" y="5324206"/>
              <a:ext cx="343195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186609" y="5276001"/>
              <a:ext cx="449466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yz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934200" y="5806365"/>
              <a:ext cx="337480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646131" y="5648602"/>
              <a:ext cx="327959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z</a:t>
              </a: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636075" y="4758424"/>
              <a:ext cx="3818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xz</a:t>
              </a:r>
              <a:endParaRPr lang="en-US" b="1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513678" y="4671971"/>
              <a:ext cx="461274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xy</a:t>
              </a:r>
              <a:endParaRPr lang="en-US" dirty="0"/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6773004" y="4981743"/>
              <a:ext cx="281166" cy="9200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49" idx="1"/>
            </p:cNvCxnSpPr>
            <p:nvPr/>
          </p:nvCxnSpPr>
          <p:spPr>
            <a:xfrm flipH="1" flipV="1">
              <a:off x="5860351" y="5901787"/>
              <a:ext cx="1073849" cy="1189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6552389" y="5555974"/>
              <a:ext cx="441230" cy="3458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6579114" y="5003965"/>
              <a:ext cx="102019" cy="3663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5860351" y="5555974"/>
              <a:ext cx="533400" cy="2433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5860351" y="4933107"/>
              <a:ext cx="718763" cy="795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6821774" y="4893670"/>
              <a:ext cx="449906" cy="4373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7134355" y="5609432"/>
              <a:ext cx="162433" cy="309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6913587" y="4882010"/>
              <a:ext cx="722488" cy="9076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7437469" y="5087651"/>
              <a:ext cx="243821" cy="2739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Arc 64"/>
            <p:cNvSpPr/>
            <p:nvPr/>
          </p:nvSpPr>
          <p:spPr>
            <a:xfrm rot="5225544">
              <a:off x="5814467" y="4876385"/>
              <a:ext cx="1521514" cy="1618917"/>
            </a:xfrm>
            <a:prstGeom prst="arc">
              <a:avLst>
                <a:gd name="adj1" fmla="val 16200000"/>
                <a:gd name="adj2" fmla="val 423895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696856" y="2895600"/>
            <a:ext cx="1924173" cy="1774630"/>
            <a:chOff x="5646131" y="4671971"/>
            <a:chExt cx="1924173" cy="1774630"/>
          </a:xfrm>
        </p:grpSpPr>
        <p:sp>
          <p:nvSpPr>
            <p:cNvPr id="67" name="Rectangle 66"/>
            <p:cNvSpPr/>
            <p:nvPr/>
          </p:nvSpPr>
          <p:spPr>
            <a:xfrm>
              <a:off x="6337938" y="5324206"/>
              <a:ext cx="343195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186609" y="5276001"/>
              <a:ext cx="38369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yz</a:t>
              </a:r>
              <a:endParaRPr lang="en-US" b="1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934200" y="5806365"/>
              <a:ext cx="337480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646131" y="5648602"/>
              <a:ext cx="327959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z</a:t>
              </a:r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513678" y="4671971"/>
              <a:ext cx="461274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xy</a:t>
              </a:r>
              <a:endParaRPr lang="en-US" dirty="0"/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6773004" y="4981743"/>
              <a:ext cx="281166" cy="9200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69" idx="1"/>
            </p:cNvCxnSpPr>
            <p:nvPr/>
          </p:nvCxnSpPr>
          <p:spPr>
            <a:xfrm flipH="1" flipV="1">
              <a:off x="5860351" y="5901787"/>
              <a:ext cx="1073849" cy="1189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552389" y="5555974"/>
              <a:ext cx="441230" cy="3458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6579114" y="5003965"/>
              <a:ext cx="102019" cy="3663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V="1">
              <a:off x="5860351" y="5555974"/>
              <a:ext cx="533400" cy="2433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5860351" y="4933107"/>
              <a:ext cx="718763" cy="795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821774" y="4893670"/>
              <a:ext cx="449906" cy="4373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7134355" y="5609432"/>
              <a:ext cx="162433" cy="309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Arc 84"/>
            <p:cNvSpPr/>
            <p:nvPr/>
          </p:nvSpPr>
          <p:spPr>
            <a:xfrm rot="5225544">
              <a:off x="5814467" y="4876385"/>
              <a:ext cx="1521514" cy="1618917"/>
            </a:xfrm>
            <a:prstGeom prst="arc">
              <a:avLst>
                <a:gd name="adj1" fmla="val 16200000"/>
                <a:gd name="adj2" fmla="val 423895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6223051" y="5055455"/>
            <a:ext cx="1578533" cy="1503726"/>
            <a:chOff x="5646131" y="4671971"/>
            <a:chExt cx="1578533" cy="1503726"/>
          </a:xfrm>
        </p:grpSpPr>
        <p:sp>
          <p:nvSpPr>
            <p:cNvPr id="87" name="Rectangle 86"/>
            <p:cNvSpPr/>
            <p:nvPr/>
          </p:nvSpPr>
          <p:spPr>
            <a:xfrm>
              <a:off x="6337938" y="5324206"/>
              <a:ext cx="343195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934200" y="5806365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x</a:t>
              </a:r>
              <a:endParaRPr lang="en-US" b="1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646131" y="5648602"/>
              <a:ext cx="327959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z</a:t>
              </a:r>
              <a:endParaRPr lang="en-US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513678" y="4671971"/>
              <a:ext cx="461274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xy</a:t>
              </a:r>
              <a:endParaRPr lang="en-US" dirty="0"/>
            </a:p>
          </p:txBody>
        </p:sp>
        <p:cxnSp>
          <p:nvCxnSpPr>
            <p:cNvPr id="92" name="Straight Connector 91"/>
            <p:cNvCxnSpPr/>
            <p:nvPr/>
          </p:nvCxnSpPr>
          <p:spPr>
            <a:xfrm>
              <a:off x="6773004" y="4981743"/>
              <a:ext cx="281166" cy="9200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9" idx="1"/>
            </p:cNvCxnSpPr>
            <p:nvPr/>
          </p:nvCxnSpPr>
          <p:spPr>
            <a:xfrm flipH="1" flipV="1">
              <a:off x="5860352" y="5901788"/>
              <a:ext cx="1073848" cy="8924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6552389" y="5555974"/>
              <a:ext cx="441230" cy="3458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6579114" y="5003965"/>
              <a:ext cx="102019" cy="3663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V="1">
              <a:off x="5860351" y="5555974"/>
              <a:ext cx="533400" cy="2433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>
              <a:off x="5860351" y="4933107"/>
              <a:ext cx="718763" cy="795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4114800" y="5213218"/>
            <a:ext cx="1267015" cy="1405332"/>
            <a:chOff x="5646131" y="4671971"/>
            <a:chExt cx="1267015" cy="1405332"/>
          </a:xfrm>
        </p:grpSpPr>
        <p:sp>
          <p:nvSpPr>
            <p:cNvPr id="102" name="Rectangle 101"/>
            <p:cNvSpPr/>
            <p:nvPr/>
          </p:nvSpPr>
          <p:spPr>
            <a:xfrm>
              <a:off x="6337938" y="5324206"/>
              <a:ext cx="343195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5646131" y="5648602"/>
              <a:ext cx="327959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z</a:t>
              </a:r>
              <a:endParaRPr lang="en-US" dirty="0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6513678" y="4671971"/>
              <a:ext cx="3994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xy</a:t>
              </a:r>
              <a:endParaRPr lang="en-US" b="1" dirty="0"/>
            </a:p>
          </p:txBody>
        </p:sp>
        <p:cxnSp>
          <p:nvCxnSpPr>
            <p:cNvPr id="110" name="Straight Connector 109"/>
            <p:cNvCxnSpPr/>
            <p:nvPr/>
          </p:nvCxnSpPr>
          <p:spPr>
            <a:xfrm flipH="1">
              <a:off x="6579114" y="5003965"/>
              <a:ext cx="102019" cy="3663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V="1">
              <a:off x="5860351" y="5555974"/>
              <a:ext cx="533400" cy="2433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>
              <a:off x="5860351" y="4933107"/>
              <a:ext cx="718763" cy="795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 112"/>
          <p:cNvGrpSpPr/>
          <p:nvPr/>
        </p:nvGrpSpPr>
        <p:grpSpPr>
          <a:xfrm>
            <a:off x="2089198" y="5638800"/>
            <a:ext cx="985477" cy="753097"/>
            <a:chOff x="5646131" y="5324206"/>
            <a:chExt cx="985477" cy="753097"/>
          </a:xfrm>
        </p:grpSpPr>
        <p:sp>
          <p:nvSpPr>
            <p:cNvPr id="114" name="Rectangle 113"/>
            <p:cNvSpPr/>
            <p:nvPr/>
          </p:nvSpPr>
          <p:spPr>
            <a:xfrm>
              <a:off x="6337938" y="5324206"/>
              <a:ext cx="29367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/>
                <a:t>y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5646131" y="5648602"/>
              <a:ext cx="327959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z</a:t>
              </a:r>
              <a:endParaRPr lang="en-US" dirty="0"/>
            </a:p>
          </p:txBody>
        </p:sp>
        <p:cxnSp>
          <p:nvCxnSpPr>
            <p:cNvPr id="118" name="Straight Connector 117"/>
            <p:cNvCxnSpPr/>
            <p:nvPr/>
          </p:nvCxnSpPr>
          <p:spPr>
            <a:xfrm flipV="1">
              <a:off x="5860351" y="5555974"/>
              <a:ext cx="533400" cy="2433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2" name="Rectangle 121"/>
          <p:cNvSpPr/>
          <p:nvPr/>
        </p:nvSpPr>
        <p:spPr>
          <a:xfrm>
            <a:off x="666691" y="5882870"/>
            <a:ext cx="327959" cy="4287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3007397" y="3934029"/>
            <a:ext cx="552598" cy="267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ight Arrow 123"/>
          <p:cNvSpPr/>
          <p:nvPr/>
        </p:nvSpPr>
        <p:spPr>
          <a:xfrm>
            <a:off x="5998412" y="3947550"/>
            <a:ext cx="552598" cy="267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ight Arrow 124"/>
          <p:cNvSpPr/>
          <p:nvPr/>
        </p:nvSpPr>
        <p:spPr>
          <a:xfrm rot="10800000">
            <a:off x="5703886" y="5619865"/>
            <a:ext cx="552598" cy="267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ight Arrow 125"/>
          <p:cNvSpPr/>
          <p:nvPr/>
        </p:nvSpPr>
        <p:spPr>
          <a:xfrm rot="10800000">
            <a:off x="3465805" y="5799693"/>
            <a:ext cx="552598" cy="267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ight Arrow 127"/>
          <p:cNvSpPr/>
          <p:nvPr/>
        </p:nvSpPr>
        <p:spPr>
          <a:xfrm rot="10800000">
            <a:off x="1276201" y="5904392"/>
            <a:ext cx="552598" cy="267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ight Arrow 128"/>
          <p:cNvSpPr/>
          <p:nvPr/>
        </p:nvSpPr>
        <p:spPr>
          <a:xfrm rot="7021662">
            <a:off x="7678670" y="4955024"/>
            <a:ext cx="552598" cy="267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6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Heuristic for C</a:t>
            </a:r>
            <a:r>
              <a:rPr lang="en-US" dirty="0" smtClean="0"/>
              <a:t>oloring with K Colors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447800"/>
            <a:ext cx="876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Select</a:t>
            </a:r>
          </a:p>
          <a:p>
            <a:r>
              <a:rPr lang="en-US" dirty="0"/>
              <a:t>Assign colors backwards, adding nodes that were removed </a:t>
            </a:r>
            <a:endParaRPr lang="en-US" dirty="0" smtClean="0"/>
          </a:p>
          <a:p>
            <a:r>
              <a:rPr lang="en-US" dirty="0" smtClean="0"/>
              <a:t>If the node was removed because it had &lt;K neighbors, we will always find a color</a:t>
            </a:r>
          </a:p>
          <a:p>
            <a:r>
              <a:rPr lang="en-US" dirty="0"/>
              <a:t>	</a:t>
            </a:r>
            <a:r>
              <a:rPr lang="en-US" dirty="0" smtClean="0"/>
              <a:t>if there are multiple possibilities, we can choose any color</a:t>
            </a:r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3563982" y="2921727"/>
            <a:ext cx="2648955" cy="1824924"/>
            <a:chOff x="5550095" y="4621677"/>
            <a:chExt cx="2648955" cy="1824924"/>
          </a:xfrm>
        </p:grpSpPr>
        <p:sp>
          <p:nvSpPr>
            <p:cNvPr id="47" name="Rectangle 46"/>
            <p:cNvSpPr/>
            <p:nvPr/>
          </p:nvSpPr>
          <p:spPr>
            <a:xfrm>
              <a:off x="6270731" y="5281350"/>
              <a:ext cx="4683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y:2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186609" y="5276001"/>
              <a:ext cx="55784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yz:2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862913" y="5806365"/>
              <a:ext cx="4635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x:1</a:t>
              </a: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550095" y="5683438"/>
              <a:ext cx="4555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z:3</a:t>
              </a:r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7636075" y="4758424"/>
              <a:ext cx="56297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xz:3</a:t>
              </a:r>
              <a:endParaRPr lang="en-US" b="1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478842" y="4621677"/>
              <a:ext cx="5677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xy:4</a:t>
              </a:r>
              <a:endParaRPr lang="en-US" dirty="0"/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6773004" y="4981743"/>
              <a:ext cx="281166" cy="9200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 flipV="1">
              <a:off x="5948513" y="5901789"/>
              <a:ext cx="949236" cy="8924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6552389" y="5555974"/>
              <a:ext cx="441230" cy="3458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6579114" y="5003965"/>
              <a:ext cx="102019" cy="3663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5860351" y="5555974"/>
              <a:ext cx="533400" cy="2433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5860351" y="4933107"/>
              <a:ext cx="718763" cy="795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6821774" y="4893670"/>
              <a:ext cx="449906" cy="4373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7134355" y="5609432"/>
              <a:ext cx="162433" cy="309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6913587" y="4882010"/>
              <a:ext cx="722488" cy="9076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7437469" y="5087651"/>
              <a:ext cx="243821" cy="2739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Arc 64"/>
            <p:cNvSpPr/>
            <p:nvPr/>
          </p:nvSpPr>
          <p:spPr>
            <a:xfrm rot="5225544">
              <a:off x="5814467" y="4876385"/>
              <a:ext cx="1521514" cy="1618917"/>
            </a:xfrm>
            <a:prstGeom prst="arc">
              <a:avLst>
                <a:gd name="adj1" fmla="val 16200000"/>
                <a:gd name="adj2" fmla="val 423895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553200" y="2878182"/>
            <a:ext cx="2248969" cy="1792048"/>
            <a:chOff x="5502475" y="4654553"/>
            <a:chExt cx="2248969" cy="1792048"/>
          </a:xfrm>
        </p:grpSpPr>
        <p:sp>
          <p:nvSpPr>
            <p:cNvPr id="67" name="Rectangle 66"/>
            <p:cNvSpPr/>
            <p:nvPr/>
          </p:nvSpPr>
          <p:spPr>
            <a:xfrm>
              <a:off x="6264475" y="5281571"/>
              <a:ext cx="4683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y:2</a:t>
              </a:r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186609" y="5276001"/>
              <a:ext cx="56483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yz:2</a:t>
              </a:r>
              <a:endParaRPr lang="en-US" b="1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867687" y="5814971"/>
              <a:ext cx="4635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x:1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502475" y="5648602"/>
              <a:ext cx="4555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z:3</a:t>
              </a:r>
              <a:endParaRPr lang="en-US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484366" y="4654553"/>
              <a:ext cx="5677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xy:4</a:t>
              </a:r>
              <a:endParaRPr lang="en-US" dirty="0"/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6773004" y="4981743"/>
              <a:ext cx="281166" cy="9200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>
              <a:stCxn id="69" idx="1"/>
            </p:cNvCxnSpPr>
            <p:nvPr/>
          </p:nvCxnSpPr>
          <p:spPr>
            <a:xfrm flipH="1" flipV="1">
              <a:off x="5793839" y="5910395"/>
              <a:ext cx="1073848" cy="8924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552389" y="5555974"/>
              <a:ext cx="441230" cy="3458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6579114" y="5003965"/>
              <a:ext cx="102019" cy="3663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V="1">
              <a:off x="5860351" y="5555974"/>
              <a:ext cx="533400" cy="2433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5860351" y="4933107"/>
              <a:ext cx="718763" cy="795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821774" y="4893670"/>
              <a:ext cx="449906" cy="4373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7134355" y="5609432"/>
              <a:ext cx="162433" cy="309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Arc 84"/>
            <p:cNvSpPr/>
            <p:nvPr/>
          </p:nvSpPr>
          <p:spPr>
            <a:xfrm rot="5225544">
              <a:off x="5814467" y="4876385"/>
              <a:ext cx="1521514" cy="1618917"/>
            </a:xfrm>
            <a:prstGeom prst="arc">
              <a:avLst>
                <a:gd name="adj1" fmla="val 16200000"/>
                <a:gd name="adj2" fmla="val 423895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6087291" y="5055455"/>
            <a:ext cx="1895433" cy="1503726"/>
            <a:chOff x="5510371" y="4671971"/>
            <a:chExt cx="1895433" cy="1503726"/>
          </a:xfrm>
        </p:grpSpPr>
        <p:sp>
          <p:nvSpPr>
            <p:cNvPr id="87" name="Rectangle 86"/>
            <p:cNvSpPr/>
            <p:nvPr/>
          </p:nvSpPr>
          <p:spPr>
            <a:xfrm>
              <a:off x="6281080" y="5272734"/>
              <a:ext cx="4683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y:2</a:t>
              </a:r>
              <a:endParaRPr lang="en-US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6934200" y="5806365"/>
              <a:ext cx="4716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x:1</a:t>
              </a:r>
              <a:endParaRPr lang="en-US" b="1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510371" y="5656693"/>
              <a:ext cx="4555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z:3</a:t>
              </a:r>
              <a:endParaRPr lang="en-US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513678" y="4671971"/>
              <a:ext cx="5677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xy:4</a:t>
              </a:r>
              <a:endParaRPr lang="en-US" dirty="0"/>
            </a:p>
          </p:txBody>
        </p:sp>
        <p:cxnSp>
          <p:nvCxnSpPr>
            <p:cNvPr id="92" name="Straight Connector 91"/>
            <p:cNvCxnSpPr/>
            <p:nvPr/>
          </p:nvCxnSpPr>
          <p:spPr>
            <a:xfrm>
              <a:off x="6773004" y="4981743"/>
              <a:ext cx="281166" cy="9200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89" idx="1"/>
            </p:cNvCxnSpPr>
            <p:nvPr/>
          </p:nvCxnSpPr>
          <p:spPr>
            <a:xfrm flipH="1" flipV="1">
              <a:off x="5860352" y="5901789"/>
              <a:ext cx="1073848" cy="8924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6552389" y="5555974"/>
              <a:ext cx="441230" cy="3458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6579114" y="5003965"/>
              <a:ext cx="102019" cy="3663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V="1">
              <a:off x="5860351" y="5555974"/>
              <a:ext cx="533400" cy="2433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>
              <a:off x="5860351" y="4933107"/>
              <a:ext cx="718763" cy="795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4114800" y="5213218"/>
            <a:ext cx="1448155" cy="1372090"/>
            <a:chOff x="5646131" y="4671971"/>
            <a:chExt cx="1448155" cy="1372090"/>
          </a:xfrm>
        </p:grpSpPr>
        <p:sp>
          <p:nvSpPr>
            <p:cNvPr id="102" name="Rectangle 101"/>
            <p:cNvSpPr/>
            <p:nvPr/>
          </p:nvSpPr>
          <p:spPr>
            <a:xfrm>
              <a:off x="6337938" y="5324206"/>
              <a:ext cx="4683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y:2</a:t>
              </a:r>
              <a:endParaRPr lang="en-US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5646131" y="5674729"/>
              <a:ext cx="4555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z:3</a:t>
              </a:r>
              <a:endParaRPr lang="en-US" dirty="0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6513678" y="4671971"/>
              <a:ext cx="5806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xy:4</a:t>
              </a:r>
              <a:endParaRPr lang="en-US" b="1" dirty="0"/>
            </a:p>
          </p:txBody>
        </p:sp>
        <p:cxnSp>
          <p:nvCxnSpPr>
            <p:cNvPr id="110" name="Straight Connector 109"/>
            <p:cNvCxnSpPr/>
            <p:nvPr/>
          </p:nvCxnSpPr>
          <p:spPr>
            <a:xfrm flipH="1">
              <a:off x="6579114" y="5003965"/>
              <a:ext cx="102019" cy="3663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flipV="1">
              <a:off x="5860351" y="5555974"/>
              <a:ext cx="533400" cy="2433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>
              <a:off x="5860351" y="4933107"/>
              <a:ext cx="718763" cy="795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 112"/>
          <p:cNvGrpSpPr/>
          <p:nvPr/>
        </p:nvGrpSpPr>
        <p:grpSpPr>
          <a:xfrm>
            <a:off x="2089198" y="5638800"/>
            <a:ext cx="1166617" cy="693728"/>
            <a:chOff x="5646131" y="5324206"/>
            <a:chExt cx="1166617" cy="693728"/>
          </a:xfrm>
        </p:grpSpPr>
        <p:sp>
          <p:nvSpPr>
            <p:cNvPr id="114" name="Rectangle 113"/>
            <p:cNvSpPr/>
            <p:nvPr/>
          </p:nvSpPr>
          <p:spPr>
            <a:xfrm>
              <a:off x="6337938" y="5324206"/>
              <a:ext cx="4748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y:2</a:t>
              </a:r>
              <a:endParaRPr lang="en-US" b="1" dirty="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5646131" y="5648602"/>
              <a:ext cx="4555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z:3</a:t>
              </a:r>
              <a:endParaRPr lang="en-US" dirty="0"/>
            </a:p>
          </p:txBody>
        </p:sp>
        <p:cxnSp>
          <p:nvCxnSpPr>
            <p:cNvPr id="118" name="Straight Connector 117"/>
            <p:cNvCxnSpPr/>
            <p:nvPr/>
          </p:nvCxnSpPr>
          <p:spPr>
            <a:xfrm flipV="1">
              <a:off x="5851181" y="5587642"/>
              <a:ext cx="542570" cy="15698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2" name="Rectangle 121"/>
          <p:cNvSpPr/>
          <p:nvPr/>
        </p:nvSpPr>
        <p:spPr>
          <a:xfrm>
            <a:off x="666691" y="5882870"/>
            <a:ext cx="455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z:3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3007397" y="3934029"/>
            <a:ext cx="552598" cy="267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ight Arrow 123"/>
          <p:cNvSpPr/>
          <p:nvPr/>
        </p:nvSpPr>
        <p:spPr>
          <a:xfrm>
            <a:off x="5998412" y="3947550"/>
            <a:ext cx="552598" cy="267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ight Arrow 124"/>
          <p:cNvSpPr/>
          <p:nvPr/>
        </p:nvSpPr>
        <p:spPr>
          <a:xfrm rot="10800000">
            <a:off x="5703886" y="5619865"/>
            <a:ext cx="552598" cy="267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ight Arrow 125"/>
          <p:cNvSpPr/>
          <p:nvPr/>
        </p:nvSpPr>
        <p:spPr>
          <a:xfrm rot="10800000">
            <a:off x="3465805" y="5799693"/>
            <a:ext cx="552598" cy="267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ight Arrow 127"/>
          <p:cNvSpPr/>
          <p:nvPr/>
        </p:nvSpPr>
        <p:spPr>
          <a:xfrm rot="10800000">
            <a:off x="1276201" y="5904392"/>
            <a:ext cx="552598" cy="267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ight Arrow 128"/>
          <p:cNvSpPr/>
          <p:nvPr/>
        </p:nvSpPr>
        <p:spPr>
          <a:xfrm rot="7021662">
            <a:off x="7677070" y="4893123"/>
            <a:ext cx="552598" cy="267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0" name="Group 129"/>
          <p:cNvGrpSpPr/>
          <p:nvPr/>
        </p:nvGrpSpPr>
        <p:grpSpPr>
          <a:xfrm>
            <a:off x="312244" y="2948114"/>
            <a:ext cx="2726227" cy="1815819"/>
            <a:chOff x="5646131" y="4630782"/>
            <a:chExt cx="2726227" cy="1815819"/>
          </a:xfrm>
        </p:grpSpPr>
        <p:sp>
          <p:nvSpPr>
            <p:cNvPr id="131" name="Rectangle 130"/>
            <p:cNvSpPr/>
            <p:nvPr/>
          </p:nvSpPr>
          <p:spPr>
            <a:xfrm>
              <a:off x="6337938" y="5289370"/>
              <a:ext cx="4748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y:2</a:t>
              </a:r>
              <a:endParaRPr lang="en-US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186609" y="5276001"/>
              <a:ext cx="56483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yz:2</a:t>
              </a:r>
              <a:endParaRPr lang="en-US" dirty="0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6858000" y="5806365"/>
              <a:ext cx="4716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x:1</a:t>
              </a:r>
              <a:endParaRPr lang="en-US" dirty="0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5646131" y="5691832"/>
              <a:ext cx="4571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z:3</a:t>
              </a:r>
              <a:endParaRPr lang="en-US" dirty="0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569927" y="4784551"/>
              <a:ext cx="56297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xz:3</a:t>
              </a:r>
              <a:endParaRPr lang="en-US" dirty="0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6421083" y="4630782"/>
              <a:ext cx="5806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xy:4</a:t>
              </a:r>
              <a:endParaRPr lang="en-US" dirty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7924800" y="5277348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r:4</a:t>
              </a:r>
              <a:endParaRPr lang="en-US" dirty="0"/>
            </a:p>
          </p:txBody>
        </p:sp>
        <p:cxnSp>
          <p:nvCxnSpPr>
            <p:cNvPr id="138" name="Straight Connector 137"/>
            <p:cNvCxnSpPr/>
            <p:nvPr/>
          </p:nvCxnSpPr>
          <p:spPr>
            <a:xfrm>
              <a:off x="6773004" y="4981743"/>
              <a:ext cx="281166" cy="9200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flipH="1" flipV="1">
              <a:off x="6019800" y="5901789"/>
              <a:ext cx="881745" cy="8924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6561098" y="5573392"/>
              <a:ext cx="441230" cy="3458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flipH="1">
              <a:off x="6579114" y="5003965"/>
              <a:ext cx="102019" cy="3663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flipV="1">
              <a:off x="5860351" y="5555974"/>
              <a:ext cx="533400" cy="2433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flipH="1">
              <a:off x="5860351" y="4933107"/>
              <a:ext cx="718764" cy="87325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6821774" y="4893670"/>
              <a:ext cx="449906" cy="4373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flipH="1">
              <a:off x="7134355" y="5609432"/>
              <a:ext cx="162433" cy="309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6913587" y="4882010"/>
              <a:ext cx="722488" cy="9076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flipH="1">
              <a:off x="7437469" y="5087651"/>
              <a:ext cx="243821" cy="2739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7833691" y="5064794"/>
              <a:ext cx="248422" cy="3054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Arc 148"/>
            <p:cNvSpPr/>
            <p:nvPr/>
          </p:nvSpPr>
          <p:spPr>
            <a:xfrm rot="5225544">
              <a:off x="5814467" y="4876385"/>
              <a:ext cx="1521514" cy="1618917"/>
            </a:xfrm>
            <a:prstGeom prst="arc">
              <a:avLst>
                <a:gd name="adj1" fmla="val 16200000"/>
                <a:gd name="adj2" fmla="val 423895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8" name="Right Arrow 107"/>
          <p:cNvSpPr/>
          <p:nvPr/>
        </p:nvSpPr>
        <p:spPr>
          <a:xfrm>
            <a:off x="1319746" y="5584295"/>
            <a:ext cx="552598" cy="267808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ight Arrow 108"/>
          <p:cNvSpPr/>
          <p:nvPr/>
        </p:nvSpPr>
        <p:spPr>
          <a:xfrm>
            <a:off x="3547698" y="5484156"/>
            <a:ext cx="552598" cy="267808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ight Arrow 115"/>
          <p:cNvSpPr/>
          <p:nvPr/>
        </p:nvSpPr>
        <p:spPr>
          <a:xfrm rot="10800000">
            <a:off x="6003065" y="3613132"/>
            <a:ext cx="552598" cy="267808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ight Arrow 116"/>
          <p:cNvSpPr/>
          <p:nvPr/>
        </p:nvSpPr>
        <p:spPr>
          <a:xfrm rot="18026976">
            <a:off x="7460158" y="4773912"/>
            <a:ext cx="465455" cy="267808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ight Arrow 118"/>
          <p:cNvSpPr/>
          <p:nvPr/>
        </p:nvSpPr>
        <p:spPr>
          <a:xfrm>
            <a:off x="5771188" y="5331756"/>
            <a:ext cx="552598" cy="267808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ight Arrow 119"/>
          <p:cNvSpPr/>
          <p:nvPr/>
        </p:nvSpPr>
        <p:spPr>
          <a:xfrm rot="10800000">
            <a:off x="3126653" y="3607995"/>
            <a:ext cx="552598" cy="267808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3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Computed 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972" y="2683376"/>
            <a:ext cx="32004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x = m[0]</a:t>
            </a:r>
          </a:p>
          <a:p>
            <a:pPr marL="0" indent="0">
              <a:buNone/>
            </a:pPr>
            <a:r>
              <a:rPr lang="en-US" sz="2400" dirty="0"/>
              <a:t>y = m[1]</a:t>
            </a:r>
          </a:p>
          <a:p>
            <a:pPr marL="0" indent="0">
              <a:buNone/>
            </a:pPr>
            <a:r>
              <a:rPr lang="en-US" sz="2400" dirty="0"/>
              <a:t>xy = x * y</a:t>
            </a:r>
          </a:p>
          <a:p>
            <a:pPr marL="0" indent="0">
              <a:buNone/>
            </a:pPr>
            <a:r>
              <a:rPr lang="en-US" sz="2400" dirty="0"/>
              <a:t>z = m[2]</a:t>
            </a:r>
          </a:p>
          <a:p>
            <a:pPr marL="0" indent="0">
              <a:buNone/>
            </a:pPr>
            <a:r>
              <a:rPr lang="en-US" sz="2400" dirty="0"/>
              <a:t>yz = y*z</a:t>
            </a:r>
          </a:p>
          <a:p>
            <a:pPr marL="0" indent="0">
              <a:buNone/>
            </a:pPr>
            <a:r>
              <a:rPr lang="en-US" sz="2400" dirty="0"/>
              <a:t>xz = x*z</a:t>
            </a:r>
          </a:p>
          <a:p>
            <a:pPr marL="0" indent="0">
              <a:buNone/>
            </a:pPr>
            <a:r>
              <a:rPr lang="en-US" sz="2400" dirty="0" smtClean="0"/>
              <a:t>r </a:t>
            </a:r>
            <a:r>
              <a:rPr lang="en-US" sz="2400" dirty="0"/>
              <a:t>= xy + yz</a:t>
            </a:r>
          </a:p>
          <a:p>
            <a:pPr marL="0" indent="0">
              <a:buNone/>
            </a:pPr>
            <a:r>
              <a:rPr lang="en-US" sz="2400" dirty="0"/>
              <a:t>m[3] = res1 + </a:t>
            </a:r>
            <a:r>
              <a:rPr lang="en-US" sz="2400" dirty="0" smtClean="0"/>
              <a:t>xz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2912573" y="2146581"/>
            <a:ext cx="2726227" cy="1815819"/>
            <a:chOff x="5646131" y="4630782"/>
            <a:chExt cx="2726227" cy="1815819"/>
          </a:xfrm>
        </p:grpSpPr>
        <p:sp>
          <p:nvSpPr>
            <p:cNvPr id="5" name="Rectangle 4"/>
            <p:cNvSpPr/>
            <p:nvPr/>
          </p:nvSpPr>
          <p:spPr>
            <a:xfrm>
              <a:off x="6337938" y="5289370"/>
              <a:ext cx="4748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y:2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186609" y="5276001"/>
              <a:ext cx="56483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yz:2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858000" y="5806365"/>
              <a:ext cx="4716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x:1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646131" y="5691832"/>
              <a:ext cx="4571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z:3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569927" y="4784551"/>
              <a:ext cx="56297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xz:3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421083" y="4630782"/>
              <a:ext cx="5806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xy:4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924800" y="5277348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r:4</a:t>
              </a:r>
              <a:endParaRPr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6773004" y="4981743"/>
              <a:ext cx="281166" cy="9200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 flipV="1">
              <a:off x="6019800" y="5901789"/>
              <a:ext cx="881745" cy="8924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561098" y="5573392"/>
              <a:ext cx="441230" cy="3458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579114" y="5003965"/>
              <a:ext cx="102019" cy="3663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5860351" y="5555974"/>
              <a:ext cx="533400" cy="2433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5860351" y="4933107"/>
              <a:ext cx="718764" cy="87325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21774" y="4893670"/>
              <a:ext cx="449906" cy="4373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7134355" y="5609432"/>
              <a:ext cx="162433" cy="309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913587" y="4882010"/>
              <a:ext cx="722488" cy="9076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37469" y="5087651"/>
              <a:ext cx="243821" cy="2739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833691" y="5064794"/>
              <a:ext cx="248422" cy="3054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Arc 22"/>
            <p:cNvSpPr/>
            <p:nvPr/>
          </p:nvSpPr>
          <p:spPr>
            <a:xfrm rot="5225544">
              <a:off x="5814467" y="4876385"/>
              <a:ext cx="1521514" cy="1618917"/>
            </a:xfrm>
            <a:prstGeom prst="arc">
              <a:avLst>
                <a:gd name="adj1" fmla="val 16200000"/>
                <a:gd name="adj2" fmla="val 423895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Content Placeholder 2"/>
          <p:cNvSpPr txBox="1">
            <a:spLocks/>
          </p:cNvSpPr>
          <p:nvPr/>
        </p:nvSpPr>
        <p:spPr>
          <a:xfrm>
            <a:off x="5791200" y="2827980"/>
            <a:ext cx="32004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R1 = m[0]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R2 = m[1]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R4 = R1*R2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R3 = m[2]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R2 = R2*R3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R3 = R1*R3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R4 = R4 + R2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m[3] = R4 + R3</a:t>
            </a:r>
            <a:endParaRPr lang="en-US" sz="2400" dirty="0"/>
          </a:p>
        </p:txBody>
      </p:sp>
      <p:sp>
        <p:nvSpPr>
          <p:cNvPr id="25" name="Right Arrow 24"/>
          <p:cNvSpPr/>
          <p:nvPr/>
        </p:nvSpPr>
        <p:spPr>
          <a:xfrm>
            <a:off x="2667000" y="4176813"/>
            <a:ext cx="2895599" cy="485571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2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Heuristic </a:t>
            </a:r>
            <a:r>
              <a:rPr lang="en-US" dirty="0"/>
              <a:t>for </a:t>
            </a:r>
            <a:r>
              <a:rPr lang="en-US" dirty="0" smtClean="0"/>
              <a:t>Coloring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447800"/>
            <a:ext cx="8763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Simplify (forward, safe):</a:t>
            </a:r>
            <a:endParaRPr lang="en-US" sz="2000" b="1" dirty="0"/>
          </a:p>
          <a:p>
            <a:r>
              <a:rPr lang="en-US" sz="2000" dirty="0"/>
              <a:t>If there is a node with less than K neighbors, we will always be able to color it! </a:t>
            </a:r>
          </a:p>
          <a:p>
            <a:r>
              <a:rPr lang="en-US" sz="2000" dirty="0"/>
              <a:t>so we can remove it from the graph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Potential </a:t>
            </a:r>
            <a:r>
              <a:rPr lang="en-US" sz="2000" b="1" dirty="0" smtClean="0"/>
              <a:t>Spill (forward, speculative):</a:t>
            </a:r>
            <a:endParaRPr lang="en-US" sz="2000" b="1" dirty="0"/>
          </a:p>
          <a:p>
            <a:r>
              <a:rPr lang="en-US" sz="2000" dirty="0"/>
              <a:t>If every node has K or more neighbors, we </a:t>
            </a:r>
            <a:r>
              <a:rPr lang="en-US" sz="2000" dirty="0" smtClean="0"/>
              <a:t>still remove </a:t>
            </a:r>
            <a:r>
              <a:rPr lang="en-US" sz="2000" dirty="0"/>
              <a:t>one of them </a:t>
            </a:r>
          </a:p>
          <a:p>
            <a:r>
              <a:rPr lang="en-US" sz="2000" dirty="0"/>
              <a:t>we mark it as node for </a:t>
            </a:r>
            <a:r>
              <a:rPr lang="en-US" sz="2000" b="1" dirty="0"/>
              <a:t>potential </a:t>
            </a:r>
            <a:r>
              <a:rPr lang="en-US" sz="2000" dirty="0" smtClean="0"/>
              <a:t>spilling. Then </a:t>
            </a:r>
            <a:r>
              <a:rPr lang="en-US" sz="2000" dirty="0"/>
              <a:t>remove it and continue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Select (backward):</a:t>
            </a:r>
            <a:endParaRPr lang="en-US" sz="2000" b="1" dirty="0"/>
          </a:p>
          <a:p>
            <a:r>
              <a:rPr lang="en-US" sz="2000" dirty="0"/>
              <a:t>Assign colors backwards, adding nodes that were removed </a:t>
            </a:r>
          </a:p>
          <a:p>
            <a:endParaRPr lang="en-US" sz="2000" dirty="0" smtClean="0"/>
          </a:p>
          <a:p>
            <a:r>
              <a:rPr lang="en-US" sz="2000" dirty="0" smtClean="0"/>
              <a:t>If </a:t>
            </a:r>
            <a:r>
              <a:rPr lang="en-US" sz="2000" dirty="0"/>
              <a:t>we find a node that was spilled, we check if we are </a:t>
            </a:r>
            <a:r>
              <a:rPr lang="en-US" sz="2000" dirty="0" smtClean="0"/>
              <a:t>lucky, </a:t>
            </a:r>
            <a:r>
              <a:rPr lang="en-US" sz="2000" dirty="0"/>
              <a:t>that we can color </a:t>
            </a:r>
            <a:r>
              <a:rPr lang="en-US" sz="2000" dirty="0" smtClean="0"/>
              <a:t>it.</a:t>
            </a:r>
            <a:endParaRPr lang="en-US" sz="2000" dirty="0"/>
          </a:p>
          <a:p>
            <a:r>
              <a:rPr lang="en-US" sz="2000" dirty="0"/>
              <a:t>if yes, continue</a:t>
            </a:r>
          </a:p>
          <a:p>
            <a:endParaRPr lang="en-US" sz="2000" dirty="0" smtClean="0"/>
          </a:p>
          <a:p>
            <a:r>
              <a:rPr lang="en-US" sz="2000" dirty="0" smtClean="0"/>
              <a:t>if not, </a:t>
            </a:r>
            <a:r>
              <a:rPr lang="en-US" sz="2000" dirty="0"/>
              <a:t>insert instructions to save and load values from </a:t>
            </a:r>
            <a:r>
              <a:rPr lang="en-US" sz="2000" dirty="0" smtClean="0"/>
              <a:t>memory (</a:t>
            </a:r>
            <a:r>
              <a:rPr lang="en-US" sz="2000" b="1" dirty="0" smtClean="0"/>
              <a:t>actual spill</a:t>
            </a:r>
            <a:r>
              <a:rPr lang="en-US" sz="2000" dirty="0" smtClean="0"/>
              <a:t>).</a:t>
            </a:r>
            <a:endParaRPr lang="en-US" sz="2000" dirty="0"/>
          </a:p>
          <a:p>
            <a:r>
              <a:rPr lang="en-US" sz="2000" dirty="0" smtClean="0"/>
              <a:t>   </a:t>
            </a:r>
            <a:r>
              <a:rPr lang="en-US" sz="2000" dirty="0" smtClean="0"/>
              <a:t>Restart </a:t>
            </a:r>
            <a:r>
              <a:rPr lang="en-US" sz="2000" dirty="0" smtClean="0"/>
              <a:t>with new graph </a:t>
            </a:r>
            <a:r>
              <a:rPr lang="en-US" sz="2000" dirty="0" smtClean="0"/>
              <a:t>(a graph is now easier </a:t>
            </a:r>
            <a:r>
              <a:rPr lang="en-US" sz="2000" dirty="0"/>
              <a:t>to </a:t>
            </a:r>
            <a:r>
              <a:rPr lang="en-US" sz="2000" dirty="0" smtClean="0"/>
              <a:t>color as we killed </a:t>
            </a:r>
            <a:r>
              <a:rPr lang="en-US" sz="2000" dirty="0" smtClean="0"/>
              <a:t>a variable)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7285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Conservative </a:t>
            </a:r>
            <a:r>
              <a:rPr lang="en-US" dirty="0" smtClean="0"/>
              <a:t>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562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Suppose variables </a:t>
            </a:r>
            <a:r>
              <a:rPr lang="en-US" dirty="0"/>
              <a:t>tmp1 and tmp2 are both assigned to the same register R and the program has an instruction</a:t>
            </a:r>
            <a:r>
              <a:rPr lang="en-US" dirty="0" smtClean="0"/>
              <a:t>: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tmp2 = </a:t>
            </a:r>
            <a:r>
              <a:rPr lang="en-US" dirty="0" smtClean="0"/>
              <a:t>tmp1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which moves the value of tmp1 into tmp2. This instruction then </a:t>
            </a:r>
            <a:r>
              <a:rPr lang="en-US" dirty="0" smtClean="0"/>
              <a:t>becomes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R = </a:t>
            </a:r>
            <a:r>
              <a:rPr lang="en-US" dirty="0" smtClean="0"/>
              <a:t>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which can be simply </a:t>
            </a:r>
            <a:r>
              <a:rPr lang="en-US" dirty="0" smtClean="0"/>
              <a:t>omitted</a:t>
            </a:r>
            <a:r>
              <a:rPr lang="en-US" dirty="0"/>
              <a:t>!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How to force a register allocator to assign tmp1 and tmp2 to same register?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merge the nodes for tmp1 and tmp2 in the interference </a:t>
            </a:r>
            <a:r>
              <a:rPr lang="en-US" dirty="0" smtClean="0"/>
              <a:t>graph!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this is called </a:t>
            </a:r>
            <a:r>
              <a:rPr lang="en-US" b="1" dirty="0"/>
              <a:t>coalescing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But: if </a:t>
            </a:r>
            <a:r>
              <a:rPr lang="en-US" dirty="0"/>
              <a:t>we </a:t>
            </a:r>
            <a:r>
              <a:rPr lang="en-US" dirty="0" smtClean="0"/>
              <a:t>coalesce </a:t>
            </a:r>
            <a:r>
              <a:rPr lang="en-US" dirty="0"/>
              <a:t>non-interfering nodes when there are assignments, then our graph may become more difficult to color, and we may in fact need more registers!</a:t>
            </a:r>
          </a:p>
          <a:p>
            <a:pPr marL="0" indent="0">
              <a:buNone/>
            </a:pPr>
            <a:r>
              <a:rPr lang="en-US" b="1" dirty="0" smtClean="0"/>
              <a:t>Conservative </a:t>
            </a:r>
            <a:r>
              <a:rPr lang="en-US" b="1" dirty="0"/>
              <a:t>coalescing:</a:t>
            </a:r>
            <a:r>
              <a:rPr lang="en-US" dirty="0"/>
              <a:t> coalesce only if merged node of tmp1 and tmp2 will have a small degree so that we are sure that we will be able to color </a:t>
            </a:r>
            <a:r>
              <a:rPr lang="en-US" dirty="0" smtClean="0"/>
              <a:t>it</a:t>
            </a:r>
            <a:r>
              <a:rPr lang="en-US" dirty="0"/>
              <a:t> </a:t>
            </a:r>
            <a:r>
              <a:rPr lang="en-US" dirty="0" smtClean="0"/>
              <a:t>(e.g. resulting node has degree &lt; 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54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Run Register Allocation Ex.3</a:t>
            </a:r>
            <a:br>
              <a:rPr lang="en-US" dirty="0" smtClean="0"/>
            </a:br>
            <a:r>
              <a:rPr lang="en-US" dirty="0" smtClean="0"/>
              <a:t>use 4 registers, coallesce j=i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35814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 pitchFamily="49" charset="0"/>
              </a:rPr>
              <a:t>i </a:t>
            </a:r>
            <a:r>
              <a:rPr lang="en-US" dirty="0">
                <a:latin typeface="Courier" pitchFamily="49" charset="0"/>
              </a:rPr>
              <a:t>= </a:t>
            </a:r>
            <a:r>
              <a:rPr lang="en-US" dirty="0" smtClean="0">
                <a:latin typeface="Courier" pitchFamily="49" charset="0"/>
              </a:rPr>
              <a:t>0</a:t>
            </a:r>
          </a:p>
          <a:p>
            <a:pPr marL="0" indent="0">
              <a:buNone/>
            </a:pPr>
            <a:endParaRPr lang="en-US" dirty="0">
              <a:latin typeface="Courier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" pitchFamily="49" charset="0"/>
              </a:rPr>
              <a:t>s = s + </a:t>
            </a:r>
            <a:r>
              <a:rPr lang="en-US" dirty="0" smtClean="0">
                <a:latin typeface="Courier" pitchFamily="49" charset="0"/>
              </a:rPr>
              <a:t>i</a:t>
            </a:r>
          </a:p>
          <a:p>
            <a:pPr marL="0" indent="0">
              <a:buNone/>
            </a:pPr>
            <a:endParaRPr lang="en-US" dirty="0" smtClean="0">
              <a:latin typeface="Courier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" pitchFamily="49" charset="0"/>
              </a:rPr>
              <a:t>i </a:t>
            </a:r>
            <a:r>
              <a:rPr lang="en-US" dirty="0">
                <a:latin typeface="Courier" pitchFamily="49" charset="0"/>
              </a:rPr>
              <a:t>= i + </a:t>
            </a:r>
            <a:r>
              <a:rPr lang="en-US" dirty="0" smtClean="0">
                <a:latin typeface="Courier" pitchFamily="49" charset="0"/>
              </a:rPr>
              <a:t>b</a:t>
            </a:r>
          </a:p>
          <a:p>
            <a:pPr marL="0" indent="0">
              <a:buNone/>
            </a:pPr>
            <a:endParaRPr lang="en-US" dirty="0" smtClean="0">
              <a:latin typeface="Courier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" pitchFamily="49" charset="0"/>
              </a:rPr>
              <a:t>j </a:t>
            </a:r>
            <a:r>
              <a:rPr lang="en-US" dirty="0">
                <a:latin typeface="Courier" pitchFamily="49" charset="0"/>
              </a:rPr>
              <a:t>= </a:t>
            </a:r>
            <a:r>
              <a:rPr lang="en-US" dirty="0" smtClean="0">
                <a:latin typeface="Courier" pitchFamily="49" charset="0"/>
              </a:rPr>
              <a:t>i</a:t>
            </a:r>
          </a:p>
          <a:p>
            <a:pPr marL="0" indent="0">
              <a:buNone/>
            </a:pPr>
            <a:endParaRPr lang="en-US" dirty="0" smtClean="0">
              <a:latin typeface="Courier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" pitchFamily="49" charset="0"/>
              </a:rPr>
              <a:t>s </a:t>
            </a:r>
            <a:r>
              <a:rPr lang="en-US" dirty="0">
                <a:latin typeface="Courier" pitchFamily="49" charset="0"/>
              </a:rPr>
              <a:t>= s + j + </a:t>
            </a:r>
            <a:r>
              <a:rPr lang="en-US" dirty="0" smtClean="0">
                <a:latin typeface="Courier" pitchFamily="49" charset="0"/>
              </a:rPr>
              <a:t>b</a:t>
            </a:r>
          </a:p>
          <a:p>
            <a:pPr marL="0" indent="0">
              <a:buNone/>
            </a:pPr>
            <a:endParaRPr lang="en-US" dirty="0" smtClean="0">
              <a:latin typeface="Courier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" pitchFamily="49" charset="0"/>
              </a:rPr>
              <a:t>j </a:t>
            </a:r>
            <a:r>
              <a:rPr lang="en-US" dirty="0">
                <a:latin typeface="Courier" pitchFamily="49" charset="0"/>
              </a:rPr>
              <a:t>= j + 1</a:t>
            </a:r>
          </a:p>
        </p:txBody>
      </p:sp>
    </p:spTree>
    <p:extLst>
      <p:ext uri="{BB962C8B-B14F-4D97-AF65-F5344CB8AC3E}">
        <p14:creationId xmlns:p14="http://schemas.microsoft.com/office/powerpoint/2010/main" val="161632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Run Register Allocation Ex.3</a:t>
            </a:r>
            <a:br>
              <a:rPr lang="en-US" dirty="0" smtClean="0"/>
            </a:br>
            <a:r>
              <a:rPr lang="en-US" dirty="0" smtClean="0"/>
              <a:t>use </a:t>
            </a:r>
            <a:r>
              <a:rPr lang="en-US" dirty="0" smtClean="0"/>
              <a:t>3 </a:t>
            </a:r>
            <a:r>
              <a:rPr lang="en-US" dirty="0" smtClean="0"/>
              <a:t>registers, coallesce j=i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124200" cy="5410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 pitchFamily="49" charset="0"/>
              </a:rPr>
              <a:t>	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urier" pitchFamily="49" charset="0"/>
              </a:rPr>
              <a:t>{s,b}</a:t>
            </a:r>
          </a:p>
          <a:p>
            <a:pPr marL="0" indent="0">
              <a:buNone/>
            </a:pPr>
            <a:r>
              <a:rPr lang="en-US" dirty="0" smtClean="0">
                <a:latin typeface="Courier" pitchFamily="49" charset="0"/>
              </a:rPr>
              <a:t>i </a:t>
            </a:r>
            <a:r>
              <a:rPr lang="en-US" dirty="0">
                <a:latin typeface="Courier" pitchFamily="49" charset="0"/>
              </a:rPr>
              <a:t>= </a:t>
            </a:r>
            <a:r>
              <a:rPr lang="en-US" dirty="0" smtClean="0">
                <a:latin typeface="Courier" pitchFamily="49" charset="0"/>
              </a:rPr>
              <a:t>0</a:t>
            </a:r>
          </a:p>
          <a:p>
            <a:pPr marL="0" indent="0">
              <a:buNone/>
            </a:pPr>
            <a:r>
              <a:rPr lang="en-US" dirty="0" smtClean="0">
                <a:latin typeface="Courier" pitchFamily="49" charset="0"/>
              </a:rPr>
              <a:t>	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urier" pitchFamily="49" charset="0"/>
              </a:rPr>
              <a:t>{s,i,b}</a:t>
            </a:r>
            <a:endParaRPr lang="en-US" dirty="0">
              <a:solidFill>
                <a:schemeClr val="accent4">
                  <a:lumMod val="50000"/>
                </a:schemeClr>
              </a:solidFill>
              <a:latin typeface="Courier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" pitchFamily="49" charset="0"/>
              </a:rPr>
              <a:t>s = s + i</a:t>
            </a:r>
          </a:p>
          <a:p>
            <a:pPr marL="0" indent="0">
              <a:buNone/>
            </a:pPr>
            <a:r>
              <a:rPr lang="en-US" dirty="0" smtClean="0">
                <a:latin typeface="Courier" pitchFamily="49" charset="0"/>
              </a:rPr>
              <a:t>	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urier" pitchFamily="49" charset="0"/>
              </a:rPr>
              <a:t>{s,i,b}</a:t>
            </a:r>
          </a:p>
          <a:p>
            <a:pPr marL="0" indent="0">
              <a:buNone/>
            </a:pPr>
            <a:r>
              <a:rPr lang="en-US" dirty="0" smtClean="0">
                <a:latin typeface="Courier" pitchFamily="49" charset="0"/>
              </a:rPr>
              <a:t>i </a:t>
            </a:r>
            <a:r>
              <a:rPr lang="en-US" dirty="0">
                <a:latin typeface="Courier" pitchFamily="49" charset="0"/>
              </a:rPr>
              <a:t>= i + b</a:t>
            </a:r>
          </a:p>
          <a:p>
            <a:pPr marL="0" indent="0">
              <a:buNone/>
            </a:pPr>
            <a:r>
              <a:rPr lang="en-US" dirty="0" smtClean="0">
                <a:latin typeface="Courier" pitchFamily="49" charset="0"/>
              </a:rPr>
              <a:t>	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urier" pitchFamily="49" charset="0"/>
              </a:rPr>
              <a:t>{s,i,b}</a:t>
            </a:r>
          </a:p>
          <a:p>
            <a:pPr marL="0" indent="0">
              <a:buNone/>
            </a:pPr>
            <a:r>
              <a:rPr lang="en-US" dirty="0" smtClean="0">
                <a:latin typeface="Courier" pitchFamily="49" charset="0"/>
              </a:rPr>
              <a:t>j </a:t>
            </a:r>
            <a:r>
              <a:rPr lang="en-US" dirty="0">
                <a:latin typeface="Courier" pitchFamily="49" charset="0"/>
              </a:rPr>
              <a:t>= i</a:t>
            </a:r>
          </a:p>
          <a:p>
            <a:pPr marL="0" indent="0">
              <a:buNone/>
            </a:pPr>
            <a:r>
              <a:rPr lang="en-US" dirty="0" smtClean="0">
                <a:latin typeface="Courier" pitchFamily="49" charset="0"/>
              </a:rPr>
              <a:t>	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urier" pitchFamily="49" charset="0"/>
              </a:rPr>
              <a:t>{s,j,b}</a:t>
            </a:r>
          </a:p>
          <a:p>
            <a:pPr marL="0" indent="0">
              <a:buNone/>
            </a:pPr>
            <a:r>
              <a:rPr lang="en-US" dirty="0" smtClean="0">
                <a:latin typeface="Courier" pitchFamily="49" charset="0"/>
              </a:rPr>
              <a:t>s </a:t>
            </a:r>
            <a:r>
              <a:rPr lang="en-US" dirty="0">
                <a:latin typeface="Courier" pitchFamily="49" charset="0"/>
              </a:rPr>
              <a:t>= s + j + b</a:t>
            </a:r>
          </a:p>
          <a:p>
            <a:pPr marL="0" indent="0">
              <a:buNone/>
            </a:pPr>
            <a:r>
              <a:rPr lang="en-US" dirty="0" smtClean="0">
                <a:latin typeface="Courier" pitchFamily="49" charset="0"/>
              </a:rPr>
              <a:t>	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urier" pitchFamily="49" charset="0"/>
              </a:rPr>
              <a:t>{j}</a:t>
            </a:r>
          </a:p>
          <a:p>
            <a:pPr marL="0" indent="0">
              <a:buNone/>
            </a:pPr>
            <a:r>
              <a:rPr lang="en-US" dirty="0" smtClean="0">
                <a:latin typeface="Courier" pitchFamily="49" charset="0"/>
              </a:rPr>
              <a:t>j </a:t>
            </a:r>
            <a:r>
              <a:rPr lang="en-US" dirty="0">
                <a:latin typeface="Courier" pitchFamily="49" charset="0"/>
              </a:rPr>
              <a:t>= j + </a:t>
            </a:r>
            <a:r>
              <a:rPr lang="en-US" dirty="0" smtClean="0">
                <a:latin typeface="Courier" pitchFamily="49" charset="0"/>
              </a:rPr>
              <a:t>1</a:t>
            </a:r>
          </a:p>
          <a:p>
            <a:pPr marL="0" indent="0">
              <a:buNone/>
            </a:pPr>
            <a:r>
              <a:rPr lang="en-US" dirty="0" smtClean="0">
                <a:latin typeface="Courier" pitchFamily="49" charset="0"/>
              </a:rPr>
              <a:t>	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Courier" pitchFamily="49" charset="0"/>
              </a:rPr>
              <a:t>{}</a:t>
            </a:r>
            <a:endParaRPr lang="en-US" dirty="0">
              <a:solidFill>
                <a:schemeClr val="accent4">
                  <a:lumMod val="50000"/>
                </a:schemeClr>
              </a:solidFill>
              <a:latin typeface="Courier" pitchFamily="49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332005" y="1752600"/>
            <a:ext cx="1750292" cy="1602432"/>
            <a:chOff x="5122107" y="1778727"/>
            <a:chExt cx="1750292" cy="1602432"/>
          </a:xfrm>
        </p:grpSpPr>
        <p:sp>
          <p:nvSpPr>
            <p:cNvPr id="5" name="Rectangle 4"/>
            <p:cNvSpPr/>
            <p:nvPr/>
          </p:nvSpPr>
          <p:spPr>
            <a:xfrm>
              <a:off x="5122107" y="1778727"/>
              <a:ext cx="39946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srgbClr val="8064A2">
                      <a:lumMod val="50000"/>
                    </a:srgbClr>
                  </a:solidFill>
                  <a:latin typeface="Courier" pitchFamily="49" charset="0"/>
                </a:rPr>
                <a:t>s</a:t>
              </a:r>
              <a:endParaRPr lang="en-US" sz="1600" dirty="0">
                <a:latin typeface="Courier" pitchFamily="49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525136" y="1828800"/>
              <a:ext cx="13962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 smtClean="0">
                  <a:solidFill>
                    <a:srgbClr val="8064A2">
                      <a:lumMod val="50000"/>
                    </a:srgbClr>
                  </a:solidFill>
                  <a:latin typeface="Courier" pitchFamily="49" charset="0"/>
                </a:rPr>
                <a:t>i</a:t>
              </a:r>
              <a:endParaRPr lang="en-US" sz="1600" dirty="0">
                <a:latin typeface="Courier" pitchFamily="49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172446" y="2819400"/>
              <a:ext cx="39946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8064A2">
                      <a:lumMod val="50000"/>
                    </a:srgbClr>
                  </a:solidFill>
                  <a:latin typeface="Courier" pitchFamily="49" charset="0"/>
                </a:rPr>
                <a:t>j</a:t>
              </a:r>
              <a:endParaRPr lang="en-US" sz="1600" dirty="0">
                <a:latin typeface="Courier" pitchFamily="49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472931" y="2857939"/>
              <a:ext cx="39946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8064A2">
                      <a:lumMod val="50000"/>
                    </a:srgbClr>
                  </a:solidFill>
                  <a:latin typeface="Courier" pitchFamily="49" charset="0"/>
                </a:rPr>
                <a:t>b</a:t>
              </a:r>
              <a:endParaRPr lang="en-US" sz="1600" dirty="0">
                <a:latin typeface="Courier" pitchFamily="49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5527764" y="2007327"/>
              <a:ext cx="9016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527764" y="3124200"/>
              <a:ext cx="9016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467073" y="2243764"/>
              <a:ext cx="1058063" cy="7280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5344684" y="2312127"/>
              <a:ext cx="0" cy="4058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655910" y="2346084"/>
              <a:ext cx="0" cy="4558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ight Arrow 19"/>
          <p:cNvSpPr/>
          <p:nvPr/>
        </p:nvSpPr>
        <p:spPr>
          <a:xfrm rot="5400000">
            <a:off x="4696752" y="3683051"/>
            <a:ext cx="1018499" cy="485571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3810000" y="4574422"/>
            <a:ext cx="2532601" cy="1602432"/>
            <a:chOff x="5122107" y="1778727"/>
            <a:chExt cx="2174995" cy="1602432"/>
          </a:xfrm>
        </p:grpSpPr>
        <p:sp>
          <p:nvSpPr>
            <p:cNvPr id="23" name="Rectangle 22"/>
            <p:cNvSpPr/>
            <p:nvPr/>
          </p:nvSpPr>
          <p:spPr>
            <a:xfrm>
              <a:off x="5122107" y="1778727"/>
              <a:ext cx="34306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srgbClr val="8064A2">
                      <a:lumMod val="50000"/>
                    </a:srgbClr>
                  </a:solidFill>
                  <a:latin typeface="Courier" pitchFamily="49" charset="0"/>
                </a:rPr>
                <a:t>s</a:t>
              </a:r>
              <a:endParaRPr lang="en-US" sz="1600" dirty="0">
                <a:latin typeface="Courier" pitchFamily="49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366416" y="1828800"/>
              <a:ext cx="93068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 smtClean="0">
                  <a:solidFill>
                    <a:srgbClr val="8064A2">
                      <a:lumMod val="50000"/>
                    </a:srgbClr>
                  </a:solidFill>
                  <a:latin typeface="Courier" pitchFamily="49" charset="0"/>
                </a:rPr>
                <a:t>i,j</a:t>
              </a:r>
              <a:endParaRPr lang="en-US" sz="1600" dirty="0">
                <a:latin typeface="Courier" pitchFamily="49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472931" y="2857939"/>
              <a:ext cx="34306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8064A2">
                      <a:lumMod val="50000"/>
                    </a:srgbClr>
                  </a:solidFill>
                  <a:latin typeface="Courier" pitchFamily="49" charset="0"/>
                </a:rPr>
                <a:t>b</a:t>
              </a:r>
              <a:endParaRPr lang="en-US" sz="1600" dirty="0">
                <a:latin typeface="Courier" pitchFamily="49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5527764" y="2004905"/>
              <a:ext cx="90162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5467073" y="2243764"/>
              <a:ext cx="1058063" cy="7280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638492" y="2363502"/>
              <a:ext cx="0" cy="4558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ight Arrow 31"/>
          <p:cNvSpPr/>
          <p:nvPr/>
        </p:nvSpPr>
        <p:spPr>
          <a:xfrm>
            <a:off x="6050658" y="5159197"/>
            <a:ext cx="751968" cy="361852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48787" y="3505200"/>
            <a:ext cx="1425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</a:rPr>
              <a:t>coalesce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6019800" y="5484356"/>
            <a:ext cx="8136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</a:rPr>
              <a:t>color</a:t>
            </a:r>
            <a:endParaRPr lang="en-US" sz="14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6400800" y="4495800"/>
            <a:ext cx="2743201" cy="1602432"/>
            <a:chOff x="5122107" y="1778727"/>
            <a:chExt cx="2355858" cy="1602432"/>
          </a:xfrm>
        </p:grpSpPr>
        <p:sp>
          <p:nvSpPr>
            <p:cNvPr id="44" name="Rectangle 43"/>
            <p:cNvSpPr/>
            <p:nvPr/>
          </p:nvSpPr>
          <p:spPr>
            <a:xfrm>
              <a:off x="5122107" y="1778727"/>
              <a:ext cx="71200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8064A2">
                      <a:lumMod val="50000"/>
                    </a:srgbClr>
                  </a:solidFill>
                  <a:latin typeface="Courier" pitchFamily="49" charset="0"/>
                </a:rPr>
                <a:t>s:1</a:t>
              </a:r>
              <a:endParaRPr lang="en-US" sz="1600" dirty="0">
                <a:latin typeface="Courier" pitchFamily="49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366416" y="1828800"/>
              <a:ext cx="111154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 smtClean="0">
                  <a:solidFill>
                    <a:srgbClr val="8064A2">
                      <a:lumMod val="50000"/>
                    </a:srgbClr>
                  </a:solidFill>
                  <a:latin typeface="Courier" pitchFamily="49" charset="0"/>
                </a:rPr>
                <a:t>i,j:2</a:t>
              </a:r>
              <a:endParaRPr lang="en-US" sz="1600" dirty="0">
                <a:latin typeface="Courier" pitchFamily="49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472931" y="2857939"/>
              <a:ext cx="71200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8064A2">
                      <a:lumMod val="50000"/>
                    </a:srgbClr>
                  </a:solidFill>
                  <a:latin typeface="Courier" pitchFamily="49" charset="0"/>
                </a:rPr>
                <a:t>b:3</a:t>
              </a:r>
              <a:endParaRPr lang="en-US" sz="1600" dirty="0">
                <a:latin typeface="Courier" pitchFamily="49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5791056" y="2007327"/>
              <a:ext cx="5753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5467073" y="2243764"/>
              <a:ext cx="1058063" cy="7280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6638492" y="2363502"/>
              <a:ext cx="0" cy="4558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7912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Run Register Allocation Ex.3</a:t>
            </a:r>
            <a:br>
              <a:rPr lang="en-US" dirty="0" smtClean="0"/>
            </a:br>
            <a:r>
              <a:rPr lang="en-US" dirty="0" smtClean="0"/>
              <a:t>use 4 registers, coallesce j=i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362200"/>
            <a:ext cx="3581400" cy="3200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Courier" pitchFamily="49" charset="0"/>
              </a:rPr>
              <a:t>i </a:t>
            </a:r>
            <a:r>
              <a:rPr lang="en-US" sz="2800" b="1" dirty="0">
                <a:latin typeface="Courier" pitchFamily="49" charset="0"/>
              </a:rPr>
              <a:t>= </a:t>
            </a:r>
            <a:r>
              <a:rPr lang="en-US" sz="2800" b="1" dirty="0" smtClean="0">
                <a:latin typeface="Courier" pitchFamily="49" charset="0"/>
              </a:rPr>
              <a:t>0</a:t>
            </a:r>
          </a:p>
          <a:p>
            <a:pPr marL="0" indent="0">
              <a:buNone/>
            </a:pPr>
            <a:r>
              <a:rPr lang="en-US" sz="2800" b="1" dirty="0" smtClean="0">
                <a:latin typeface="Courier" pitchFamily="49" charset="0"/>
              </a:rPr>
              <a:t>s </a:t>
            </a:r>
            <a:r>
              <a:rPr lang="en-US" sz="2800" b="1" dirty="0">
                <a:latin typeface="Courier" pitchFamily="49" charset="0"/>
              </a:rPr>
              <a:t>= s + </a:t>
            </a:r>
            <a:r>
              <a:rPr lang="en-US" sz="2800" b="1" dirty="0" smtClean="0">
                <a:latin typeface="Courier" pitchFamily="49" charset="0"/>
              </a:rPr>
              <a:t>i</a:t>
            </a:r>
          </a:p>
          <a:p>
            <a:pPr marL="0" indent="0">
              <a:buNone/>
            </a:pPr>
            <a:r>
              <a:rPr lang="en-US" sz="2800" b="1" dirty="0" smtClean="0">
                <a:latin typeface="Courier" pitchFamily="49" charset="0"/>
              </a:rPr>
              <a:t>i </a:t>
            </a:r>
            <a:r>
              <a:rPr lang="en-US" sz="2800" b="1" dirty="0">
                <a:latin typeface="Courier" pitchFamily="49" charset="0"/>
              </a:rPr>
              <a:t>= i + </a:t>
            </a:r>
            <a:r>
              <a:rPr lang="en-US" sz="2800" b="1" dirty="0" smtClean="0">
                <a:latin typeface="Courier" pitchFamily="49" charset="0"/>
              </a:rPr>
              <a:t>b</a:t>
            </a:r>
          </a:p>
          <a:p>
            <a:pPr marL="0" indent="0">
              <a:buNone/>
            </a:pPr>
            <a:r>
              <a:rPr lang="en-US" sz="2800" b="1" dirty="0" smtClean="0">
                <a:latin typeface="Courier" pitchFamily="49" charset="0"/>
              </a:rPr>
              <a:t>j </a:t>
            </a:r>
            <a:r>
              <a:rPr lang="en-US" sz="2800" b="1" dirty="0">
                <a:latin typeface="Courier" pitchFamily="49" charset="0"/>
              </a:rPr>
              <a:t>= </a:t>
            </a:r>
            <a:r>
              <a:rPr lang="en-US" sz="2800" b="1" dirty="0" smtClean="0">
                <a:latin typeface="Courier" pitchFamily="49" charset="0"/>
              </a:rPr>
              <a:t>i  // puf!</a:t>
            </a:r>
          </a:p>
          <a:p>
            <a:pPr marL="0" indent="0">
              <a:buNone/>
            </a:pPr>
            <a:r>
              <a:rPr lang="en-US" sz="2800" b="1" dirty="0" smtClean="0">
                <a:latin typeface="Courier" pitchFamily="49" charset="0"/>
              </a:rPr>
              <a:t>s </a:t>
            </a:r>
            <a:r>
              <a:rPr lang="en-US" sz="2800" b="1" dirty="0">
                <a:latin typeface="Courier" pitchFamily="49" charset="0"/>
              </a:rPr>
              <a:t>= s + j + </a:t>
            </a:r>
            <a:r>
              <a:rPr lang="en-US" sz="2800" b="1" dirty="0" smtClean="0">
                <a:latin typeface="Courier" pitchFamily="49" charset="0"/>
              </a:rPr>
              <a:t>b</a:t>
            </a:r>
          </a:p>
          <a:p>
            <a:pPr marL="0" indent="0">
              <a:buNone/>
            </a:pPr>
            <a:r>
              <a:rPr lang="en-US" sz="2800" b="1" dirty="0" smtClean="0">
                <a:latin typeface="Courier" pitchFamily="49" charset="0"/>
              </a:rPr>
              <a:t>j </a:t>
            </a:r>
            <a:r>
              <a:rPr lang="en-US" sz="2800" b="1" dirty="0">
                <a:latin typeface="Courier" pitchFamily="49" charset="0"/>
              </a:rPr>
              <a:t>= j + 1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200400" y="3553027"/>
            <a:ext cx="1600200" cy="485571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0" y="2590800"/>
            <a:ext cx="3801291" cy="3047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b="1" dirty="0" smtClean="0">
                <a:latin typeface="Courier" pitchFamily="49" charset="0"/>
              </a:rPr>
              <a:t>R2 = 0</a:t>
            </a:r>
          </a:p>
          <a:p>
            <a:pPr marL="0" indent="0">
              <a:buFont typeface="Arial" pitchFamily="34" charset="0"/>
              <a:buNone/>
            </a:pPr>
            <a:r>
              <a:rPr lang="en-US" sz="2800" b="1" dirty="0" smtClean="0">
                <a:latin typeface="Courier" pitchFamily="49" charset="0"/>
              </a:rPr>
              <a:t>R1 = R1 + R2</a:t>
            </a:r>
          </a:p>
          <a:p>
            <a:pPr marL="0" indent="0">
              <a:buFont typeface="Arial" pitchFamily="34" charset="0"/>
              <a:buNone/>
            </a:pPr>
            <a:r>
              <a:rPr lang="en-US" sz="2800" b="1" dirty="0" smtClean="0">
                <a:latin typeface="Courier" pitchFamily="49" charset="0"/>
              </a:rPr>
              <a:t>R2 = R2 + R3</a:t>
            </a:r>
          </a:p>
          <a:p>
            <a:pPr marL="0" indent="0">
              <a:buFont typeface="Arial" pitchFamily="34" charset="0"/>
              <a:buNone/>
            </a:pPr>
            <a:r>
              <a:rPr lang="en-US" sz="2800" b="1" dirty="0" smtClean="0">
                <a:latin typeface="Courier" pitchFamily="49" charset="0"/>
              </a:rPr>
              <a:t>R1 = R1 + R2 + R3</a:t>
            </a:r>
          </a:p>
          <a:p>
            <a:pPr marL="0" indent="0">
              <a:buFont typeface="Arial" pitchFamily="34" charset="0"/>
              <a:buNone/>
            </a:pPr>
            <a:r>
              <a:rPr lang="en-US" sz="2800" b="1" dirty="0" smtClean="0">
                <a:latin typeface="Courier" pitchFamily="49" charset="0"/>
              </a:rPr>
              <a:t>R2 = R2 + 1</a:t>
            </a:r>
            <a:endParaRPr lang="en-US" sz="2800" b="1" dirty="0">
              <a:latin typeface="Courier" pitchFamily="49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362200" y="1828800"/>
            <a:ext cx="2743201" cy="1602432"/>
            <a:chOff x="5122107" y="1778727"/>
            <a:chExt cx="2355858" cy="1602432"/>
          </a:xfrm>
        </p:grpSpPr>
        <p:sp>
          <p:nvSpPr>
            <p:cNvPr id="7" name="Rectangle 6"/>
            <p:cNvSpPr/>
            <p:nvPr/>
          </p:nvSpPr>
          <p:spPr>
            <a:xfrm>
              <a:off x="5122107" y="1778727"/>
              <a:ext cx="71200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8064A2">
                      <a:lumMod val="50000"/>
                    </a:srgbClr>
                  </a:solidFill>
                  <a:latin typeface="Courier" pitchFamily="49" charset="0"/>
                </a:rPr>
                <a:t>s:1</a:t>
              </a:r>
              <a:endParaRPr lang="en-US" sz="1600" dirty="0">
                <a:latin typeface="Courier" pitchFamily="49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366416" y="1828800"/>
              <a:ext cx="111154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 smtClean="0">
                  <a:solidFill>
                    <a:srgbClr val="8064A2">
                      <a:lumMod val="50000"/>
                    </a:srgbClr>
                  </a:solidFill>
                  <a:latin typeface="Courier" pitchFamily="49" charset="0"/>
                </a:rPr>
                <a:t>i,j:2</a:t>
              </a:r>
              <a:endParaRPr lang="en-US" sz="1600" dirty="0">
                <a:latin typeface="Courier" pitchFamily="49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472931" y="2857939"/>
              <a:ext cx="71200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8064A2">
                      <a:lumMod val="50000"/>
                    </a:srgbClr>
                  </a:solidFill>
                  <a:latin typeface="Courier" pitchFamily="49" charset="0"/>
                </a:rPr>
                <a:t>b:3</a:t>
              </a:r>
              <a:endParaRPr lang="en-US" sz="1600" dirty="0">
                <a:latin typeface="Courier" pitchFamily="49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5791056" y="2007327"/>
              <a:ext cx="57535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467073" y="2243764"/>
              <a:ext cx="1058063" cy="72803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6638492" y="2363502"/>
              <a:ext cx="0" cy="4558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170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0628"/>
          </a:xfrm>
        </p:spPr>
        <p:txBody>
          <a:bodyPr>
            <a:noAutofit/>
          </a:bodyPr>
          <a:lstStyle/>
          <a:p>
            <a:r>
              <a:rPr lang="en-US" sz="3200" dirty="0" smtClean="0"/>
              <a:t>Color Variables</a:t>
            </a:r>
            <a:br>
              <a:rPr lang="en-US" sz="3200" dirty="0" smtClean="0"/>
            </a:br>
            <a:r>
              <a:rPr lang="en-US" sz="3200" dirty="0" smtClean="0"/>
              <a:t>Avoid Overlap of Same Colors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304800" y="1295400"/>
            <a:ext cx="876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x = m[0</a:t>
            </a:r>
            <a:r>
              <a:rPr lang="en-US" dirty="0" smtClean="0"/>
              <a:t>];    y </a:t>
            </a:r>
            <a:r>
              <a:rPr lang="en-US" dirty="0"/>
              <a:t>= m[1</a:t>
            </a:r>
            <a:r>
              <a:rPr lang="en-US" dirty="0" smtClean="0"/>
              <a:t>];     xy </a:t>
            </a:r>
            <a:r>
              <a:rPr lang="en-US" dirty="0"/>
              <a:t>= </a:t>
            </a:r>
            <a:r>
              <a:rPr lang="en-US" dirty="0" smtClean="0"/>
              <a:t>x*y;     z </a:t>
            </a:r>
            <a:r>
              <a:rPr lang="en-US" dirty="0"/>
              <a:t>= m[2</a:t>
            </a:r>
            <a:r>
              <a:rPr lang="en-US" dirty="0" smtClean="0"/>
              <a:t>];    yz </a:t>
            </a:r>
            <a:r>
              <a:rPr lang="en-US" dirty="0"/>
              <a:t>= </a:t>
            </a:r>
            <a:r>
              <a:rPr lang="en-US" dirty="0" smtClean="0"/>
              <a:t>y*z;    xz </a:t>
            </a:r>
            <a:r>
              <a:rPr lang="en-US" dirty="0"/>
              <a:t>= </a:t>
            </a:r>
            <a:r>
              <a:rPr lang="en-US" dirty="0" smtClean="0"/>
              <a:t>x*z;    r </a:t>
            </a:r>
            <a:r>
              <a:rPr lang="en-US" dirty="0"/>
              <a:t>= xy + </a:t>
            </a:r>
            <a:r>
              <a:rPr lang="en-US" dirty="0" smtClean="0"/>
              <a:t>yz;    m[3</a:t>
            </a:r>
            <a:r>
              <a:rPr lang="en-US" dirty="0"/>
              <a:t>] = </a:t>
            </a:r>
            <a:r>
              <a:rPr lang="en-US" dirty="0" smtClean="0"/>
              <a:t>r </a:t>
            </a:r>
            <a:r>
              <a:rPr lang="en-US" dirty="0"/>
              <a:t>+ xz</a:t>
            </a:r>
          </a:p>
        </p:txBody>
      </p:sp>
      <p:sp>
        <p:nvSpPr>
          <p:cNvPr id="7" name="Rectangle 6"/>
          <p:cNvSpPr/>
          <p:nvPr/>
        </p:nvSpPr>
        <p:spPr>
          <a:xfrm>
            <a:off x="177429" y="2382083"/>
            <a:ext cx="388248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</a:p>
          <a:p>
            <a:r>
              <a:rPr lang="en-US" dirty="0" smtClean="0"/>
              <a:t>y</a:t>
            </a:r>
          </a:p>
          <a:p>
            <a:r>
              <a:rPr lang="en-US" dirty="0" smtClean="0"/>
              <a:t>z</a:t>
            </a:r>
          </a:p>
          <a:p>
            <a:r>
              <a:rPr lang="en-US" dirty="0" smtClean="0"/>
              <a:t>xy</a:t>
            </a:r>
          </a:p>
          <a:p>
            <a:r>
              <a:rPr lang="en-US" dirty="0" smtClean="0"/>
              <a:t>yz</a:t>
            </a:r>
          </a:p>
          <a:p>
            <a:r>
              <a:rPr lang="en-US" dirty="0" smtClean="0"/>
              <a:t>xz</a:t>
            </a:r>
          </a:p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" y="1947207"/>
            <a:ext cx="906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{}                  {x}             {x,y}         {y,x,xy}      {y,z,x,xy}   {x,z,xy,yz}    {xy,yz,xz}          {r,xz}                    {}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611868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live variable analysis result: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6200" y="9906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program: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219200" y="2514600"/>
            <a:ext cx="5715000" cy="838200"/>
            <a:chOff x="1219200" y="2514600"/>
            <a:chExt cx="5715000" cy="8382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219200" y="2514600"/>
              <a:ext cx="4648200" cy="0"/>
            </a:xfrm>
            <a:prstGeom prst="line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209800" y="2763748"/>
              <a:ext cx="2628900" cy="0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038600" y="3048000"/>
              <a:ext cx="1828800" cy="0"/>
            </a:xfrm>
            <a:prstGeom prst="line">
              <a:avLst/>
            </a:prstGeom>
            <a:ln w="1270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048000" y="3352800"/>
              <a:ext cx="3886200" cy="0"/>
            </a:xfrm>
            <a:prstGeom prst="line">
              <a:avLst/>
            </a:prstGeom>
            <a:ln w="1270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5029200" y="3648891"/>
            <a:ext cx="2969619" cy="600891"/>
            <a:chOff x="5096691" y="3648891"/>
            <a:chExt cx="2969619" cy="600891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5096691" y="3648891"/>
              <a:ext cx="1828800" cy="0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087291" y="3944982"/>
              <a:ext cx="1828800" cy="0"/>
            </a:xfrm>
            <a:prstGeom prst="line">
              <a:avLst/>
            </a:prstGeom>
            <a:ln w="1270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261929" y="4249782"/>
              <a:ext cx="804381" cy="0"/>
            </a:xfrm>
            <a:prstGeom prst="line">
              <a:avLst/>
            </a:prstGeom>
            <a:ln w="1270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183222" y="4521875"/>
            <a:ext cx="4267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R1</a:t>
            </a:r>
          </a:p>
          <a:p>
            <a:r>
              <a:rPr lang="en-US" dirty="0" smtClean="0"/>
              <a:t>R2</a:t>
            </a:r>
          </a:p>
          <a:p>
            <a:r>
              <a:rPr lang="en-US" dirty="0" smtClean="0"/>
              <a:t>R3</a:t>
            </a:r>
          </a:p>
          <a:p>
            <a:r>
              <a:rPr lang="en-US" dirty="0" smtClean="0"/>
              <a:t>R4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86000" y="5867400"/>
            <a:ext cx="510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Each color denotes a register</a:t>
            </a:r>
          </a:p>
          <a:p>
            <a:r>
              <a:rPr lang="en-US" sz="2400" dirty="0" smtClean="0"/>
              <a:t>4 registers are enough for this program</a:t>
            </a:r>
          </a:p>
        </p:txBody>
      </p:sp>
    </p:spTree>
    <p:extLst>
      <p:ext uri="{BB962C8B-B14F-4D97-AF65-F5344CB8AC3E}">
        <p14:creationId xmlns:p14="http://schemas.microsoft.com/office/powerpoint/2010/main" val="329203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20000" decel="2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00417 0.31666 " pathEditMode="fixed" rAng="0" ptsTypes="AA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1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28000" decel="2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 -0.00278 L 0.0052 0.18598 " pathEditMode="fixed" rAng="0" ptsTypes="AA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4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0628"/>
          </a:xfrm>
        </p:spPr>
        <p:txBody>
          <a:bodyPr>
            <a:noAutofit/>
          </a:bodyPr>
          <a:lstStyle/>
          <a:p>
            <a:r>
              <a:rPr lang="en-US" sz="3200" dirty="0" smtClean="0"/>
              <a:t>Color Variables</a:t>
            </a:r>
            <a:br>
              <a:rPr lang="en-US" sz="3200" dirty="0" smtClean="0"/>
            </a:br>
            <a:r>
              <a:rPr lang="en-US" sz="3200" dirty="0" smtClean="0"/>
              <a:t>Avoid Overlap of Same Colors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304800" y="1295400"/>
            <a:ext cx="876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x = m[0</a:t>
            </a:r>
            <a:r>
              <a:rPr lang="en-US" dirty="0" smtClean="0"/>
              <a:t>];    y </a:t>
            </a:r>
            <a:r>
              <a:rPr lang="en-US" dirty="0"/>
              <a:t>= m[1</a:t>
            </a:r>
            <a:r>
              <a:rPr lang="en-US" dirty="0" smtClean="0"/>
              <a:t>];     xy </a:t>
            </a:r>
            <a:r>
              <a:rPr lang="en-US" dirty="0"/>
              <a:t>= </a:t>
            </a:r>
            <a:r>
              <a:rPr lang="en-US" dirty="0" smtClean="0"/>
              <a:t>x*y;     z </a:t>
            </a:r>
            <a:r>
              <a:rPr lang="en-US" dirty="0"/>
              <a:t>= m[2</a:t>
            </a:r>
            <a:r>
              <a:rPr lang="en-US" dirty="0" smtClean="0"/>
              <a:t>];    yz </a:t>
            </a:r>
            <a:r>
              <a:rPr lang="en-US" dirty="0"/>
              <a:t>= </a:t>
            </a:r>
            <a:r>
              <a:rPr lang="en-US" dirty="0" smtClean="0"/>
              <a:t>y*z;    xz </a:t>
            </a:r>
            <a:r>
              <a:rPr lang="en-US" dirty="0"/>
              <a:t>= </a:t>
            </a:r>
            <a:r>
              <a:rPr lang="en-US" dirty="0" smtClean="0"/>
              <a:t>x*z;    r </a:t>
            </a:r>
            <a:r>
              <a:rPr lang="en-US" dirty="0"/>
              <a:t>= xy + </a:t>
            </a:r>
            <a:r>
              <a:rPr lang="en-US" dirty="0" smtClean="0"/>
              <a:t>yz;    m[3</a:t>
            </a:r>
            <a:r>
              <a:rPr lang="en-US" dirty="0"/>
              <a:t>] = </a:t>
            </a:r>
            <a:r>
              <a:rPr lang="en-US" dirty="0" smtClean="0"/>
              <a:t>r </a:t>
            </a:r>
            <a:r>
              <a:rPr lang="en-US" dirty="0"/>
              <a:t>+ xz</a:t>
            </a:r>
          </a:p>
        </p:txBody>
      </p:sp>
      <p:sp>
        <p:nvSpPr>
          <p:cNvPr id="7" name="Rectangle 6"/>
          <p:cNvSpPr/>
          <p:nvPr/>
        </p:nvSpPr>
        <p:spPr>
          <a:xfrm>
            <a:off x="177429" y="2382083"/>
            <a:ext cx="388248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</a:p>
          <a:p>
            <a:r>
              <a:rPr lang="en-US" dirty="0" smtClean="0"/>
              <a:t>y</a:t>
            </a:r>
          </a:p>
          <a:p>
            <a:r>
              <a:rPr lang="en-US" dirty="0" smtClean="0"/>
              <a:t>z</a:t>
            </a:r>
          </a:p>
          <a:p>
            <a:r>
              <a:rPr lang="en-US" dirty="0" smtClean="0"/>
              <a:t>xy</a:t>
            </a:r>
          </a:p>
          <a:p>
            <a:r>
              <a:rPr lang="en-US" dirty="0" smtClean="0"/>
              <a:t>yz</a:t>
            </a:r>
          </a:p>
          <a:p>
            <a:r>
              <a:rPr lang="en-US" dirty="0" smtClean="0"/>
              <a:t>xz</a:t>
            </a:r>
          </a:p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" y="1947207"/>
            <a:ext cx="906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{}                  {x}             {x,y}         {y,x,xy}      {y,z,x,xy}   {x,z,xy,yz}    {xy,yz,xz}          {r,xz}                    {}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611868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live variable analysis result: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6200" y="9906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program: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143000" y="4702939"/>
            <a:ext cx="5715000" cy="838200"/>
            <a:chOff x="1219200" y="2514600"/>
            <a:chExt cx="5715000" cy="8382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219200" y="2514600"/>
              <a:ext cx="4648200" cy="0"/>
            </a:xfrm>
            <a:prstGeom prst="line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209800" y="2763748"/>
              <a:ext cx="2628900" cy="0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038600" y="3048000"/>
              <a:ext cx="1828800" cy="0"/>
            </a:xfrm>
            <a:prstGeom prst="line">
              <a:avLst/>
            </a:prstGeom>
            <a:ln w="1270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048000" y="3352800"/>
              <a:ext cx="3886200" cy="0"/>
            </a:xfrm>
            <a:prstGeom prst="line">
              <a:avLst/>
            </a:prstGeom>
            <a:ln w="1270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5029200" y="4944602"/>
            <a:ext cx="2969619" cy="592182"/>
            <a:chOff x="5096691" y="3657600"/>
            <a:chExt cx="2969619" cy="592182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5096691" y="3657600"/>
              <a:ext cx="1828800" cy="0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087291" y="3944982"/>
              <a:ext cx="1828800" cy="0"/>
            </a:xfrm>
            <a:prstGeom prst="line">
              <a:avLst/>
            </a:prstGeom>
            <a:ln w="1270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261929" y="4249782"/>
              <a:ext cx="804381" cy="0"/>
            </a:xfrm>
            <a:prstGeom prst="line">
              <a:avLst/>
            </a:prstGeom>
            <a:ln w="1270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183222" y="4521875"/>
            <a:ext cx="42672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R1</a:t>
            </a:r>
          </a:p>
          <a:p>
            <a:r>
              <a:rPr lang="en-US" dirty="0" smtClean="0"/>
              <a:t>R2</a:t>
            </a:r>
          </a:p>
          <a:p>
            <a:r>
              <a:rPr lang="en-US" dirty="0" smtClean="0"/>
              <a:t>R3</a:t>
            </a:r>
          </a:p>
          <a:p>
            <a:r>
              <a:rPr lang="en-US" dirty="0" smtClean="0"/>
              <a:t>R4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47800" y="5867400"/>
            <a:ext cx="701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Each color denotes a register</a:t>
            </a:r>
          </a:p>
          <a:p>
            <a:r>
              <a:rPr lang="en-US" sz="2400" dirty="0" smtClean="0"/>
              <a:t>4 registers are enough for this 7-variable program</a:t>
            </a:r>
          </a:p>
        </p:txBody>
      </p:sp>
      <p:sp>
        <p:nvSpPr>
          <p:cNvPr id="5" name="Rectangle 4"/>
          <p:cNvSpPr/>
          <p:nvPr/>
        </p:nvSpPr>
        <p:spPr>
          <a:xfrm>
            <a:off x="1844738" y="4767421"/>
            <a:ext cx="288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807187" y="4733987"/>
            <a:ext cx="378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yz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854138" y="4518273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669184" y="5051673"/>
            <a:ext cx="276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854388" y="5047318"/>
            <a:ext cx="375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xz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583552" y="5352118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xy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8011882" y="5356473"/>
            <a:ext cx="264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354953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0628"/>
          </a:xfrm>
        </p:spPr>
        <p:txBody>
          <a:bodyPr/>
          <a:lstStyle/>
          <a:p>
            <a:r>
              <a:rPr lang="en-US" dirty="0" smtClean="0"/>
              <a:t>How to assign colors to variables?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1295400"/>
            <a:ext cx="876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x = m[0</a:t>
            </a:r>
            <a:r>
              <a:rPr lang="en-US" dirty="0" smtClean="0"/>
              <a:t>];    y </a:t>
            </a:r>
            <a:r>
              <a:rPr lang="en-US" dirty="0"/>
              <a:t>= m[1</a:t>
            </a:r>
            <a:r>
              <a:rPr lang="en-US" dirty="0" smtClean="0"/>
              <a:t>];     xy </a:t>
            </a:r>
            <a:r>
              <a:rPr lang="en-US" dirty="0"/>
              <a:t>= </a:t>
            </a:r>
            <a:r>
              <a:rPr lang="en-US" dirty="0" smtClean="0"/>
              <a:t>x*y;     z </a:t>
            </a:r>
            <a:r>
              <a:rPr lang="en-US" dirty="0"/>
              <a:t>= m[2</a:t>
            </a:r>
            <a:r>
              <a:rPr lang="en-US" dirty="0" smtClean="0"/>
              <a:t>];    yz </a:t>
            </a:r>
            <a:r>
              <a:rPr lang="en-US" dirty="0"/>
              <a:t>= </a:t>
            </a:r>
            <a:r>
              <a:rPr lang="en-US" dirty="0" smtClean="0"/>
              <a:t>y*z;    xz </a:t>
            </a:r>
            <a:r>
              <a:rPr lang="en-US" dirty="0"/>
              <a:t>= </a:t>
            </a:r>
            <a:r>
              <a:rPr lang="en-US" dirty="0" smtClean="0"/>
              <a:t>x*z;    r </a:t>
            </a:r>
            <a:r>
              <a:rPr lang="en-US" dirty="0"/>
              <a:t>= xy + </a:t>
            </a:r>
            <a:r>
              <a:rPr lang="en-US" dirty="0" smtClean="0"/>
              <a:t>yz;    m[3</a:t>
            </a:r>
            <a:r>
              <a:rPr lang="en-US" dirty="0"/>
              <a:t>] = </a:t>
            </a:r>
            <a:r>
              <a:rPr lang="en-US" dirty="0" smtClean="0"/>
              <a:t>r </a:t>
            </a:r>
            <a:r>
              <a:rPr lang="en-US" dirty="0"/>
              <a:t>+ xz</a:t>
            </a:r>
          </a:p>
        </p:txBody>
      </p:sp>
      <p:sp>
        <p:nvSpPr>
          <p:cNvPr id="7" name="Rectangle 6"/>
          <p:cNvSpPr/>
          <p:nvPr/>
        </p:nvSpPr>
        <p:spPr>
          <a:xfrm>
            <a:off x="177429" y="2382083"/>
            <a:ext cx="388248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</a:p>
          <a:p>
            <a:r>
              <a:rPr lang="en-US" dirty="0" smtClean="0"/>
              <a:t>y</a:t>
            </a:r>
          </a:p>
          <a:p>
            <a:r>
              <a:rPr lang="en-US" dirty="0" smtClean="0"/>
              <a:t>z</a:t>
            </a:r>
          </a:p>
          <a:p>
            <a:r>
              <a:rPr lang="en-US" dirty="0" smtClean="0"/>
              <a:t>xy</a:t>
            </a:r>
          </a:p>
          <a:p>
            <a:r>
              <a:rPr lang="en-US" dirty="0" smtClean="0"/>
              <a:t>yz</a:t>
            </a:r>
          </a:p>
          <a:p>
            <a:r>
              <a:rPr lang="en-US" dirty="0" smtClean="0"/>
              <a:t>xz</a:t>
            </a:r>
          </a:p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" y="1947207"/>
            <a:ext cx="906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{}                  {x}             {x,y}         {y,x,xy}    </a:t>
            </a:r>
            <a:r>
              <a:rPr lang="en-US" dirty="0" smtClean="0"/>
              <a:t> </a:t>
            </a:r>
            <a:r>
              <a:rPr lang="en-US" b="1" dirty="0" smtClean="0"/>
              <a:t>{y,z,x,xy</a:t>
            </a:r>
            <a:r>
              <a:rPr lang="en-US" b="1" dirty="0" smtClean="0"/>
              <a:t>}</a:t>
            </a:r>
            <a:r>
              <a:rPr lang="en-US" dirty="0" smtClean="0"/>
              <a:t>   </a:t>
            </a:r>
            <a:r>
              <a:rPr lang="en-US" dirty="0" smtClean="0"/>
              <a:t>{x,z,xy,yz}    {xy,yz,xz}          {r,xz}                    {}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611868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live variable analysis result: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6200" y="9906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program: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219200" y="2514600"/>
            <a:ext cx="46482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09800" y="2763748"/>
            <a:ext cx="26289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38600" y="3048000"/>
            <a:ext cx="18288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048000" y="3352800"/>
            <a:ext cx="38862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105400" y="3657600"/>
            <a:ext cx="18288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0" y="3962400"/>
            <a:ext cx="18288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349019" y="4267200"/>
            <a:ext cx="804381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46949" y="4691446"/>
            <a:ext cx="48245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For each pair of variables determine</a:t>
            </a:r>
          </a:p>
          <a:p>
            <a:r>
              <a:rPr lang="en-US" sz="2400" dirty="0" smtClean="0"/>
              <a:t>if their lifetime overlaps = there is a </a:t>
            </a:r>
            <a:br>
              <a:rPr lang="en-US" sz="2400" dirty="0" smtClean="0"/>
            </a:br>
            <a:r>
              <a:rPr lang="en-US" sz="2400" dirty="0" smtClean="0"/>
              <a:t>point at which they are both alive.</a:t>
            </a:r>
          </a:p>
          <a:p>
            <a:r>
              <a:rPr lang="en-US" sz="2400" dirty="0" smtClean="0"/>
              <a:t>Construct </a:t>
            </a:r>
            <a:r>
              <a:rPr lang="en-US" sz="2400" b="1" dirty="0" smtClean="0"/>
              <a:t>interference graph</a:t>
            </a:r>
            <a:endParaRPr lang="en-US" sz="2400" b="1" dirty="0" smtClean="0"/>
          </a:p>
        </p:txBody>
      </p:sp>
      <p:sp>
        <p:nvSpPr>
          <p:cNvPr id="3" name="Oval 2"/>
          <p:cNvSpPr/>
          <p:nvPr/>
        </p:nvSpPr>
        <p:spPr>
          <a:xfrm>
            <a:off x="4267200" y="2316539"/>
            <a:ext cx="342900" cy="1417261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5646131" y="4671971"/>
            <a:ext cx="2626397" cy="1563095"/>
            <a:chOff x="5646131" y="4671971"/>
            <a:chExt cx="2626397" cy="1563095"/>
          </a:xfrm>
        </p:grpSpPr>
        <p:sp>
          <p:nvSpPr>
            <p:cNvPr id="43" name="Rectangle 42"/>
            <p:cNvSpPr/>
            <p:nvPr/>
          </p:nvSpPr>
          <p:spPr>
            <a:xfrm>
              <a:off x="6337938" y="5324206"/>
              <a:ext cx="343195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186609" y="5276001"/>
              <a:ext cx="449466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yz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934200" y="5806365"/>
              <a:ext cx="337480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646131" y="5648602"/>
              <a:ext cx="327959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z</a:t>
              </a:r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636075" y="4758424"/>
              <a:ext cx="446038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xz</a:t>
              </a:r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513678" y="4671971"/>
              <a:ext cx="461274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xy</a:t>
              </a: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7957902" y="5277348"/>
              <a:ext cx="314626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r</a:t>
              </a:r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6773004" y="4981743"/>
              <a:ext cx="281166" cy="9200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46" idx="1"/>
            </p:cNvCxnSpPr>
            <p:nvPr/>
          </p:nvCxnSpPr>
          <p:spPr>
            <a:xfrm flipH="1" flipV="1">
              <a:off x="5860351" y="5901787"/>
              <a:ext cx="1073849" cy="11892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6552389" y="5555974"/>
              <a:ext cx="441230" cy="34581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6579114" y="5003965"/>
              <a:ext cx="102019" cy="3663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V="1">
              <a:off x="5860351" y="5555974"/>
              <a:ext cx="533400" cy="24334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5860351" y="4933107"/>
              <a:ext cx="718763" cy="79577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019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06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Edges between members of each set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1295400"/>
            <a:ext cx="876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x = m[0</a:t>
            </a:r>
            <a:r>
              <a:rPr lang="en-US" dirty="0" smtClean="0"/>
              <a:t>];    y </a:t>
            </a:r>
            <a:r>
              <a:rPr lang="en-US" dirty="0"/>
              <a:t>= m[1</a:t>
            </a:r>
            <a:r>
              <a:rPr lang="en-US" dirty="0" smtClean="0"/>
              <a:t>];     xy </a:t>
            </a:r>
            <a:r>
              <a:rPr lang="en-US" dirty="0"/>
              <a:t>= </a:t>
            </a:r>
            <a:r>
              <a:rPr lang="en-US" dirty="0" smtClean="0"/>
              <a:t>x*y;     z </a:t>
            </a:r>
            <a:r>
              <a:rPr lang="en-US" dirty="0"/>
              <a:t>= m[2</a:t>
            </a:r>
            <a:r>
              <a:rPr lang="en-US" dirty="0" smtClean="0"/>
              <a:t>];    yz </a:t>
            </a:r>
            <a:r>
              <a:rPr lang="en-US" dirty="0"/>
              <a:t>= </a:t>
            </a:r>
            <a:r>
              <a:rPr lang="en-US" dirty="0" smtClean="0"/>
              <a:t>y*z;    xz </a:t>
            </a:r>
            <a:r>
              <a:rPr lang="en-US" dirty="0"/>
              <a:t>= </a:t>
            </a:r>
            <a:r>
              <a:rPr lang="en-US" dirty="0" smtClean="0"/>
              <a:t>x*z;    r </a:t>
            </a:r>
            <a:r>
              <a:rPr lang="en-US" dirty="0"/>
              <a:t>= xy + </a:t>
            </a:r>
            <a:r>
              <a:rPr lang="en-US" dirty="0" smtClean="0"/>
              <a:t>yz;    m[3</a:t>
            </a:r>
            <a:r>
              <a:rPr lang="en-US" dirty="0"/>
              <a:t>] = </a:t>
            </a:r>
            <a:r>
              <a:rPr lang="en-US" dirty="0" smtClean="0"/>
              <a:t>r </a:t>
            </a:r>
            <a:r>
              <a:rPr lang="en-US" dirty="0"/>
              <a:t>+ xz</a:t>
            </a:r>
          </a:p>
        </p:txBody>
      </p:sp>
      <p:sp>
        <p:nvSpPr>
          <p:cNvPr id="7" name="Rectangle 6"/>
          <p:cNvSpPr/>
          <p:nvPr/>
        </p:nvSpPr>
        <p:spPr>
          <a:xfrm>
            <a:off x="177429" y="2382083"/>
            <a:ext cx="388248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</a:p>
          <a:p>
            <a:r>
              <a:rPr lang="en-US" dirty="0" smtClean="0"/>
              <a:t>y</a:t>
            </a:r>
          </a:p>
          <a:p>
            <a:r>
              <a:rPr lang="en-US" dirty="0" smtClean="0"/>
              <a:t>z</a:t>
            </a:r>
          </a:p>
          <a:p>
            <a:r>
              <a:rPr lang="en-US" dirty="0" smtClean="0"/>
              <a:t>xy</a:t>
            </a:r>
          </a:p>
          <a:p>
            <a:r>
              <a:rPr lang="en-US" dirty="0" smtClean="0"/>
              <a:t>yz</a:t>
            </a:r>
          </a:p>
          <a:p>
            <a:r>
              <a:rPr lang="en-US" dirty="0" smtClean="0"/>
              <a:t>xz</a:t>
            </a:r>
          </a:p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" y="1947207"/>
            <a:ext cx="906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{}                  {x}             {x,y}         {y,x,xy}    </a:t>
            </a:r>
            <a:r>
              <a:rPr lang="en-US" dirty="0" smtClean="0"/>
              <a:t> </a:t>
            </a:r>
            <a:r>
              <a:rPr lang="en-US" dirty="0" smtClean="0"/>
              <a:t>{y,z,x,xy</a:t>
            </a:r>
            <a:r>
              <a:rPr lang="en-US" dirty="0" smtClean="0"/>
              <a:t>}   </a:t>
            </a:r>
            <a:r>
              <a:rPr lang="en-US" dirty="0" smtClean="0"/>
              <a:t>{x,z,xy,yz}    {xy,yz,xz}          {r,xz}                    {}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611868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live variable analysis result: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6200" y="9906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program: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219200" y="2514600"/>
            <a:ext cx="46482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09800" y="2763748"/>
            <a:ext cx="26289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38600" y="3048000"/>
            <a:ext cx="18288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048000" y="3352800"/>
            <a:ext cx="38862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105400" y="3657600"/>
            <a:ext cx="18288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0" y="3962400"/>
            <a:ext cx="18288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349019" y="4267200"/>
            <a:ext cx="804381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46949" y="4691446"/>
            <a:ext cx="48245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For each pair of variables determine</a:t>
            </a:r>
          </a:p>
          <a:p>
            <a:r>
              <a:rPr lang="en-US" sz="2400" dirty="0" smtClean="0"/>
              <a:t>if their lifetime overlaps = there is a </a:t>
            </a:r>
            <a:br>
              <a:rPr lang="en-US" sz="2400" dirty="0" smtClean="0"/>
            </a:br>
            <a:r>
              <a:rPr lang="en-US" sz="2400" dirty="0" smtClean="0"/>
              <a:t>point at which they are both alive.</a:t>
            </a:r>
          </a:p>
          <a:p>
            <a:r>
              <a:rPr lang="en-US" sz="2400" dirty="0" smtClean="0"/>
              <a:t>Construct </a:t>
            </a:r>
            <a:r>
              <a:rPr lang="en-US" sz="2400" b="1" dirty="0" smtClean="0"/>
              <a:t>interference graph</a:t>
            </a:r>
            <a:endParaRPr lang="en-US" sz="2400" b="1" dirty="0" smtClean="0"/>
          </a:p>
        </p:txBody>
      </p:sp>
      <p:sp>
        <p:nvSpPr>
          <p:cNvPr id="3" name="Oval 2"/>
          <p:cNvSpPr/>
          <p:nvPr/>
        </p:nvSpPr>
        <p:spPr>
          <a:xfrm>
            <a:off x="5289080" y="2339369"/>
            <a:ext cx="342900" cy="1470631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5646131" y="4671971"/>
            <a:ext cx="2626397" cy="1774630"/>
            <a:chOff x="5646131" y="4671971"/>
            <a:chExt cx="2626397" cy="1774630"/>
          </a:xfrm>
        </p:grpSpPr>
        <p:sp>
          <p:nvSpPr>
            <p:cNvPr id="26" name="Rectangle 25"/>
            <p:cNvSpPr/>
            <p:nvPr/>
          </p:nvSpPr>
          <p:spPr>
            <a:xfrm>
              <a:off x="6337938" y="5324206"/>
              <a:ext cx="343195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86609" y="5276001"/>
              <a:ext cx="449466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yz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934200" y="5806365"/>
              <a:ext cx="337480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646131" y="5648602"/>
              <a:ext cx="327959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z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636075" y="4758424"/>
              <a:ext cx="446038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xz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513678" y="4671971"/>
              <a:ext cx="461274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xy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957902" y="5277348"/>
              <a:ext cx="314626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r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6773004" y="4981743"/>
              <a:ext cx="281166" cy="9200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0" idx="1"/>
            </p:cNvCxnSpPr>
            <p:nvPr/>
          </p:nvCxnSpPr>
          <p:spPr>
            <a:xfrm flipH="1" flipV="1">
              <a:off x="5860351" y="5901787"/>
              <a:ext cx="1073849" cy="11892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552389" y="5555974"/>
              <a:ext cx="441230" cy="3458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6579114" y="5003965"/>
              <a:ext cx="102019" cy="3663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5860351" y="5555974"/>
              <a:ext cx="533400" cy="2433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5860351" y="4933107"/>
              <a:ext cx="718763" cy="79577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6821774" y="4893670"/>
              <a:ext cx="449906" cy="43732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7134355" y="5609432"/>
              <a:ext cx="162433" cy="30977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rot="5225544">
              <a:off x="5814467" y="4876385"/>
              <a:ext cx="1521514" cy="1618917"/>
            </a:xfrm>
            <a:prstGeom prst="arc">
              <a:avLst>
                <a:gd name="adj1" fmla="val 16200000"/>
                <a:gd name="adj2" fmla="val 4238957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2396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0628"/>
          </a:xfrm>
        </p:spPr>
        <p:txBody>
          <a:bodyPr/>
          <a:lstStyle/>
          <a:p>
            <a:r>
              <a:rPr lang="en-US" dirty="0" smtClean="0"/>
              <a:t>Final interference graph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1295400"/>
            <a:ext cx="876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x = m[0</a:t>
            </a:r>
            <a:r>
              <a:rPr lang="en-US" dirty="0" smtClean="0"/>
              <a:t>];    y </a:t>
            </a:r>
            <a:r>
              <a:rPr lang="en-US" dirty="0"/>
              <a:t>= m[1</a:t>
            </a:r>
            <a:r>
              <a:rPr lang="en-US" dirty="0" smtClean="0"/>
              <a:t>];     xy </a:t>
            </a:r>
            <a:r>
              <a:rPr lang="en-US" dirty="0"/>
              <a:t>= </a:t>
            </a:r>
            <a:r>
              <a:rPr lang="en-US" dirty="0" smtClean="0"/>
              <a:t>x*y;     z </a:t>
            </a:r>
            <a:r>
              <a:rPr lang="en-US" dirty="0"/>
              <a:t>= m[2</a:t>
            </a:r>
            <a:r>
              <a:rPr lang="en-US" dirty="0" smtClean="0"/>
              <a:t>];    yz </a:t>
            </a:r>
            <a:r>
              <a:rPr lang="en-US" dirty="0"/>
              <a:t>= </a:t>
            </a:r>
            <a:r>
              <a:rPr lang="en-US" dirty="0" smtClean="0"/>
              <a:t>y*z;    xz </a:t>
            </a:r>
            <a:r>
              <a:rPr lang="en-US" dirty="0"/>
              <a:t>= </a:t>
            </a:r>
            <a:r>
              <a:rPr lang="en-US" dirty="0" smtClean="0"/>
              <a:t>x*z;    r </a:t>
            </a:r>
            <a:r>
              <a:rPr lang="en-US" dirty="0"/>
              <a:t>= xy + </a:t>
            </a:r>
            <a:r>
              <a:rPr lang="en-US" dirty="0" smtClean="0"/>
              <a:t>yz;    m[3</a:t>
            </a:r>
            <a:r>
              <a:rPr lang="en-US" dirty="0"/>
              <a:t>] = </a:t>
            </a:r>
            <a:r>
              <a:rPr lang="en-US" dirty="0" smtClean="0"/>
              <a:t>r </a:t>
            </a:r>
            <a:r>
              <a:rPr lang="en-US" dirty="0"/>
              <a:t>+ xz</a:t>
            </a:r>
          </a:p>
        </p:txBody>
      </p:sp>
      <p:sp>
        <p:nvSpPr>
          <p:cNvPr id="7" name="Rectangle 6"/>
          <p:cNvSpPr/>
          <p:nvPr/>
        </p:nvSpPr>
        <p:spPr>
          <a:xfrm>
            <a:off x="177429" y="2382083"/>
            <a:ext cx="388248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</a:p>
          <a:p>
            <a:r>
              <a:rPr lang="en-US" dirty="0" smtClean="0"/>
              <a:t>y</a:t>
            </a:r>
          </a:p>
          <a:p>
            <a:r>
              <a:rPr lang="en-US" dirty="0" smtClean="0"/>
              <a:t>z</a:t>
            </a:r>
          </a:p>
          <a:p>
            <a:r>
              <a:rPr lang="en-US" dirty="0" smtClean="0"/>
              <a:t>xy</a:t>
            </a:r>
          </a:p>
          <a:p>
            <a:r>
              <a:rPr lang="en-US" dirty="0" smtClean="0"/>
              <a:t>yz</a:t>
            </a:r>
          </a:p>
          <a:p>
            <a:r>
              <a:rPr lang="en-US" dirty="0" smtClean="0"/>
              <a:t>xz</a:t>
            </a:r>
          </a:p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" y="1947207"/>
            <a:ext cx="906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{}                  {x}             {x,y}         {y,x,xy}    </a:t>
            </a:r>
            <a:r>
              <a:rPr lang="en-US" dirty="0" smtClean="0"/>
              <a:t> </a:t>
            </a:r>
            <a:r>
              <a:rPr lang="en-US" dirty="0" smtClean="0"/>
              <a:t>{y,z,x,xy</a:t>
            </a:r>
            <a:r>
              <a:rPr lang="en-US" dirty="0" smtClean="0"/>
              <a:t>}   </a:t>
            </a:r>
            <a:r>
              <a:rPr lang="en-US" dirty="0" smtClean="0"/>
              <a:t>{x,z,xy,yz}    {xy,yz,xz}          {r,xz}                    {}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611868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live variable analysis result: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6200" y="9906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program: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219200" y="2514600"/>
            <a:ext cx="46482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09800" y="2763748"/>
            <a:ext cx="26289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38600" y="3048000"/>
            <a:ext cx="18288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048000" y="3352800"/>
            <a:ext cx="38862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105400" y="3657600"/>
            <a:ext cx="18288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0" y="3962400"/>
            <a:ext cx="1828800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349019" y="4267200"/>
            <a:ext cx="804381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46949" y="4691446"/>
            <a:ext cx="48245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For each pair of variables determine</a:t>
            </a:r>
          </a:p>
          <a:p>
            <a:r>
              <a:rPr lang="en-US" sz="2400" dirty="0" smtClean="0"/>
              <a:t>if their lifetime overlaps = there is a </a:t>
            </a:r>
            <a:br>
              <a:rPr lang="en-US" sz="2400" dirty="0" smtClean="0"/>
            </a:br>
            <a:r>
              <a:rPr lang="en-US" sz="2400" dirty="0" smtClean="0"/>
              <a:t>point at which they are both alive.</a:t>
            </a:r>
          </a:p>
          <a:p>
            <a:r>
              <a:rPr lang="en-US" sz="2400" dirty="0" smtClean="0"/>
              <a:t>Construct </a:t>
            </a:r>
            <a:r>
              <a:rPr lang="en-US" sz="2400" b="1" dirty="0" smtClean="0"/>
              <a:t>interference graph</a:t>
            </a:r>
            <a:endParaRPr lang="en-US" sz="2400" b="1" dirty="0" smtClean="0"/>
          </a:p>
        </p:txBody>
      </p:sp>
      <p:grpSp>
        <p:nvGrpSpPr>
          <p:cNvPr id="23" name="Group 22"/>
          <p:cNvGrpSpPr/>
          <p:nvPr/>
        </p:nvGrpSpPr>
        <p:grpSpPr>
          <a:xfrm>
            <a:off x="5646131" y="4671971"/>
            <a:ext cx="2626397" cy="1774630"/>
            <a:chOff x="5646131" y="4671971"/>
            <a:chExt cx="2626397" cy="1774630"/>
          </a:xfrm>
        </p:grpSpPr>
        <p:sp>
          <p:nvSpPr>
            <p:cNvPr id="26" name="Rectangle 25"/>
            <p:cNvSpPr/>
            <p:nvPr/>
          </p:nvSpPr>
          <p:spPr>
            <a:xfrm>
              <a:off x="6337938" y="5324206"/>
              <a:ext cx="343195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86609" y="5276001"/>
              <a:ext cx="449466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yz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934200" y="5806365"/>
              <a:ext cx="337480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646131" y="5648602"/>
              <a:ext cx="327959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z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636075" y="4758424"/>
              <a:ext cx="446038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xz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513678" y="4671971"/>
              <a:ext cx="461274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xy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957902" y="5277348"/>
              <a:ext cx="314626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r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6773004" y="4981743"/>
              <a:ext cx="281166" cy="9200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30" idx="1"/>
            </p:cNvCxnSpPr>
            <p:nvPr/>
          </p:nvCxnSpPr>
          <p:spPr>
            <a:xfrm flipH="1" flipV="1">
              <a:off x="5860351" y="5901787"/>
              <a:ext cx="1073849" cy="1189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552389" y="5555974"/>
              <a:ext cx="441230" cy="3458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6579114" y="5003965"/>
              <a:ext cx="102019" cy="3663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5860351" y="5555974"/>
              <a:ext cx="533400" cy="2433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5860351" y="4933107"/>
              <a:ext cx="718763" cy="795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6821774" y="4893670"/>
              <a:ext cx="449906" cy="4373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7134355" y="5609432"/>
              <a:ext cx="162433" cy="309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913587" y="4882010"/>
              <a:ext cx="722488" cy="9076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7437469" y="5087651"/>
              <a:ext cx="243821" cy="2739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7833691" y="5064794"/>
              <a:ext cx="248422" cy="3054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rot="5225544">
              <a:off x="5814467" y="4876385"/>
              <a:ext cx="1521514" cy="1618917"/>
            </a:xfrm>
            <a:prstGeom prst="arc">
              <a:avLst>
                <a:gd name="adj1" fmla="val 16200000"/>
                <a:gd name="adj2" fmla="val 423895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857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0628"/>
          </a:xfrm>
        </p:spPr>
        <p:txBody>
          <a:bodyPr/>
          <a:lstStyle/>
          <a:p>
            <a:r>
              <a:rPr lang="en-US" dirty="0" smtClean="0"/>
              <a:t>Coloring interference graph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1295400"/>
            <a:ext cx="876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x = m[0</a:t>
            </a:r>
            <a:r>
              <a:rPr lang="en-US" dirty="0" smtClean="0"/>
              <a:t>];    y </a:t>
            </a:r>
            <a:r>
              <a:rPr lang="en-US" dirty="0"/>
              <a:t>= m[1</a:t>
            </a:r>
            <a:r>
              <a:rPr lang="en-US" dirty="0" smtClean="0"/>
              <a:t>];     xy </a:t>
            </a:r>
            <a:r>
              <a:rPr lang="en-US" dirty="0"/>
              <a:t>= </a:t>
            </a:r>
            <a:r>
              <a:rPr lang="en-US" dirty="0" smtClean="0"/>
              <a:t>x*y;     z </a:t>
            </a:r>
            <a:r>
              <a:rPr lang="en-US" dirty="0"/>
              <a:t>= m[2</a:t>
            </a:r>
            <a:r>
              <a:rPr lang="en-US" dirty="0" smtClean="0"/>
              <a:t>];    yz </a:t>
            </a:r>
            <a:r>
              <a:rPr lang="en-US" dirty="0"/>
              <a:t>= </a:t>
            </a:r>
            <a:r>
              <a:rPr lang="en-US" dirty="0" smtClean="0"/>
              <a:t>y*z;    xz </a:t>
            </a:r>
            <a:r>
              <a:rPr lang="en-US" dirty="0"/>
              <a:t>= </a:t>
            </a:r>
            <a:r>
              <a:rPr lang="en-US" dirty="0" smtClean="0"/>
              <a:t>x*z;    r </a:t>
            </a:r>
            <a:r>
              <a:rPr lang="en-US" dirty="0"/>
              <a:t>= xy + </a:t>
            </a:r>
            <a:r>
              <a:rPr lang="en-US" dirty="0" smtClean="0"/>
              <a:t>yz;    m[3</a:t>
            </a:r>
            <a:r>
              <a:rPr lang="en-US" dirty="0"/>
              <a:t>] = </a:t>
            </a:r>
            <a:r>
              <a:rPr lang="en-US" dirty="0" smtClean="0"/>
              <a:t>r </a:t>
            </a:r>
            <a:r>
              <a:rPr lang="en-US" dirty="0"/>
              <a:t>+ xz</a:t>
            </a:r>
          </a:p>
        </p:txBody>
      </p:sp>
      <p:sp>
        <p:nvSpPr>
          <p:cNvPr id="7" name="Rectangle 6"/>
          <p:cNvSpPr/>
          <p:nvPr/>
        </p:nvSpPr>
        <p:spPr>
          <a:xfrm>
            <a:off x="177429" y="2382083"/>
            <a:ext cx="388248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</a:p>
          <a:p>
            <a:r>
              <a:rPr lang="en-US" dirty="0" smtClean="0"/>
              <a:t>y</a:t>
            </a:r>
          </a:p>
          <a:p>
            <a:r>
              <a:rPr lang="en-US" dirty="0" smtClean="0"/>
              <a:t>z</a:t>
            </a:r>
          </a:p>
          <a:p>
            <a:r>
              <a:rPr lang="en-US" dirty="0" smtClean="0"/>
              <a:t>xy</a:t>
            </a:r>
          </a:p>
          <a:p>
            <a:r>
              <a:rPr lang="en-US" dirty="0" smtClean="0"/>
              <a:t>yz</a:t>
            </a:r>
          </a:p>
          <a:p>
            <a:r>
              <a:rPr lang="en-US" dirty="0" smtClean="0"/>
              <a:t>xz</a:t>
            </a:r>
          </a:p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" y="1947207"/>
            <a:ext cx="906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{}                  {x}             {x,y}         {y,x,xy}    </a:t>
            </a:r>
            <a:r>
              <a:rPr lang="en-US" dirty="0" smtClean="0"/>
              <a:t> </a:t>
            </a:r>
            <a:r>
              <a:rPr lang="en-US" dirty="0" smtClean="0"/>
              <a:t>{y,z,x,xy</a:t>
            </a:r>
            <a:r>
              <a:rPr lang="en-US" dirty="0" smtClean="0"/>
              <a:t>}   </a:t>
            </a:r>
            <a:r>
              <a:rPr lang="en-US" dirty="0" smtClean="0"/>
              <a:t>{x,z,xy,yz}    {xy,yz,xz}          {r,xz}                    {}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611868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live variable analysis result: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6200" y="9906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program: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146949" y="4691446"/>
            <a:ext cx="55812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Need to assign colors (register numbers) to</a:t>
            </a:r>
            <a:br>
              <a:rPr lang="en-US" sz="2400" dirty="0" smtClean="0"/>
            </a:br>
            <a:r>
              <a:rPr lang="en-US" sz="2400" dirty="0" smtClean="0"/>
              <a:t>nodes such that: </a:t>
            </a:r>
            <a:br>
              <a:rPr lang="en-US" sz="2400" dirty="0" smtClean="0"/>
            </a:br>
            <a:r>
              <a:rPr lang="en-US" sz="2400" b="1" dirty="0" smtClean="0"/>
              <a:t>if there is an edge between nodes, </a:t>
            </a:r>
            <a:br>
              <a:rPr lang="en-US" sz="2400" b="1" dirty="0" smtClean="0"/>
            </a:br>
            <a:r>
              <a:rPr lang="en-US" sz="2400" b="1" dirty="0" smtClean="0"/>
              <a:t>then those nodes have different colors.</a:t>
            </a:r>
            <a:endParaRPr lang="en-US" sz="2400" b="1" dirty="0" smtClean="0"/>
          </a:p>
          <a:p>
            <a:r>
              <a:rPr lang="en-US" sz="2400" dirty="0" smtClean="0">
                <a:sym typeface="Wingdings" panose="05000000000000000000" pitchFamily="2" charset="2"/>
              </a:rPr>
              <a:t> standard graph vertex coloring problem</a:t>
            </a:r>
            <a:endParaRPr lang="en-US" sz="2400" dirty="0" smtClean="0"/>
          </a:p>
        </p:txBody>
      </p:sp>
      <p:grpSp>
        <p:nvGrpSpPr>
          <p:cNvPr id="23" name="Group 22"/>
          <p:cNvGrpSpPr/>
          <p:nvPr/>
        </p:nvGrpSpPr>
        <p:grpSpPr>
          <a:xfrm>
            <a:off x="5646131" y="4630782"/>
            <a:ext cx="2726227" cy="1815819"/>
            <a:chOff x="5646131" y="4630782"/>
            <a:chExt cx="2726227" cy="1815819"/>
          </a:xfrm>
        </p:grpSpPr>
        <p:sp>
          <p:nvSpPr>
            <p:cNvPr id="26" name="Rectangle 25"/>
            <p:cNvSpPr/>
            <p:nvPr/>
          </p:nvSpPr>
          <p:spPr>
            <a:xfrm>
              <a:off x="6337938" y="5289370"/>
              <a:ext cx="4748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y:2</a:t>
              </a:r>
              <a:endParaRPr lang="en-US" b="1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86609" y="5276001"/>
              <a:ext cx="56483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yz:2</a:t>
              </a:r>
              <a:endParaRPr lang="en-US" b="1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858000" y="5806365"/>
              <a:ext cx="4716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x:1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646131" y="5691832"/>
              <a:ext cx="4571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3">
                      <a:lumMod val="50000"/>
                    </a:schemeClr>
                  </a:solidFill>
                </a:rPr>
                <a:t>z:3</a:t>
              </a:r>
              <a:endParaRPr lang="en-US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569927" y="4784551"/>
              <a:ext cx="56297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3">
                      <a:lumMod val="50000"/>
                    </a:schemeClr>
                  </a:solidFill>
                </a:rPr>
                <a:t>xz:3</a:t>
              </a:r>
              <a:endParaRPr lang="en-US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421083" y="4630782"/>
              <a:ext cx="5806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xy:4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924800" y="5277348"/>
              <a:ext cx="4475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r:4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6773004" y="4981743"/>
              <a:ext cx="281166" cy="9200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 flipV="1">
              <a:off x="6019800" y="5901789"/>
              <a:ext cx="881745" cy="8924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6561098" y="5573392"/>
              <a:ext cx="441230" cy="3458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6579114" y="5003965"/>
              <a:ext cx="102019" cy="3663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5860351" y="5555974"/>
              <a:ext cx="533400" cy="2433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5860351" y="4933107"/>
              <a:ext cx="718764" cy="87325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6821774" y="4893670"/>
              <a:ext cx="449906" cy="4373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7134355" y="5609432"/>
              <a:ext cx="162433" cy="309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913587" y="4882010"/>
              <a:ext cx="722488" cy="9076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7437469" y="5087651"/>
              <a:ext cx="243821" cy="2739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7833691" y="5064794"/>
              <a:ext cx="248422" cy="3054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rot="5225544">
              <a:off x="5814467" y="4876385"/>
              <a:ext cx="1521514" cy="1618917"/>
            </a:xfrm>
            <a:prstGeom prst="arc">
              <a:avLst>
                <a:gd name="adj1" fmla="val 16200000"/>
                <a:gd name="adj2" fmla="val 423895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1219200" y="2514600"/>
            <a:ext cx="5715000" cy="838200"/>
            <a:chOff x="1219200" y="2514600"/>
            <a:chExt cx="5715000" cy="838200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1219200" y="2514600"/>
              <a:ext cx="4648200" cy="0"/>
            </a:xfrm>
            <a:prstGeom prst="line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209800" y="2763748"/>
              <a:ext cx="2628900" cy="0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4038600" y="3048000"/>
              <a:ext cx="1828800" cy="0"/>
            </a:xfrm>
            <a:prstGeom prst="line">
              <a:avLst/>
            </a:prstGeom>
            <a:ln w="1270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048000" y="3352800"/>
              <a:ext cx="3886200" cy="0"/>
            </a:xfrm>
            <a:prstGeom prst="line">
              <a:avLst/>
            </a:prstGeom>
            <a:ln w="1270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5029200" y="3648891"/>
            <a:ext cx="2969619" cy="600891"/>
            <a:chOff x="5096691" y="3648891"/>
            <a:chExt cx="2969619" cy="600891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5096691" y="3648891"/>
              <a:ext cx="1828800" cy="0"/>
            </a:xfrm>
            <a:prstGeom prst="line">
              <a:avLst/>
            </a:prstGeom>
            <a:ln w="1270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6087291" y="3944982"/>
              <a:ext cx="1828800" cy="0"/>
            </a:xfrm>
            <a:prstGeom prst="line">
              <a:avLst/>
            </a:prstGeom>
            <a:ln w="1270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7261929" y="4249782"/>
              <a:ext cx="804381" cy="0"/>
            </a:xfrm>
            <a:prstGeom prst="line">
              <a:avLst/>
            </a:prstGeom>
            <a:ln w="1270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688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of Graph Coloring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Register Interference Graph (RIG):</a:t>
            </a:r>
          </a:p>
          <a:p>
            <a:pPr lvl="1"/>
            <a:r>
              <a:rPr lang="en-US" dirty="0" smtClean="0"/>
              <a:t>indicates whether there exists a point of time where both variables are live</a:t>
            </a:r>
          </a:p>
          <a:p>
            <a:pPr lvl="1"/>
            <a:r>
              <a:rPr lang="en-US" dirty="0" smtClean="0"/>
              <a:t>look at the sets of live variables at all progrma points after running live-variable analysis</a:t>
            </a:r>
          </a:p>
          <a:p>
            <a:pPr lvl="1"/>
            <a:r>
              <a:rPr lang="en-US" dirty="0" smtClean="0"/>
              <a:t>if two variables occur together, draw an edge</a:t>
            </a:r>
          </a:p>
          <a:p>
            <a:pPr lvl="1"/>
            <a:r>
              <a:rPr lang="en-US" dirty="0" smtClean="0"/>
              <a:t>we aim to assign different registers to such these variables</a:t>
            </a:r>
          </a:p>
          <a:p>
            <a:pPr lvl="1"/>
            <a:r>
              <a:rPr lang="en-US" dirty="0" smtClean="0"/>
              <a:t>finding assignment of variables to K registers: corresponds to coloring graph using K colors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84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 we need to do is </a:t>
            </a:r>
            <a:br>
              <a:rPr lang="en-US" dirty="0" smtClean="0"/>
            </a:br>
            <a:r>
              <a:rPr lang="en-US" dirty="0" smtClean="0"/>
              <a:t>solve graph coloring problem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457200" y="4572000"/>
            <a:ext cx="8534400" cy="1905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NP hard</a:t>
            </a:r>
          </a:p>
          <a:p>
            <a:r>
              <a:rPr lang="en-US" dirty="0" smtClean="0"/>
              <a:t>In practice, we have heuristics that work for typical graphs</a:t>
            </a:r>
          </a:p>
          <a:p>
            <a:r>
              <a:rPr lang="en-US" dirty="0" smtClean="0"/>
              <a:t>If we cannot fit it all variables into registers, </a:t>
            </a:r>
            <a:br>
              <a:rPr lang="en-US" dirty="0" smtClean="0"/>
            </a:br>
            <a:r>
              <a:rPr lang="en-US" dirty="0" smtClean="0"/>
              <a:t>perform a </a:t>
            </a:r>
            <a:r>
              <a:rPr lang="en-US" b="1" dirty="0" smtClean="0"/>
              <a:t>spill:</a:t>
            </a:r>
          </a:p>
          <a:p>
            <a:pPr marL="0" indent="0">
              <a:buNone/>
            </a:pPr>
            <a:r>
              <a:rPr lang="en-US" dirty="0" smtClean="0"/>
              <a:t>	store variable into memory and load later when needed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724749" y="1828800"/>
            <a:ext cx="3521998" cy="2223219"/>
            <a:chOff x="5665472" y="4671971"/>
            <a:chExt cx="2607056" cy="1691993"/>
          </a:xfrm>
        </p:grpSpPr>
        <p:sp>
          <p:nvSpPr>
            <p:cNvPr id="5" name="Rectangle 4"/>
            <p:cNvSpPr/>
            <p:nvPr/>
          </p:nvSpPr>
          <p:spPr>
            <a:xfrm>
              <a:off x="6411692" y="5324206"/>
              <a:ext cx="343195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y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7186609" y="5276001"/>
              <a:ext cx="449466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yz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934200" y="5806365"/>
              <a:ext cx="337480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665472" y="5648602"/>
              <a:ext cx="327959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z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616736" y="4798192"/>
              <a:ext cx="446038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xz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539463" y="4671971"/>
              <a:ext cx="461274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xy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957902" y="5277348"/>
              <a:ext cx="314626" cy="42870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r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6773004" y="4981743"/>
              <a:ext cx="281166" cy="9200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 flipV="1">
              <a:off x="5860351" y="5868647"/>
              <a:ext cx="1073849" cy="11892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552389" y="5555974"/>
              <a:ext cx="441230" cy="34581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6533989" y="5003965"/>
              <a:ext cx="102019" cy="36632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5860351" y="5555974"/>
              <a:ext cx="533400" cy="24334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5860351" y="4933107"/>
              <a:ext cx="718763" cy="795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21774" y="4893670"/>
              <a:ext cx="449906" cy="43732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7102122" y="5569664"/>
              <a:ext cx="162433" cy="30977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913587" y="4882010"/>
              <a:ext cx="722488" cy="9076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37469" y="5061139"/>
              <a:ext cx="243821" cy="27392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795013" y="5031654"/>
              <a:ext cx="248422" cy="3054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Arc 22"/>
            <p:cNvSpPr/>
            <p:nvPr/>
          </p:nvSpPr>
          <p:spPr>
            <a:xfrm rot="5225544">
              <a:off x="5775078" y="4793748"/>
              <a:ext cx="1521514" cy="1618917"/>
            </a:xfrm>
            <a:prstGeom prst="arc">
              <a:avLst>
                <a:gd name="adj1" fmla="val 16200000"/>
                <a:gd name="adj2" fmla="val 423895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47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16810</TotalTime>
  <Words>1402</Words>
  <Application>Microsoft Office PowerPoint</Application>
  <PresentationFormat>On-screen Show (4:3)</PresentationFormat>
  <Paragraphs>333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Wingdings</vt:lpstr>
      <vt:lpstr>Courier</vt:lpstr>
      <vt:lpstr>Office Theme</vt:lpstr>
      <vt:lpstr>Idea of Register Allocation</vt:lpstr>
      <vt:lpstr>Color Variables Avoid Overlap of Same Colors</vt:lpstr>
      <vt:lpstr>Color Variables Avoid Overlap of Same Colors</vt:lpstr>
      <vt:lpstr>How to assign colors to variables?</vt:lpstr>
      <vt:lpstr>Edges between members of each set</vt:lpstr>
      <vt:lpstr>Final interference graph</vt:lpstr>
      <vt:lpstr>Coloring interference graph</vt:lpstr>
      <vt:lpstr>Idea of Graph Coloring</vt:lpstr>
      <vt:lpstr>All we need to do is  solve graph coloring problem</vt:lpstr>
      <vt:lpstr>Heuristic for Coloring with K Colors</vt:lpstr>
      <vt:lpstr>Heuristic for Coloring with K Colors</vt:lpstr>
      <vt:lpstr>Use Computed Registers</vt:lpstr>
      <vt:lpstr>Summary of Heuristic for Coloring</vt:lpstr>
      <vt:lpstr>Conservative Coalescing</vt:lpstr>
      <vt:lpstr>Run Register Allocation Ex.3 use 4 registers, coallesce j=i</vt:lpstr>
      <vt:lpstr>Run Register Allocation Ex.3 use 3 registers, coallesce j=i</vt:lpstr>
      <vt:lpstr>Run Register Allocation Ex.3 use 4 registers, coallesce j=i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15</dc:title>
  <dc:creator>psuter</dc:creator>
  <cp:lastModifiedBy>sysadmin</cp:lastModifiedBy>
  <cp:revision>1300</cp:revision>
  <dcterms:created xsi:type="dcterms:W3CDTF">2009-12-16T09:41:49Z</dcterms:created>
  <dcterms:modified xsi:type="dcterms:W3CDTF">2013-12-11T00:21:06Z</dcterms:modified>
</cp:coreProperties>
</file>