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744" r:id="rId1"/>
  </p:sldMasterIdLst>
  <p:notesMasterIdLst>
    <p:notesMasterId r:id="rId17"/>
  </p:notesMasterIdLst>
  <p:sldIdLst>
    <p:sldId id="630" r:id="rId2"/>
    <p:sldId id="644" r:id="rId3"/>
    <p:sldId id="633" r:id="rId4"/>
    <p:sldId id="643" r:id="rId5"/>
    <p:sldId id="635" r:id="rId6"/>
    <p:sldId id="637" r:id="rId7"/>
    <p:sldId id="634" r:id="rId8"/>
    <p:sldId id="638" r:id="rId9"/>
    <p:sldId id="639" r:id="rId10"/>
    <p:sldId id="640" r:id="rId11"/>
    <p:sldId id="641" r:id="rId12"/>
    <p:sldId id="642" r:id="rId13"/>
    <p:sldId id="606" r:id="rId14"/>
    <p:sldId id="631" r:id="rId15"/>
    <p:sldId id="632" r:id="rId1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2" autoAdjust="0"/>
    <p:restoredTop sz="96973" autoAdjust="0"/>
  </p:normalViewPr>
  <p:slideViewPr>
    <p:cSldViewPr>
      <p:cViewPr varScale="1">
        <p:scale>
          <a:sx n="134" d="100"/>
          <a:sy n="134" d="100"/>
        </p:scale>
        <p:origin x="1092" y="114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BE9E9-CF38-416B-96C4-8D9F33EAF4D8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E23C-B908-4BE6-B759-298985D67EA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3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Data-flow </a:t>
            </a:r>
            <a:r>
              <a:rPr lang="fr-FR" dirty="0" err="1" smtClean="0"/>
              <a:t>analysis</a:t>
            </a:r>
            <a:r>
              <a:rPr lang="fr-FR" dirty="0" smtClean="0"/>
              <a:t> </a:t>
            </a:r>
            <a:r>
              <a:rPr lang="fr-FR" dirty="0" err="1" smtClean="0"/>
              <a:t>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               r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1: bottom     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2: [-128, 127]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3: [-128, 127]    [1]   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4: [-128, 127]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6: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9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               r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1: bottom     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2: [-128, 127]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3: [-128, 127]    [1]   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4: [-128, 127]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6: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63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               r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1: bottom     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2: [-128, 127]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3: [-128, 127]    [1]   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4: [-128, 127]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6: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,63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,63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[1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[0,64]</a:t>
            </a:r>
            <a:endParaRPr lang="sv-S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11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3. Draw </a:t>
            </a:r>
            <a:r>
              <a:rPr lang="en-US" sz="2800" dirty="0">
                <a:cs typeface="Courier New" panose="02070309020205020404" pitchFamily="49" charset="0"/>
              </a:rPr>
              <a:t>the control-flow graph for the following </a:t>
            </a:r>
            <a:r>
              <a:rPr lang="en-US" sz="2800" dirty="0" smtClean="0">
                <a:cs typeface="Courier New" panose="02070309020205020404" pitchFamily="49" charset="0"/>
              </a:rPr>
              <a:t>program,</a:t>
            </a:r>
            <a:r>
              <a:rPr lang="en-US" sz="2800" dirty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then</a:t>
            </a:r>
            <a:r>
              <a:rPr lang="fr-FR" sz="2800" dirty="0" smtClean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perform</a:t>
            </a:r>
            <a:r>
              <a:rPr lang="fr-FR" sz="2800" dirty="0" smtClean="0">
                <a:cs typeface="Courier New" panose="02070309020205020404" pitchFamily="49" charset="0"/>
              </a:rPr>
              <a:t> range </a:t>
            </a:r>
            <a:r>
              <a:rPr lang="fr-FR" sz="2800" dirty="0" err="1" smtClean="0">
                <a:cs typeface="Courier New" panose="02070309020205020404" pitchFamily="49" charset="0"/>
              </a:rPr>
              <a:t>analysis</a:t>
            </a:r>
            <a:r>
              <a:rPr lang="fr-FR" sz="2800" dirty="0" smtClean="0">
                <a:cs typeface="Courier New" panose="02070309020205020404" pitchFamily="49" charset="0"/>
              </a:rPr>
              <a:t>.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cs typeface="Courier New" panose="02070309020205020404" pitchFamily="49" charset="0"/>
              </a:rPr>
              <a:t>All </a:t>
            </a:r>
            <a:r>
              <a:rPr lang="fr-FR" sz="2000" dirty="0" err="1" smtClean="0">
                <a:cs typeface="Courier New" panose="02070309020205020404" pitchFamily="49" charset="0"/>
              </a:rPr>
              <a:t>integer</a:t>
            </a:r>
            <a:r>
              <a:rPr lang="fr-FR" sz="2000" dirty="0" smtClean="0">
                <a:cs typeface="Courier New" panose="02070309020205020404" pitchFamily="49" charset="0"/>
              </a:rPr>
              <a:t> range [-128,127]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 = 2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y = input()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(x == y)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do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y = y + 1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x = x + y + 3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 while (y &lt; 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else if (y &lt;= -1 &amp;&amp; y &gt;= -7)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y = y * y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y = x - 3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z = x/y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0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ara.epfl.ch/w/_media/cc12:cf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174"/>
          <a:stretch/>
        </p:blipFill>
        <p:spPr bwMode="auto">
          <a:xfrm>
            <a:off x="29029" y="1874838"/>
            <a:ext cx="463867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lara.epfl.ch/w/_media/cc12:cf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61"/>
          <a:stretch/>
        </p:blipFill>
        <p:spPr bwMode="auto">
          <a:xfrm>
            <a:off x="3857172" y="1417638"/>
            <a:ext cx="4638675" cy="541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3.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8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x           y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1:  bottom     bottom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2: [2, 2]    [-128, 127]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3: [2, 2]    [-128, 127]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4: [2, </a:t>
            </a:r>
            <a:r>
              <a:rPr lang="sv-S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127] 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[2, 3]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5: [2, </a:t>
            </a:r>
            <a:r>
              <a:rPr lang="sv-S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127] 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[3, 4]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6: [8, </a:t>
            </a:r>
            <a:r>
              <a:rPr lang="sv-S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127] 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[3, 4]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7: [2, 2]    [-128, 127]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8: [2, 2]    [-128, -1]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9: [2, 2]    [-7, -1]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10: [2, 2]    [-128, 127]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11: [2, 127]  [-1, 49]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12: [2, 127]  [-1, 49]    z: 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1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Draw </a:t>
            </a:r>
            <a:r>
              <a:rPr lang="en-US" sz="2800" dirty="0">
                <a:cs typeface="Courier New" panose="02070309020205020404" pitchFamily="49" charset="0"/>
              </a:rPr>
              <a:t>the control-flow graph for the following </a:t>
            </a:r>
            <a:r>
              <a:rPr lang="en-US" sz="2800" dirty="0" smtClean="0">
                <a:cs typeface="Courier New" panose="02070309020205020404" pitchFamily="49" charset="0"/>
              </a:rPr>
              <a:t>program, </a:t>
            </a:r>
            <a:r>
              <a:rPr lang="fr-FR" sz="2800" dirty="0" err="1" smtClean="0">
                <a:cs typeface="Courier New" panose="02070309020205020404" pitchFamily="49" charset="0"/>
              </a:rPr>
              <a:t>then</a:t>
            </a:r>
            <a:r>
              <a:rPr lang="fr-FR" sz="2800" dirty="0" smtClean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perform</a:t>
            </a:r>
            <a:r>
              <a:rPr lang="fr-FR" sz="2800" dirty="0" smtClean="0">
                <a:cs typeface="Courier New" panose="02070309020205020404" pitchFamily="49" charset="0"/>
              </a:rPr>
              <a:t> range </a:t>
            </a:r>
            <a:r>
              <a:rPr lang="fr-FR" sz="2800" dirty="0" err="1" smtClean="0">
                <a:cs typeface="Courier New" panose="02070309020205020404" pitchFamily="49" charset="0"/>
              </a:rPr>
              <a:t>analysis</a:t>
            </a:r>
            <a:r>
              <a:rPr lang="fr-FR" sz="2800" dirty="0" smtClean="0">
                <a:cs typeface="Courier New" panose="02070309020205020404" pitchFamily="49" charset="0"/>
              </a:rPr>
              <a:t>.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fr-FR" sz="2000" dirty="0" smtClean="0">
                <a:cs typeface="Courier New" panose="02070309020205020404" pitchFamily="49" charset="0"/>
              </a:rPr>
              <a:t>All </a:t>
            </a:r>
            <a:r>
              <a:rPr lang="fr-FR" sz="2000" dirty="0" err="1" smtClean="0">
                <a:cs typeface="Courier New" panose="02070309020205020404" pitchFamily="49" charset="0"/>
              </a:rPr>
              <a:t>integer</a:t>
            </a:r>
            <a:r>
              <a:rPr lang="fr-FR" sz="2000" dirty="0" smtClean="0">
                <a:cs typeface="Courier New" panose="02070309020205020404" pitchFamily="49" charset="0"/>
              </a:rPr>
              <a:t> range [-128…127]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5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3446"/>
            <a:ext cx="4419600" cy="371035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prog1: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50-a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-1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if(a &gt; b &amp;&amp; a &gt; c)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a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if(b &gt; c)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b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100/c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23446"/>
            <a:ext cx="4267200" cy="37103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prog2: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input()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1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 r = 1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 &lt; a) {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if( a % c == 0 ) r = c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 = c + 1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= 64/(64-r)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3733800"/>
            <a:ext cx="8686800" cy="3048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prog3: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2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input()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(x == y)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 = y + 1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x + y + 3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while (y &lt; 4)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else if (y &lt;= -1 &amp;&amp; y &gt;= -7)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y * y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x - 3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 = x/y</a:t>
            </a:r>
          </a:p>
        </p:txBody>
      </p:sp>
    </p:spTree>
    <p:extLst>
      <p:ext uri="{BB962C8B-B14F-4D97-AF65-F5344CB8AC3E}">
        <p14:creationId xmlns:p14="http://schemas.microsoft.com/office/powerpoint/2010/main" val="11234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1. Draw </a:t>
            </a:r>
            <a:r>
              <a:rPr lang="en-US" sz="2800" dirty="0">
                <a:cs typeface="Courier New" panose="02070309020205020404" pitchFamily="49" charset="0"/>
              </a:rPr>
              <a:t>the control-flow graph for the following </a:t>
            </a:r>
            <a:r>
              <a:rPr lang="en-US" sz="2800" dirty="0" smtClean="0">
                <a:cs typeface="Courier New" panose="02070309020205020404" pitchFamily="49" charset="0"/>
              </a:rPr>
              <a:t>program, </a:t>
            </a:r>
            <a:r>
              <a:rPr lang="fr-FR" sz="2800" dirty="0" err="1" smtClean="0">
                <a:cs typeface="Courier New" panose="02070309020205020404" pitchFamily="49" charset="0"/>
              </a:rPr>
              <a:t>then</a:t>
            </a:r>
            <a:r>
              <a:rPr lang="fr-FR" sz="2800" dirty="0" smtClean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perform</a:t>
            </a:r>
            <a:r>
              <a:rPr lang="fr-FR" sz="2800" dirty="0" smtClean="0">
                <a:cs typeface="Courier New" panose="02070309020205020404" pitchFamily="49" charset="0"/>
              </a:rPr>
              <a:t> range </a:t>
            </a:r>
            <a:r>
              <a:rPr lang="fr-FR" sz="2800" dirty="0" err="1" smtClean="0">
                <a:cs typeface="Courier New" panose="02070309020205020404" pitchFamily="49" charset="0"/>
              </a:rPr>
              <a:t>analysis</a:t>
            </a:r>
            <a:r>
              <a:rPr lang="fr-FR" sz="2800" dirty="0" smtClean="0">
                <a:cs typeface="Courier New" panose="02070309020205020404" pitchFamily="49" charset="0"/>
              </a:rPr>
              <a:t>.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cs typeface="Courier New" panose="02070309020205020404" pitchFamily="49" charset="0"/>
              </a:rPr>
              <a:t>All </a:t>
            </a:r>
            <a:r>
              <a:rPr lang="fr-FR" sz="2000" dirty="0" err="1" smtClean="0">
                <a:cs typeface="Courier New" panose="02070309020205020404" pitchFamily="49" charset="0"/>
              </a:rPr>
              <a:t>integer</a:t>
            </a:r>
            <a:r>
              <a:rPr lang="fr-FR" sz="2000" dirty="0" smtClean="0">
                <a:cs typeface="Courier New" panose="02070309020205020404" pitchFamily="49" charset="0"/>
              </a:rPr>
              <a:t> range [-128…127]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50-a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-1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if(a &gt; b &amp;&amp; a &gt; c)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a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if(b &gt; c)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b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100/c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3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1. Solution</a:t>
            </a:r>
            <a:endParaRPr lang="en-US" dirty="0"/>
          </a:p>
        </p:txBody>
      </p:sp>
      <p:sp>
        <p:nvSpPr>
          <p:cNvPr id="2" name="Ellipse 1"/>
          <p:cNvSpPr/>
          <p:nvPr/>
        </p:nvSpPr>
        <p:spPr>
          <a:xfrm>
            <a:off x="762000" y="1417638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1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58371" y="2819400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2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58371" y="4203019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3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4" name="Connecteur droit avec flèche 3"/>
          <p:cNvCxnSpPr>
            <a:stCxn id="2" idx="4"/>
            <a:endCxn id="7" idx="0"/>
          </p:cNvCxnSpPr>
          <p:nvPr/>
        </p:nvCxnSpPr>
        <p:spPr>
          <a:xfrm flipH="1">
            <a:off x="1315217" y="2255838"/>
            <a:ext cx="3629" cy="5635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7" idx="4"/>
            <a:endCxn id="8" idx="0"/>
          </p:cNvCxnSpPr>
          <p:nvPr/>
        </p:nvCxnSpPr>
        <p:spPr>
          <a:xfrm>
            <a:off x="1315217" y="3657600"/>
            <a:ext cx="0" cy="5454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447800" y="232573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input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458686" y="367574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50-a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758371" y="5563505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4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302377" y="5041219"/>
            <a:ext cx="0" cy="5454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73195" y="508746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285534" y="55519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 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345605" y="507985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 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1" name="Connecteur droit avec flèche 20"/>
          <p:cNvCxnSpPr>
            <a:stCxn id="15" idx="6"/>
            <a:endCxn id="24" idx="2"/>
          </p:cNvCxnSpPr>
          <p:nvPr/>
        </p:nvCxnSpPr>
        <p:spPr>
          <a:xfrm>
            <a:off x="1872063" y="5982605"/>
            <a:ext cx="388766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5759730" y="5563505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</a:rPr>
              <a:t>5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25" name="Connecteur droit avec flèche 24"/>
          <p:cNvCxnSpPr>
            <a:stCxn id="24" idx="0"/>
          </p:cNvCxnSpPr>
          <p:nvPr/>
        </p:nvCxnSpPr>
        <p:spPr>
          <a:xfrm flipV="1">
            <a:off x="6316576" y="4879970"/>
            <a:ext cx="0" cy="6835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5" idx="7"/>
            <a:endCxn id="35" idx="3"/>
          </p:cNvCxnSpPr>
          <p:nvPr/>
        </p:nvCxnSpPr>
        <p:spPr>
          <a:xfrm flipV="1">
            <a:off x="1708967" y="4353020"/>
            <a:ext cx="1930702" cy="1333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2535396" y="5033018"/>
            <a:ext cx="1310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!(a &gt; b)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5759730" y="4055511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6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3476573" y="3637572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7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36" name="Connecteur droit avec flèche 35"/>
          <p:cNvCxnSpPr>
            <a:stCxn id="24" idx="1"/>
            <a:endCxn id="35" idx="5"/>
          </p:cNvCxnSpPr>
          <p:nvPr/>
        </p:nvCxnSpPr>
        <p:spPr>
          <a:xfrm flipH="1" flipV="1">
            <a:off x="4427169" y="4353020"/>
            <a:ext cx="1495657" cy="1333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4033419" y="4993721"/>
            <a:ext cx="138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!(a &gt; c)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068674" y="2891642"/>
            <a:ext cx="138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&gt; 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687806" y="3531962"/>
            <a:ext cx="138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!(b &gt; c)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4" name="Connecteur droit avec flèche 43"/>
          <p:cNvCxnSpPr>
            <a:endCxn id="51" idx="4"/>
          </p:cNvCxnSpPr>
          <p:nvPr/>
        </p:nvCxnSpPr>
        <p:spPr>
          <a:xfrm flipV="1">
            <a:off x="6316576" y="2397440"/>
            <a:ext cx="36501" cy="165807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6345605" y="319542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8" name="Connecteur droit avec flèche 47"/>
          <p:cNvCxnSpPr>
            <a:endCxn id="51" idx="3"/>
          </p:cNvCxnSpPr>
          <p:nvPr/>
        </p:nvCxnSpPr>
        <p:spPr>
          <a:xfrm flipV="1">
            <a:off x="4560347" y="2274688"/>
            <a:ext cx="1398980" cy="15376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Ellipse 50"/>
          <p:cNvSpPr/>
          <p:nvPr/>
        </p:nvSpPr>
        <p:spPr>
          <a:xfrm>
            <a:off x="5796231" y="1559240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9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55" name="Connecteur droit avec flèche 54"/>
          <p:cNvCxnSpPr/>
          <p:nvPr/>
        </p:nvCxnSpPr>
        <p:spPr>
          <a:xfrm flipV="1">
            <a:off x="4007130" y="2436017"/>
            <a:ext cx="26289" cy="12024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4772671" y="1572712"/>
            <a:ext cx="98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3476573" y="1593911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8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>
            <a:endCxn id="51" idx="2"/>
          </p:cNvCxnSpPr>
          <p:nvPr/>
        </p:nvCxnSpPr>
        <p:spPr>
          <a:xfrm flipV="1">
            <a:off x="4560347" y="1978340"/>
            <a:ext cx="1235884" cy="58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Ellipse 69"/>
          <p:cNvSpPr/>
          <p:nvPr/>
        </p:nvSpPr>
        <p:spPr>
          <a:xfrm>
            <a:off x="8129954" y="1570996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10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6911437" y="1541097"/>
            <a:ext cx="150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c=100/c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2" name="Connecteur droit avec flèche 71"/>
          <p:cNvCxnSpPr/>
          <p:nvPr/>
        </p:nvCxnSpPr>
        <p:spPr>
          <a:xfrm flipV="1">
            <a:off x="6880005" y="1942044"/>
            <a:ext cx="1235884" cy="58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7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              b               c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         bottom          bottom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[-128, 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bottom          bottom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[-128, 127]   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[-77;127]       bottom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[-128, 127]    [-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77;127]       [-1]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 [-76,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127]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77;126]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[-1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 [0,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127]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[-77;126]       [-1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7: [-128, 127]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77;127]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[-1]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8: [-128,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127] 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[0;127]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[-1]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9: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[-128,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127]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77;127]       [0,127]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:[-128,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127</a:t>
            </a:r>
            <a:r>
              <a:rPr lang="sv-SE" sz="240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sv-SE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[-77;127]       </a:t>
            </a:r>
            <a:r>
              <a:rPr lang="sv-S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[0,100]</a:t>
            </a:r>
            <a:endParaRPr lang="sv-S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83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2. Draw </a:t>
            </a:r>
            <a:r>
              <a:rPr lang="en-US" sz="2800" dirty="0">
                <a:cs typeface="Courier New" panose="02070309020205020404" pitchFamily="49" charset="0"/>
              </a:rPr>
              <a:t>the control-flow graph for the following </a:t>
            </a:r>
            <a:r>
              <a:rPr lang="en-US" sz="2800" dirty="0" smtClean="0">
                <a:cs typeface="Courier New" panose="02070309020205020404" pitchFamily="49" charset="0"/>
              </a:rPr>
              <a:t>program, </a:t>
            </a:r>
            <a:r>
              <a:rPr lang="fr-FR" sz="2800" dirty="0" err="1" smtClean="0">
                <a:cs typeface="Courier New" panose="02070309020205020404" pitchFamily="49" charset="0"/>
              </a:rPr>
              <a:t>then</a:t>
            </a:r>
            <a:r>
              <a:rPr lang="fr-FR" sz="2800" dirty="0" smtClean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perform</a:t>
            </a:r>
            <a:r>
              <a:rPr lang="fr-FR" sz="2800" dirty="0" smtClean="0">
                <a:cs typeface="Courier New" panose="02070309020205020404" pitchFamily="49" charset="0"/>
              </a:rPr>
              <a:t> range </a:t>
            </a:r>
            <a:r>
              <a:rPr lang="fr-FR" sz="2800" dirty="0" err="1" smtClean="0">
                <a:cs typeface="Courier New" panose="02070309020205020404" pitchFamily="49" charset="0"/>
              </a:rPr>
              <a:t>analysis</a:t>
            </a:r>
            <a:r>
              <a:rPr lang="fr-FR" sz="2800" dirty="0" smtClean="0">
                <a:cs typeface="Courier New" panose="02070309020205020404" pitchFamily="49" charset="0"/>
              </a:rPr>
              <a:t>.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cs typeface="Courier New" panose="02070309020205020404" pitchFamily="49" charset="0"/>
              </a:rPr>
              <a:t>All </a:t>
            </a:r>
            <a:r>
              <a:rPr lang="fr-FR" sz="2000" dirty="0" err="1" smtClean="0">
                <a:cs typeface="Courier New" panose="02070309020205020404" pitchFamily="49" charset="0"/>
              </a:rPr>
              <a:t>integer</a:t>
            </a:r>
            <a:r>
              <a:rPr lang="fr-FR" sz="2000" dirty="0" smtClean="0">
                <a:cs typeface="Courier New" panose="02070309020205020404" pitchFamily="49" charset="0"/>
              </a:rPr>
              <a:t> range [-128,127]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1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 r = 1</a:t>
            </a:r>
          </a:p>
          <a:p>
            <a:pPr marL="0" indent="0">
              <a:buNone/>
            </a:pP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 &lt; a)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 a % c == 0 ) r = c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c + 1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= 64/(64-r)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6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2. Solution</a:t>
            </a:r>
            <a:endParaRPr lang="en-US" dirty="0"/>
          </a:p>
        </p:txBody>
      </p:sp>
      <p:sp>
        <p:nvSpPr>
          <p:cNvPr id="2" name="Ellipse 1"/>
          <p:cNvSpPr/>
          <p:nvPr/>
        </p:nvSpPr>
        <p:spPr>
          <a:xfrm>
            <a:off x="762000" y="1417638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1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58371" y="2819400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2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58371" y="4203019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3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4" name="Connecteur droit avec flèche 3"/>
          <p:cNvCxnSpPr>
            <a:stCxn id="2" idx="4"/>
            <a:endCxn id="7" idx="0"/>
          </p:cNvCxnSpPr>
          <p:nvPr/>
        </p:nvCxnSpPr>
        <p:spPr>
          <a:xfrm flipH="1">
            <a:off x="1315217" y="2255838"/>
            <a:ext cx="3629" cy="5635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7" idx="4"/>
            <a:endCxn id="8" idx="0"/>
          </p:cNvCxnSpPr>
          <p:nvPr/>
        </p:nvCxnSpPr>
        <p:spPr>
          <a:xfrm>
            <a:off x="1315217" y="3657600"/>
            <a:ext cx="0" cy="5454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447800" y="232573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input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70606" y="3719595"/>
            <a:ext cx="94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758371" y="5563505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4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302377" y="5041219"/>
            <a:ext cx="0" cy="5454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73195" y="508746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285534" y="55519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&lt; 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345604" y="5079853"/>
            <a:ext cx="1784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a%C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1" name="Connecteur droit avec flèche 20"/>
          <p:cNvCxnSpPr>
            <a:stCxn id="15" idx="6"/>
            <a:endCxn id="24" idx="2"/>
          </p:cNvCxnSpPr>
          <p:nvPr/>
        </p:nvCxnSpPr>
        <p:spPr>
          <a:xfrm>
            <a:off x="1872063" y="5982605"/>
            <a:ext cx="388766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5759730" y="5563505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</a:rPr>
              <a:t>5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25" name="Connecteur droit avec flèche 24"/>
          <p:cNvCxnSpPr>
            <a:stCxn id="24" idx="0"/>
          </p:cNvCxnSpPr>
          <p:nvPr/>
        </p:nvCxnSpPr>
        <p:spPr>
          <a:xfrm flipV="1">
            <a:off x="6316576" y="4879970"/>
            <a:ext cx="0" cy="6835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5" idx="7"/>
            <a:endCxn id="58" idx="2"/>
          </p:cNvCxnSpPr>
          <p:nvPr/>
        </p:nvCxnSpPr>
        <p:spPr>
          <a:xfrm flipV="1">
            <a:off x="1708967" y="2605599"/>
            <a:ext cx="1865736" cy="30806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 rot="17930005">
            <a:off x="1960031" y="3541409"/>
            <a:ext cx="1310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!(c &lt; a)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5759730" y="4055511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6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3476573" y="3637572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7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36" name="Connecteur droit avec flèche 35"/>
          <p:cNvCxnSpPr>
            <a:stCxn id="24" idx="1"/>
            <a:endCxn id="35" idx="5"/>
          </p:cNvCxnSpPr>
          <p:nvPr/>
        </p:nvCxnSpPr>
        <p:spPr>
          <a:xfrm flipH="1" flipV="1">
            <a:off x="4427169" y="4353020"/>
            <a:ext cx="1495657" cy="1333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4122250" y="5096919"/>
            <a:ext cx="138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a%c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4" name="Connecteur droit avec flèche 43"/>
          <p:cNvCxnSpPr>
            <a:stCxn id="34" idx="2"/>
            <a:endCxn id="35" idx="6"/>
          </p:cNvCxnSpPr>
          <p:nvPr/>
        </p:nvCxnSpPr>
        <p:spPr>
          <a:xfrm flipH="1" flipV="1">
            <a:off x="4590265" y="4056672"/>
            <a:ext cx="1169465" cy="4179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4972789" y="386419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7399788" y="2141538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9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4870801" y="2165300"/>
            <a:ext cx="2528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64/(64-r)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3574703" y="2186499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8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>
            <a:stCxn id="58" idx="6"/>
            <a:endCxn id="51" idx="2"/>
          </p:cNvCxnSpPr>
          <p:nvPr/>
        </p:nvCxnSpPr>
        <p:spPr>
          <a:xfrm flipV="1">
            <a:off x="4688395" y="2560638"/>
            <a:ext cx="2711393" cy="4496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35" idx="3"/>
            <a:endCxn id="15" idx="7"/>
          </p:cNvCxnSpPr>
          <p:nvPr/>
        </p:nvCxnSpPr>
        <p:spPr>
          <a:xfrm flipH="1">
            <a:off x="1708967" y="4353020"/>
            <a:ext cx="1930702" cy="1333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2485724" y="5046524"/>
            <a:ext cx="1241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c+1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2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               r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1: bottom     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2: [-128, 127]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3: [-128, 127]    [1]   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4: [-128, 127]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6: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8: [-128, 1]      [1]             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9: [-128, 1]      [1]             [1]</a:t>
            </a: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5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13580</TotalTime>
  <Words>1249</Words>
  <Application>Microsoft Office PowerPoint</Application>
  <PresentationFormat>Affichage à l'écran (4:3)</PresentationFormat>
  <Paragraphs>200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Calibri</vt:lpstr>
      <vt:lpstr>Arial</vt:lpstr>
      <vt:lpstr>Courier New</vt:lpstr>
      <vt:lpstr>Office Theme</vt:lpstr>
      <vt:lpstr>Data-flow analysis exercises</vt:lpstr>
      <vt:lpstr>Présentation PowerPoint</vt:lpstr>
      <vt:lpstr>Présentation PowerPoint</vt:lpstr>
      <vt:lpstr>Présentation PowerPoint</vt:lpstr>
      <vt:lpstr>1. Solution</vt:lpstr>
      <vt:lpstr>1. Range analysis</vt:lpstr>
      <vt:lpstr>Présentation PowerPoint</vt:lpstr>
      <vt:lpstr>2. Solution</vt:lpstr>
      <vt:lpstr>2. Range analysis</vt:lpstr>
      <vt:lpstr>2. Range analysis</vt:lpstr>
      <vt:lpstr>2. Range analysis</vt:lpstr>
      <vt:lpstr>2. Range analysis</vt:lpstr>
      <vt:lpstr>Présentation PowerPoint</vt:lpstr>
      <vt:lpstr>3. Solution</vt:lpstr>
      <vt:lpstr>3. Range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15</dc:title>
  <dc:creator>psuter</dc:creator>
  <cp:lastModifiedBy>Mikaël Mayer</cp:lastModifiedBy>
  <cp:revision>1159</cp:revision>
  <dcterms:created xsi:type="dcterms:W3CDTF">2009-12-16T09:41:49Z</dcterms:created>
  <dcterms:modified xsi:type="dcterms:W3CDTF">2013-12-16T14:23:18Z</dcterms:modified>
</cp:coreProperties>
</file>