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918" r:id="rId2"/>
    <p:sldId id="933" r:id="rId3"/>
    <p:sldId id="845" r:id="rId4"/>
    <p:sldId id="919" r:id="rId5"/>
    <p:sldId id="920" r:id="rId6"/>
    <p:sldId id="921" r:id="rId7"/>
    <p:sldId id="927" r:id="rId8"/>
    <p:sldId id="928" r:id="rId9"/>
    <p:sldId id="922" r:id="rId10"/>
    <p:sldId id="929" r:id="rId11"/>
    <p:sldId id="924" r:id="rId12"/>
    <p:sldId id="930" r:id="rId13"/>
    <p:sldId id="925" r:id="rId14"/>
    <p:sldId id="944" r:id="rId15"/>
    <p:sldId id="945" r:id="rId16"/>
    <p:sldId id="931" r:id="rId17"/>
    <p:sldId id="923" r:id="rId18"/>
    <p:sldId id="935" r:id="rId19"/>
    <p:sldId id="936" r:id="rId20"/>
    <p:sldId id="932" r:id="rId21"/>
    <p:sldId id="934" r:id="rId22"/>
    <p:sldId id="937" r:id="rId23"/>
    <p:sldId id="938" r:id="rId24"/>
    <p:sldId id="939" r:id="rId25"/>
    <p:sldId id="940" r:id="rId26"/>
    <p:sldId id="941" r:id="rId27"/>
    <p:sldId id="942" r:id="rId28"/>
    <p:sldId id="926" r:id="rId29"/>
    <p:sldId id="946" r:id="rId30"/>
    <p:sldId id="947" r:id="rId31"/>
    <p:sldId id="948" r:id="rId32"/>
    <p:sldId id="949" r:id="rId33"/>
    <p:sldId id="950" r:id="rId34"/>
    <p:sldId id="951" r:id="rId35"/>
    <p:sldId id="955" r:id="rId36"/>
    <p:sldId id="954" r:id="rId37"/>
    <p:sldId id="943" r:id="rId38"/>
    <p:sldId id="952" r:id="rId39"/>
    <p:sldId id="953" r:id="rId40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43"/>
      <p:bold r:id="rId44"/>
      <p:italic r:id="rId45"/>
      <p:boldItalic r:id="rId46"/>
    </p:embeddedFont>
  </p:embeddedFontLst>
  <p:custDataLst>
    <p:tags r:id="rId4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6179" autoAdjust="0"/>
  </p:normalViewPr>
  <p:slideViewPr>
    <p:cSldViewPr snapToGrid="0">
      <p:cViewPr varScale="1">
        <p:scale>
          <a:sx n="73" d="100"/>
          <a:sy n="73" d="100"/>
        </p:scale>
        <p:origin x="-13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84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1.fntdata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4.fntdata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76101C-D557-4437-9B0C-D724BA3FFD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7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028996"/>
          </a:xfrm>
        </p:spPr>
        <p:txBody>
          <a:bodyPr/>
          <a:lstStyle/>
          <a:p>
            <a:r>
              <a:rPr lang="en-US" dirty="0" smtClean="0"/>
              <a:t>Review: Printing Trees into Bytecodes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9" y="1010192"/>
            <a:ext cx="8865325" cy="571282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To evaluate e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*e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interpreter</a:t>
            </a:r>
          </a:p>
          <a:p>
            <a:pPr lvl="1"/>
            <a:r>
              <a:rPr lang="en-US" sz="2000" dirty="0" smtClean="0"/>
              <a:t>evaluates e</a:t>
            </a:r>
            <a:r>
              <a:rPr lang="en-US" sz="2000" baseline="-25000" dirty="0" smtClean="0"/>
              <a:t>1</a:t>
            </a:r>
          </a:p>
          <a:p>
            <a:pPr lvl="1"/>
            <a:r>
              <a:rPr lang="en-US" sz="2000" dirty="0" smtClean="0"/>
              <a:t>evaluates e</a:t>
            </a:r>
            <a:r>
              <a:rPr lang="en-US" sz="2000" baseline="-25000" dirty="0" smtClean="0"/>
              <a:t>2</a:t>
            </a:r>
          </a:p>
          <a:p>
            <a:pPr lvl="1"/>
            <a:r>
              <a:rPr lang="en-US" sz="2000" dirty="0" smtClean="0"/>
              <a:t>combines the result using *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Compiler for  e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*e</a:t>
            </a:r>
            <a:r>
              <a:rPr lang="en-US" sz="2400" baseline="-25000" dirty="0" smtClean="0">
                <a:solidFill>
                  <a:srgbClr val="002060"/>
                </a:solidFill>
              </a:rPr>
              <a:t>2  </a:t>
            </a:r>
            <a:r>
              <a:rPr lang="en-US" sz="2400" dirty="0" smtClean="0">
                <a:solidFill>
                  <a:srgbClr val="002060"/>
                </a:solidFill>
              </a:rPr>
              <a:t>emits: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code for e</a:t>
            </a:r>
            <a:r>
              <a:rPr lang="en-US" sz="2000" baseline="-25000" dirty="0" smtClean="0">
                <a:solidFill>
                  <a:srgbClr val="002060"/>
                </a:solidFill>
              </a:rPr>
              <a:t>1 </a:t>
            </a:r>
            <a:r>
              <a:rPr lang="en-US" sz="2000" dirty="0" smtClean="0">
                <a:solidFill>
                  <a:srgbClr val="002060"/>
                </a:solidFill>
              </a:rPr>
              <a:t>that leaves result on the stack, followed by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code for e</a:t>
            </a:r>
            <a:r>
              <a:rPr lang="en-US" sz="2000" baseline="-25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that leaves result on the stack, </a:t>
            </a:r>
            <a:r>
              <a:rPr lang="en-US" sz="2000" dirty="0">
                <a:solidFill>
                  <a:srgbClr val="002060"/>
                </a:solidFill>
              </a:rPr>
              <a:t>followed by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arithmetic instruction that takes values from the stack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and leaves the result on the stack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b="1" dirty="0" smtClean="0"/>
              <a:t>  def </a:t>
            </a:r>
            <a:r>
              <a:rPr lang="en-US" sz="2400" dirty="0" smtClean="0"/>
              <a:t>compile(e </a:t>
            </a:r>
            <a:r>
              <a:rPr lang="en-US" sz="2400" dirty="0"/>
              <a:t>: Expr) : </a:t>
            </a:r>
            <a:r>
              <a:rPr lang="en-US" sz="2400" dirty="0" smtClean="0"/>
              <a:t>List[Bytecode] </a:t>
            </a:r>
            <a:r>
              <a:rPr lang="en-US" sz="2400" dirty="0"/>
              <a:t>= e </a:t>
            </a:r>
            <a:r>
              <a:rPr lang="en-US" sz="2400" b="1" dirty="0"/>
              <a:t>match</a:t>
            </a:r>
            <a:r>
              <a:rPr lang="en-US" sz="2400" dirty="0"/>
              <a:t> </a:t>
            </a:r>
            <a:r>
              <a:rPr lang="en-US" sz="2400" dirty="0" smtClean="0"/>
              <a:t>{ </a:t>
            </a:r>
            <a:r>
              <a:rPr lang="en-US" sz="2400" b="1" dirty="0" smtClean="0">
                <a:solidFill>
                  <a:srgbClr val="008000"/>
                </a:solidFill>
              </a:rPr>
              <a:t>// ~ postfix printer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US" sz="2400" b="1" dirty="0"/>
              <a:t>    case</a:t>
            </a:r>
            <a:r>
              <a:rPr lang="en-US" sz="2400" dirty="0"/>
              <a:t> Var(id) </a:t>
            </a:r>
            <a:r>
              <a:rPr lang="en-US" sz="2400" dirty="0" smtClean="0"/>
              <a:t>=&gt; List(</a:t>
            </a:r>
            <a:r>
              <a:rPr lang="en-US" sz="2400" b="1" dirty="0" smtClean="0">
                <a:solidFill>
                  <a:srgbClr val="C00000"/>
                </a:solidFill>
              </a:rPr>
              <a:t>ILoad</a:t>
            </a:r>
            <a:r>
              <a:rPr lang="en-US" sz="2400" dirty="0" smtClean="0"/>
              <a:t>(slotFor(id)))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    case </a:t>
            </a:r>
            <a:r>
              <a:rPr lang="en-US" sz="2400" dirty="0" smtClean="0"/>
              <a:t>Plus(e1,e2)  </a:t>
            </a:r>
            <a:r>
              <a:rPr lang="en-US" sz="2400" dirty="0"/>
              <a:t>=&gt; </a:t>
            </a:r>
            <a:r>
              <a:rPr lang="en-US" sz="2400" dirty="0" smtClean="0"/>
              <a:t>compile(e1) </a:t>
            </a:r>
            <a:r>
              <a:rPr lang="en-US" sz="2400" dirty="0"/>
              <a:t>::: </a:t>
            </a:r>
            <a:r>
              <a:rPr lang="en-US" sz="2400" dirty="0" smtClean="0"/>
              <a:t>compile(e2) </a:t>
            </a:r>
            <a:r>
              <a:rPr lang="en-US" sz="2400" dirty="0"/>
              <a:t>::: </a:t>
            </a:r>
            <a:r>
              <a:rPr lang="en-US" sz="2400" dirty="0" smtClean="0"/>
              <a:t>List(</a:t>
            </a:r>
            <a:r>
              <a:rPr lang="en-US" sz="2400" b="1" dirty="0" smtClean="0">
                <a:solidFill>
                  <a:srgbClr val="C00000"/>
                </a:solidFill>
              </a:rPr>
              <a:t>IAdd</a:t>
            </a:r>
            <a:r>
              <a:rPr lang="en-US" sz="2400" dirty="0"/>
              <a:t>())</a:t>
            </a:r>
          </a:p>
          <a:p>
            <a:pPr marL="0" indent="0">
              <a:buNone/>
            </a:pPr>
            <a:r>
              <a:rPr lang="en-US" sz="2400" b="1" dirty="0"/>
              <a:t>    case</a:t>
            </a:r>
            <a:r>
              <a:rPr lang="en-US" sz="2400" dirty="0"/>
              <a:t> </a:t>
            </a:r>
            <a:r>
              <a:rPr lang="en-US" sz="2400" dirty="0" smtClean="0"/>
              <a:t>Times(e1,e2) </a:t>
            </a:r>
            <a:r>
              <a:rPr lang="en-US" sz="2400" dirty="0"/>
              <a:t>=&gt; </a:t>
            </a:r>
            <a:r>
              <a:rPr lang="en-US" sz="2400" dirty="0" smtClean="0"/>
              <a:t>compile(e1) </a:t>
            </a:r>
            <a:r>
              <a:rPr lang="en-US" sz="2400" dirty="0"/>
              <a:t>::: </a:t>
            </a:r>
            <a:r>
              <a:rPr lang="en-US" sz="2400" dirty="0" smtClean="0"/>
              <a:t>compile(e2) </a:t>
            </a:r>
            <a:r>
              <a:rPr lang="en-US" sz="2400" dirty="0"/>
              <a:t>::: </a:t>
            </a:r>
            <a:r>
              <a:rPr lang="en-US" sz="2400" dirty="0" smtClean="0"/>
              <a:t>List(</a:t>
            </a:r>
            <a:r>
              <a:rPr lang="en-US" sz="2400" b="1" dirty="0" smtClean="0">
                <a:solidFill>
                  <a:srgbClr val="C00000"/>
                </a:solidFill>
              </a:rPr>
              <a:t>IMul</a:t>
            </a:r>
            <a:r>
              <a:rPr lang="en-US" sz="2400" dirty="0" smtClean="0"/>
              <a:t>())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… 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560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0391"/>
          </a:xfrm>
        </p:spPr>
        <p:txBody>
          <a:bodyPr/>
          <a:lstStyle/>
          <a:p>
            <a:r>
              <a:rPr lang="en-US" b="1" dirty="0" smtClean="0"/>
              <a:t>ifeq</a:t>
            </a:r>
            <a:r>
              <a:rPr lang="en-US" dirty="0" smtClean="0"/>
              <a:t> instruction from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" y="1158240"/>
            <a:ext cx="4328160" cy="55299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if</a:t>
            </a:r>
            <a:r>
              <a:rPr lang="en-US" sz="1800" dirty="0">
                <a:solidFill>
                  <a:schemeClr val="tx1"/>
                </a:solidFill>
              </a:rPr>
              <a:t>&lt;cond&gt;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Branch </a:t>
            </a:r>
            <a:r>
              <a:rPr lang="en-US" sz="1800" dirty="0">
                <a:solidFill>
                  <a:schemeClr val="tx1"/>
                </a:solidFill>
              </a:rPr>
              <a:t>if int comparison with zero succeeds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if&lt;cond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branchbyte1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branchbyte2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ifeq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153 (0x99)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ifne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154 (0x9a)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iflt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155 (0x9b)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ifge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156 (0x9c)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ifgt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157 (0x9d)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ifle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158 (0x9e)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Operand Stack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..., </a:t>
            </a:r>
            <a:r>
              <a:rPr lang="en-US" sz="1800" dirty="0">
                <a:solidFill>
                  <a:schemeClr val="tx1"/>
                </a:solidFill>
              </a:rPr>
              <a:t>value </a:t>
            </a:r>
            <a:r>
              <a:rPr lang="en-US" sz="1800" dirty="0" smtClean="0">
                <a:solidFill>
                  <a:schemeClr val="tx1"/>
                </a:solidFill>
              </a:rPr>
              <a:t>→...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The </a:t>
            </a:r>
            <a:r>
              <a:rPr lang="en-US" sz="1800" dirty="0">
                <a:solidFill>
                  <a:schemeClr val="tx1"/>
                </a:solidFill>
              </a:rPr>
              <a:t>value must be of type int. It is popped from the operand stack and compared </a:t>
            </a:r>
            <a:r>
              <a:rPr lang="en-US" sz="1800" dirty="0" smtClean="0">
                <a:solidFill>
                  <a:schemeClr val="tx1"/>
                </a:solidFill>
              </a:rPr>
              <a:t>against </a:t>
            </a:r>
            <a:r>
              <a:rPr lang="en-US" sz="1800" dirty="0">
                <a:solidFill>
                  <a:schemeClr val="tx1"/>
                </a:solidFill>
              </a:rPr>
              <a:t>zero. All comparisons are signed. 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71452"/>
            <a:ext cx="4347754" cy="5381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The results of the comparisons are as follows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ifeq succeeds if and only if value =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ifne succeeds if and only if value ≠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iflt succeeds if and only if value &lt;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ifle succeeds if and only if value ≤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ifgt succeeds if and only if value &gt; 0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ifge succeeds if and only if value ≥ 0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If the comparison succeeds, the unsigned branchbyte1 and branchbyte2 are used to construct a signed 16-bit offset, where the offset is calculated to be (branchbyte1 &lt;&lt; 8) | branchbyte2. Execution then proceeds at that offset from the address of the opcode of this if&lt;cond&gt; instruction. The target address must be that of an opcode of an instruction within the method that contains this if&lt;cond&gt; instruction.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Otherwise</a:t>
            </a:r>
            <a:r>
              <a:rPr lang="en-US" sz="1600" dirty="0">
                <a:solidFill>
                  <a:schemeClr val="tx1"/>
                </a:solidFill>
              </a:rPr>
              <a:t>, execution proceeds at the address of the instruction following this if&lt;cond&gt; instruction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6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If Statement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using compilation of 0/1 for condition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def </a:t>
            </a:r>
            <a:r>
              <a:rPr lang="en-US" sz="2400" dirty="0">
                <a:solidFill>
                  <a:srgbClr val="000000"/>
                </a:solidFill>
              </a:rPr>
              <a:t>compileStmt(e : Stmt) : List[Bytecode] = e </a:t>
            </a:r>
            <a:r>
              <a:rPr lang="en-US" sz="2400" b="1" dirty="0">
                <a:solidFill>
                  <a:srgbClr val="000000"/>
                </a:solidFill>
              </a:rPr>
              <a:t>match</a:t>
            </a:r>
            <a:r>
              <a:rPr lang="en-US" sz="2400" dirty="0">
                <a:solidFill>
                  <a:srgbClr val="000000"/>
                </a:solidFill>
              </a:rPr>
              <a:t> { </a:t>
            </a:r>
            <a:r>
              <a:rPr lang="en-US" sz="2400" dirty="0" smtClean="0">
                <a:solidFill>
                  <a:srgbClr val="000000"/>
                </a:solidFill>
              </a:rPr>
              <a:t> …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    case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If(cond,tStmt,fStmt) =&gt; {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    </a:t>
            </a:r>
            <a:r>
              <a:rPr lang="en-US" sz="2400" b="1" dirty="0" smtClean="0">
                <a:solidFill>
                  <a:srgbClr val="000000"/>
                </a:solidFill>
              </a:rPr>
              <a:t>val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 = getFreshLabel(); </a:t>
            </a:r>
            <a:r>
              <a:rPr lang="en-US" sz="2400" b="1" dirty="0" smtClean="0">
                <a:solidFill>
                  <a:srgbClr val="000000"/>
                </a:solidFill>
              </a:rPr>
              <a:t>val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 = getFreshLabel()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       </a:t>
            </a:r>
            <a:r>
              <a:rPr lang="en-US" sz="2400" dirty="0" smtClean="0">
                <a:solidFill>
                  <a:srgbClr val="000000"/>
                </a:solidFill>
              </a:rPr>
              <a:t>     compile(cond)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:::List(</a:t>
            </a:r>
            <a:r>
              <a:rPr lang="en-US" sz="2400" b="1" dirty="0" smtClean="0">
                <a:solidFill>
                  <a:srgbClr val="000000"/>
                </a:solidFill>
              </a:rPr>
              <a:t>Ifeq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:::compileStmt(tStmt)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:::List(</a:t>
            </a:r>
            <a:r>
              <a:rPr lang="en-US" sz="2400" b="1" dirty="0" smtClean="0">
                <a:solidFill>
                  <a:srgbClr val="000000"/>
                </a:solidFill>
              </a:rPr>
              <a:t>goto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:::List(label(</a:t>
            </a: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:::compileStmt(eStmt)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</a:t>
            </a:r>
            <a:r>
              <a:rPr lang="en-US" sz="2400" dirty="0">
                <a:solidFill>
                  <a:srgbClr val="000000"/>
                </a:solidFill>
              </a:rPr>
              <a:t>:::List(label(</a:t>
            </a:r>
            <a:r>
              <a:rPr lang="en-US" sz="2400" b="1" dirty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))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}</a:t>
            </a: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9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If Statement</a:t>
            </a:r>
            <a:br>
              <a:rPr lang="en-US" dirty="0" smtClean="0"/>
            </a:br>
            <a:r>
              <a:rPr lang="en-US" dirty="0" smtClean="0"/>
              <a:t>using compilation of 0/1 for condition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4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Shorthand math notation for the previous function:</a:t>
            </a:r>
          </a:p>
          <a:p>
            <a:pPr marL="0" lvl="0" indent="0">
              <a:buNone/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[ if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</a:rPr>
              <a:t>cond</a:t>
            </a:r>
            <a:r>
              <a:rPr lang="en-US" sz="2400" b="1" dirty="0" smtClean="0">
                <a:solidFill>
                  <a:srgbClr val="000000"/>
                </a:solidFill>
              </a:rPr>
              <a:t>)</a:t>
            </a:r>
            <a:r>
              <a:rPr lang="en-US" sz="2400" dirty="0" smtClean="0">
                <a:solidFill>
                  <a:srgbClr val="000000"/>
                </a:solidFill>
              </a:rPr>
              <a:t> tStmt </a:t>
            </a:r>
            <a:r>
              <a:rPr lang="en-US" sz="2400" b="1" dirty="0" smtClean="0">
                <a:solidFill>
                  <a:srgbClr val="000000"/>
                </a:solidFill>
              </a:rPr>
              <a:t>else</a:t>
            </a:r>
            <a:r>
              <a:rPr lang="en-US" sz="2400" dirty="0" smtClean="0">
                <a:solidFill>
                  <a:srgbClr val="000000"/>
                </a:solidFill>
              </a:rPr>
              <a:t> eStmt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	[ </a:t>
            </a:r>
            <a:r>
              <a:rPr lang="en-US" sz="2400" dirty="0" smtClean="0">
                <a:solidFill>
                  <a:srgbClr val="000000"/>
                </a:solidFill>
              </a:rPr>
              <a:t>cond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Ifeq</a:t>
            </a:r>
            <a:r>
              <a:rPr lang="en-US" sz="2400" dirty="0" smtClean="0">
                <a:solidFill>
                  <a:srgbClr val="000000"/>
                </a:solidFill>
              </a:rPr>
              <a:t>(nElse)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[ </a:t>
            </a:r>
            <a:r>
              <a:rPr lang="en-US" sz="2400" dirty="0" smtClean="0">
                <a:solidFill>
                  <a:srgbClr val="000000"/>
                </a:solidFill>
              </a:rPr>
              <a:t>tStmt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br>
              <a:rPr lang="en-US" sz="2400" b="1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0000"/>
                </a:solidFill>
              </a:rPr>
              <a:t>	goto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US" sz="24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nElse</a:t>
            </a:r>
            <a:r>
              <a:rPr lang="en-US" sz="2400" dirty="0" smtClean="0">
                <a:solidFill>
                  <a:srgbClr val="000000"/>
                </a:solidFill>
              </a:rPr>
              <a:t>:	</a:t>
            </a:r>
            <a:r>
              <a:rPr lang="en-US" sz="2400" b="1" dirty="0" smtClean="0">
                <a:solidFill>
                  <a:srgbClr val="000000"/>
                </a:solidFill>
              </a:rPr>
              <a:t>[</a:t>
            </a:r>
            <a:r>
              <a:rPr lang="en-US" sz="2400" dirty="0" smtClean="0">
                <a:solidFill>
                  <a:srgbClr val="000000"/>
                </a:solidFill>
              </a:rPr>
              <a:t> eStmt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b="1" dirty="0" smtClean="0">
                <a:solidFill>
                  <a:srgbClr val="008000"/>
                </a:solidFill>
              </a:rPr>
              <a:t>nAfter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</a:t>
            </a:r>
            <a:r>
              <a:rPr lang="en-US" dirty="0" smtClean="0"/>
              <a:t>While </a:t>
            </a:r>
            <a:r>
              <a:rPr lang="en-US" dirty="0"/>
              <a:t>Statement</a:t>
            </a:r>
            <a:br>
              <a:rPr lang="en-US" dirty="0"/>
            </a:br>
            <a:r>
              <a:rPr lang="en-US" dirty="0"/>
              <a:t>using compilation of 0/1 for condition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2439157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[ while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(cond) </a:t>
            </a:r>
            <a:r>
              <a:rPr lang="en-US" sz="2400" dirty="0" smtClean="0">
                <a:solidFill>
                  <a:srgbClr val="000000"/>
                </a:solidFill>
              </a:rPr>
              <a:t>stmt </a:t>
            </a:r>
            <a:r>
              <a:rPr lang="en-US" sz="2400" b="1" dirty="0" smtClean="0">
                <a:solidFill>
                  <a:srgbClr val="000000"/>
                </a:solidFill>
              </a:rPr>
              <a:t>]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= </a:t>
            </a: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nStart:</a:t>
            </a:r>
            <a:r>
              <a:rPr lang="en-US" sz="2400" b="1" dirty="0">
                <a:solidFill>
                  <a:srgbClr val="000000"/>
                </a:solidFill>
              </a:rPr>
              <a:t>	[ </a:t>
            </a:r>
            <a:r>
              <a:rPr lang="en-US" sz="2400" dirty="0">
                <a:solidFill>
                  <a:srgbClr val="000000"/>
                </a:solidFill>
              </a:rPr>
              <a:t>cond </a:t>
            </a:r>
            <a:r>
              <a:rPr lang="en-US" sz="2400" b="1" dirty="0">
                <a:solidFill>
                  <a:srgbClr val="000000"/>
                </a:solidFill>
              </a:rPr>
              <a:t>]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Ifeq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</a:rPr>
              <a:t>nExit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r>
              <a:rPr lang="en-US" sz="2400" dirty="0">
                <a:solidFill>
                  <a:srgbClr val="000000"/>
                </a:solidFill>
              </a:rPr>
              <a:t/>
            </a:r>
            <a:br>
              <a:rPr lang="en-US" sz="2400" dirty="0">
                <a:solidFill>
                  <a:srgbClr val="000000"/>
                </a:solidFill>
              </a:rPr>
            </a:b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000000"/>
                </a:solidFill>
              </a:rPr>
              <a:t>[ </a:t>
            </a: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tmt </a:t>
            </a:r>
            <a:r>
              <a:rPr lang="en-US" sz="2400" b="1" dirty="0">
                <a:solidFill>
                  <a:srgbClr val="000000"/>
                </a:solidFill>
              </a:rPr>
              <a:t>]</a:t>
            </a:r>
            <a:br>
              <a:rPr lang="en-US" sz="2400" b="1" dirty="0">
                <a:solidFill>
                  <a:srgbClr val="000000"/>
                </a:solidFill>
              </a:rPr>
            </a:br>
            <a:r>
              <a:rPr lang="en-US" sz="2400" b="1" dirty="0">
                <a:solidFill>
                  <a:srgbClr val="000000"/>
                </a:solidFill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</a:rPr>
              <a:t>goto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</a:rPr>
              <a:t>nStart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US" sz="2400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nExit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r>
              <a:rPr lang="en-US" sz="2400" dirty="0">
                <a:solidFill>
                  <a:srgbClr val="000000"/>
                </a:solidFill>
              </a:rPr>
              <a:t>	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6959" y="3927902"/>
            <a:ext cx="66838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give a translation with only one jump during loop</a:t>
            </a:r>
            <a:endParaRPr lang="en-US" sz="1800" kern="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09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with EXIT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0790"/>
            <a:ext cx="4038600" cy="4715374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Oberon-2 </a:t>
            </a:r>
            <a:r>
              <a:rPr lang="en-US" sz="2400" dirty="0">
                <a:solidFill>
                  <a:schemeClr val="tx1"/>
                </a:solidFill>
              </a:rPr>
              <a:t>has a </a:t>
            </a:r>
            <a:r>
              <a:rPr lang="en-US" sz="2400" dirty="0" smtClean="0">
                <a:solidFill>
                  <a:schemeClr val="tx1"/>
                </a:solidFill>
              </a:rPr>
              <a:t>statement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LOOP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code1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400" b="1" dirty="0">
                <a:solidFill>
                  <a:srgbClr val="002060"/>
                </a:solidFill>
              </a:rPr>
              <a:t>EXIT IF </a:t>
            </a:r>
            <a:r>
              <a:rPr lang="en-US" sz="2400" dirty="0">
                <a:solidFill>
                  <a:srgbClr val="002060"/>
                </a:solidFill>
              </a:rPr>
              <a:t>cond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code2</a:t>
            </a:r>
          </a:p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</a:rPr>
              <a:t>END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which </a:t>
            </a:r>
            <a:r>
              <a:rPr lang="en-US" sz="2400" dirty="0">
                <a:solidFill>
                  <a:schemeClr val="tx1"/>
                </a:solidFill>
              </a:rPr>
              <a:t>executes a loop and exits when the condition is met. </a:t>
            </a:r>
            <a:r>
              <a:rPr lang="en-US" sz="2400" dirty="0" smtClean="0">
                <a:solidFill>
                  <a:schemeClr val="tx1"/>
                </a:solidFill>
              </a:rPr>
              <a:t>This generalizes </a:t>
            </a:r>
            <a:r>
              <a:rPr lang="en-US" sz="2400" dirty="0">
                <a:solidFill>
                  <a:schemeClr val="tx1"/>
                </a:solidFill>
              </a:rPr>
              <a:t>'while' and 'do … while</a:t>
            </a:r>
            <a:r>
              <a:rPr lang="en-US" sz="2400" dirty="0" smtClean="0">
                <a:solidFill>
                  <a:schemeClr val="tx1"/>
                </a:solidFill>
              </a:rPr>
              <a:t>'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Give </a:t>
            </a:r>
            <a:r>
              <a:rPr lang="en-US" sz="2400" dirty="0">
                <a:solidFill>
                  <a:schemeClr val="tx1"/>
                </a:solidFill>
              </a:rPr>
              <a:t>a translation scheme for the LOOP construct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050" y="1600200"/>
            <a:ext cx="3757749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Apply the translation to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j = i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LOOP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j = j + 1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b="1" dirty="0">
                <a:solidFill>
                  <a:srgbClr val="002060"/>
                </a:solidFill>
              </a:rPr>
              <a:t>EXIT IF </a:t>
            </a:r>
            <a:r>
              <a:rPr lang="en-US" dirty="0">
                <a:solidFill>
                  <a:srgbClr val="002060"/>
                </a:solidFill>
              </a:rPr>
              <a:t>j &gt; 10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s = s + j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END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z = s + j - </a:t>
            </a:r>
            <a:r>
              <a:rPr lang="en-US" dirty="0" smtClean="0">
                <a:solidFill>
                  <a:srgbClr val="002060"/>
                </a:solidFill>
              </a:rPr>
              <a:t>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5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714" y="155371"/>
            <a:ext cx="8469086" cy="663236"/>
          </a:xfrm>
        </p:spPr>
        <p:txBody>
          <a:bodyPr/>
          <a:lstStyle/>
          <a:p>
            <a:pPr algn="l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611"/>
            <a:ext cx="8229600" cy="509855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[ LOOP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code1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</a:rPr>
              <a:t>EXIT IF </a:t>
            </a:r>
            <a:r>
              <a:rPr lang="en-US" sz="2400" dirty="0" smtClean="0">
                <a:solidFill>
                  <a:srgbClr val="002060"/>
                </a:solidFill>
              </a:rPr>
              <a:t>cond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code2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END ] =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8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7179"/>
          </a:xfrm>
        </p:spPr>
        <p:txBody>
          <a:bodyPr/>
          <a:lstStyle/>
          <a:p>
            <a:r>
              <a:rPr lang="en-US" b="1" dirty="0" smtClean="0"/>
              <a:t>while</a:t>
            </a:r>
            <a:r>
              <a:rPr lang="en-US" dirty="0" smtClean="0"/>
              <a:t> loop: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15291"/>
            <a:ext cx="4038600" cy="449362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</a:t>
            </a:r>
            <a:r>
              <a:rPr lang="en-US" sz="2400" b="1" dirty="0">
                <a:solidFill>
                  <a:schemeClr val="tx1"/>
                </a:solidFill>
              </a:rPr>
              <a:t>boolean </a:t>
            </a:r>
            <a:r>
              <a:rPr lang="en-US" sz="2400" dirty="0">
                <a:solidFill>
                  <a:schemeClr val="tx1"/>
                </a:solidFill>
              </a:rPr>
              <a:t>condition(int n)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{ </a:t>
            </a:r>
            <a:r>
              <a:rPr lang="en-US" sz="2400" dirty="0">
                <a:solidFill>
                  <a:schemeClr val="tx1"/>
                </a:solidFill>
              </a:rPr>
              <a:t>...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</a:t>
            </a:r>
            <a:r>
              <a:rPr lang="en-US" sz="2400" b="1" dirty="0">
                <a:solidFill>
                  <a:schemeClr val="tx1"/>
                </a:solidFill>
              </a:rPr>
              <a:t>void </a:t>
            </a:r>
            <a:r>
              <a:rPr lang="en-US" sz="2400" dirty="0">
                <a:solidFill>
                  <a:schemeClr val="tx1"/>
                </a:solidFill>
              </a:rPr>
              <a:t>work(int n) { ...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</a:t>
            </a:r>
            <a:r>
              <a:rPr lang="en-US" sz="2400" b="1" dirty="0">
                <a:solidFill>
                  <a:schemeClr val="tx1"/>
                </a:solidFill>
              </a:rPr>
              <a:t>void </a:t>
            </a:r>
            <a:r>
              <a:rPr lang="en-US" sz="2400" dirty="0">
                <a:solidFill>
                  <a:schemeClr val="tx1"/>
                </a:solidFill>
              </a:rPr>
              <a:t>test()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b="1" dirty="0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n = 100;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while </a:t>
            </a:r>
            <a:r>
              <a:rPr lang="en-US" sz="2400" dirty="0">
                <a:solidFill>
                  <a:schemeClr val="tx1"/>
                </a:solidFill>
              </a:rPr>
              <a:t>(condition(n))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n </a:t>
            </a:r>
            <a:r>
              <a:rPr lang="en-US" sz="2400" dirty="0">
                <a:solidFill>
                  <a:schemeClr val="tx1"/>
                </a:solidFill>
              </a:rPr>
              <a:t>= n - 11;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work(n</a:t>
            </a:r>
            <a:r>
              <a:rPr lang="en-US" sz="2400" dirty="0">
                <a:solidFill>
                  <a:schemeClr val="tx1"/>
                </a:solidFill>
              </a:rPr>
              <a:t>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}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027612"/>
            <a:ext cx="4321629" cy="557348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0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bipush</a:t>
            </a:r>
            <a:r>
              <a:rPr lang="en-US" sz="2200" dirty="0">
                <a:solidFill>
                  <a:schemeClr val="tx1"/>
                </a:solidFill>
              </a:rPr>
              <a:t>  100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2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istore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3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iload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4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invokestatic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#</a:t>
            </a:r>
            <a:r>
              <a:rPr lang="en-US" sz="2200" dirty="0">
                <a:solidFill>
                  <a:schemeClr val="tx1"/>
                </a:solidFill>
              </a:rPr>
              <a:t>4</a:t>
            </a:r>
            <a:r>
              <a:rPr lang="en-US" sz="2200" dirty="0" smtClean="0">
                <a:solidFill>
                  <a:schemeClr val="tx1"/>
                </a:solidFill>
              </a:rPr>
              <a:t>;// condition</a:t>
            </a:r>
            <a:r>
              <a:rPr lang="en-US" sz="2200" dirty="0">
                <a:solidFill>
                  <a:schemeClr val="tx1"/>
                </a:solidFill>
              </a:rPr>
              <a:t>:(I)Z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7</a:t>
            </a:r>
            <a:r>
              <a:rPr lang="en-US" sz="2200" dirty="0">
                <a:solidFill>
                  <a:schemeClr val="tx1"/>
                </a:solidFill>
              </a:rPr>
              <a:t>:   </a:t>
            </a:r>
            <a:r>
              <a:rPr lang="en-US" sz="2200" b="1" dirty="0">
                <a:solidFill>
                  <a:schemeClr val="tx1"/>
                </a:solidFill>
              </a:rPr>
              <a:t>ifeq</a:t>
            </a:r>
            <a:r>
              <a:rPr lang="en-US" sz="2200" dirty="0">
                <a:solidFill>
                  <a:schemeClr val="tx1"/>
                </a:solidFill>
              </a:rPr>
              <a:t>    22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10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iload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11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bipush</a:t>
            </a:r>
            <a:r>
              <a:rPr lang="en-US" sz="2200" dirty="0">
                <a:solidFill>
                  <a:schemeClr val="tx1"/>
                </a:solidFill>
              </a:rPr>
              <a:t>  11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13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isub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14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istore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15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iload</a:t>
            </a:r>
            <a:r>
              <a:rPr lang="en-US" sz="22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16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invokestatic</a:t>
            </a:r>
            <a:r>
              <a:rPr lang="en-US" sz="2200" dirty="0">
                <a:solidFill>
                  <a:schemeClr val="tx1"/>
                </a:solidFill>
              </a:rPr>
              <a:t>    #</a:t>
            </a:r>
            <a:r>
              <a:rPr lang="en-US" sz="2200" dirty="0" smtClean="0">
                <a:solidFill>
                  <a:schemeClr val="tx1"/>
                </a:solidFill>
              </a:rPr>
              <a:t>5; work</a:t>
            </a:r>
            <a:r>
              <a:rPr lang="en-US" sz="2200" dirty="0">
                <a:solidFill>
                  <a:schemeClr val="tx1"/>
                </a:solidFill>
              </a:rPr>
              <a:t>:(I)V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19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goto</a:t>
            </a:r>
            <a:r>
              <a:rPr lang="en-US" sz="2200" dirty="0">
                <a:solidFill>
                  <a:schemeClr val="tx1"/>
                </a:solidFill>
              </a:rPr>
              <a:t>    3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22</a:t>
            </a:r>
            <a:r>
              <a:rPr lang="en-US" sz="2200" dirty="0">
                <a:solidFill>
                  <a:schemeClr val="tx1"/>
                </a:solidFill>
              </a:rPr>
              <a:t>:  </a:t>
            </a:r>
            <a:r>
              <a:rPr lang="en-US" sz="2200" b="1" dirty="0">
                <a:solidFill>
                  <a:schemeClr val="tx1"/>
                </a:solidFill>
              </a:rPr>
              <a:t>return</a:t>
            </a:r>
          </a:p>
        </p:txBody>
      </p:sp>
    </p:spTree>
    <p:extLst>
      <p:ext uri="{BB962C8B-B14F-4D97-AF65-F5344CB8AC3E}">
        <p14:creationId xmlns:p14="http://schemas.microsoft.com/office/powerpoint/2010/main" val="36713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Bitwise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10110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&amp; 11011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= </a:t>
            </a:r>
            <a:r>
              <a:rPr lang="en-US" dirty="0" smtClean="0">
                <a:solidFill>
                  <a:schemeClr val="tx1"/>
                </a:solidFill>
              </a:rPr>
              <a:t>10010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10110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| 11011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= 11111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These operations always evalute both arguments.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contast</a:t>
            </a:r>
            <a:r>
              <a:rPr lang="en-US" dirty="0"/>
              <a:t>,</a:t>
            </a:r>
            <a:r>
              <a:rPr lang="en-US" dirty="0" smtClean="0"/>
              <a:t>   </a:t>
            </a:r>
            <a:r>
              <a:rPr lang="en-US" b="1" dirty="0" smtClean="0">
                <a:solidFill>
                  <a:schemeClr val="tx1"/>
                </a:solidFill>
              </a:rPr>
              <a:t>&amp;&amp;   || </a:t>
            </a:r>
            <a:r>
              <a:rPr lang="en-US" dirty="0" smtClean="0"/>
              <a:t>operations only evaluate their second operand if necessary!</a:t>
            </a:r>
          </a:p>
          <a:p>
            <a:r>
              <a:rPr lang="en-US" dirty="0" smtClean="0"/>
              <a:t>We must compile this correctly. It is not acceptable to emit code that always evaluates both operands of &amp;&amp;,||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4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program do?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348418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/>
              <a:t>static </a:t>
            </a:r>
            <a:r>
              <a:rPr lang="en-US" b="1" dirty="0"/>
              <a:t>boolean </a:t>
            </a:r>
            <a:r>
              <a:rPr lang="en-US" dirty="0"/>
              <a:t>bigFraction(int x, int y)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/>
              <a:t>return</a:t>
            </a:r>
            <a:r>
              <a:rPr lang="en-US" dirty="0"/>
              <a:t> ((y==0) | (x/y &gt; 100));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public static void main(String[] args) {</a:t>
            </a:r>
          </a:p>
          <a:p>
            <a:pPr marL="0" indent="0">
              <a:buNone/>
            </a:pPr>
            <a:r>
              <a:rPr lang="en-US" dirty="0"/>
              <a:t>    boolean is = bigFraction(10,</a:t>
            </a:r>
            <a:r>
              <a:rPr lang="en-US" b="1" dirty="0"/>
              <a:t>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8748" y="5146764"/>
            <a:ext cx="86933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Exception in thread "main" java.lang.ArithmeticException: 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</a:rPr>
              <a:t>/ by zero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Test.bigFraction(Test.java:4)</a:t>
            </a:r>
          </a:p>
          <a:p>
            <a:r>
              <a:rPr lang="en-US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Test.main(Test.java:19)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561807" y="2664823"/>
            <a:ext cx="3447662" cy="526923"/>
            <a:chOff x="3561807" y="2664823"/>
            <a:chExt cx="3447662" cy="526923"/>
          </a:xfrm>
        </p:grpSpPr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3561807" y="2664823"/>
              <a:ext cx="1724296" cy="304800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Rectangle 9"/>
            <p:cNvSpPr/>
            <p:nvPr/>
          </p:nvSpPr>
          <p:spPr>
            <a:xfrm>
              <a:off x="5250654" y="2730081"/>
              <a:ext cx="175881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should be </a:t>
              </a:r>
              <a:r>
                <a:rPr lang="en-US" b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||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39087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function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219200"/>
            <a:ext cx="8425543" cy="446749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b="1" dirty="0"/>
              <a:t>static int </a:t>
            </a:r>
            <a:r>
              <a:rPr lang="en-US" sz="2400" dirty="0"/>
              <a:t>iterate() {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</a:t>
            </a:r>
            <a:r>
              <a:rPr lang="en-US" sz="2400" dirty="0"/>
              <a:t>[] a = </a:t>
            </a:r>
            <a:r>
              <a:rPr lang="en-US" sz="2400" b="1" dirty="0"/>
              <a:t>new</a:t>
            </a:r>
            <a:r>
              <a:rPr lang="en-US" sz="2400" dirty="0"/>
              <a:t> </a:t>
            </a:r>
            <a:r>
              <a:rPr lang="en-US" sz="2400" b="1" dirty="0"/>
              <a:t>int</a:t>
            </a:r>
            <a:r>
              <a:rPr lang="en-US" sz="2400" dirty="0"/>
              <a:t>[10];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</a:t>
            </a:r>
            <a:r>
              <a:rPr lang="en-US" sz="2400" dirty="0"/>
              <a:t> i = 0;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int </a:t>
            </a:r>
            <a:r>
              <a:rPr lang="en-US" sz="2400" dirty="0"/>
              <a:t>res = 0;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while </a:t>
            </a:r>
            <a:r>
              <a:rPr lang="en-US" sz="2400" dirty="0"/>
              <a:t>((i &lt; a.length) &amp; (a[i] &gt;= 0)) {</a:t>
            </a:r>
          </a:p>
          <a:p>
            <a:pPr marL="0" indent="0">
              <a:buNone/>
            </a:pPr>
            <a:r>
              <a:rPr lang="en-US" sz="2400" dirty="0"/>
              <a:t>	    i = i + 1;</a:t>
            </a:r>
          </a:p>
          <a:p>
            <a:pPr marL="0" indent="0">
              <a:buNone/>
            </a:pPr>
            <a:r>
              <a:rPr lang="en-US" sz="2400" dirty="0"/>
              <a:t>	    res = res + 1;</a:t>
            </a:r>
          </a:p>
          <a:p>
            <a:pPr marL="0" indent="0">
              <a:buNone/>
            </a:pPr>
            <a:r>
              <a:rPr lang="en-US" sz="2400" dirty="0"/>
              <a:t>	}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return</a:t>
            </a:r>
            <a:r>
              <a:rPr lang="en-US" sz="2400" dirty="0"/>
              <a:t> res;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12716" y="5652103"/>
            <a:ext cx="81185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Calibri" panose="020F0502020204030204" pitchFamily="34" charset="0"/>
              </a:rPr>
              <a:t>Exception 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in thread "main" java.lang.</a:t>
            </a:r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</a:rPr>
              <a:t>ArrayIndexOutOfBoundsException</a:t>
            </a:r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: 10</a:t>
            </a:r>
          </a:p>
          <a:p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Test.iterate(Test.java:16)</a:t>
            </a:r>
          </a:p>
          <a:p>
            <a:r>
              <a:rPr lang="en-US" sz="2000" dirty="0">
                <a:solidFill>
                  <a:srgbClr val="C00000"/>
                </a:solidFill>
                <a:latin typeface="Calibri" panose="020F0502020204030204" pitchFamily="34" charset="0"/>
              </a:rPr>
              <a:t>        at Test.main(Test.java:25)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75316" y="3429000"/>
            <a:ext cx="2340194" cy="1212776"/>
            <a:chOff x="3561807" y="2427515"/>
            <a:chExt cx="2340194" cy="1212776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H="1" flipV="1">
              <a:off x="3561807" y="2427515"/>
              <a:ext cx="531221" cy="751111"/>
            </a:xfrm>
            <a:prstGeom prst="straightConnector1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" name="Rectangle 6"/>
            <p:cNvSpPr/>
            <p:nvPr/>
          </p:nvSpPr>
          <p:spPr>
            <a:xfrm>
              <a:off x="4005328" y="3178626"/>
              <a:ext cx="18966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should be </a:t>
              </a:r>
              <a:r>
                <a:rPr lang="en-US" b="1" dirty="0" smtClean="0">
                  <a:solidFill>
                    <a:srgbClr val="C00000"/>
                  </a:solidFill>
                  <a:latin typeface="Calibri" panose="020F0502020204030204" pitchFamily="34" charset="0"/>
                </a:rPr>
                <a:t>&amp;&amp;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9619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Shorthand Notation for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357"/>
            <a:ext cx="8229600" cy="465517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1</a:t>
            </a:r>
            <a:r>
              <a:rPr lang="en-US" dirty="0" smtClean="0"/>
              <a:t> +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]</a:t>
            </a:r>
            <a:r>
              <a:rPr lang="en-US" dirty="0" smtClean="0"/>
              <a:t> =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1 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[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="1" dirty="0" smtClean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iadd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[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imul</a:t>
            </a: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25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Bitwise Operations -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12706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 smtClean="0"/>
              <a:t>&amp;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iand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06610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b="1" dirty="0" smtClean="0"/>
              <a:t>|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  <a:r>
              <a:rPr lang="en-US" dirty="0"/>
              <a:t> =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1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/>
              <a:t>[</a:t>
            </a:r>
            <a:r>
              <a:rPr lang="en-US" dirty="0"/>
              <a:t> e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dirty="0"/>
              <a:t>]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ior</a:t>
            </a:r>
            <a:endParaRPr lang="en-US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226423" y="4027230"/>
            <a:ext cx="8821782" cy="2469364"/>
            <a:chOff x="226423" y="4027230"/>
            <a:chExt cx="8821782" cy="2469364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226423" y="4110446"/>
              <a:ext cx="2891246" cy="238614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531223" y="4110446"/>
              <a:ext cx="2987040" cy="2203268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452846" y="4027230"/>
              <a:ext cx="3387634" cy="2074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eaLnBrk="0" hangingPunct="0">
                <a:spcBef>
                  <a:spcPct val="20000"/>
                </a:spcBef>
              </a:pP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&amp;&amp;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=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	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1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	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[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e</a:t>
              </a:r>
              <a:r>
                <a:rPr lang="en-US" sz="2800" kern="0" baseline="-25000" dirty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>
                  <a:solidFill>
                    <a:srgbClr val="C00000"/>
                  </a:solidFill>
                  <a:latin typeface="Calibri" pitchFamily="34" charset="0"/>
                </a:rPr>
                <a:t> </a:t>
              </a: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]</a:t>
              </a:r>
            </a:p>
            <a:p>
              <a:pPr lvl="0" eaLnBrk="0" hangingPunct="0">
                <a:spcBef>
                  <a:spcPct val="20000"/>
                </a:spcBef>
              </a:pPr>
              <a:r>
                <a:rPr lang="en-US" sz="2800" b="1" kern="0" dirty="0">
                  <a:solidFill>
                    <a:srgbClr val="C00000"/>
                  </a:solidFill>
                  <a:latin typeface="Calibri" pitchFamily="34" charset="0"/>
                </a:rPr>
                <a:t>	…</a:t>
              </a: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2268582" y="5364480"/>
              <a:ext cx="744584" cy="0"/>
            </a:xfrm>
            <a:prstGeom prst="lin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  <p:sp>
          <p:nvSpPr>
            <p:cNvPr id="15" name="Rectangle 14"/>
            <p:cNvSpPr/>
            <p:nvPr/>
          </p:nvSpPr>
          <p:spPr>
            <a:xfrm>
              <a:off x="2952202" y="5069195"/>
              <a:ext cx="6096003" cy="892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not allowed to evaluate e</a:t>
              </a:r>
              <a:r>
                <a:rPr lang="en-US" sz="2800" kern="0" baseline="-25000" dirty="0" smtClean="0">
                  <a:solidFill>
                    <a:srgbClr val="C00000"/>
                  </a:solidFill>
                  <a:latin typeface="Calibri" pitchFamily="34" charset="0"/>
                </a:rPr>
                <a:t>2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 if e</a:t>
              </a:r>
              <a:r>
                <a:rPr lang="en-US" sz="2800" kern="0" baseline="-250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 is </a:t>
              </a:r>
              <a:r>
                <a:rPr lang="en-US" sz="2800" b="1" kern="0" dirty="0" smtClean="0">
                  <a:solidFill>
                    <a:srgbClr val="C00000"/>
                  </a:solidFill>
                  <a:latin typeface="Calibri" pitchFamily="34" charset="0"/>
                </a:rPr>
                <a:t>false</a:t>
              </a:r>
              <a:r>
                <a:rPr lang="en-US" sz="2800" kern="0" dirty="0" smtClean="0">
                  <a:solidFill>
                    <a:srgbClr val="C00000"/>
                  </a:solidFill>
                  <a:latin typeface="Calibri" pitchFamily="34" charset="0"/>
                </a:rPr>
                <a:t>!</a:t>
              </a:r>
            </a:p>
            <a:p>
              <a:r>
                <a:rPr lang="en-US" kern="0" dirty="0" smtClean="0">
                  <a:solidFill>
                    <a:srgbClr val="C00000"/>
                  </a:solidFill>
                  <a:latin typeface="Calibri" pitchFamily="34" charset="0"/>
                </a:rPr>
                <a:t>Also for (e1 || e2): if e1 </a:t>
              </a:r>
              <a:r>
                <a:rPr lang="en-US" b="1" kern="0" dirty="0" smtClean="0">
                  <a:solidFill>
                    <a:srgbClr val="C00000"/>
                  </a:solidFill>
                  <a:latin typeface="Calibri" pitchFamily="34" charset="0"/>
                </a:rPr>
                <a:t>true</a:t>
              </a:r>
              <a:r>
                <a:rPr lang="en-US" kern="0" dirty="0" smtClean="0">
                  <a:solidFill>
                    <a:srgbClr val="C00000"/>
                  </a:solidFill>
                  <a:latin typeface="Calibri" pitchFamily="34" charset="0"/>
                </a:rPr>
                <a:t>, e2 not evaluated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008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2973"/>
          </a:xfrm>
        </p:spPr>
        <p:txBody>
          <a:bodyPr/>
          <a:lstStyle/>
          <a:p>
            <a:r>
              <a:rPr lang="en-US" dirty="0" smtClean="0"/>
              <a:t>Conditional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966" y="1199586"/>
            <a:ext cx="420624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Scala: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(c) t 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e</a:t>
            </a:r>
          </a:p>
          <a:p>
            <a:pPr marL="0" indent="0">
              <a:buNone/>
            </a:pPr>
            <a:r>
              <a:rPr lang="en-US" dirty="0" smtClean="0"/>
              <a:t>Java, C: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c ?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 : 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Meaning:</a:t>
            </a:r>
          </a:p>
          <a:p>
            <a:pPr lvl="1"/>
            <a:r>
              <a:rPr lang="en-US" dirty="0" smtClean="0"/>
              <a:t>c is evaluated</a:t>
            </a:r>
          </a:p>
          <a:p>
            <a:pPr lvl="1"/>
            <a:r>
              <a:rPr lang="en-US" dirty="0" smtClean="0"/>
              <a:t>if c is true, then t is evaluated and returned</a:t>
            </a:r>
          </a:p>
          <a:p>
            <a:pPr lvl="1"/>
            <a:r>
              <a:rPr lang="en-US" dirty="0" smtClean="0"/>
              <a:t>if c is false, then e is evaluated and returned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0824"/>
            <a:ext cx="4038600" cy="4985340"/>
          </a:xfrm>
        </p:spPr>
        <p:txBody>
          <a:bodyPr/>
          <a:lstStyle/>
          <a:p>
            <a:r>
              <a:rPr lang="en-US" dirty="0" smtClean="0"/>
              <a:t>Meaning of </a:t>
            </a:r>
            <a:r>
              <a:rPr lang="en-US" b="1" dirty="0" smtClean="0"/>
              <a:t>&amp;&amp;</a:t>
            </a:r>
            <a:r>
              <a:rPr lang="en-US" dirty="0" smtClean="0"/>
              <a:t>, </a:t>
            </a:r>
            <a:r>
              <a:rPr lang="en-US" b="1" dirty="0" smtClean="0"/>
              <a:t>||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(p &amp;&amp; q) ==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(p) q </a:t>
            </a:r>
            <a:r>
              <a:rPr lang="en-US" b="1" dirty="0" smtClean="0">
                <a:solidFill>
                  <a:schemeClr val="tx1"/>
                </a:solidFill>
              </a:rPr>
              <a:t>else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false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(p </a:t>
            </a:r>
            <a:r>
              <a:rPr lang="en-US" b="1" dirty="0" smtClean="0">
                <a:solidFill>
                  <a:schemeClr val="tx1"/>
                </a:solidFill>
              </a:rPr>
              <a:t>||</a:t>
            </a:r>
            <a:r>
              <a:rPr lang="en-US" dirty="0" smtClean="0">
                <a:solidFill>
                  <a:schemeClr val="tx1"/>
                </a:solidFill>
              </a:rPr>
              <a:t> q) ==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if</a:t>
            </a:r>
            <a:r>
              <a:rPr lang="en-US" dirty="0" smtClean="0">
                <a:solidFill>
                  <a:schemeClr val="tx1"/>
                </a:solidFill>
              </a:rPr>
              <a:t> (p) </a:t>
            </a:r>
            <a:r>
              <a:rPr lang="en-US" b="1" dirty="0" smtClean="0">
                <a:solidFill>
                  <a:schemeClr val="tx1"/>
                </a:solidFill>
              </a:rPr>
              <a:t>true else </a:t>
            </a:r>
            <a:r>
              <a:rPr lang="en-US" dirty="0" smtClean="0">
                <a:solidFill>
                  <a:schemeClr val="tx1"/>
                </a:solidFill>
              </a:rPr>
              <a:t>q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To compile ||,&amp;&amp; transform them into ‘if’ </a:t>
            </a:r>
            <a:r>
              <a:rPr lang="en-US" b="1" dirty="0" smtClean="0">
                <a:solidFill>
                  <a:schemeClr val="tx1"/>
                </a:solidFill>
              </a:rPr>
              <a:t>expression</a:t>
            </a:r>
          </a:p>
        </p:txBody>
      </p:sp>
    </p:spTree>
    <p:extLst>
      <p:ext uri="{BB962C8B-B14F-4D97-AF65-F5344CB8AC3E}">
        <p14:creationId xmlns:p14="http://schemas.microsoft.com/office/powerpoint/2010/main" val="23478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If Expression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35849"/>
            <a:ext cx="8229600" cy="4655172"/>
          </a:xfrm>
        </p:spPr>
        <p:txBody>
          <a:bodyPr/>
          <a:lstStyle/>
          <a:p>
            <a:r>
              <a:rPr lang="en-US" dirty="0" smtClean="0"/>
              <a:t>Same as for if statement, even though code for branches will leave values on the stack:</a:t>
            </a:r>
          </a:p>
          <a:p>
            <a:pPr marL="0" lv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cond</a:t>
            </a:r>
            <a:r>
              <a:rPr lang="en-US" b="1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 smtClean="0">
                <a:solidFill>
                  <a:srgbClr val="000000"/>
                </a:solidFill>
              </a:rPr>
              <a:t>else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>
                <a:solidFill>
                  <a:srgbClr val="000000"/>
                </a:solidFill>
              </a:rPr>
              <a:t>cond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Ifeq</a:t>
            </a:r>
            <a:r>
              <a:rPr lang="en-US" dirty="0" smtClean="0">
                <a:solidFill>
                  <a:srgbClr val="000000"/>
                </a:solidFill>
              </a:rPr>
              <a:t>(nElse</a:t>
            </a:r>
            <a:r>
              <a:rPr lang="en-US" dirty="0">
                <a:solidFill>
                  <a:srgbClr val="000000"/>
                </a:solidFill>
              </a:rPr>
              <a:t>)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	goto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nElse</a:t>
            </a:r>
            <a:r>
              <a:rPr lang="en-US" dirty="0" smtClean="0">
                <a:solidFill>
                  <a:srgbClr val="000000"/>
                </a:solidFill>
              </a:rPr>
              <a:t>:	</a:t>
            </a:r>
            <a:r>
              <a:rPr lang="en-US" b="1" dirty="0" smtClean="0">
                <a:solidFill>
                  <a:srgbClr val="000000"/>
                </a:solidFill>
              </a:rPr>
              <a:t>[</a:t>
            </a:r>
            <a:r>
              <a:rPr lang="en-US" dirty="0" smtClean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81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254137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f(</a:t>
            </a:r>
            <a:r>
              <a:rPr lang="en-US" b="1" dirty="0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c, </a:t>
            </a:r>
            <a:r>
              <a:rPr lang="en-US" b="1" dirty="0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x,</a:t>
            </a:r>
            <a:r>
              <a:rPr lang="en-US" b="1" dirty="0">
                <a:solidFill>
                  <a:schemeClr val="tx1"/>
                </a:solidFill>
              </a:rPr>
              <a:t> int </a:t>
            </a:r>
            <a:r>
              <a:rPr lang="en-US" dirty="0">
                <a:solidFill>
                  <a:schemeClr val="tx1"/>
                </a:solidFill>
              </a:rPr>
              <a:t>y)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 return </a:t>
            </a:r>
            <a:r>
              <a:rPr lang="en-US" dirty="0">
                <a:solidFill>
                  <a:schemeClr val="tx1"/>
                </a:solidFill>
              </a:rPr>
              <a:t>(c ? x : y);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29348" y="1600200"/>
            <a:ext cx="3557451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0</a:t>
            </a:r>
            <a:r>
              <a:rPr lang="en-US" dirty="0">
                <a:solidFill>
                  <a:schemeClr val="tx1"/>
                </a:solidFill>
              </a:rPr>
              <a:t>: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1:	</a:t>
            </a:r>
            <a:r>
              <a:rPr lang="en-US" b="1" dirty="0">
                <a:solidFill>
                  <a:schemeClr val="tx1"/>
                </a:solidFill>
              </a:rPr>
              <a:t>ifeq</a:t>
            </a:r>
            <a:r>
              <a:rPr lang="en-US" dirty="0">
                <a:solidFill>
                  <a:schemeClr val="tx1"/>
                </a:solidFill>
              </a:rPr>
              <a:t>	8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4: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_2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5:	</a:t>
            </a:r>
            <a:r>
              <a:rPr lang="en-US" b="1" dirty="0">
                <a:solidFill>
                  <a:schemeClr val="tx1"/>
                </a:solidFill>
              </a:rPr>
              <a:t>goto</a:t>
            </a:r>
            <a:r>
              <a:rPr lang="en-US" dirty="0">
                <a:solidFill>
                  <a:schemeClr val="tx1"/>
                </a:solidFill>
              </a:rPr>
              <a:t>	9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8: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9:	</a:t>
            </a:r>
            <a:r>
              <a:rPr lang="en-US" b="1" dirty="0" smtClean="0">
                <a:solidFill>
                  <a:schemeClr val="tx1"/>
                </a:solidFill>
              </a:rPr>
              <a:t>ireturn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8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&amp;&amp;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cond</a:t>
            </a:r>
            <a:r>
              <a:rPr lang="en-US" b="1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t </a:t>
            </a:r>
            <a:r>
              <a:rPr lang="en-US" b="1" dirty="0">
                <a:solidFill>
                  <a:srgbClr val="000000"/>
                </a:solidFill>
              </a:rPr>
              <a:t>else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cond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Ifeq</a:t>
            </a:r>
            <a:r>
              <a:rPr lang="en-US" dirty="0" smtClean="0">
                <a:solidFill>
                  <a:srgbClr val="000000"/>
                </a:solidFill>
              </a:rPr>
              <a:t>(nElse)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goto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nAfter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>
                <a:solidFill>
                  <a:srgbClr val="000000"/>
                </a:solidFill>
              </a:rPr>
              <a:t>[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p </a:t>
            </a:r>
            <a:r>
              <a:rPr lang="en-US" b="1" dirty="0">
                <a:solidFill>
                  <a:schemeClr val="tx1"/>
                </a:solidFill>
              </a:rPr>
              <a:t>&amp;&amp;</a:t>
            </a:r>
            <a:r>
              <a:rPr lang="en-US" dirty="0">
                <a:solidFill>
                  <a:schemeClr val="tx1"/>
                </a:solidFill>
              </a:rPr>
              <a:t> q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(p) q </a:t>
            </a:r>
            <a:r>
              <a:rPr lang="en-US" b="1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false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  <a:endParaRPr lang="en-US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[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>
                <a:solidFill>
                  <a:srgbClr val="000000"/>
                </a:solidFill>
              </a:rPr>
              <a:t>Ifeq</a:t>
            </a:r>
            <a:r>
              <a:rPr lang="en-US" dirty="0">
                <a:solidFill>
                  <a:srgbClr val="000000"/>
                </a:solidFill>
              </a:rPr>
              <a:t>(nElse)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q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goto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 smtClean="0">
                <a:solidFill>
                  <a:srgbClr val="000000"/>
                </a:solidFill>
              </a:rPr>
              <a:t>iconst</a:t>
            </a:r>
            <a:r>
              <a:rPr lang="en-US" dirty="0" smtClean="0">
                <a:solidFill>
                  <a:srgbClr val="000000"/>
                </a:solidFill>
              </a:rPr>
              <a:t>_0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3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</a:t>
            </a:r>
            <a:r>
              <a:rPr lang="en-US" b="1" dirty="0" smtClean="0"/>
              <a:t>||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b="1" dirty="0">
                <a:solidFill>
                  <a:srgbClr val="000000"/>
                </a:solidFill>
              </a:rPr>
              <a:t>if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cond</a:t>
            </a:r>
            <a:r>
              <a:rPr lang="en-US" b="1" dirty="0">
                <a:solidFill>
                  <a:srgbClr val="000000"/>
                </a:solidFill>
              </a:rPr>
              <a:t>)</a:t>
            </a:r>
            <a:r>
              <a:rPr lang="en-US" dirty="0">
                <a:solidFill>
                  <a:srgbClr val="000000"/>
                </a:solidFill>
              </a:rPr>
              <a:t> t </a:t>
            </a:r>
            <a:r>
              <a:rPr lang="en-US" b="1" dirty="0">
                <a:solidFill>
                  <a:srgbClr val="000000"/>
                </a:solidFill>
              </a:rPr>
              <a:t>else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> =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cond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Ifeq</a:t>
            </a:r>
            <a:r>
              <a:rPr lang="en-US" dirty="0" smtClean="0">
                <a:solidFill>
                  <a:srgbClr val="000000"/>
                </a:solidFill>
              </a:rPr>
              <a:t>(nElse)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[ </a:t>
            </a:r>
            <a:r>
              <a:rPr lang="en-US" dirty="0" smtClean="0">
                <a:solidFill>
                  <a:srgbClr val="000000"/>
                </a:solidFill>
              </a:rPr>
              <a:t>t </a:t>
            </a:r>
            <a:r>
              <a:rPr lang="en-US" b="1" dirty="0" smtClean="0">
                <a:solidFill>
                  <a:srgbClr val="000000"/>
                </a:solidFill>
              </a:rPr>
              <a:t>]</a:t>
            </a:r>
            <a:br>
              <a:rPr lang="en-US" b="1" dirty="0" smtClean="0">
                <a:solidFill>
                  <a:srgbClr val="000000"/>
                </a:solidFill>
              </a:rPr>
            </a:br>
            <a:r>
              <a:rPr lang="en-US" b="1" dirty="0" smtClean="0">
                <a:solidFill>
                  <a:srgbClr val="000000"/>
                </a:solidFill>
              </a:rPr>
              <a:t>	goto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b="1" dirty="0" smtClean="0">
                <a:solidFill>
                  <a:srgbClr val="008000"/>
                </a:solidFill>
              </a:rPr>
              <a:t>nAfter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b="1" dirty="0" smtClean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>
                <a:solidFill>
                  <a:srgbClr val="000000"/>
                </a:solidFill>
              </a:rPr>
              <a:t>[</a:t>
            </a:r>
            <a:r>
              <a:rPr lang="en-US" dirty="0">
                <a:solidFill>
                  <a:srgbClr val="000000"/>
                </a:solidFill>
              </a:rPr>
              <a:t> e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p </a:t>
            </a:r>
            <a:r>
              <a:rPr lang="en-US" b="1" dirty="0" smtClean="0">
                <a:solidFill>
                  <a:schemeClr val="tx1"/>
                </a:solidFill>
              </a:rPr>
              <a:t>||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q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if</a:t>
            </a:r>
            <a:r>
              <a:rPr lang="en-US" dirty="0">
                <a:solidFill>
                  <a:schemeClr val="tx1"/>
                </a:solidFill>
              </a:rPr>
              <a:t> (p) </a:t>
            </a:r>
            <a:r>
              <a:rPr lang="en-US" b="1" dirty="0" smtClean="0">
                <a:solidFill>
                  <a:schemeClr val="tx1"/>
                </a:solidFill>
              </a:rPr>
              <a:t>true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else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q</a:t>
            </a:r>
            <a:r>
              <a:rPr lang="en-US" b="1" dirty="0" smtClean="0">
                <a:solidFill>
                  <a:schemeClr val="tx1"/>
                </a:solidFill>
              </a:rPr>
              <a:t> ]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  <a:endParaRPr lang="en-US" b="1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000000"/>
                </a:solidFill>
              </a:rPr>
              <a:t>	[ </a:t>
            </a:r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>
                <a:solidFill>
                  <a:srgbClr val="000000"/>
                </a:solidFill>
              </a:rPr>
              <a:t>Ifeq</a:t>
            </a:r>
            <a:r>
              <a:rPr lang="en-US" dirty="0">
                <a:solidFill>
                  <a:srgbClr val="000000"/>
                </a:solidFill>
              </a:rPr>
              <a:t>(nElse)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iconst</a:t>
            </a:r>
            <a:r>
              <a:rPr lang="en-US" dirty="0" smtClean="0">
                <a:solidFill>
                  <a:srgbClr val="000000"/>
                </a:solidFill>
              </a:rPr>
              <a:t>_1</a:t>
            </a:r>
            <a:r>
              <a:rPr lang="en-US" b="1" dirty="0">
                <a:solidFill>
                  <a:srgbClr val="000000"/>
                </a:solidFill>
              </a:rPr>
              <a:t/>
            </a:r>
            <a:br>
              <a:rPr lang="en-US" b="1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</a:rPr>
              <a:t>	goto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en-US" b="1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nElse</a:t>
            </a:r>
            <a:r>
              <a:rPr lang="en-US" dirty="0">
                <a:solidFill>
                  <a:srgbClr val="000000"/>
                </a:solidFill>
              </a:rPr>
              <a:t>:	</a:t>
            </a:r>
            <a:r>
              <a:rPr lang="en-US" b="1" dirty="0">
                <a:solidFill>
                  <a:srgbClr val="000000"/>
                </a:solidFill>
              </a:rPr>
              <a:t>[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q </a:t>
            </a:r>
            <a:r>
              <a:rPr lang="en-US" b="1" dirty="0">
                <a:solidFill>
                  <a:srgbClr val="000000"/>
                </a:solidFill>
              </a:rPr>
              <a:t>]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8000"/>
                </a:solidFill>
              </a:rPr>
              <a:t>nAfter</a:t>
            </a:r>
            <a:r>
              <a:rPr lang="en-US" dirty="0">
                <a:solidFill>
                  <a:srgbClr val="000000"/>
                </a:solidFill>
              </a:rPr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true, false,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true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] </a:t>
            </a:r>
            <a:r>
              <a:rPr lang="en-US" dirty="0" smtClean="0">
                <a:solidFill>
                  <a:schemeClr val="tx1"/>
                </a:solidFill>
              </a:rPr>
              <a:t>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iconst</a:t>
            </a:r>
            <a:r>
              <a:rPr lang="en-US" dirty="0" smtClean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false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iconst</a:t>
            </a:r>
            <a:r>
              <a:rPr lang="en-US" dirty="0" smtClean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for boolean variable b, for which n </a:t>
            </a:r>
            <a:r>
              <a:rPr lang="en-US" dirty="0">
                <a:solidFill>
                  <a:schemeClr val="tx1"/>
                </a:solidFill>
              </a:rPr>
              <a:t>= slot(b)</a:t>
            </a:r>
            <a:endParaRPr lang="en-US" dirty="0"/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 </a:t>
            </a:r>
            <a:r>
              <a:rPr lang="en-US" b="1" dirty="0">
                <a:solidFill>
                  <a:schemeClr val="tx1"/>
                </a:solidFill>
              </a:rPr>
              <a:t>]</a:t>
            </a:r>
            <a:r>
              <a:rPr lang="en-US" dirty="0">
                <a:solidFill>
                  <a:schemeClr val="tx1"/>
                </a:solidFill>
              </a:rPr>
              <a:t> 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_n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b = 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=	(assignment)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istore</a:t>
            </a:r>
            <a:r>
              <a:rPr lang="en-US" dirty="0" smtClean="0">
                <a:solidFill>
                  <a:schemeClr val="tx1"/>
                </a:solidFill>
              </a:rPr>
              <a:t>_n</a:t>
            </a:r>
          </a:p>
        </p:txBody>
      </p:sp>
    </p:spTree>
    <p:extLst>
      <p:ext uri="{BB962C8B-B14F-4D97-AF65-F5344CB8AC3E}">
        <p14:creationId xmlns:p14="http://schemas.microsoft.com/office/powerpoint/2010/main" val="294324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triple </a:t>
            </a:r>
            <a:r>
              <a:rPr lang="en-US" b="1" dirty="0" smtClean="0"/>
              <a:t>&amp;&amp;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Let x,y,z be in slots 1,2,3</a:t>
            </a:r>
          </a:p>
          <a:p>
            <a:pPr marL="0" indent="0">
              <a:buNone/>
            </a:pPr>
            <a:r>
              <a:rPr lang="en-US" dirty="0" smtClean="0"/>
              <a:t>Show code for assignment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y = (x </a:t>
            </a:r>
            <a:r>
              <a:rPr lang="en-US" b="1" dirty="0"/>
              <a:t>&amp;&amp; y) &amp;&amp; </a:t>
            </a:r>
            <a:r>
              <a:rPr lang="en-US" b="1" dirty="0" smtClean="0"/>
              <a:t>z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Does the sequence differ for assignment</a:t>
            </a:r>
          </a:p>
          <a:p>
            <a:pPr marL="0" indent="0">
              <a:buNone/>
            </a:pPr>
            <a:r>
              <a:rPr lang="en-US" b="1" dirty="0"/>
              <a:t> y = </a:t>
            </a:r>
            <a:r>
              <a:rPr lang="en-US" b="1" dirty="0" smtClean="0"/>
              <a:t>x </a:t>
            </a:r>
            <a:r>
              <a:rPr lang="en-US" b="1" dirty="0"/>
              <a:t>&amp;&amp; </a:t>
            </a:r>
            <a:r>
              <a:rPr lang="en-US" b="1" dirty="0" smtClean="0"/>
              <a:t>(y </a:t>
            </a:r>
            <a:r>
              <a:rPr lang="en-US" b="1" dirty="0"/>
              <a:t>&amp;&amp; </a:t>
            </a:r>
            <a:r>
              <a:rPr lang="en-US" b="1" dirty="0" smtClean="0"/>
              <a:t>z)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177246" y="2142309"/>
            <a:ext cx="28956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         	</a:t>
            </a:r>
            <a:r>
              <a:rPr lang="en-US" b="1" dirty="0" smtClean="0">
                <a:latin typeface="Calibri" panose="020F0502020204030204" pitchFamily="34" charset="0"/>
              </a:rPr>
              <a:t>iload</a:t>
            </a:r>
            <a:r>
              <a:rPr lang="en-US" dirty="0" smtClean="0">
                <a:latin typeface="Calibri" panose="020F0502020204030204" pitchFamily="34" charset="0"/>
              </a:rPr>
              <a:t>_1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       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ifeq</a:t>
            </a:r>
            <a:r>
              <a:rPr lang="en-US" dirty="0" smtClean="0">
                <a:latin typeface="Calibri" panose="020F0502020204030204" pitchFamily="34" charset="0"/>
              </a:rPr>
              <a:t> n1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       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iload</a:t>
            </a:r>
            <a:r>
              <a:rPr lang="en-US" dirty="0" smtClean="0">
                <a:latin typeface="Calibri" panose="020F0502020204030204" pitchFamily="34" charset="0"/>
              </a:rPr>
              <a:t>_2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        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goto</a:t>
            </a:r>
            <a:r>
              <a:rPr lang="en-US" dirty="0" smtClean="0">
                <a:latin typeface="Calibri" panose="020F0502020204030204" pitchFamily="34" charset="0"/>
              </a:rPr>
              <a:t> n2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n1</a:t>
            </a:r>
            <a:r>
              <a:rPr lang="en-US" dirty="0">
                <a:latin typeface="Calibri" panose="020F0502020204030204" pitchFamily="34" charset="0"/>
              </a:rPr>
              <a:t>: </a:t>
            </a:r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iconst</a:t>
            </a:r>
            <a:r>
              <a:rPr lang="en-US" dirty="0" smtClean="0">
                <a:latin typeface="Calibri" panose="020F0502020204030204" pitchFamily="34" charset="0"/>
              </a:rPr>
              <a:t>_0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n2: 	</a:t>
            </a:r>
            <a:r>
              <a:rPr lang="en-US" b="1" dirty="0" smtClean="0">
                <a:latin typeface="Calibri" panose="020F0502020204030204" pitchFamily="34" charset="0"/>
              </a:rPr>
              <a:t>ifeq</a:t>
            </a:r>
            <a:r>
              <a:rPr lang="en-US" dirty="0" smtClean="0">
                <a:latin typeface="Calibri" panose="020F0502020204030204" pitchFamily="34" charset="0"/>
              </a:rPr>
              <a:t> n3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	</a:t>
            </a:r>
            <a:r>
              <a:rPr lang="en-US" b="1" dirty="0" smtClean="0">
                <a:latin typeface="Calibri" panose="020F0502020204030204" pitchFamily="34" charset="0"/>
              </a:rPr>
              <a:t>iload</a:t>
            </a:r>
            <a:r>
              <a:rPr lang="en-US" dirty="0" smtClean="0">
                <a:latin typeface="Calibri" panose="020F0502020204030204" pitchFamily="34" charset="0"/>
              </a:rPr>
              <a:t>_3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         	</a:t>
            </a:r>
            <a:r>
              <a:rPr lang="en-US" b="1" dirty="0" smtClean="0">
                <a:latin typeface="Calibri" panose="020F0502020204030204" pitchFamily="34" charset="0"/>
              </a:rPr>
              <a:t>goto</a:t>
            </a:r>
            <a:r>
              <a:rPr lang="en-US" dirty="0" smtClean="0">
                <a:latin typeface="Calibri" panose="020F0502020204030204" pitchFamily="34" charset="0"/>
              </a:rPr>
              <a:t> n4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n3: 	</a:t>
            </a:r>
            <a:r>
              <a:rPr lang="en-US" b="1" dirty="0" smtClean="0">
                <a:latin typeface="Calibri" panose="020F0502020204030204" pitchFamily="34" charset="0"/>
              </a:rPr>
              <a:t>iconst</a:t>
            </a:r>
            <a:r>
              <a:rPr lang="en-US" dirty="0" smtClean="0">
                <a:latin typeface="Calibri" panose="020F0502020204030204" pitchFamily="34" charset="0"/>
              </a:rPr>
              <a:t>_0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n4: 	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5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8160" y="2857500"/>
            <a:ext cx="8229600" cy="1143000"/>
          </a:xfrm>
        </p:spPr>
        <p:txBody>
          <a:bodyPr/>
          <a:lstStyle/>
          <a:p>
            <a:r>
              <a:rPr lang="en-US" dirty="0" smtClean="0"/>
              <a:t>Cool Alternative:</a:t>
            </a:r>
            <a:br>
              <a:rPr lang="en-US" dirty="0" smtClean="0"/>
            </a:br>
            <a:r>
              <a:rPr lang="en-US" dirty="0" smtClean="0"/>
              <a:t>Compiling by Tree Rewriting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5301"/>
            <a:ext cx="8229600" cy="683305"/>
          </a:xfrm>
        </p:spPr>
        <p:txBody>
          <a:bodyPr/>
          <a:lstStyle/>
          <a:p>
            <a:pPr algn="r"/>
            <a:r>
              <a:rPr lang="en-US" dirty="0" smtClean="0"/>
              <a:t>Code Compiled with javac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5461" y="148047"/>
            <a:ext cx="5129349" cy="520305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static int </a:t>
            </a:r>
            <a:r>
              <a:rPr lang="en-US" sz="2000" dirty="0">
                <a:solidFill>
                  <a:schemeClr val="tx1"/>
                </a:solidFill>
              </a:rPr>
              <a:t>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= 0;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static </a:t>
            </a:r>
            <a:r>
              <a:rPr lang="en-US" sz="2000" b="1" dirty="0">
                <a:solidFill>
                  <a:schemeClr val="tx1"/>
                </a:solidFill>
              </a:rPr>
              <a:t>boolean </a:t>
            </a:r>
            <a:r>
              <a:rPr lang="en-US" sz="2000" dirty="0">
                <a:solidFill>
                  <a:schemeClr val="tx1"/>
                </a:solidFill>
              </a:rPr>
              <a:t>action(</a:t>
            </a:r>
            <a:r>
              <a:rPr lang="en-US" sz="2000" b="1" dirty="0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si,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chemeClr val="tx1"/>
                </a:solidFill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</a:rPr>
              <a:t> ob,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	</a:t>
            </a:r>
            <a:r>
              <a:rPr lang="en-US" sz="2000" b="1" dirty="0" smtClean="0">
                <a:solidFill>
                  <a:schemeClr val="tx1"/>
                </a:solidFill>
              </a:rPr>
              <a:t>int </a:t>
            </a:r>
            <a:r>
              <a:rPr lang="en-US" sz="2000" dirty="0" smtClean="0">
                <a:solidFill>
                  <a:schemeClr val="tx1"/>
                </a:solidFill>
              </a:rPr>
              <a:t>sm, </a:t>
            </a:r>
            <a:r>
              <a:rPr lang="en-US" sz="2000" b="1" dirty="0">
                <a:solidFill>
                  <a:schemeClr val="tx1"/>
                </a:solidFill>
              </a:rPr>
              <a:t>int </a:t>
            </a:r>
            <a:r>
              <a:rPr lang="en-US" sz="2000" dirty="0" smtClean="0">
                <a:solidFill>
                  <a:schemeClr val="tx1"/>
                </a:solidFill>
              </a:rPr>
              <a:t>pr) </a:t>
            </a:r>
            <a:r>
              <a:rPr lang="en-US" sz="2000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b="1" dirty="0">
                <a:solidFill>
                  <a:schemeClr val="tx1"/>
                </a:solidFill>
              </a:rPr>
              <a:t>if</a:t>
            </a:r>
            <a:r>
              <a:rPr lang="en-US" sz="2000" dirty="0">
                <a:solidFill>
                  <a:schemeClr val="tx1"/>
                </a:solidFill>
              </a:rPr>
              <a:t> (</a:t>
            </a:r>
            <a:r>
              <a:rPr lang="en-US" sz="2000" dirty="0" smtClean="0">
                <a:solidFill>
                  <a:schemeClr val="tx1"/>
                </a:solidFill>
              </a:rPr>
              <a:t>sm </a:t>
            </a:r>
            <a:r>
              <a:rPr lang="en-US" sz="2000" dirty="0">
                <a:solidFill>
                  <a:schemeClr val="tx1"/>
                </a:solidFill>
              </a:rPr>
              <a:t>+ </a:t>
            </a:r>
            <a:r>
              <a:rPr lang="en-US" sz="2000" dirty="0" smtClean="0">
                <a:solidFill>
                  <a:schemeClr val="tx1"/>
                </a:solidFill>
              </a:rPr>
              <a:t>2*pr </a:t>
            </a:r>
            <a:r>
              <a:rPr lang="en-US" sz="2000" dirty="0">
                <a:solidFill>
                  <a:schemeClr val="tx1"/>
                </a:solidFill>
              </a:rPr>
              <a:t>&gt; 10 &amp;&amp;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!(si </a:t>
            </a:r>
            <a:r>
              <a:rPr lang="en-US" sz="2000" dirty="0">
                <a:solidFill>
                  <a:schemeClr val="tx1"/>
                </a:solidFill>
              </a:rPr>
              <a:t>&lt;= 5 &amp;&amp; </a:t>
            </a:r>
            <a:r>
              <a:rPr lang="en-US" sz="2000" dirty="0" smtClean="0">
                <a:solidFill>
                  <a:schemeClr val="tx1"/>
                </a:solidFill>
              </a:rPr>
              <a:t>ob)) </a:t>
            </a:r>
            <a:r>
              <a:rPr lang="en-US" sz="2000" dirty="0">
                <a:solidFill>
                  <a:schemeClr val="tx1"/>
                </a:solidFill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    </a:t>
            </a:r>
            <a:r>
              <a:rPr lang="en-US" sz="2000" dirty="0" smtClean="0">
                <a:solidFill>
                  <a:schemeClr val="tx1"/>
                </a:solidFill>
              </a:rPr>
              <a:t>k++; </a:t>
            </a:r>
            <a:r>
              <a:rPr lang="en-US" sz="2000" b="1" dirty="0" smtClean="0">
                <a:solidFill>
                  <a:schemeClr val="tx1"/>
                </a:solidFill>
              </a:rPr>
              <a:t>return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true;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} else {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1"/>
                </a:solidFill>
              </a:rPr>
              <a:t>	    return</a:t>
            </a:r>
            <a:r>
              <a:rPr lang="en-US" sz="2000" dirty="0">
                <a:solidFill>
                  <a:schemeClr val="tx1"/>
                </a:solidFill>
              </a:rPr>
              <a:t> false;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} }</a:t>
            </a:r>
          </a:p>
          <a:p>
            <a:pPr marL="0" indent="0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Compared to our current translation:</a:t>
            </a:r>
            <a:endParaRPr lang="en-US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if 'sm+2*pr </a:t>
            </a:r>
            <a:r>
              <a:rPr lang="en-US" sz="2000" dirty="0">
                <a:solidFill>
                  <a:schemeClr val="tx1"/>
                </a:solidFill>
              </a:rPr>
              <a:t>&gt; 10' </a:t>
            </a:r>
            <a:r>
              <a:rPr lang="en-US" sz="2000" dirty="0" smtClean="0">
                <a:solidFill>
                  <a:schemeClr val="tx1"/>
                </a:solidFill>
              </a:rPr>
              <a:t>false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immediately ireturns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if 'si </a:t>
            </a:r>
            <a:r>
              <a:rPr lang="en-US" sz="2000" dirty="0">
                <a:solidFill>
                  <a:schemeClr val="tx1"/>
                </a:solidFill>
              </a:rPr>
              <a:t>&gt; 5' is true, </a:t>
            </a:r>
            <a:r>
              <a:rPr lang="en-US" sz="2000" dirty="0" smtClean="0">
                <a:solidFill>
                  <a:schemeClr val="tx1"/>
                </a:solidFill>
              </a:rPr>
              <a:t>immediately </a:t>
            </a:r>
            <a:r>
              <a:rPr lang="en-US" sz="2000" dirty="0">
                <a:solidFill>
                  <a:schemeClr val="tx1"/>
                </a:solidFill>
              </a:rPr>
              <a:t>goes to 'then' part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no intermediate result for if condition - do branches directly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negation sign </a:t>
            </a:r>
            <a:r>
              <a:rPr lang="en-US" sz="2000" dirty="0" smtClean="0">
                <a:solidFill>
                  <a:schemeClr val="tx1"/>
                </a:solidFill>
              </a:rPr>
              <a:t>eliminated </a:t>
            </a:r>
            <a:r>
              <a:rPr lang="en-US" sz="2000" dirty="0">
                <a:solidFill>
                  <a:schemeClr val="tx1"/>
                </a:solidFill>
              </a:rPr>
              <a:t>and pushed </a:t>
            </a:r>
            <a:r>
              <a:rPr lang="en-US" sz="2000" dirty="0" smtClean="0">
                <a:solidFill>
                  <a:schemeClr val="tx1"/>
                </a:solidFill>
              </a:rPr>
              <a:t>through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only </a:t>
            </a:r>
            <a:r>
              <a:rPr lang="en-US" sz="2000" dirty="0">
                <a:solidFill>
                  <a:schemeClr val="tx1"/>
                </a:solidFill>
              </a:rPr>
              <a:t>one iconst_0 and </a:t>
            </a:r>
            <a:r>
              <a:rPr lang="en-US" sz="2000" dirty="0" smtClean="0">
                <a:solidFill>
                  <a:schemeClr val="tx1"/>
                </a:solidFill>
              </a:rPr>
              <a:t>one iconst_1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20937" y="896983"/>
            <a:ext cx="3544390" cy="5651863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  0</a:t>
            </a:r>
            <a:r>
              <a:rPr lang="en-US" sz="1600" dirty="0">
                <a:solidFill>
                  <a:schemeClr val="tx1"/>
                </a:solidFill>
              </a:rPr>
              <a:t>:   </a:t>
            </a:r>
            <a:r>
              <a:rPr lang="en-US" sz="1600" b="1" dirty="0">
                <a:solidFill>
                  <a:schemeClr val="tx1"/>
                </a:solidFill>
              </a:rPr>
              <a:t>iload</a:t>
            </a:r>
            <a:r>
              <a:rPr lang="en-US" sz="1600" dirty="0">
                <a:solidFill>
                  <a:schemeClr val="tx1"/>
                </a:solidFill>
              </a:rPr>
              <a:t>_2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1:   </a:t>
            </a:r>
            <a:r>
              <a:rPr lang="en-US" sz="1600" b="1" dirty="0">
                <a:solidFill>
                  <a:schemeClr val="tx1"/>
                </a:solidFill>
              </a:rPr>
              <a:t>iconst</a:t>
            </a:r>
            <a:r>
              <a:rPr lang="en-US" sz="1600" dirty="0">
                <a:solidFill>
                  <a:schemeClr val="tx1"/>
                </a:solidFill>
              </a:rPr>
              <a:t>_2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2:   </a:t>
            </a:r>
            <a:r>
              <a:rPr lang="en-US" sz="1600" b="1" dirty="0">
                <a:solidFill>
                  <a:schemeClr val="tx1"/>
                </a:solidFill>
              </a:rPr>
              <a:t>iload</a:t>
            </a:r>
            <a:r>
              <a:rPr lang="en-US" sz="16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3:   </a:t>
            </a:r>
            <a:r>
              <a:rPr lang="en-US" sz="1600" b="1" dirty="0">
                <a:solidFill>
                  <a:schemeClr val="tx1"/>
                </a:solidFill>
              </a:rPr>
              <a:t>imul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4:   </a:t>
            </a:r>
            <a:r>
              <a:rPr lang="en-US" sz="1600" b="1" dirty="0">
                <a:solidFill>
                  <a:schemeClr val="tx1"/>
                </a:solidFill>
              </a:rPr>
              <a:t>iadd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5:   </a:t>
            </a:r>
            <a:r>
              <a:rPr lang="en-US" sz="1600" b="1" dirty="0">
                <a:solidFill>
                  <a:schemeClr val="tx1"/>
                </a:solidFill>
              </a:rPr>
              <a:t>bipush</a:t>
            </a:r>
            <a:r>
              <a:rPr lang="en-US" sz="1600" dirty="0">
                <a:solidFill>
                  <a:schemeClr val="tx1"/>
                </a:solidFill>
              </a:rPr>
              <a:t>  10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7:  </a:t>
            </a:r>
            <a:r>
              <a:rPr lang="en-US" sz="1600" b="1" dirty="0">
                <a:solidFill>
                  <a:schemeClr val="tx1"/>
                </a:solidFill>
              </a:rPr>
              <a:t> if_icmple       </a:t>
            </a:r>
            <a:r>
              <a:rPr lang="en-US" sz="1600" dirty="0">
                <a:solidFill>
                  <a:schemeClr val="tx1"/>
                </a:solidFill>
              </a:rPr>
              <a:t>29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10:  </a:t>
            </a:r>
            <a:r>
              <a:rPr lang="en-US" sz="1600" b="1" dirty="0">
                <a:solidFill>
                  <a:schemeClr val="tx1"/>
                </a:solidFill>
              </a:rPr>
              <a:t>iload</a:t>
            </a:r>
            <a:r>
              <a:rPr lang="en-US" sz="16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11:  </a:t>
            </a:r>
            <a:r>
              <a:rPr lang="en-US" sz="1600" b="1" dirty="0">
                <a:solidFill>
                  <a:schemeClr val="tx1"/>
                </a:solidFill>
              </a:rPr>
              <a:t>iconst</a:t>
            </a:r>
            <a:r>
              <a:rPr lang="en-US" sz="1600" dirty="0">
                <a:solidFill>
                  <a:schemeClr val="tx1"/>
                </a:solidFill>
              </a:rPr>
              <a:t>_5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12:  </a:t>
            </a:r>
            <a:r>
              <a:rPr lang="en-US" sz="1600" b="1" dirty="0">
                <a:solidFill>
                  <a:schemeClr val="tx1"/>
                </a:solidFill>
              </a:rPr>
              <a:t>if_icmpgt</a:t>
            </a:r>
            <a:r>
              <a:rPr lang="en-US" sz="1600" dirty="0">
                <a:solidFill>
                  <a:schemeClr val="tx1"/>
                </a:solidFill>
              </a:rPr>
              <a:t>       19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15:  </a:t>
            </a:r>
            <a:r>
              <a:rPr lang="en-US" sz="1600" b="1" dirty="0">
                <a:solidFill>
                  <a:schemeClr val="tx1"/>
                </a:solidFill>
              </a:rPr>
              <a:t>iload</a:t>
            </a:r>
            <a:r>
              <a:rPr lang="en-US" sz="1600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16: </a:t>
            </a:r>
            <a:r>
              <a:rPr lang="en-US" sz="1600" b="1" dirty="0">
                <a:solidFill>
                  <a:schemeClr val="tx1"/>
                </a:solidFill>
              </a:rPr>
              <a:t> ifne    </a:t>
            </a:r>
            <a:r>
              <a:rPr lang="en-US" sz="1600" dirty="0">
                <a:solidFill>
                  <a:schemeClr val="tx1"/>
                </a:solidFill>
              </a:rPr>
              <a:t>29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19:  </a:t>
            </a:r>
            <a:r>
              <a:rPr lang="en-US" sz="1600" b="1" dirty="0">
                <a:solidFill>
                  <a:schemeClr val="tx1"/>
                </a:solidFill>
              </a:rPr>
              <a:t>getstatic </a:t>
            </a:r>
            <a:r>
              <a:rPr lang="en-US" sz="1600" dirty="0">
                <a:solidFill>
                  <a:schemeClr val="tx1"/>
                </a:solidFill>
              </a:rPr>
              <a:t>      #2; //Field </a:t>
            </a:r>
            <a:r>
              <a:rPr lang="en-US" sz="1600" dirty="0" smtClean="0">
                <a:solidFill>
                  <a:schemeClr val="tx1"/>
                </a:solidFill>
              </a:rPr>
              <a:t>k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22:  </a:t>
            </a:r>
            <a:r>
              <a:rPr lang="en-US" sz="1600" b="1" dirty="0">
                <a:solidFill>
                  <a:schemeClr val="tx1"/>
                </a:solidFill>
              </a:rPr>
              <a:t>iconst</a:t>
            </a:r>
            <a:r>
              <a:rPr lang="en-US" sz="1600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23:  </a:t>
            </a:r>
            <a:r>
              <a:rPr lang="en-US" sz="1600" b="1" dirty="0">
                <a:solidFill>
                  <a:schemeClr val="tx1"/>
                </a:solidFill>
              </a:rPr>
              <a:t>iadd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24: </a:t>
            </a:r>
            <a:r>
              <a:rPr lang="en-US" sz="1600" b="1" dirty="0">
                <a:solidFill>
                  <a:schemeClr val="tx1"/>
                </a:solidFill>
              </a:rPr>
              <a:t> putstatic       </a:t>
            </a:r>
            <a:r>
              <a:rPr lang="en-US" sz="1600" dirty="0">
                <a:solidFill>
                  <a:schemeClr val="tx1"/>
                </a:solidFill>
              </a:rPr>
              <a:t>#2; //Field </a:t>
            </a:r>
            <a:r>
              <a:rPr lang="en-US" sz="1600" dirty="0" smtClean="0">
                <a:solidFill>
                  <a:schemeClr val="tx1"/>
                </a:solidFill>
              </a:rPr>
              <a:t>k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27:  </a:t>
            </a:r>
            <a:r>
              <a:rPr lang="en-US" sz="1600" b="1" dirty="0">
                <a:solidFill>
                  <a:schemeClr val="tx1"/>
                </a:solidFill>
              </a:rPr>
              <a:t>iconst_1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28:  </a:t>
            </a:r>
            <a:r>
              <a:rPr lang="en-US" sz="1600" b="1" dirty="0">
                <a:solidFill>
                  <a:schemeClr val="tx1"/>
                </a:solidFill>
              </a:rPr>
              <a:t>ireturn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29:  </a:t>
            </a:r>
            <a:r>
              <a:rPr lang="en-US" sz="1600" b="1" dirty="0">
                <a:solidFill>
                  <a:schemeClr val="tx1"/>
                </a:solidFill>
              </a:rPr>
              <a:t>iconst_0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30:  </a:t>
            </a:r>
            <a:r>
              <a:rPr lang="en-US" sz="1600" b="1" dirty="0">
                <a:solidFill>
                  <a:schemeClr val="tx1"/>
                </a:solidFill>
              </a:rPr>
              <a:t>ireturn</a:t>
            </a:r>
          </a:p>
        </p:txBody>
      </p:sp>
    </p:spTree>
    <p:extLst>
      <p:ext uri="{BB962C8B-B14F-4D97-AF65-F5344CB8AC3E}">
        <p14:creationId xmlns:p14="http://schemas.microsoft.com/office/powerpoint/2010/main" val="345568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9312" y="2455473"/>
            <a:ext cx="8447313" cy="1004661"/>
          </a:xfrm>
        </p:spPr>
        <p:txBody>
          <a:bodyPr/>
          <a:lstStyle/>
          <a:p>
            <a:r>
              <a:rPr lang="en-US" sz="3800" dirty="0" smtClean="0">
                <a:solidFill>
                  <a:schemeClr val="tx1"/>
                </a:solidFill>
              </a:rPr>
              <a:t>Code Generation for Control Structures</a:t>
            </a:r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macro ‘branch’ instruction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Introduce </a:t>
            </a:r>
            <a:r>
              <a:rPr lang="en-US" sz="2400" dirty="0"/>
              <a:t>an </a:t>
            </a:r>
            <a:r>
              <a:rPr lang="en-US" sz="2400" dirty="0" smtClean="0"/>
              <a:t>imaginary big </a:t>
            </a:r>
            <a:r>
              <a:rPr lang="en-US" sz="2400" dirty="0"/>
              <a:t>instruction</a:t>
            </a:r>
          </a:p>
          <a:p>
            <a:pPr marL="0" indent="0" algn="ctr">
              <a:buNone/>
            </a:pPr>
            <a:r>
              <a:rPr lang="en-US" sz="2800" b="1" dirty="0" smtClean="0"/>
              <a:t>branch(c,nThen,nElse</a:t>
            </a:r>
            <a:r>
              <a:rPr lang="en-US" sz="2800" b="1" dirty="0"/>
              <a:t>)</a:t>
            </a:r>
          </a:p>
          <a:p>
            <a:pPr marL="0" indent="0">
              <a:buNone/>
            </a:pPr>
            <a:r>
              <a:rPr lang="en-US" sz="2400" dirty="0" smtClean="0"/>
              <a:t>Here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b="1" dirty="0"/>
              <a:t>c </a:t>
            </a:r>
            <a:r>
              <a:rPr lang="en-US" sz="2400" dirty="0"/>
              <a:t>is a potentially complex Java boolean expression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/>
              <a:t>nThen</a:t>
            </a:r>
            <a:r>
              <a:rPr lang="en-US" sz="2400" dirty="0"/>
              <a:t> is label to jump to when c evaluates to true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b="1" dirty="0"/>
              <a:t>nFalse</a:t>
            </a:r>
            <a:r>
              <a:rPr lang="en-US" sz="2400" dirty="0"/>
              <a:t> is label to jump to when c evaluates to false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We </a:t>
            </a:r>
            <a:r>
              <a:rPr lang="en-US" sz="2400" dirty="0"/>
              <a:t>show how </a:t>
            </a:r>
            <a:r>
              <a:rPr lang="en-US" sz="2400" dirty="0" smtClean="0"/>
              <a:t>to:</a:t>
            </a:r>
          </a:p>
          <a:p>
            <a:r>
              <a:rPr lang="en-US" sz="2400" dirty="0" smtClean="0"/>
              <a:t>use </a:t>
            </a:r>
            <a:r>
              <a:rPr lang="en-US" sz="2400" b="1" dirty="0" smtClean="0"/>
              <a:t>branch </a:t>
            </a:r>
            <a:r>
              <a:rPr lang="en-US" sz="2400" dirty="0" smtClean="0"/>
              <a:t>to compile if, while, etc.</a:t>
            </a:r>
          </a:p>
          <a:p>
            <a:r>
              <a:rPr lang="en-US" sz="2400" dirty="0" smtClean="0"/>
              <a:t>expand </a:t>
            </a:r>
            <a:r>
              <a:rPr lang="en-US" sz="2400" b="1" dirty="0" smtClean="0"/>
              <a:t>branch </a:t>
            </a:r>
            <a:r>
              <a:rPr lang="en-US" sz="2400" dirty="0" smtClean="0"/>
              <a:t>recursively into concrete bytecodes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37414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b="1" dirty="0" smtClean="0"/>
              <a:t>branch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[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if</a:t>
            </a:r>
            <a:r>
              <a:rPr lang="en-US" sz="2400" dirty="0">
                <a:solidFill>
                  <a:schemeClr val="tx1"/>
                </a:solidFill>
              </a:rPr>
              <a:t> (c) </a:t>
            </a:r>
            <a:r>
              <a:rPr lang="en-US" sz="2400" dirty="0" smtClean="0">
                <a:solidFill>
                  <a:schemeClr val="tx1"/>
                </a:solidFill>
              </a:rPr>
              <a:t>t </a:t>
            </a:r>
            <a:r>
              <a:rPr lang="en-US" sz="2400" b="1" dirty="0" smtClean="0">
                <a:solidFill>
                  <a:schemeClr val="tx1"/>
                </a:solidFill>
              </a:rPr>
              <a:t>else</a:t>
            </a:r>
            <a:r>
              <a:rPr lang="en-US" sz="2400" dirty="0" smtClean="0">
                <a:solidFill>
                  <a:schemeClr val="tx1"/>
                </a:solidFill>
              </a:rPr>
              <a:t> e </a:t>
            </a:r>
            <a:r>
              <a:rPr lang="en-US" sz="2400" b="1" dirty="0" smtClean="0">
                <a:solidFill>
                  <a:schemeClr val="tx1"/>
                </a:solidFill>
              </a:rPr>
              <a:t>]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=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   	branch(c,nThen,nElse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nThen: </a:t>
            </a:r>
            <a:r>
              <a:rPr lang="en-US" sz="2400" b="1" dirty="0" smtClean="0">
                <a:solidFill>
                  <a:schemeClr val="tx1"/>
                </a:solidFill>
              </a:rPr>
              <a:t>[</a:t>
            </a:r>
            <a:r>
              <a:rPr lang="en-US" sz="2400" dirty="0" smtClean="0">
                <a:solidFill>
                  <a:schemeClr val="tx1"/>
                </a:solidFill>
              </a:rPr>
              <a:t> t </a:t>
            </a:r>
            <a:r>
              <a:rPr lang="en-US" sz="2400" b="1" dirty="0" smtClean="0">
                <a:solidFill>
                  <a:schemeClr val="tx1"/>
                </a:solidFill>
              </a:rPr>
              <a:t>]</a:t>
            </a: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     </a:t>
            </a:r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goto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nAfter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nElse:  </a:t>
            </a:r>
            <a:r>
              <a:rPr lang="en-US" sz="2400" b="1" dirty="0" smtClean="0">
                <a:solidFill>
                  <a:schemeClr val="tx1"/>
                </a:solidFill>
              </a:rPr>
              <a:t>[</a:t>
            </a:r>
            <a:r>
              <a:rPr lang="en-US" sz="2400" dirty="0" smtClean="0">
                <a:solidFill>
                  <a:schemeClr val="tx1"/>
                </a:solidFill>
              </a:rPr>
              <a:t> e </a:t>
            </a:r>
            <a:r>
              <a:rPr lang="en-US" sz="2400" b="1" dirty="0" smtClean="0">
                <a:solidFill>
                  <a:schemeClr val="tx1"/>
                </a:solidFill>
              </a:rPr>
              <a:t>]</a:t>
            </a: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nAfter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799" y="1600200"/>
            <a:ext cx="4101737" cy="4525963"/>
          </a:xfr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while</a:t>
            </a:r>
            <a:r>
              <a:rPr lang="en-US" dirty="0">
                <a:solidFill>
                  <a:schemeClr val="tx1"/>
                </a:solidFill>
              </a:rPr>
              <a:t> (c) s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=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lBegin</a:t>
            </a:r>
            <a:r>
              <a:rPr lang="en-US" dirty="0">
                <a:solidFill>
                  <a:schemeClr val="tx1"/>
                </a:solidFill>
              </a:rPr>
              <a:t>: branch(c,start,lExit)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start: 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s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         </a:t>
            </a:r>
            <a:r>
              <a:rPr lang="en-US" b="1" dirty="0">
                <a:solidFill>
                  <a:schemeClr val="tx1"/>
                </a:solidFill>
              </a:rPr>
              <a:t>goto</a:t>
            </a:r>
            <a:r>
              <a:rPr lang="en-US" dirty="0">
                <a:solidFill>
                  <a:schemeClr val="tx1"/>
                </a:solidFill>
              </a:rPr>
              <a:t> lBegin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lExit: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874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Decomposing </a:t>
            </a:r>
            <a:r>
              <a:rPr lang="en-US" b="1" dirty="0" smtClean="0"/>
              <a:t>branch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296" y="1541417"/>
            <a:ext cx="4606836" cy="458474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branch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b="1" dirty="0">
                <a:solidFill>
                  <a:schemeClr val="tx1"/>
                </a:solidFill>
              </a:rPr>
              <a:t>!</a:t>
            </a:r>
            <a:r>
              <a:rPr lang="en-US" sz="2400" dirty="0">
                <a:solidFill>
                  <a:schemeClr val="tx1"/>
                </a:solidFill>
              </a:rPr>
              <a:t>c,nThen,nElse) =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      branch(c,nElse,nThen)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branch(c1 </a:t>
            </a:r>
            <a:r>
              <a:rPr lang="en-US" sz="2400" b="1" dirty="0">
                <a:solidFill>
                  <a:schemeClr val="tx1"/>
                </a:solidFill>
              </a:rPr>
              <a:t>&amp;&amp;</a:t>
            </a:r>
            <a:r>
              <a:rPr lang="en-US" sz="2400" dirty="0">
                <a:solidFill>
                  <a:schemeClr val="tx1"/>
                </a:solidFill>
              </a:rPr>
              <a:t> c2,nThen,nElse) =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branch(c1,nNext,nElse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nNext:	branch(c2,nThen,nElse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branch(c1 </a:t>
            </a:r>
            <a:r>
              <a:rPr lang="en-US" sz="2400" b="1" dirty="0">
                <a:solidFill>
                  <a:schemeClr val="tx1"/>
                </a:solidFill>
              </a:rPr>
              <a:t>||</a:t>
            </a:r>
            <a:r>
              <a:rPr lang="en-US" sz="2400" dirty="0">
                <a:solidFill>
                  <a:schemeClr val="tx1"/>
                </a:solidFill>
              </a:rPr>
              <a:t> c2,nThen,nElse) =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branch(c1,nThen,nNext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nNext:	branch(c2,nThen,nElse)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417320"/>
            <a:ext cx="393627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branch(</a:t>
            </a:r>
            <a:r>
              <a:rPr lang="en-US" sz="2400" b="1" dirty="0" smtClean="0">
                <a:solidFill>
                  <a:schemeClr val="tx1"/>
                </a:solidFill>
              </a:rPr>
              <a:t>true</a:t>
            </a:r>
            <a:r>
              <a:rPr lang="en-US" sz="2400" dirty="0" smtClean="0">
                <a:solidFill>
                  <a:schemeClr val="tx1"/>
                </a:solidFill>
              </a:rPr>
              <a:t>,nThen,nElse</a:t>
            </a:r>
            <a:r>
              <a:rPr lang="en-US" sz="2400" dirty="0">
                <a:solidFill>
                  <a:schemeClr val="tx1"/>
                </a:solidFill>
              </a:rPr>
              <a:t>) =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     goto nThen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branch(</a:t>
            </a:r>
            <a:r>
              <a:rPr lang="en-US" sz="2400" b="1" dirty="0" smtClean="0">
                <a:solidFill>
                  <a:schemeClr val="tx1"/>
                </a:solidFill>
              </a:rPr>
              <a:t>false</a:t>
            </a:r>
            <a:r>
              <a:rPr lang="en-US" sz="2400" dirty="0" smtClean="0">
                <a:solidFill>
                  <a:schemeClr val="tx1"/>
                </a:solidFill>
              </a:rPr>
              <a:t>,nThen,nElse</a:t>
            </a:r>
            <a:r>
              <a:rPr lang="en-US" sz="2400" dirty="0">
                <a:solidFill>
                  <a:schemeClr val="tx1"/>
                </a:solidFill>
              </a:rPr>
              <a:t>) =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     goto nElse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</a:t>
            </a:r>
            <a:r>
              <a:rPr lang="en-US" sz="2400" dirty="0" smtClean="0"/>
              <a:t>boolean var b with slot 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branch(b,nThen,nElse</a:t>
            </a:r>
            <a:r>
              <a:rPr lang="en-US" sz="2400" dirty="0">
                <a:solidFill>
                  <a:schemeClr val="tx1"/>
                </a:solidFill>
              </a:rPr>
              <a:t>) =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_N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 ifeq </a:t>
            </a:r>
            <a:r>
              <a:rPr lang="en-US" sz="2400" dirty="0">
                <a:solidFill>
                  <a:schemeClr val="tx1"/>
                </a:solidFill>
              </a:rPr>
              <a:t>nElse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b="1" dirty="0">
                <a:solidFill>
                  <a:schemeClr val="tx1"/>
                </a:solidFill>
              </a:rPr>
              <a:t>goto</a:t>
            </a:r>
            <a:r>
              <a:rPr lang="en-US" sz="2400" dirty="0">
                <a:solidFill>
                  <a:schemeClr val="tx1"/>
                </a:solidFill>
              </a:rPr>
              <a:t> nThen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868091" y="1193074"/>
            <a:ext cx="0" cy="5434149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299597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branch(e1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 e2,nThen,nElse</a:t>
            </a:r>
            <a:r>
              <a:rPr lang="en-US" dirty="0">
                <a:solidFill>
                  <a:schemeClr val="tx1"/>
                </a:solidFill>
              </a:rPr>
              <a:t>) =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e1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</a:t>
            </a: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e2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</a:t>
            </a:r>
            <a:r>
              <a:rPr lang="en-US" b="1" dirty="0">
                <a:solidFill>
                  <a:schemeClr val="tx1"/>
                </a:solidFill>
              </a:rPr>
              <a:t>if_cmpR</a:t>
            </a:r>
            <a:r>
              <a:rPr lang="en-US" dirty="0">
                <a:solidFill>
                  <a:schemeClr val="tx1"/>
                </a:solidFill>
              </a:rPr>
              <a:t> nThen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     </a:t>
            </a:r>
            <a:r>
              <a:rPr lang="en-US" b="1" dirty="0">
                <a:solidFill>
                  <a:schemeClr val="tx1"/>
                </a:solidFill>
              </a:rPr>
              <a:t>goto</a:t>
            </a:r>
            <a:r>
              <a:rPr lang="en-US" dirty="0">
                <a:solidFill>
                  <a:schemeClr val="tx1"/>
                </a:solidFill>
              </a:rPr>
              <a:t> nElse</a:t>
            </a:r>
          </a:p>
        </p:txBody>
      </p:sp>
    </p:spTree>
    <p:extLst>
      <p:ext uri="{BB962C8B-B14F-4D97-AF65-F5344CB8AC3E}">
        <p14:creationId xmlns:p14="http://schemas.microsoft.com/office/powerpoint/2010/main" val="22656156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Putting boolean variable on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Consider storing		x </a:t>
            </a:r>
            <a:r>
              <a:rPr lang="en-US" sz="2800" dirty="0"/>
              <a:t>= c</a:t>
            </a:r>
          </a:p>
          <a:p>
            <a:pPr marL="0" indent="0">
              <a:buNone/>
            </a:pPr>
            <a:r>
              <a:rPr lang="en-US" sz="2800" dirty="0" smtClean="0"/>
              <a:t>where </a:t>
            </a:r>
            <a:r>
              <a:rPr lang="en-US" sz="2800" dirty="0"/>
              <a:t>x,c are </a:t>
            </a:r>
            <a:r>
              <a:rPr lang="en-US" sz="2800" dirty="0" smtClean="0"/>
              <a:t>boolean and c  has &amp;&amp;,||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How to put result of </a:t>
            </a:r>
            <a:r>
              <a:rPr lang="en-US" sz="2800" b="1" dirty="0" smtClean="0"/>
              <a:t>branch</a:t>
            </a:r>
            <a:r>
              <a:rPr lang="en-US" sz="2800" dirty="0" smtClean="0"/>
              <a:t> on stack to allow istore?</a:t>
            </a:r>
            <a:endParaRPr lang="en-US" sz="28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[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c </a:t>
            </a:r>
            <a:r>
              <a:rPr lang="en-US" sz="2800" b="1" dirty="0" smtClean="0">
                <a:solidFill>
                  <a:srgbClr val="002060"/>
                </a:solidFill>
              </a:rPr>
              <a:t>]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=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	  </a:t>
            </a:r>
            <a:r>
              <a:rPr lang="en-US" sz="2800" b="1" dirty="0" smtClean="0">
                <a:solidFill>
                  <a:srgbClr val="002060"/>
                </a:solidFill>
              </a:rPr>
              <a:t>branch</a:t>
            </a:r>
            <a:r>
              <a:rPr lang="en-US" sz="2800" dirty="0" smtClean="0">
                <a:solidFill>
                  <a:srgbClr val="002060"/>
                </a:solidFill>
              </a:rPr>
              <a:t>(c,nThen,nElse)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nThen</a:t>
            </a:r>
            <a:r>
              <a:rPr lang="en-US" sz="2800" dirty="0">
                <a:solidFill>
                  <a:srgbClr val="002060"/>
                </a:solidFill>
              </a:rPr>
              <a:t>: </a:t>
            </a:r>
            <a:r>
              <a:rPr lang="en-US" sz="2800" b="1" dirty="0" smtClean="0">
                <a:solidFill>
                  <a:srgbClr val="002060"/>
                </a:solidFill>
              </a:rPr>
              <a:t>iconst</a:t>
            </a:r>
            <a:r>
              <a:rPr lang="en-US" sz="2800" dirty="0" smtClean="0">
                <a:solidFill>
                  <a:srgbClr val="002060"/>
                </a:solidFill>
              </a:rPr>
              <a:t>_1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        </a:t>
            </a:r>
            <a:r>
              <a:rPr lang="en-US" sz="2800" dirty="0" smtClean="0">
                <a:solidFill>
                  <a:srgbClr val="002060"/>
                </a:solidFill>
              </a:rPr>
              <a:t>	  </a:t>
            </a:r>
            <a:r>
              <a:rPr lang="en-US" sz="2800" b="1" dirty="0" smtClean="0">
                <a:solidFill>
                  <a:srgbClr val="002060"/>
                </a:solidFill>
              </a:rPr>
              <a:t>goto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nAfter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nElse:  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iconst</a:t>
            </a:r>
            <a:r>
              <a:rPr lang="en-US" sz="2800" dirty="0" smtClean="0">
                <a:solidFill>
                  <a:srgbClr val="002060"/>
                </a:solidFill>
              </a:rPr>
              <a:t>_0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nAfter</a:t>
            </a:r>
            <a:r>
              <a:rPr lang="en-US" sz="2800" dirty="0" smtClean="0">
                <a:solidFill>
                  <a:srgbClr val="002060"/>
                </a:solidFill>
              </a:rPr>
              <a:t>: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942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Two </a:t>
            </a:r>
            <a:r>
              <a:rPr lang="en-US" dirty="0" smtClean="0"/>
              <a:t>[…] </a:t>
            </a:r>
            <a:r>
              <a:rPr lang="en-US" dirty="0"/>
              <a:t>on </a:t>
            </a:r>
            <a:r>
              <a:rPr lang="en-US" dirty="0" smtClean="0"/>
              <a:t>This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76057" cy="34507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void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count(</a:t>
            </a:r>
            <a:r>
              <a:rPr lang="en-US" sz="2400" b="1" dirty="0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from,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to,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step)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int </a:t>
            </a:r>
            <a:r>
              <a:rPr lang="en-US" sz="2400" dirty="0">
                <a:solidFill>
                  <a:schemeClr val="tx1"/>
                </a:solidFill>
              </a:rPr>
              <a:t>counter = from;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while </a:t>
            </a:r>
            <a:r>
              <a:rPr lang="en-US" sz="2400" dirty="0">
                <a:solidFill>
                  <a:schemeClr val="tx1"/>
                </a:solidFill>
              </a:rPr>
              <a:t>(counter &lt; to)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counter </a:t>
            </a:r>
            <a:r>
              <a:rPr lang="en-US" sz="2400" dirty="0">
                <a:solidFill>
                  <a:schemeClr val="tx1"/>
                </a:solidFill>
              </a:rPr>
              <a:t>= counter + step;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}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1765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break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509" y="1245326"/>
            <a:ext cx="8651965" cy="480246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common way to exit from a loop is to use a 'break' </a:t>
            </a:r>
            <a:r>
              <a:rPr lang="en-US" sz="2400" dirty="0" smtClean="0"/>
              <a:t>statement e.g.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while (true) {</a:t>
            </a:r>
          </a:p>
          <a:p>
            <a:pPr marL="0" indent="0">
              <a:buNone/>
            </a:pPr>
            <a:r>
              <a:rPr lang="en-US" sz="2400" dirty="0"/>
              <a:t>  code1</a:t>
            </a:r>
          </a:p>
          <a:p>
            <a:pPr marL="0" indent="0">
              <a:buNone/>
            </a:pPr>
            <a:r>
              <a:rPr lang="en-US" sz="2400" dirty="0"/>
              <a:t>  if (cond) break</a:t>
            </a:r>
          </a:p>
          <a:p>
            <a:pPr marL="0" indent="0">
              <a:buNone/>
            </a:pPr>
            <a:r>
              <a:rPr lang="en-US" sz="2400" dirty="0"/>
              <a:t>  cond2</a:t>
            </a:r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Consider a language that has expressions, assignments, the {…} blocks, 'if' statements, while, and a 'break' statement. The 'break' exits the innermost loop and can appear inside arbitrarily complex blocks and if conditions. How would translation </a:t>
            </a:r>
            <a:r>
              <a:rPr lang="en-US" sz="2400" dirty="0" smtClean="0"/>
              <a:t>scheme for </a:t>
            </a:r>
            <a:r>
              <a:rPr lang="en-US" sz="2400" dirty="0"/>
              <a:t>such construct look like? </a:t>
            </a:r>
          </a:p>
        </p:txBody>
      </p:sp>
    </p:spTree>
    <p:extLst>
      <p:ext uri="{BB962C8B-B14F-4D97-AF65-F5344CB8AC3E}">
        <p14:creationId xmlns:p14="http://schemas.microsoft.com/office/powerpoint/2010/main" val="237601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819990"/>
          </a:xfrm>
        </p:spPr>
        <p:txBody>
          <a:bodyPr/>
          <a:lstStyle/>
          <a:p>
            <a:r>
              <a:rPr lang="en-US" dirty="0" smtClean="0"/>
              <a:t>Destination Parameters in 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343" y="1088571"/>
            <a:ext cx="8569233" cy="4406539"/>
          </a:xfrm>
        </p:spPr>
        <p:txBody>
          <a:bodyPr/>
          <a:lstStyle/>
          <a:p>
            <a:r>
              <a:rPr lang="en-US" sz="2800" dirty="0" smtClean="0"/>
              <a:t>To compilation functions </a:t>
            </a:r>
            <a:r>
              <a:rPr lang="en-US" sz="2800" b="1" dirty="0" smtClean="0"/>
              <a:t>[</a:t>
            </a:r>
            <a:r>
              <a:rPr lang="en-US" sz="2800" dirty="0" smtClean="0"/>
              <a:t>…</a:t>
            </a:r>
            <a:r>
              <a:rPr lang="en-US" sz="2800" b="1" dirty="0" smtClean="0"/>
              <a:t>]</a:t>
            </a:r>
            <a:r>
              <a:rPr lang="en-US" sz="2800" dirty="0" smtClean="0"/>
              <a:t>  pass the label to which instructions should jump when they finish</a:t>
            </a:r>
          </a:p>
          <a:p>
            <a:pPr marL="0" indent="0">
              <a:buNone/>
            </a:pPr>
            <a:r>
              <a:rPr lang="en-US" sz="2800" b="1" dirty="0" smtClean="0"/>
              <a:t>[</a:t>
            </a:r>
            <a:r>
              <a:rPr lang="en-US" sz="2800" dirty="0" smtClean="0"/>
              <a:t> </a:t>
            </a:r>
            <a:r>
              <a:rPr lang="en-US" sz="2800" dirty="0"/>
              <a:t>x = e </a:t>
            </a:r>
            <a:r>
              <a:rPr lang="en-US" sz="2800" b="1" dirty="0" smtClean="0"/>
              <a:t>]</a:t>
            </a:r>
            <a:r>
              <a:rPr lang="en-US" sz="2800" dirty="0" smtClean="0"/>
              <a:t> dest =		// new parameter dest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b="1" dirty="0" smtClean="0"/>
              <a:t>[ </a:t>
            </a:r>
            <a:r>
              <a:rPr lang="en-US" sz="2800" dirty="0" smtClean="0"/>
              <a:t>e </a:t>
            </a:r>
            <a:r>
              <a:rPr lang="en-US" sz="2800" b="1" dirty="0" smtClean="0"/>
              <a:t>]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b="1" dirty="0" smtClean="0"/>
              <a:t>istore</a:t>
            </a:r>
            <a:r>
              <a:rPr lang="en-US" sz="2800" dirty="0" smtClean="0"/>
              <a:t>_slot(x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b="1" dirty="0"/>
              <a:t>goto</a:t>
            </a:r>
            <a:r>
              <a:rPr lang="en-US" sz="2800" dirty="0"/>
              <a:t> </a:t>
            </a:r>
            <a:r>
              <a:rPr lang="en-US" sz="2800" dirty="0" smtClean="0"/>
              <a:t>dest			// at the end jump to it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[</a:t>
            </a:r>
            <a:r>
              <a:rPr lang="en-US" sz="2800" dirty="0" smtClean="0"/>
              <a:t> </a:t>
            </a:r>
            <a:r>
              <a:rPr lang="en-US" sz="2800" dirty="0"/>
              <a:t>s1 ; s2 </a:t>
            </a:r>
            <a:r>
              <a:rPr lang="en-US" sz="2800" b="1" dirty="0"/>
              <a:t>]</a:t>
            </a:r>
            <a:r>
              <a:rPr lang="en-US" sz="2800" dirty="0"/>
              <a:t> dest brk =</a:t>
            </a:r>
          </a:p>
          <a:p>
            <a:pPr marL="0" indent="0">
              <a:buNone/>
            </a:pPr>
            <a:r>
              <a:rPr lang="en-US" sz="2800" dirty="0" smtClean="0"/>
              <a:t>            	</a:t>
            </a:r>
            <a:r>
              <a:rPr lang="en-US" sz="2800" b="1" dirty="0" smtClean="0"/>
              <a:t>[</a:t>
            </a:r>
            <a:r>
              <a:rPr lang="en-US" sz="2800" dirty="0" smtClean="0"/>
              <a:t> s1 </a:t>
            </a:r>
            <a:r>
              <a:rPr lang="en-US" sz="2800" b="1" dirty="0" smtClean="0"/>
              <a:t>]</a:t>
            </a:r>
            <a:r>
              <a:rPr lang="en-US" sz="2800" dirty="0" smtClean="0"/>
              <a:t> freshL</a:t>
            </a:r>
          </a:p>
          <a:p>
            <a:pPr marL="0" indent="0">
              <a:buNone/>
            </a:pPr>
            <a:r>
              <a:rPr lang="en-US" sz="2800" dirty="0" smtClean="0"/>
              <a:t>     </a:t>
            </a:r>
            <a:r>
              <a:rPr lang="en-US" sz="2800" dirty="0"/>
              <a:t>freshL:	</a:t>
            </a:r>
            <a:r>
              <a:rPr lang="en-US" sz="2800" b="1" dirty="0"/>
              <a:t>[</a:t>
            </a:r>
            <a:r>
              <a:rPr lang="en-US" sz="2800" dirty="0"/>
              <a:t> s2 </a:t>
            </a:r>
            <a:r>
              <a:rPr lang="en-US" sz="2800" b="1" dirty="0"/>
              <a:t>]</a:t>
            </a:r>
            <a:r>
              <a:rPr lang="en-US" sz="2800" dirty="0"/>
              <a:t> </a:t>
            </a:r>
            <a:r>
              <a:rPr lang="en-US" sz="2800" dirty="0" smtClean="0"/>
              <a:t>dest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3831766" y="5425417"/>
            <a:ext cx="722811" cy="191588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3831766" y="5617005"/>
            <a:ext cx="722811" cy="287382"/>
          </a:xfrm>
          <a:prstGeom prst="lin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4467487" y="5242528"/>
            <a:ext cx="46696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we could have any junk in between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because [s1] freshL will do the jump</a:t>
            </a:r>
          </a:p>
        </p:txBody>
      </p:sp>
    </p:spTree>
    <p:extLst>
      <p:ext uri="{BB962C8B-B14F-4D97-AF65-F5344CB8AC3E}">
        <p14:creationId xmlns:p14="http://schemas.microsoft.com/office/powerpoint/2010/main" val="16555365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Control, </a:t>
            </a:r>
            <a:br>
              <a:rPr lang="en-US" dirty="0" smtClean="0"/>
            </a:br>
            <a:r>
              <a:rPr lang="en-US" dirty="0" smtClean="0"/>
              <a:t>More Destination Paramameters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028" y="1635034"/>
            <a:ext cx="428897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[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s1 ; s2 </a:t>
            </a:r>
            <a:r>
              <a:rPr lang="en-US" sz="2800" b="1" dirty="0" smtClean="0">
                <a:solidFill>
                  <a:schemeClr val="tx1"/>
                </a:solidFill>
              </a:rPr>
              <a:t>]</a:t>
            </a:r>
            <a:r>
              <a:rPr lang="en-US" sz="2800" dirty="0" smtClean="0">
                <a:solidFill>
                  <a:schemeClr val="tx1"/>
                </a:solidFill>
              </a:rPr>
              <a:t> dest brk </a:t>
            </a:r>
            <a:r>
              <a:rPr lang="en-US" sz="2800" dirty="0">
                <a:solidFill>
                  <a:schemeClr val="tx1"/>
                </a:solidFill>
              </a:rPr>
              <a:t>=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           	</a:t>
            </a:r>
            <a:r>
              <a:rPr lang="en-US" sz="2800" b="1" dirty="0" smtClean="0">
                <a:solidFill>
                  <a:schemeClr val="tx1"/>
                </a:solidFill>
              </a:rPr>
              <a:t>[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s1 </a:t>
            </a:r>
            <a:r>
              <a:rPr lang="en-US" sz="2800" b="1" dirty="0" smtClean="0">
                <a:solidFill>
                  <a:schemeClr val="tx1"/>
                </a:solidFill>
              </a:rPr>
              <a:t>]</a:t>
            </a:r>
            <a:r>
              <a:rPr lang="en-US" sz="2800" dirty="0" smtClean="0">
                <a:solidFill>
                  <a:schemeClr val="tx1"/>
                </a:solidFill>
              </a:rPr>
              <a:t> freshL brk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   freshL:	</a:t>
            </a:r>
            <a:r>
              <a:rPr lang="en-US" sz="2800" b="1" dirty="0" smtClean="0">
                <a:solidFill>
                  <a:schemeClr val="tx1"/>
                </a:solidFill>
              </a:rPr>
              <a:t>[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s2 </a:t>
            </a:r>
            <a:r>
              <a:rPr lang="en-US" sz="2800" b="1" dirty="0" smtClean="0">
                <a:solidFill>
                  <a:schemeClr val="tx1"/>
                </a:solidFill>
              </a:rPr>
              <a:t>]</a:t>
            </a:r>
            <a:r>
              <a:rPr lang="en-US" sz="2800" dirty="0" smtClean="0">
                <a:solidFill>
                  <a:schemeClr val="tx1"/>
                </a:solidFill>
              </a:rPr>
              <a:t> dest brk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[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x = e </a:t>
            </a:r>
            <a:r>
              <a:rPr lang="en-US" sz="2800" b="1" dirty="0" smtClean="0">
                <a:solidFill>
                  <a:schemeClr val="tx1"/>
                </a:solidFill>
              </a:rPr>
              <a:t>]</a:t>
            </a:r>
            <a:r>
              <a:rPr lang="en-US" sz="2800" dirty="0" smtClean="0">
                <a:solidFill>
                  <a:schemeClr val="tx1"/>
                </a:solidFill>
              </a:rPr>
              <a:t> dest brk </a:t>
            </a:r>
            <a:r>
              <a:rPr lang="en-US" sz="2800" dirty="0">
                <a:solidFill>
                  <a:schemeClr val="tx1"/>
                </a:solidFill>
              </a:rPr>
              <a:t>=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   </a:t>
            </a:r>
            <a:r>
              <a:rPr lang="en-US" sz="2800" b="1" dirty="0" smtClean="0">
                <a:solidFill>
                  <a:schemeClr val="tx1"/>
                </a:solidFill>
              </a:rPr>
              <a:t>[</a:t>
            </a:r>
            <a:r>
              <a:rPr lang="en-US" sz="2800" dirty="0" smtClean="0">
                <a:solidFill>
                  <a:schemeClr val="tx1"/>
                </a:solidFill>
              </a:rPr>
              <a:t> e </a:t>
            </a:r>
            <a:r>
              <a:rPr lang="en-US" sz="2800" b="1" dirty="0" smtClean="0">
                <a:solidFill>
                  <a:schemeClr val="tx1"/>
                </a:solidFill>
              </a:rPr>
              <a:t>]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   </a:t>
            </a:r>
            <a:r>
              <a:rPr lang="en-US" sz="2800" b="1" dirty="0" smtClean="0">
                <a:solidFill>
                  <a:schemeClr val="tx1"/>
                </a:solidFill>
              </a:rPr>
              <a:t>istore</a:t>
            </a:r>
            <a:r>
              <a:rPr lang="en-US" sz="2800" dirty="0" smtClean="0">
                <a:solidFill>
                  <a:schemeClr val="tx1"/>
                </a:solidFill>
              </a:rPr>
              <a:t>_slot(x</a:t>
            </a:r>
            <a:r>
              <a:rPr lang="en-US" sz="28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    goto</a:t>
            </a:r>
            <a:r>
              <a:rPr lang="en-US" sz="2800" dirty="0">
                <a:solidFill>
                  <a:schemeClr val="tx1"/>
                </a:solidFill>
              </a:rPr>
              <a:t> dest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216" y="1558834"/>
            <a:ext cx="4249784" cy="496388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break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dest brk =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b="1" dirty="0" smtClean="0">
                <a:solidFill>
                  <a:schemeClr val="tx1"/>
                </a:solidFill>
              </a:rPr>
              <a:t>goto</a:t>
            </a:r>
            <a:r>
              <a:rPr lang="en-US" dirty="0" smtClean="0">
                <a:solidFill>
                  <a:schemeClr val="tx1"/>
                </a:solidFill>
              </a:rPr>
              <a:t> brk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while</a:t>
            </a:r>
            <a:r>
              <a:rPr lang="en-US" dirty="0" smtClean="0">
                <a:solidFill>
                  <a:schemeClr val="tx1"/>
                </a:solidFill>
              </a:rPr>
              <a:t> (c) s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dest brk =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test:    </a:t>
            </a:r>
            <a:r>
              <a:rPr lang="en-US" b="1" dirty="0" smtClean="0">
                <a:solidFill>
                  <a:schemeClr val="tx1"/>
                </a:solidFill>
              </a:rPr>
              <a:t>branch</a:t>
            </a:r>
            <a:r>
              <a:rPr lang="en-US" dirty="0" smtClean="0">
                <a:solidFill>
                  <a:schemeClr val="tx1"/>
                </a:solidFill>
              </a:rPr>
              <a:t>(c,body,dest) body:  </a:t>
            </a:r>
            <a:r>
              <a:rPr lang="en-US" b="1" dirty="0" smtClean="0">
                <a:solidFill>
                  <a:schemeClr val="tx1"/>
                </a:solidFill>
              </a:rPr>
              <a:t>[</a:t>
            </a:r>
            <a:r>
              <a:rPr lang="en-US" dirty="0" smtClean="0">
                <a:solidFill>
                  <a:schemeClr val="tx1"/>
                </a:solidFill>
              </a:rPr>
              <a:t> s </a:t>
            </a:r>
            <a:r>
              <a:rPr lang="en-US" b="1" dirty="0" smtClean="0">
                <a:solidFill>
                  <a:schemeClr val="tx1"/>
                </a:solidFill>
              </a:rPr>
              <a:t>]</a:t>
            </a:r>
            <a:r>
              <a:rPr lang="en-US" dirty="0" smtClean="0">
                <a:solidFill>
                  <a:schemeClr val="tx1"/>
                </a:solidFill>
              </a:rPr>
              <a:t> dest dest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6749143" y="5024844"/>
            <a:ext cx="566057" cy="513807"/>
          </a:xfrm>
          <a:prstGeom prst="straightConnector1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5399103" y="5430456"/>
            <a:ext cx="33641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this is where the second</a:t>
            </a:r>
            <a:b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parameter gets bound to </a:t>
            </a:r>
            <a:b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Calibri" panose="020F0502020204030204" pitchFamily="34" charset="0"/>
              </a:rPr>
              <a:t>the exit of the loop</a:t>
            </a:r>
            <a:endParaRPr lang="en-US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659086" y="1567543"/>
            <a:ext cx="0" cy="4894217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5128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451"/>
            <a:ext cx="8229600" cy="48547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How to compile statement sequence?</a:t>
            </a:r>
          </a:p>
          <a:p>
            <a:pPr marL="457200" lvl="1" indent="0">
              <a:buNone/>
            </a:pPr>
            <a:r>
              <a:rPr lang="en-US" dirty="0" smtClean="0"/>
              <a:t>s1; s2; … ; sN</a:t>
            </a:r>
            <a:endParaRPr lang="en-US" dirty="0"/>
          </a:p>
          <a:p>
            <a:r>
              <a:rPr lang="en-US" dirty="0" smtClean="0"/>
              <a:t>Concatenate byte codes for each statement!</a:t>
            </a: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def </a:t>
            </a:r>
            <a:r>
              <a:rPr lang="en-US" sz="2400" dirty="0" smtClean="0">
                <a:solidFill>
                  <a:srgbClr val="000000"/>
                </a:solidFill>
              </a:rPr>
              <a:t>compileStmt(e 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n-US" sz="2400" dirty="0" smtClean="0">
                <a:solidFill>
                  <a:srgbClr val="000000"/>
                </a:solidFill>
              </a:rPr>
              <a:t>Stmt) </a:t>
            </a:r>
            <a:r>
              <a:rPr lang="en-US" sz="2400" dirty="0">
                <a:solidFill>
                  <a:srgbClr val="000000"/>
                </a:solidFill>
              </a:rPr>
              <a:t>: List[Bytecode] = e </a:t>
            </a:r>
            <a:r>
              <a:rPr lang="en-US" sz="2400" b="1" dirty="0">
                <a:solidFill>
                  <a:srgbClr val="000000"/>
                </a:solidFill>
              </a:rPr>
              <a:t>match</a:t>
            </a:r>
            <a:r>
              <a:rPr lang="en-US" sz="2400" dirty="0">
                <a:solidFill>
                  <a:srgbClr val="000000"/>
                </a:solidFill>
              </a:rPr>
              <a:t> { </a:t>
            </a:r>
            <a:r>
              <a:rPr lang="en-US" sz="2400" dirty="0" smtClean="0">
                <a:solidFill>
                  <a:srgbClr val="000000"/>
                </a:solidFill>
              </a:rPr>
              <a:t/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…</a:t>
            </a:r>
            <a:endParaRPr lang="en-US" sz="2400" b="1" dirty="0">
              <a:solidFill>
                <a:srgbClr val="008000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srgbClr val="000000"/>
                </a:solidFill>
              </a:rPr>
              <a:t>    case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Sequence(sts) =&gt;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</a:t>
            </a:r>
            <a:r>
              <a:rPr lang="en-US" sz="2400" b="1" dirty="0" smtClean="0">
                <a:solidFill>
                  <a:srgbClr val="000000"/>
                </a:solidFill>
              </a:rPr>
              <a:t>for</a:t>
            </a:r>
            <a:r>
              <a:rPr lang="en-US" sz="2400" dirty="0" smtClean="0">
                <a:solidFill>
                  <a:srgbClr val="000000"/>
                </a:solidFill>
              </a:rPr>
              <a:t> { st &lt;- sts;  bcode &lt;- compileStmt(st)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}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          </a:t>
            </a:r>
            <a:r>
              <a:rPr lang="en-US" sz="2400" b="1" dirty="0" smtClean="0">
                <a:solidFill>
                  <a:srgbClr val="000000"/>
                </a:solidFill>
              </a:rPr>
              <a:t>yield</a:t>
            </a:r>
            <a:r>
              <a:rPr lang="en-US" sz="2400" dirty="0" smtClean="0">
                <a:solidFill>
                  <a:srgbClr val="000000"/>
                </a:solidFill>
              </a:rPr>
              <a:t> bcode</a:t>
            </a:r>
            <a:endParaRPr lang="en-US" sz="2400" dirty="0">
              <a:solidFill>
                <a:srgbClr val="000000"/>
              </a:solidFill>
            </a:endParaRP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}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i.e.			sts </a:t>
            </a:r>
            <a:r>
              <a:rPr lang="en-US" b="1" dirty="0" smtClean="0"/>
              <a:t>flatMap</a:t>
            </a:r>
            <a:r>
              <a:rPr lang="en-US" dirty="0" smtClean="0"/>
              <a:t> compileStmt</a:t>
            </a:r>
          </a:p>
          <a:p>
            <a:pPr marL="0" indent="0">
              <a:buNone/>
            </a:pPr>
            <a:r>
              <a:rPr lang="en-US" dirty="0" smtClean="0"/>
              <a:t>semantically: 	(sts </a:t>
            </a:r>
            <a:r>
              <a:rPr lang="en-US" b="1" dirty="0" smtClean="0"/>
              <a:t>map</a:t>
            </a:r>
            <a:r>
              <a:rPr lang="en-US" dirty="0" smtClean="0"/>
              <a:t> compileStmt) </a:t>
            </a:r>
            <a:r>
              <a:rPr lang="en-US" b="1" dirty="0" smtClean="0"/>
              <a:t>flatten</a:t>
            </a:r>
          </a:p>
        </p:txBody>
      </p:sp>
    </p:spTree>
    <p:extLst>
      <p:ext uri="{BB962C8B-B14F-4D97-AF65-F5344CB8AC3E}">
        <p14:creationId xmlns:p14="http://schemas.microsoft.com/office/powerpoint/2010/main" val="37348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Control: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76057" cy="34507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static void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count(</a:t>
            </a:r>
            <a:r>
              <a:rPr lang="en-US" sz="2400" b="1" dirty="0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from,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to,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                               </a:t>
            </a:r>
            <a:r>
              <a:rPr lang="en-US" sz="2400" b="1" dirty="0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step)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int </a:t>
            </a:r>
            <a:r>
              <a:rPr lang="en-US" sz="2400" dirty="0">
                <a:solidFill>
                  <a:schemeClr val="tx1"/>
                </a:solidFill>
              </a:rPr>
              <a:t>counter = from;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 while </a:t>
            </a:r>
            <a:r>
              <a:rPr lang="en-US" sz="2400" dirty="0">
                <a:solidFill>
                  <a:schemeClr val="tx1"/>
                </a:solidFill>
              </a:rPr>
              <a:t>(counter &lt; to) {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 counter </a:t>
            </a:r>
            <a:r>
              <a:rPr lang="en-US" sz="2400" dirty="0">
                <a:solidFill>
                  <a:schemeClr val="tx1"/>
                </a:solidFill>
              </a:rPr>
              <a:t>= counter + step;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}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}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760" y="1271451"/>
            <a:ext cx="4206240" cy="5468983"/>
          </a:xfrm>
        </p:spPr>
        <p:txBody>
          <a:bodyPr/>
          <a:lstStyle/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 0</a:t>
            </a:r>
            <a:r>
              <a:rPr lang="en-US" sz="2400" dirty="0">
                <a:solidFill>
                  <a:schemeClr val="tx1"/>
                </a:solidFill>
              </a:rPr>
              <a:t>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1:   </a:t>
            </a:r>
            <a:r>
              <a:rPr lang="en-US" sz="2400" b="1" dirty="0">
                <a:solidFill>
                  <a:schemeClr val="tx1"/>
                </a:solidFill>
              </a:rPr>
              <a:t>istore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2: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3: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4:   </a:t>
            </a:r>
            <a:r>
              <a:rPr lang="en-US" sz="2400" b="1" dirty="0">
                <a:solidFill>
                  <a:schemeClr val="tx1"/>
                </a:solidFill>
              </a:rPr>
              <a:t>if_icmpge</a:t>
            </a:r>
            <a:r>
              <a:rPr lang="en-US" sz="2400" dirty="0">
                <a:solidFill>
                  <a:schemeClr val="tx1"/>
                </a:solidFill>
              </a:rPr>
              <a:t>       14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7: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8:   </a:t>
            </a:r>
            <a:r>
              <a:rPr lang="en-US" sz="2400" b="1" dirty="0">
                <a:solidFill>
                  <a:schemeClr val="tx1"/>
                </a:solidFill>
              </a:rPr>
              <a:t>iload</a:t>
            </a:r>
            <a:r>
              <a:rPr lang="en-US" sz="2400" dirty="0">
                <a:solidFill>
                  <a:schemeClr val="tx1"/>
                </a:solidFill>
              </a:rPr>
              <a:t>_2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9:   </a:t>
            </a:r>
            <a:r>
              <a:rPr lang="en-US" sz="2400" b="1" dirty="0">
                <a:solidFill>
                  <a:schemeClr val="tx1"/>
                </a:solidFill>
              </a:rPr>
              <a:t>iadd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10:  </a:t>
            </a:r>
            <a:r>
              <a:rPr lang="en-US" sz="2400" b="1" dirty="0">
                <a:solidFill>
                  <a:schemeClr val="tx1"/>
                </a:solidFill>
              </a:rPr>
              <a:t>istore</a:t>
            </a:r>
            <a:r>
              <a:rPr lang="en-US" sz="2400" dirty="0">
                <a:solidFill>
                  <a:schemeClr val="tx1"/>
                </a:solidFill>
              </a:rPr>
              <a:t>_3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11:  </a:t>
            </a:r>
            <a:r>
              <a:rPr lang="en-US" sz="2400" b="1" dirty="0">
                <a:solidFill>
                  <a:schemeClr val="tx1"/>
                </a:solidFill>
              </a:rPr>
              <a:t>goto</a:t>
            </a:r>
            <a:r>
              <a:rPr lang="en-US" sz="2400" dirty="0">
                <a:solidFill>
                  <a:schemeClr val="tx1"/>
                </a:solidFill>
              </a:rPr>
              <a:t>    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 14:  </a:t>
            </a:r>
            <a:r>
              <a:rPr lang="en-US" sz="2400" b="1" dirty="0" smtClean="0">
                <a:solidFill>
                  <a:schemeClr val="tx1"/>
                </a:solidFill>
              </a:rPr>
              <a:t>return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9783" y="5132410"/>
            <a:ext cx="4572000" cy="134806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We need to see how to: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translate boolean expressions</a:t>
            </a:r>
          </a:p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kern="0" dirty="0">
                <a:solidFill>
                  <a:srgbClr val="0070C0"/>
                </a:solidFill>
                <a:latin typeface="Calibri" pitchFamily="34" charset="0"/>
              </a:rPr>
              <a:t>generate </a:t>
            </a:r>
            <a:r>
              <a:rPr lang="en-US" kern="0" dirty="0" smtClean="0">
                <a:solidFill>
                  <a:srgbClr val="0070C0"/>
                </a:solidFill>
                <a:latin typeface="Calibri" pitchFamily="34" charset="0"/>
              </a:rPr>
              <a:t>jumps for control</a:t>
            </a:r>
            <a:endParaRPr lang="en-US" kern="0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Booleans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470991"/>
            <a:ext cx="8495211" cy="509527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Java bytecode verifier does not make hard distinction between booleans and ints</a:t>
            </a:r>
          </a:p>
          <a:p>
            <a:pPr lvl="1"/>
            <a:r>
              <a:rPr lang="en-US" sz="2000" dirty="0" smtClean="0"/>
              <a:t>can pass one as another in some cases if we hack .class files</a:t>
            </a:r>
          </a:p>
          <a:p>
            <a:pPr marL="0" indent="0">
              <a:buNone/>
            </a:pPr>
            <a:r>
              <a:rPr lang="en-US" sz="2400" dirty="0" smtClean="0"/>
              <a:t>As when compiling to assembly, we need to choose how to represent truth values</a:t>
            </a:r>
          </a:p>
          <a:p>
            <a:pPr marL="0" indent="0">
              <a:buNone/>
            </a:pPr>
            <a:r>
              <a:rPr lang="en-US" sz="2400" dirty="0" smtClean="0"/>
              <a:t>We </a:t>
            </a:r>
            <a:r>
              <a:rPr lang="en-US" sz="2400" dirty="0"/>
              <a:t>adopt </a:t>
            </a:r>
            <a:r>
              <a:rPr lang="en-US" sz="2400" dirty="0" smtClean="0"/>
              <a:t>a </a:t>
            </a:r>
            <a:r>
              <a:rPr lang="en-US" sz="2400" b="1" dirty="0" smtClean="0"/>
              <a:t>convention </a:t>
            </a:r>
            <a:r>
              <a:rPr lang="en-US" sz="2400" dirty="0"/>
              <a:t>in </a:t>
            </a:r>
            <a:r>
              <a:rPr lang="en-US" sz="2400" dirty="0" smtClean="0"/>
              <a:t>our code </a:t>
            </a:r>
            <a:r>
              <a:rPr lang="en-US" sz="2400" dirty="0"/>
              <a:t>generation for </a:t>
            </a:r>
            <a:r>
              <a:rPr lang="en-US" sz="2400" dirty="0" smtClean="0"/>
              <a:t>JVM: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The </a:t>
            </a:r>
            <a:r>
              <a:rPr lang="en-US" sz="2400" dirty="0">
                <a:solidFill>
                  <a:srgbClr val="0070C0"/>
                </a:solidFill>
              </a:rPr>
              <a:t>generated code </a:t>
            </a:r>
            <a:r>
              <a:rPr lang="en-US" sz="2400" dirty="0" smtClean="0">
                <a:solidFill>
                  <a:srgbClr val="0070C0"/>
                </a:solidFill>
              </a:rPr>
              <a:t>uses </a:t>
            </a:r>
            <a:r>
              <a:rPr lang="en-US" sz="2400" dirty="0">
                <a:solidFill>
                  <a:srgbClr val="0070C0"/>
                </a:solidFill>
              </a:rPr>
              <a:t>'int' to represent boolean values </a:t>
            </a:r>
            <a:r>
              <a:rPr lang="en-US" sz="2400" dirty="0" smtClean="0">
                <a:solidFill>
                  <a:srgbClr val="0070C0"/>
                </a:solidFill>
              </a:rPr>
              <a:t>in:  </a:t>
            </a:r>
            <a:br>
              <a:rPr lang="en-US" sz="2400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local variables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b="1" dirty="0" smtClean="0">
                <a:solidFill>
                  <a:srgbClr val="0070C0"/>
                </a:solidFill>
              </a:rPr>
              <a:t>parameters</a:t>
            </a:r>
            <a:r>
              <a:rPr lang="en-US" sz="2400" dirty="0" smtClean="0">
                <a:solidFill>
                  <a:srgbClr val="0070C0"/>
                </a:solidFill>
              </a:rPr>
              <a:t>, and intermediate </a:t>
            </a:r>
            <a:r>
              <a:rPr lang="en-US" sz="2400" b="1" dirty="0" smtClean="0">
                <a:solidFill>
                  <a:srgbClr val="0070C0"/>
                </a:solidFill>
              </a:rPr>
              <a:t>stack values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70C0"/>
                </a:solidFill>
              </a:rPr>
              <a:t>In </a:t>
            </a:r>
            <a:r>
              <a:rPr lang="en-US" sz="2400" dirty="0">
                <a:solidFill>
                  <a:srgbClr val="0070C0"/>
                </a:solidFill>
              </a:rPr>
              <a:t>such cases, the </a:t>
            </a:r>
            <a:r>
              <a:rPr lang="en-US" sz="2400" dirty="0" smtClean="0">
                <a:solidFill>
                  <a:srgbClr val="0070C0"/>
                </a:solidFill>
              </a:rPr>
              <a:t>code ensures that these int </a:t>
            </a:r>
            <a:r>
              <a:rPr lang="en-US" sz="2400" dirty="0">
                <a:solidFill>
                  <a:srgbClr val="0070C0"/>
                </a:solidFill>
              </a:rPr>
              <a:t>variables </a:t>
            </a:r>
            <a:r>
              <a:rPr lang="en-US" sz="2400" dirty="0" smtClean="0">
                <a:solidFill>
                  <a:srgbClr val="0070C0"/>
                </a:solidFill>
              </a:rPr>
              <a:t>always either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>
                <a:solidFill>
                  <a:srgbClr val="0070C0"/>
                </a:solidFill>
              </a:rPr>
              <a:t>representing </a:t>
            </a:r>
            <a:r>
              <a:rPr lang="en-US" sz="2400" dirty="0" smtClean="0">
                <a:solidFill>
                  <a:srgbClr val="0070C0"/>
                </a:solidFill>
              </a:rPr>
              <a:t>false</a:t>
            </a:r>
          </a:p>
          <a:p>
            <a:pPr lvl="1"/>
            <a:r>
              <a:rPr lang="en-US" sz="2400" b="1" dirty="0" smtClean="0">
                <a:solidFill>
                  <a:srgbClr val="0070C0"/>
                </a:solidFill>
              </a:rPr>
              <a:t>1</a:t>
            </a:r>
            <a:r>
              <a:rPr lang="en-US" sz="2400" dirty="0">
                <a:solidFill>
                  <a:srgbClr val="0070C0"/>
                </a:solidFill>
              </a:rPr>
              <a:t>, representing </a:t>
            </a:r>
            <a:r>
              <a:rPr lang="en-US" sz="2400" dirty="0" smtClean="0">
                <a:solidFill>
                  <a:srgbClr val="0070C0"/>
                </a:solidFill>
              </a:rPr>
              <a:t>true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3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Values for Relations: Example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static boolean </a:t>
            </a:r>
            <a:r>
              <a:rPr lang="en-US" sz="2400" dirty="0">
                <a:solidFill>
                  <a:schemeClr val="tx1"/>
                </a:solidFill>
              </a:rPr>
              <a:t>test(int x, int y</a:t>
            </a:r>
            <a:r>
              <a:rPr lang="en-US" sz="2400" dirty="0" smtClean="0">
                <a:solidFill>
                  <a:schemeClr val="tx1"/>
                </a:solidFill>
              </a:rPr>
              <a:t>){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  </a:t>
            </a:r>
            <a:r>
              <a:rPr lang="en-US" sz="2400" b="1" dirty="0">
                <a:solidFill>
                  <a:schemeClr val="tx1"/>
                </a:solidFill>
              </a:rPr>
              <a:t>return </a:t>
            </a:r>
            <a:r>
              <a:rPr lang="en-US" sz="2400" dirty="0">
                <a:solidFill>
                  <a:schemeClr val="tx1"/>
                </a:solidFill>
              </a:rPr>
              <a:t>(x &lt; y);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077096" y="1600200"/>
            <a:ext cx="381435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 0</a:t>
            </a:r>
            <a:r>
              <a:rPr lang="en-US" dirty="0">
                <a:solidFill>
                  <a:schemeClr val="tx1"/>
                </a:solidFill>
              </a:rPr>
              <a:t>:   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1:   </a:t>
            </a:r>
            <a:r>
              <a:rPr lang="en-US" b="1" dirty="0">
                <a:solidFill>
                  <a:schemeClr val="tx1"/>
                </a:solidFill>
              </a:rPr>
              <a:t>iload</a:t>
            </a:r>
            <a:r>
              <a:rPr lang="en-US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2:   </a:t>
            </a:r>
            <a:r>
              <a:rPr lang="en-US" b="1" dirty="0">
                <a:solidFill>
                  <a:schemeClr val="tx1"/>
                </a:solidFill>
              </a:rPr>
              <a:t>if_icmpge</a:t>
            </a:r>
            <a:r>
              <a:rPr lang="en-US" dirty="0">
                <a:solidFill>
                  <a:schemeClr val="tx1"/>
                </a:solidFill>
              </a:rPr>
              <a:t>       9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5:   </a:t>
            </a:r>
            <a:r>
              <a:rPr lang="en-US" b="1" dirty="0">
                <a:solidFill>
                  <a:schemeClr val="tx1"/>
                </a:solidFill>
              </a:rPr>
              <a:t>iconst</a:t>
            </a:r>
            <a:r>
              <a:rPr lang="en-US" dirty="0">
                <a:solidFill>
                  <a:schemeClr val="tx1"/>
                </a:solidFill>
              </a:rPr>
              <a:t>_1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6:   </a:t>
            </a:r>
            <a:r>
              <a:rPr lang="en-US" b="1" dirty="0">
                <a:solidFill>
                  <a:schemeClr val="tx1"/>
                </a:solidFill>
              </a:rPr>
              <a:t>goto</a:t>
            </a:r>
            <a:r>
              <a:rPr lang="en-US" dirty="0">
                <a:solidFill>
                  <a:schemeClr val="tx1"/>
                </a:solidFill>
              </a:rPr>
              <a:t>    10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9:   </a:t>
            </a:r>
            <a:r>
              <a:rPr lang="en-US" b="1" dirty="0">
                <a:solidFill>
                  <a:schemeClr val="tx1"/>
                </a:solidFill>
              </a:rPr>
              <a:t>iconst</a:t>
            </a:r>
            <a:r>
              <a:rPr lang="en-US" dirty="0">
                <a:solidFill>
                  <a:schemeClr val="tx1"/>
                </a:solidFill>
              </a:rPr>
              <a:t>_0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10:  </a:t>
            </a:r>
            <a:r>
              <a:rPr lang="en-US" b="1" dirty="0">
                <a:solidFill>
                  <a:schemeClr val="tx1"/>
                </a:solidFill>
              </a:rPr>
              <a:t>ireturn</a:t>
            </a:r>
          </a:p>
        </p:txBody>
      </p:sp>
    </p:spTree>
    <p:extLst>
      <p:ext uri="{BB962C8B-B14F-4D97-AF65-F5344CB8AC3E}">
        <p14:creationId xmlns:p14="http://schemas.microsoft.com/office/powerpoint/2010/main" val="11750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3933"/>
          </a:xfrm>
        </p:spPr>
        <p:txBody>
          <a:bodyPr/>
          <a:lstStyle/>
          <a:p>
            <a:r>
              <a:rPr lang="en-US" b="1" dirty="0" smtClean="0"/>
              <a:t>if_icmpge </a:t>
            </a:r>
            <a:r>
              <a:rPr lang="en-US" dirty="0" smtClean="0"/>
              <a:t>instruction from spec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2550" y="1132111"/>
            <a:ext cx="4251960" cy="5089844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if_icmp</a:t>
            </a:r>
            <a:r>
              <a:rPr lang="en-US" sz="1800" dirty="0">
                <a:solidFill>
                  <a:schemeClr val="tx1"/>
                </a:solidFill>
              </a:rPr>
              <a:t>&lt;cond&gt;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Branch </a:t>
            </a:r>
            <a:r>
              <a:rPr lang="en-US" sz="1800" dirty="0">
                <a:solidFill>
                  <a:schemeClr val="tx1"/>
                </a:solidFill>
              </a:rPr>
              <a:t>if int comparison succeeds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format:	if_icmp&lt;cond</a:t>
            </a:r>
            <a:r>
              <a:rPr lang="en-US" sz="1800" dirty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branchbyte1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branchbyte2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if_icmpeq</a:t>
            </a:r>
            <a:r>
              <a:rPr lang="en-US" sz="1800" dirty="0" smtClean="0">
                <a:solidFill>
                  <a:schemeClr val="tx1"/>
                </a:solidFill>
              </a:rPr>
              <a:t> = 159 (0x9f)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if_icmpne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160 (0xa0)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if_icmplt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161 (0xa1)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if_icmpge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162 (0xa2)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if_icmpgt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= 163 (0xa3)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if_icmple </a:t>
            </a:r>
            <a:r>
              <a:rPr lang="en-US" sz="1800" dirty="0">
                <a:solidFill>
                  <a:schemeClr val="tx1"/>
                </a:solidFill>
              </a:rPr>
              <a:t>= 164 (0xa4)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</a:rPr>
              <a:t>Operand </a:t>
            </a:r>
            <a:r>
              <a:rPr lang="en-US" sz="1800" dirty="0" smtClean="0">
                <a:solidFill>
                  <a:schemeClr val="tx1"/>
                </a:solidFill>
              </a:rPr>
              <a:t>Stack: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..., </a:t>
            </a:r>
            <a:r>
              <a:rPr lang="en-US" sz="1800" dirty="0">
                <a:solidFill>
                  <a:schemeClr val="tx1"/>
                </a:solidFill>
              </a:rPr>
              <a:t>value1, value2 </a:t>
            </a:r>
            <a:r>
              <a:rPr lang="en-US" sz="1800" dirty="0" smtClean="0">
                <a:solidFill>
                  <a:schemeClr val="tx1"/>
                </a:solidFill>
              </a:rPr>
              <a:t>→ ...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Both </a:t>
            </a:r>
            <a:r>
              <a:rPr lang="en-US" sz="1800" dirty="0">
                <a:solidFill>
                  <a:schemeClr val="tx1"/>
                </a:solidFill>
              </a:rPr>
              <a:t>value1 and value2 must be of type int. They are both popped from the operand stack and compared. All comparisons are signed.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184366"/>
            <a:ext cx="4476206" cy="5072425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The results of the comparison are as follows: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if_icmpeq succeeds if and only if value1 =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if_icmpne succeeds if and only if value1 ≠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if_icmplt succeeds if and only if value1 &lt;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if_icmple succeeds if and only if value1 ≤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if_icmpgt succeeds if and only if value1 &gt; value2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    if_icmpge succeeds if and only if value1 ≥ value2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If the comparison succeeds, the unsigned branchbyte1 and branchbyte2 are used to construct a signed 16-bit offset, where the offset is calculated to be (branchbyte1 &lt;&lt; 8) | branchbyte2. Execution then proceeds at that offset from the address of the opcode of this if_icmp&lt;cond&gt; instruction. The target address must be that of an opcode of an instruction within the method that contains this if_icmp&lt;cond&gt; </a:t>
            </a:r>
            <a:r>
              <a:rPr lang="en-US" sz="1600" dirty="0" smtClean="0">
                <a:solidFill>
                  <a:schemeClr val="tx1"/>
                </a:solidFill>
              </a:rPr>
              <a:t>instruction.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Otherwise</a:t>
            </a:r>
            <a:r>
              <a:rPr lang="en-US" sz="1600" dirty="0">
                <a:solidFill>
                  <a:schemeClr val="tx1"/>
                </a:solidFill>
              </a:rPr>
              <a:t>, execution proceeds at the address of the instruction following this if_icmp&lt;cond&gt; instruction.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0711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Relational Expressions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7995" y="1202499"/>
            <a:ext cx="8448805" cy="48986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 </a:t>
            </a:r>
            <a:r>
              <a:rPr lang="en-US" sz="2400" b="1" dirty="0"/>
              <a:t>def </a:t>
            </a:r>
            <a:r>
              <a:rPr lang="en-US" sz="2400" dirty="0"/>
              <a:t>compile(e : Expr) : List[Bytecode] = e </a:t>
            </a:r>
            <a:r>
              <a:rPr lang="en-US" sz="2400" b="1" dirty="0"/>
              <a:t>match</a:t>
            </a:r>
            <a:r>
              <a:rPr lang="en-US" sz="2400" dirty="0"/>
              <a:t> </a:t>
            </a:r>
            <a:r>
              <a:rPr lang="en-US" sz="2400" dirty="0" smtClean="0"/>
              <a:t>{</a:t>
            </a:r>
            <a:r>
              <a:rPr lang="en-US" sz="2400" b="1" dirty="0">
                <a:solidFill>
                  <a:srgbClr val="008000"/>
                </a:solidFill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…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   </a:t>
            </a:r>
            <a:r>
              <a:rPr lang="en-US" sz="2400" b="1" dirty="0" smtClean="0"/>
              <a:t>case</a:t>
            </a:r>
            <a:r>
              <a:rPr lang="en-US" sz="2400" dirty="0" smtClean="0"/>
              <a:t> Times(e1,e2) =&gt; compile(e1) ::: compile(e2) ::: List(</a:t>
            </a:r>
            <a:r>
              <a:rPr lang="en-US" sz="2400" b="1" dirty="0" smtClean="0"/>
              <a:t>IMul</a:t>
            </a:r>
            <a:r>
              <a:rPr lang="en-US" sz="2400" dirty="0" smtClean="0"/>
              <a:t>())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b="1" dirty="0" smtClean="0"/>
              <a:t>case </a:t>
            </a:r>
            <a:r>
              <a:rPr lang="en-US" sz="2400" dirty="0" smtClean="0"/>
              <a:t>Comparison(e1, op, e2) =&gt; {</a:t>
            </a:r>
            <a:br>
              <a:rPr lang="en-US" sz="2400" dirty="0" smtClean="0"/>
            </a:br>
            <a:r>
              <a:rPr lang="en-US" sz="2400" dirty="0" smtClean="0"/>
              <a:t>       </a:t>
            </a:r>
            <a:r>
              <a:rPr lang="en-US" sz="2400" b="1" dirty="0" smtClean="0"/>
              <a:t>val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8000"/>
                </a:solidFill>
              </a:rPr>
              <a:t>nFalse</a:t>
            </a:r>
            <a:r>
              <a:rPr lang="en-US" sz="2400" dirty="0" smtClean="0"/>
              <a:t> = getFreshLabel(); </a:t>
            </a:r>
            <a:r>
              <a:rPr lang="en-US" sz="2400" b="1" dirty="0" smtClean="0"/>
              <a:t>val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nAfter</a:t>
            </a:r>
            <a:r>
              <a:rPr lang="en-US" sz="2400" dirty="0" smtClean="0"/>
              <a:t> = </a:t>
            </a:r>
            <a:r>
              <a:rPr lang="en-US" sz="2400" dirty="0"/>
              <a:t> </a:t>
            </a:r>
            <a:r>
              <a:rPr lang="en-US" sz="2400" dirty="0" smtClean="0"/>
              <a:t>getFreshLabel()</a:t>
            </a:r>
            <a:br>
              <a:rPr lang="en-US" sz="2400" dirty="0" smtClean="0"/>
            </a:br>
            <a:r>
              <a:rPr lang="en-US" sz="2400" dirty="0"/>
              <a:t>       </a:t>
            </a:r>
            <a:r>
              <a:rPr lang="en-US" sz="2400" dirty="0" smtClean="0"/>
              <a:t>    compile(e1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>        :::compile(e2)</a:t>
            </a:r>
            <a:br>
              <a:rPr lang="en-US" sz="2400" dirty="0"/>
            </a:br>
            <a:r>
              <a:rPr lang="en-US" sz="2400" dirty="0"/>
              <a:t>        </a:t>
            </a:r>
            <a:r>
              <a:rPr lang="en-US" sz="2400" dirty="0" smtClean="0"/>
              <a:t>:::List(      </a:t>
            </a:r>
            <a:r>
              <a:rPr lang="en-US" sz="2400" b="1" dirty="0" smtClean="0"/>
              <a:t>if_icmp</a:t>
            </a:r>
            <a:r>
              <a:rPr lang="en-US" sz="2400" dirty="0" smtClean="0"/>
              <a:t>_instruction(converse(op), </a:t>
            </a:r>
            <a:r>
              <a:rPr lang="en-US" sz="2400" b="1" dirty="0" smtClean="0">
                <a:solidFill>
                  <a:srgbClr val="008000"/>
                </a:solidFill>
              </a:rPr>
              <a:t>nFalse</a:t>
            </a:r>
            <a:r>
              <a:rPr lang="en-US" sz="2400" dirty="0" smtClean="0"/>
              <a:t>),</a:t>
            </a:r>
            <a:br>
              <a:rPr lang="en-US" sz="2400" dirty="0" smtClean="0"/>
            </a:br>
            <a:r>
              <a:rPr lang="en-US" sz="2400" dirty="0" smtClean="0"/>
              <a:t>                         </a:t>
            </a:r>
            <a:r>
              <a:rPr lang="en-US" sz="2400" b="1" dirty="0" smtClean="0"/>
              <a:t>IConst1</a:t>
            </a:r>
            <a:r>
              <a:rPr lang="en-US" sz="2400" dirty="0" smtClean="0"/>
              <a:t>,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smtClean="0"/>
              <a:t>                 </a:t>
            </a:r>
            <a:r>
              <a:rPr lang="en-US" sz="2400" b="1" dirty="0" smtClean="0"/>
              <a:t>goto</a:t>
            </a:r>
            <a:r>
              <a:rPr lang="en-US" sz="2400" dirty="0" smtClean="0"/>
              <a:t>_instruction(</a:t>
            </a:r>
            <a:r>
              <a:rPr lang="en-US" sz="2400" b="1" dirty="0" smtClean="0">
                <a:solidFill>
                  <a:srgbClr val="C00000"/>
                </a:solidFill>
              </a:rPr>
              <a:t>nAfter</a:t>
            </a:r>
            <a:r>
              <a:rPr lang="en-US" sz="2400" dirty="0" smtClean="0"/>
              <a:t>),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label(</a:t>
            </a:r>
            <a:r>
              <a:rPr lang="en-US" sz="2400" b="1" dirty="0" smtClean="0">
                <a:solidFill>
                  <a:srgbClr val="008000"/>
                </a:solidFill>
              </a:rPr>
              <a:t>nFalse</a:t>
            </a:r>
            <a:r>
              <a:rPr lang="en-US" sz="2400" dirty="0" smtClean="0"/>
              <a:t>), </a:t>
            </a:r>
            <a:r>
              <a:rPr lang="en-US" sz="2400" b="1" dirty="0" smtClean="0"/>
              <a:t>IConst0</a:t>
            </a:r>
            <a:r>
              <a:rPr lang="en-US" sz="2400" dirty="0" smtClean="0"/>
              <a:t>,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label(</a:t>
            </a:r>
            <a:r>
              <a:rPr lang="en-US" sz="2400" b="1" dirty="0" smtClean="0">
                <a:solidFill>
                  <a:srgbClr val="C00000"/>
                </a:solidFill>
              </a:rPr>
              <a:t>nAfter</a:t>
            </a:r>
            <a:r>
              <a:rPr lang="en-US" sz="2400" dirty="0" smtClean="0"/>
              <a:t>))        </a:t>
            </a:r>
            <a:r>
              <a:rPr lang="en-US" sz="2400" dirty="0" smtClean="0">
                <a:solidFill>
                  <a:srgbClr val="008000"/>
                </a:solidFill>
              </a:rPr>
              <a:t>// result: 0 or 1 added to stack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}</a:t>
            </a:r>
            <a:br>
              <a:rPr lang="en-US" sz="2400" dirty="0" smtClean="0"/>
            </a:b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75573" y="5798150"/>
            <a:ext cx="85928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>
              <a:spcBef>
                <a:spcPct val="20000"/>
              </a:spcBef>
            </a:pPr>
            <a:r>
              <a:rPr lang="en-US" kern="0" dirty="0" smtClean="0">
                <a:solidFill>
                  <a:srgbClr val="000000"/>
                </a:solidFill>
                <a:latin typeface="Calibri" pitchFamily="34" charset="0"/>
              </a:rPr>
              <a:t>}	</a:t>
            </a: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A </a:t>
            </a:r>
            <a:r>
              <a:rPr lang="en-US" kern="0" dirty="0">
                <a:solidFill>
                  <a:srgbClr val="002060"/>
                </a:solidFill>
                <a:latin typeface="Calibri" pitchFamily="34" charset="0"/>
              </a:rPr>
              <a:t>separate pass resolves labels before emitting class </a:t>
            </a:r>
            <a:r>
              <a:rPr lang="en-US" kern="0" dirty="0" smtClean="0">
                <a:solidFill>
                  <a:srgbClr val="002060"/>
                </a:solidFill>
                <a:latin typeface="Calibri" pitchFamily="34" charset="0"/>
              </a:rPr>
              <a:t>file</a:t>
            </a:r>
            <a:endParaRPr lang="en-US" kern="0" dirty="0">
              <a:solidFill>
                <a:srgbClr val="002060"/>
              </a:solidFill>
              <a:latin typeface="Calibri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5712824" y="2719587"/>
            <a:ext cx="3308990" cy="830997"/>
            <a:chOff x="5712824" y="2719587"/>
            <a:chExt cx="3308990" cy="830997"/>
          </a:xfrm>
        </p:grpSpPr>
        <p:cxnSp>
          <p:nvCxnSpPr>
            <p:cNvPr id="9" name="Straight Arrow Connector 8"/>
            <p:cNvCxnSpPr/>
            <p:nvPr/>
          </p:nvCxnSpPr>
          <p:spPr bwMode="auto">
            <a:xfrm flipH="1">
              <a:off x="5712824" y="3135086"/>
              <a:ext cx="1471747" cy="365760"/>
            </a:xfrm>
            <a:prstGeom prst="straightConnector1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Rectangle 10"/>
            <p:cNvSpPr/>
            <p:nvPr/>
          </p:nvSpPr>
          <p:spPr>
            <a:xfrm>
              <a:off x="7001709" y="2719587"/>
              <a:ext cx="202010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  <a:t>is there a </a:t>
              </a:r>
              <a:r>
                <a:rPr lang="en-US" b="1" kern="0" dirty="0" smtClean="0">
                  <a:solidFill>
                    <a:srgbClr val="002060"/>
                  </a:solidFill>
                  <a:latin typeface="Calibri" pitchFamily="34" charset="0"/>
                </a:rPr>
                <a:t>dual</a:t>
              </a:r>
              <a: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  <a:t> </a:t>
              </a:r>
              <a:b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</a:br>
              <a:r>
                <a:rPr lang="en-US" kern="0" dirty="0" smtClean="0">
                  <a:solidFill>
                    <a:srgbClr val="002060"/>
                  </a:solidFill>
                  <a:latin typeface="Calibri" pitchFamily="34" charset="0"/>
                </a:rPr>
                <a:t>translation?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11671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22203</TotalTime>
  <Words>1736</Words>
  <Application>Microsoft Office PowerPoint</Application>
  <PresentationFormat>On-screen Show (4:3)</PresentationFormat>
  <Paragraphs>476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Default Design</vt:lpstr>
      <vt:lpstr>Review: Printing Trees into Bytecodes</vt:lpstr>
      <vt:lpstr>Shorthand Notation for Translation</vt:lpstr>
      <vt:lpstr>Code Generation for Control Structures</vt:lpstr>
      <vt:lpstr>Sequential Composition</vt:lpstr>
      <vt:lpstr>Compiling Control: Example</vt:lpstr>
      <vt:lpstr>Representing Booleans</vt:lpstr>
      <vt:lpstr>Truth Values for Relations: Example</vt:lpstr>
      <vt:lpstr>if_icmpge instruction from spec</vt:lpstr>
      <vt:lpstr>Compiling Relational Expressions</vt:lpstr>
      <vt:lpstr>ifeq instruction from spec</vt:lpstr>
      <vt:lpstr>Compiling If Statement using compilation of 0/1 for condition</vt:lpstr>
      <vt:lpstr>Compiling If Statement using compilation of 0/1 for condition</vt:lpstr>
      <vt:lpstr>Compiling While Statement using compilation of 0/1 for condition</vt:lpstr>
      <vt:lpstr>LOOP with EXIT IF</vt:lpstr>
      <vt:lpstr>solution</vt:lpstr>
      <vt:lpstr>while loop: example</vt:lpstr>
      <vt:lpstr>Bitwise Operations</vt:lpstr>
      <vt:lpstr>What does this program do?</vt:lpstr>
      <vt:lpstr>What does this function do?</vt:lpstr>
      <vt:lpstr>Compiling Bitwise Operations - Easy</vt:lpstr>
      <vt:lpstr>Conditional Expression</vt:lpstr>
      <vt:lpstr>Compiling If Expression</vt:lpstr>
      <vt:lpstr>Java Example</vt:lpstr>
      <vt:lpstr>Compiling &amp;&amp;</vt:lpstr>
      <vt:lpstr>Compiling ||</vt:lpstr>
      <vt:lpstr>true, false, variables</vt:lpstr>
      <vt:lpstr>Example: triple &amp;&amp;</vt:lpstr>
      <vt:lpstr>Cool Alternative: Compiling by Tree Rewriting</vt:lpstr>
      <vt:lpstr>Code Compiled with javac</vt:lpstr>
      <vt:lpstr>Solution: macro ‘branch’ instruction</vt:lpstr>
      <vt:lpstr>Using branch in Compilation</vt:lpstr>
      <vt:lpstr>Decomposing branch</vt:lpstr>
      <vt:lpstr>Compiling Relations</vt:lpstr>
      <vt:lpstr>Putting boolean variable on the stack</vt:lpstr>
      <vt:lpstr>Compare Two […] on This While Loop</vt:lpstr>
      <vt:lpstr>PowerPoint Presentation</vt:lpstr>
      <vt:lpstr>Exercise: break statement</vt:lpstr>
      <vt:lpstr>Destination Parameters in Compilation</vt:lpstr>
      <vt:lpstr>More Control,  More Destination Paramameters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sysadmin</cp:lastModifiedBy>
  <cp:revision>3008</cp:revision>
  <dcterms:created xsi:type="dcterms:W3CDTF">2005-06-07T20:03:32Z</dcterms:created>
  <dcterms:modified xsi:type="dcterms:W3CDTF">2013-11-11T00:00:47Z</dcterms:modified>
</cp:coreProperties>
</file>