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845" r:id="rId2"/>
    <p:sldId id="846" r:id="rId3"/>
    <p:sldId id="855" r:id="rId4"/>
    <p:sldId id="886" r:id="rId5"/>
    <p:sldId id="873" r:id="rId6"/>
    <p:sldId id="856" r:id="rId7"/>
    <p:sldId id="875" r:id="rId8"/>
    <p:sldId id="887" r:id="rId9"/>
    <p:sldId id="888" r:id="rId10"/>
    <p:sldId id="889" r:id="rId11"/>
    <p:sldId id="877" r:id="rId12"/>
    <p:sldId id="878" r:id="rId13"/>
    <p:sldId id="890" r:id="rId14"/>
    <p:sldId id="891" r:id="rId15"/>
    <p:sldId id="892" r:id="rId16"/>
    <p:sldId id="876" r:id="rId17"/>
    <p:sldId id="879" r:id="rId18"/>
    <p:sldId id="880" r:id="rId19"/>
    <p:sldId id="882" r:id="rId20"/>
    <p:sldId id="911" r:id="rId21"/>
    <p:sldId id="912" r:id="rId22"/>
    <p:sldId id="883" r:id="rId23"/>
    <p:sldId id="884" r:id="rId24"/>
    <p:sldId id="881" r:id="rId25"/>
    <p:sldId id="885" r:id="rId26"/>
    <p:sldId id="893" r:id="rId27"/>
    <p:sldId id="894" r:id="rId28"/>
    <p:sldId id="895" r:id="rId29"/>
    <p:sldId id="897" r:id="rId30"/>
    <p:sldId id="896" r:id="rId31"/>
    <p:sldId id="899" r:id="rId32"/>
    <p:sldId id="900" r:id="rId33"/>
    <p:sldId id="901" r:id="rId34"/>
    <p:sldId id="902" r:id="rId35"/>
    <p:sldId id="903" r:id="rId36"/>
    <p:sldId id="904" r:id="rId37"/>
    <p:sldId id="905" r:id="rId38"/>
    <p:sldId id="910" r:id="rId39"/>
    <p:sldId id="906" r:id="rId40"/>
    <p:sldId id="907" r:id="rId41"/>
    <p:sldId id="908" r:id="rId42"/>
    <p:sldId id="909" r:id="rId43"/>
    <p:sldId id="917" r:id="rId44"/>
    <p:sldId id="916" r:id="rId45"/>
    <p:sldId id="913" r:id="rId46"/>
    <p:sldId id="914" r:id="rId47"/>
    <p:sldId id="915" r:id="rId48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</p:embeddedFontLst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6179" autoAdjust="0"/>
  </p:normalViewPr>
  <p:slideViewPr>
    <p:cSldViewPr snapToGrid="0">
      <p:cViewPr varScale="1">
        <p:scale>
          <a:sx n="73" d="100"/>
          <a:sy n="73" d="100"/>
        </p:scale>
        <p:origin x="-13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4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1T22:00:53.9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23362 17045 10,'0'0'15,"4"-9"-1,-4 9-2,0 0 0,0 0-2,0 0 0,0 0 0,0 0-2,0 0-1,0 0 0,0 0-2,0 0-1,5 9 0,-5-9 0,5 12-2,-2-2 1,-3-10-1,10 18 1,-10-18-1,11 17 0,-11-17 0,15 16 0,-15-16 0,16 20 1,-8-10-2,4 4-1,-6-1 1,5 4-1,1-2 0,-1 3-1,-1-2 2,2 0-2,1-3 1,-1 5 0,3-1 0,-5-1 1,1-3-1,0 4 0,-1 0 0,2 0 0,1 4 1,-1-7-1,1 3 1,3 4 2,0 0-2,1 0 3,-2-6-3,3 5 4,-7-6-5,4 8 3,-4-9-3,1 0 1,-1 0-2,0 2 1,0-1 0,1 0 0,0-3 0,1-1 0,-2 4 1,2 5-2,0-8 1,-3 3 0,-1-1 0,3 4 0,-2-1 0,1 0 0,-11-16 0,0 0 0,37 58 0,-37-58 0,0 0 1,41 57-2,-41-57 2,0 0-2,38 55 2,-38-55-2,0 0 2,0 0-3,43 50 2,-43-50 0,0 0 1,0 0-4,0 0 3,42 55-2,-42-55 2,0 0 0,0 0-1,0 0-1,0 0 0,0 0 2,0 0-3,0 0-3,43 50-7,-43-50-16,0 0-6,0 0 2,0 0 1</inkml:trace>
  <inkml:trace contextRef="#ctx0" brushRef="#br0" timeOffset="1351.0773">23385 17027 8,'0'0'13,"13"-1"-1,-13 1-2,0 0-1,10-4 0,-10 4 0,15-3-2,-15 3 1,17-5-3,-5 3-1,0 0 0,1-1-1,1 1-1,0 0 1,2 0-1,-1-1 0,1 1 1,-3 0-1,5 2 1,-2-1-1,0 0 1,2 2 0,-1 1-2,1 0 1,-2-1-1,2 3 1,1-2-1,-4-1 0,4 1 1,-6-2-2,4 2 1,-3-2-1,4 1 1,-4-2 0,4 0-1,-2 0 0,1-1 0,1 0 0,3-3 0,-2 5-1,1-2 1,1 2 0,-1-2 0,-2 1-1,5 1 1,-3 0 0,-2 1 0,1-2 0,-2-1 0,0 1 0,0 3-1,0-1 1,-4-1 0,-1 0 0,2 1 0,1 0 0,-3 0 0,0 0 0,-1-1 0,1-1 0,1 3 0,-2-1 0,-11-1 0,12-1 0,-12 1 0,0 0 0,0 0 1,0 0-1,0 0 0,18 8-3,-18-8-2,0 0-4,0 0-16,0 0-6,-12 2 1,2-13 1</inkml:trace>
  <inkml:trace contextRef="#ctx0" brushRef="#br0" timeOffset="2780.159">24408 17038 13,'0'0'12,"0"0"0,0 0-1,0 0-1,0 0-1,0 0-1,0 0-1,0 0-1,0 0-1,19 57-1,-19-57 0,0 0-1,0 0 1,31 52-2,-31-52 2,0 0-2,29 52 1,-29-52-2,0 0 0,36 53 1,-36-53-1,0 0 0,32 50 0,-32-50 0,0 0 0,0 0 0,39 64-1,-39-64 1,0 0 0,0 0-1,48 62 1,-48-62-1,0 0 1,32 62-1,-32-62 1,0 0 3,20 59-3,-20-59 2,0 0-3,23 50 4,-23-50-4,0 0 4,0 0-4,41 60-1,-41-60 0,0 0 1,0 0 0,49 59 0,-49-59 0,0 0-1,0 0 1,44 59 0,-44-59-1,0 0 1,17 49-1,-17-49-3,0 0 3,29 58-2,-29-58 1,0 0 2,30 50 0,-30-50-3,0 0 2,0 0 3,0 0-2,36 49-1,-36-49 1,0 0-2,0 0 0,0 0 3,0 0-2,0 0-3,20 44 2,-20-44-2,0 0-1,0 0-3,0 0-4,0 0-5,0 0-9,0 0 2,0 0-2</inkml:trace>
  <inkml:trace contextRef="#ctx0" brushRef="#br0" timeOffset="4029.2305">24149 18166 2,'0'0'14,"0"0"-2,0 0 0,0 0 0,0 0-1,0 0-1,0 0-3,54 20 1,-54-20-2,0 0-2,0 0 0,0 0-2,58-26 1,-58 26 0,0 0 0,58-14-1,-58 14-1,41-4 3,-41 4-3,0 0 1,61-12 1,-61 12-1,48-7 0,-48 7 0,43-8 0,-43 8 0,48-8-1,-48 8-1,47-14 2,-47 14-1,44-12-1,-44 12 0,50-4 1,-50 4-1,45-1 1,-45 1-1,42 6 0,-42-6 0,46 1 2,-46-1 0,0 0-2,52-15 1,-52 15-1,42-2 1,-42 2-1,0 0 2,45-7-1,-45 7-4,0 0 4,44 0 3,-44 0-5,0 0 1,0 0 1,0 0-3,0 0 1,0 0 2,46 2-2,-46-2-2,0 0 4,0 0 0,0 0-3,0 0 1,0 0 0,0 0-2,0 0-5,0 0-5,0 0-19,0 0-1,0 0 4</inkml:trace>
  <inkml:trace contextRef="#ctx0" brushRef="#br0" timeOffset="5232.2993">23456 17097 5,'0'0'7,"0"0"-1,0 0 1,0 0 1,-9 8 0,9-8 0,0 0 0,-6 10-2,6-10 0,0 0-1,-7 13 0,7-13-2,-3 10 1,-2-1-2,7 1-1,-5 0 0,3 0-1,-4 1 1,7 1-1,-6 1 1,2 3-1,4-6 1,-6 6 0,5-4 0,-3 5 0,3-2-1,-7 1 0,5-3 0,-2 3 0,-3-4 0,0-1 0,1 0-1,4-11 1,-8 13 1,8-13 0,0 0-1,0 0 1,0 0 0,0 0 0,0 0 0,0 0-1,0 0-1,0 0-3,0 0-3,0 0-6,1-9-6,-1 9-6,0 0 1</inkml:trace>
  <inkml:trace contextRef="#ctx0" brushRef="#br0" timeOffset="6623.3789">24173 18125 5,'0'0'8,"0"0"-1,0 0 0,0 0-2,0 0 1,0 0 0,0 0 0,0 0-1,0 0 1,0 0 1,0 0 1,0 0-2,0 0 2,0 0-2,0 0-1,0 0-2,0 0 1,0 0-2,0 0-1,0 0 1,7 58-1,-7-58 0,0 0 0,0 0 0,-24 61 0,24-61 0,0 0 0,0 0-1,0 0 0,-11 54 0,11-54 0,0 0 0,0 0-1,0 0 1,0 0 0,0 0-3,0 0-3,0 0-13,0 0-10,0 0 2,0 0-1</inkml:trace>
  <inkml:trace contextRef="#ctx0" brushRef="#br0" timeOffset="8607.4923">23378 17386 2,'0'0'8,"0"0"1,0 0-2,0 0 2,0 0-1,0 0 2,0 0-1,0 0 0,0 0-1,0 0 1,0 0-3,0 0 0,0 0-2,0 0 1,0 0-1,0 0 1,8 12-1,-8-12 0,0 0 0,0 0-1,6 12 0,-6-12 0,10 11 0,-10-11-1,11 15-1,-2 2 1,-1-5 0,-1 2 2,2 4-2,1-1 2,0-1-3,5 0 3,-3-2-2,1-4 2,-3 4-3,5 0 0,-2-3 0,-1-2 0,-4 4-1,2 0 0,-2-1 0,0 0 0,2 3-1,-3-5 2,-1 1-1,3 9 0,2-7 1,-2 2-1,1 5 0,1-12 1,-1-3 0,-2 9-1,-8-14 1,0 0-1,0 0 1,37 59 0,-37-59 0,0 0-1,0 0 0,0 0 0,38 52 0,-38-52 1,0 0-1,0 0-1,0 0 2,0 0-2,33 51 3,-33-51-1,0 0-1,0 0-1,0 0 1,0 0 0,36 53-1,-36-53 0,0 0 1,0 0-3,0 0 1,31 54 1,-31-54 0,0 0-1,0 0 2,0 0-2,47 52 0,-47-52 2,0 0 2,0 0-2,0 0-2,60 35 2,-60-35-1,0 0 1,0 0-1,0 0 0,42 57 0,-42-57 0,0 0 0,0 0-1,0 0 2,0 0-1,0 0 1,48 51-1,-48-51 0,0 0 0,0 0 1,0 0 0,0 0 0,0 0 1,0 0-2,54 36-1,-54-36 3,0 0-1,0 0-1,0 0-1,0 0 1,0 0-1,0 0 0,0 0 3,0 0-4,50 45 1,-50-45 0,0 0 2,0 0-1,0 0 1,0 0 0,0 0-1,0 0 1,0 0 1,0 0-1,0 0 0,0 0-1,0 0 1,0 0 0,0 0 0,0 0-1,47 51 0,-47-51 1,0 0 0,0 0-1,0 0 0,0 0-1,0 0 1,0 0-3,0 0-4,0 0-8,0 0-15,0 0 2,0 0 1</inkml:trace>
  <inkml:trace contextRef="#ctx0" brushRef="#br0" timeOffset="10131.5795">24200 18401 3,'0'0'11,"0"0"1,0 0-1,0 0 1,0 0-3,0 0 3,0 0-2,0 0 0,0 0-4,0 0 0,0 0-3,0 0 1,0 0 0,0 0-1,0 0 1,54-28 0,-54 28-2,0 0 0,55 1-1,-55-1 2,44 0-2,-44 0 0,44-2 0,-44 2-1,42-2 1,-42 2 2,0 0-1,56-16-1,-56 16 1,0 0-2,45-10 1,-45 10 0,0 0 0,47-3-2,-47 3 3,0 0-1,41-9-1,-41 9 0,0 0 1,46-3 0,-46 3 0,0 0 0,0 0-1,53 0 0,-53 0 1,0 0 0,0 0 0,0 0-1,48-7 1,-48 7-1,0 0 0,0 0 2,0 0-3,0 0 2,45-8-2,-45 8 1,0 0 1,0 0-1,0 0-1,0 0 1,45-4 1,-45 4 0,0 0-1,0 0 2,0 0-2,0 0 2,0 0-1,46 2-2,-46-2 1,0 0 1,0 0-1,0 0-1,41-1 0,-41 1 0,0 0 1,0 0 2,0 0-2,0 0-2,0 0 2,0 0-1,0 0 0,0 0 0,0 0 0,0 0 1,0 0-2,0 0 1,0 0 1,0 0 0,0 0 1,0 0 1,43-17-1,-43 17-3,0 0 2,0 0 2,0 0-2,0 0-1,0 0-1,0 0 0,0 0-2,0 0 2,0 0 1,0 0-3,0 0 0,0 0-2,0 0-7,0 0-7,0 0-10,0 0-1,0 0 3</inkml:trace>
  <inkml:trace contextRef="#ctx0" brushRef="#br0" timeOffset="10740.6144">25010 18100 1,'0'0'15,"0"0"0,0 0-2,0 0-2,0 0-1,0 0 2,0 0-3,0 0-3,0 0 0,0 0 3,12 46-4,-12-46 0,0 0-1,0 0-1,0 0 1,-5 49-1,5-49-2,0 0-2,0 0 2,-4 60-1,4-60 1,0 0-1,0 0-1,-7 53 1,7-53 0,0 0 0,0 0 2,0 0-1,0 0-1,0 0 0,0 0 3,0 0-2,0 0 2,0 0-1,0 0-3,8 41 1,-8-41-2,0 0-5,0 0-17,0 0-6,0 0 0,0 0-2</inkml:trace>
  <inkml:trace contextRef="#ctx0" brushRef="#br0" timeOffset="12577.7194">23562 17462 9,'0'0'12,"2"10"0,-2-10 1,0 0-3,0 0 0,3 10-3,-3-10 0,0 0 1,0 0-2,0 0-1,0 0 0,0 0 1,0 0 0,0 0 0,0 0 0,0 0 0,0 0-1,0 0 1,0 0-1,0 0-2,0 0 1,0 0-1,-9-9 0,9 9-1,0 0 0,-15 0 1,15 0-2,-11 3 1,11-3-1,-13 2 0,13-2-1,-17 5 1,17-5 0,-12 1-1,12-1 3,-16 4-3,16-4 2,-13 8-1,13-8 2,-10 6-4,4 4 4,6-10-3,-10 13 0,10-13 1,-4 14 0,2-2-1,0-2 0,2-10 0,0 16 0,2-3 0,-3-4 0,1-9 0,0 19 0,0-10 0,0 2 0,0 0 0,-1-2 0,1-9 0,-2 22 1,3-10-1,-2-3 0,1-9 0,1 13 0,-1-13 0,0 0 0,0 0 0,0 9 0,0-9 1,0 0-2,0 0 2,-2 9-1,2-9 0,0 0 0,-4 13-1,4-13 1,0 0-1,-4 16 0,4-16-1,0 0-2,3 17-6,-3-17-12,0 0-12,0 0 0,-8-13 1,13 3-1</inkml:trace>
  <inkml:trace contextRef="#ctx0" brushRef="#br0" timeOffset="13966.7989">23770 17732 22,'0'0'14,"0"0"0,0 0 0,0 0-1,0 0 1,0 0-1,0 0-1,0 0-1,2-11-1,-2 11-2,0 0-1,-10-1-1,10 1-2,-9-5 0,9 5 0,-14-3-2,14 3 1,-15-7-2,15 7 2,-15-4-3,15 4 2,-14-3-1,14 3-1,-16 0 1,16 0 0,-14 1-1,4 1 1,10-2 0,-13 9-1,13-9 1,-11 4-1,11-4 1,-7 14-1,7-14 1,-5 9-1,5-9 0,-4 11 1,4-11-1,-2 19 0,2-19 1,-3 19-1,3-2 1,0-17-1,0 0 0,0 0 0,4 58 0,-4-58 2,0 0-2,0 0 0,6 55 0,-6-55 1,0 0-1,0 0 2,0 0-3,4 51-1,-4-51 0,0 0 2,0 0-2,0 0 0,0 0 0,-7 58 0,7-58-1,0 0 2,0 0 2,0 0-1,0 0-1,0 0 2,-10 51-1,10-51 0,0 0 2,0 0-1,0 0-2,0 0 2,0 0-1,0 0-1,0 0-1,0 0-1,0 0-5,0 0-13,0 0-13,0 0-3,0 0 4,0 0 0</inkml:trace>
  <inkml:trace contextRef="#ctx0" brushRef="#br0" timeOffset="15484.8857">23989 18013 28,'0'0'15,"0"0"0,0 0 0,0 0-1,0 0-2,0 0-2,0 0-1,0 0 0,0 0-3,0 0-1,0 0 1,0 0 0,0 0-1,0 0-1,0 0 0,0 0 0,0 0 0,0 0-1,0 0-1,0 0 1,0 0-2,0 0 2,-54-7-1,54 7-1,0 0 1,0 0 0,0 0-2,0 0 0,0 0 1,-51-1 0,51 1 0,0 0 0,0 0 0,0 0-2,0 0 4,0 0-3,0 0 2,-54 6-4,54-6 1,0 0-1,0 0 1,0 0-2,0 0 2,0 0-1,-16 55 1,16-55 2,0 0 0,0 0-1,0 0 0,0 0 2,-5 59-2,5-59 0,0 0 1,0 0-1,0 0 0,3 59 0,-3-59-1,0 0 0,0 0 0,0 0 1,0 0 0,0 0-1,4 57 1,-4-57 1,0 0-1,0 0-1,0 0 0,0 0 0,0 0 0,0 0 0,-10 49 1,10-49-2,0 0 2,0 0 1,0 0 0,0 0-2,0 0-3,0 0-4,0 0-8,0 0-19,0 0 1,0 0-4,0 0 4</inkml:trace>
  <inkml:trace contextRef="#ctx0" brushRef="#br0" timeOffset="16754.9584">24128 18223 5,'0'0'15,"0"0"1,0 0-1,0 0-1,0 0 1,0 0-2,0 0-2,0 0 0,0 0-2,0 0-2,0 0-2,0 0-1,0 0-1,0 0-1,0 0 3,0 0-4,0 0 1,0 0 0,0 0 0,0 0 1,-57 21 0,57-21-2,0 0 1,0 0 2,0 0-3,0 0 0,0 0 1,0 0-1,0 0-1,-26 52 2,26-52-2,0 0-1,0 0 0,10 58 1,-10-58 0,0 0-1,9 53 1,-9-53 0,0 0 0,13 50 1,-13-50-2,0 0 0,0 0 2,0 0-2,0 0 1,0 0 1,0 0-2,0 0 1,0 0 1,0 0 0,0 0-2,0 0-1,0 0 3,0 0-2,0 0-5,0 0-7,0 0-21,0 0-2,0 0 3,0 0 2</inkml:trace>
  <inkml:trace contextRef="#ctx0" brushRef="#br0" timeOffset="18418.0534">24539 17271 2,'0'0'7,"0"0"-2,0 0-1,0 0 0,0 0 1,0 0-1,0 0 0,0 0 1,0 0 1,0 0 0,0 0 1,0 0-1,0 0 1,0 0 0,0 0 0,0 0-1,0 0 0,0 0 0,0 0 0,0 0-1,0 0 0,0 0-1,0 0 1,0 0-1,0 0-1,52-30 0,-52 30 0,0 0-1,0 0 0,0 0 0,53-12 0,-53 12-1,0 0 0,0 0 0,0 0 0,0 0-1,0 0 1,57 7 0,-57-7-1,0 0 1,0 0 0,0 0 0,0 0 0,0 0 0,0 0 0,0 0-1,0 0 1,0 0 0,0 0 0,0 0-1,12 52 0,-12-52 0,0 0 0,0 0 0,0 0 0,0 0 0,0 0 0,0 0 0,0 0 1,0 0-1,0 0-1,0 0 1,0 0-1,0 0 0,0 0-1,0 0-1,0 0-2,0 0-4,0 0-8,0 0-15,0 0-3,0 0 3</inkml:trace>
  <inkml:trace contextRef="#ctx0" brushRef="#br0" timeOffset="19889.1374">24695 17531 11,'0'0'13,"0"0"-1,0 0 1,0 0-1,0 0-2,0 0 0,0 0 0,0 0-3,0 0-1,0 0-1,0 0-1,0 0 1,0 0-1,0 0 0,0 0 0,0 0 0,0 0-1,0 0 2,0 0-2,0 0 0,0 0-1,0 0 0,0 0 0,0 0 0,0 0 0,61-4-2,-61 4 2,0 0 0,0 0-1,0 0 1,60 13 0,-60-13-1,0 0 1,0 0-1,0 0-1,0 0 1,0 0-1,0 0 2,0 0-2,51 6 0,-51-6 0,0 0 1,0 0-1,0 0 1,0 0 0,0 0-2,0 0 2,0 0 0,0 0-1,0 0 2,0 0 2,0 0-4,0 0 4,0 0-3,-20 52 3,20-52-5,0 0 6,0 0-6,0 0 1,0 0 0,0 0 0,0 0 0,0 0 0,-5 52 0,5-52 0,0 0-1,0 0 1,0 0 0,0 0-1,0 0-1,0 0 1,0 0-3,18 50-3,-18-50-9,0 0-18,0 0-1,0 0 1,0 0-2</inkml:trace>
  <inkml:trace contextRef="#ctx0" brushRef="#br0" timeOffset="21217.2136">24875 17790 2,'0'0'14,"0"0"-2,0 0-3,0 0-1,0 0 1,0 0 0,0 0 0,0 0 0,0 0 1,0 0-1,0 0-1,0 0 1,-13 51-2,13-51 0,0 0 1,0 0-2,0 0 0,0 0 0,0 0-1,0 0-1,0 0 0,0 0-1,0 0-1,50 3 0,-50-3-1,0 0-1,0 0 1,0 0 0,0 0-1,0 0-1,57-27 2,-57 27-2,0 0 2,0 0 0,0 0-1,0 0 0,0 0 1,0 0 0,0 0 0,0 0 0,0 0-1,0 0 0,0 0 0,0 0 1,0 0-1,0 0 0,0 0 0,0 0 0,0 0 0,0 0 1,0 0 0,0 0 0,0 0-2,0 0 2,0 0 0,50-1 0,-50 1 0,0 0-1,0 0 1,0 0 0,0 0 1,0 0-3,0 0 1,0 0 1,0 0 0,0 0-1,0 0-1,0 0 1,0 0 0,0 0 1,-22 50-1,22-50-1,0 0-6,0 0-3,9 47-9,-9-47-17,0 0 2,0 0-3,0 0 2</inkml:trace>
  <inkml:trace contextRef="#ctx0" brushRef="#br0" timeOffset="31284.7894">24299 17319 6,'0'0'8,"0"0"0,0 0 0,0 0-1,0 0-1,21 12-1,-21-12 1,0 0 0,0 0 0,0 0-1,0 0-1,0 0 0,0 0 2,0 0 0,0 0 1,0 0-2,0 0 2,0 0-1,0 0 0,0 0 0,0 0-1,0 0-1,0 0 0,0 0-1,0 0 0,0 0-1,0 0 0,0 0 0,0 0 0,0 0 0,0 0-1,6-45 0,-12 34 0,-2 1-1,-2 4 1,10 6-1,-14-9 1,14 9-2,-21-10 2,21 10-1,-17 3 1,17-3-1,-13-3 0,1 4 0,12-1 0,-23-5 1,23 5-1,-21-7 0,21 7 0,-22-9 1,11 7-1,1-2 0,10 4 1,-15-3-1,5 3 0,0-1 0,10 1 0,-16 2 0,16-2 0,-13 2 0,13-2 0,-17 5 1,17-5-1,-13 3 0,4 3 1,9-6-1,-13 6 0,13-6 0,-10 11 0,10-11 0,-7 12 2,7-12-2,0 0 0,0 0 0,-5 15 0,5-15 0,-1 12 1,1-12-1,2 13 0,0-4 0,-1 2 0,-1-11 0,8 15 0,-8-15 0,9 16 0,-9-16 0,6 14-1,-6-14 1,7 10 0,-7-10-2,3 9 2,-3-9-2,0 0 0,0 0-3,0 0-3,-3 10-6,3-10-10,-11-10-8,11 10 0,0 0 1</inkml:trace>
  <inkml:trace contextRef="#ctx0" brushRef="#br0" timeOffset="32626.8662">24386 17460 11,'0'0'11,"0"0"-1,0 0-2,0 0-2,0 0 0,0 0 0,50 13 0,-50-13 1,0 0 0,0 0 2,0 0-1,0 0 0,0 0 0,0 0-1,0 0 0,0 0-3,0 0 1,0 0-2,0 0 0,0 0-1,0 0 0,0 0-1,-33 49 1,16-39-2,-3-8 1,5-2-1,-7 0 0,6 1 1,-4-1 2,6 2-2,-6-5 2,8 3-2,-2 5 3,5-5-4,9 0 4,-15 3-4,15-3 1,-13 5-1,13-5-1,0 0 1,0 0 0,-9 1 0,9-1-1,0 0 0,-6-11-5,6 11 2,0 0-6,0 0-1,0 0-8,-3-9-4,3 9-11,0 0 6</inkml:trace>
  <inkml:trace contextRef="#ctx0" brushRef="#br0" timeOffset="33407.9108">24427 17385 20,'0'0'18,"0"0"-4,0 0-1,0 0-3,0 0 1,0 0-4,0 0-1,0 0-2,52 39-1,-52-39-1,0 0 0,0 0-1,0 0 0,0 0-1,0 0 0,22 52 1,-22-52-1,0 0 0,0 0 0,0 0 0,0 0 0,4 51 0,-4-51 3,0 0-3,0 0 3,0 0-4,0 0 5,0 0-6,0 0 5,-6 49-4,6-49-1,0 0 0,0 0 1,0 0-2,0 0-1,0 0 1,0 0 0,-51 49 0,51-49 0,0 0 1,0 0 0,0 0 2,0 0 1,0 0 1,0 0 1,0 0 2,0 0 0,-51-22 0,51 22 1,0 0 0,0 0 1,0 0-1,0 0 0,-49-36-1,39 32-5,10 4 5,-19-14 0,19 14 0,-14-9-1,10-1 0,1 0-5,3 10 5,0 0-2,-7-16 0,7 16-5,-1-12 2,1 12-4,0 0-1,0 0-3,0 0-10,9 12-10,-9-12-5,0 0 1,0 0 1</inkml:trace>
  <inkml:trace contextRef="#ctx0" brushRef="#br0" timeOffset="35497.0303">24600 17712 11,'0'0'12,"0"0"0,0 0-1,0 0 0,0 0 0,0 0 0,0 0 1,0 0-1,0 0-2,0 0 0,49 51-2,-49-51-1,0 0-1,0 0 0,0 0 0,0 0-1,0 0 0,0 0 0,0 0 0,0 0-1,0 0 2,0 0-3,0 0 0,0 0 0,0 0-1,0 0 1,0 0-1,0 0 0,0 0 1,-55-6-1,55 6 0,0 0 0,0 0 0,0 0 0,0 0 0,-57 12 0,57-12-1,0 0 0,0 0 1,0 0-1,-54-1 1,54 1-1,0 0 0,0 0-1,0 0 2,0 0-1,-53 49 1,53-49-1,0 0 0,0 0 0,0 0 1,0 0-1,0 0 0,0 0-3,0 0 2,0 0 1,0 0 0,0 0-3,0 0 3,-35 41 0,35-41 0,0 0 2,0 0-2,0 0 1,0 0-2,0 0 4,0 0-4,0 0-1,0 0 3,0 0-1,0 0 0,0 0 0,41 43 0,-41-43-2,0 0 2,0 0 1,0 0-1,0 0-3,0 0 4,0 0 0,0 0-1,0 0 2,42 28-2,-42-28 0,0 0-1,0 0 2,0 0-2,0 0-1,45 0 1,-45 0 1,0 0 2,0 0-1,0 0-1,45-17 0,-45 17 1,0 0 2,0 0-2,0 0 0,0 0-1,49-11 1,-49 11 0,0 0 1,0 0-2,0 0-1,0 0 2,0 0-2,0 0 2,0 0 2,0 0-3,42 10 0,-42-10 1,0 0 2,0 0-3,0 0 3,0 0-2,0 0-1,0 0 1,0 0 0,0 0-2,0 0-2,0 0 2,0 0 0,0 0-3,0 0-5,0 0-6,42 5-18,-42-5-2,0 0 1,0 0-1</inkml:trace>
  <inkml:trace contextRef="#ctx0" brushRef="#br0" timeOffset="212182.1361">16098 3446 8,'-10'-2'14,"10"2"1,-17 2-2,8-1 0,-1-1-1,-1 1 1,1 0-4,-1-3 1,-1 1-2,0-2-1,0 2-1,-4 0-1,3-1-1,-4-2-1,2 5 0,-5-1-1,1 3 0,-2-1 0,-1 0 0,0 2-1,-1 1 1,-1-2 0,1 2 0,-1-2-1,2 3 1,0 0 0,3 0-1,-2 1 0,4 1-1,-1 2 1,1 0-1,0 4 1,1-1-1,-1 0 0,1 5 0,-1 0 1,-1 0-1,2 2 0,-2 1 2,2 1-2,0 3 1,2 1-1,0-1 1,1 1-1,2 3 1,-1 0 0,3 0 0,1 2 0,-1 1 0,2 0 0,1-1-1,1-1 1,2-1-1,0-1 1,2 2-1,-2-5 0,5-1 1,-2 2-1,3 0 1,0 2-1,2 1 1,3 0-1,1 0 0,3 1 1,2 0-1,4-1 1,3-2-1,0-3 0,5 2 1,0-4-1,3-1 1,1-1-1,1-2 1,0-1 0,1-1-1,1 1 1,0-3-1,0 0 1,1 1-1,0-1 0,2-2 0,1-1 1,0 2-2,-1-5 2,1 1-1,0 1 0,2-5 1,-1-1-1,-1 1 0,-1-2 0,-1-2 1,-1 0-1,0-3 1,-1-1-1,-2 0 0,-1-2 1,0-4-1,-2-1 1,-1-3-1,0-5 0,-1 1 0,-3-4 0,-1-3 1,0-2-1,-1 1 0,0-6 0,-3 1 1,-1-1-1,-2-2 0,0-2 0,-3 2 0,-1-2 1,-3 1-1,-2 0 0,-1 1 0,-1 1 1,-1 2-1,-2 1 0,-1 0 0,-1 1 1,1 0-1,-3 0 0,2 1 0,-1 2 0,-1-1 0,-1-1 0,-1 2 0,-1 1 0,-4 3 1,3-1-1,-5 1 0,-2 1 0,-1 2 0,-1 0 0,1 1 0,-3 0 1,2 3-1,-3-1 0,2 1 0,0 0 0,-1 1 0,1 1 0,1-1 0,-2 3 0,-1-1 0,2-1 1,-1 3-1,0 1 0,1-3 0,-2 1 0,2 2 0,1-3 0,0 2 0,-1 0 0,-1-2 0,2 1 0,-1 1 0,0 0 1,-1 0-1,1 2 0,-2-1 0,2 0-1,-3 3 1,2 1 0,0 2 0,-1 1-1,-2 2 0,2 3-2,-4-2-2,2 9-4,-4-7-6,1 2-21,1 4 1,-6-4-1,3 6 2</inkml:trace>
  <inkml:trace contextRef="#ctx0" brushRef="#br0" timeOffset="214987.2966">15835 3783 15,'0'0'13,"-12"-1"-1,12 1-1,0 0-2,-9 1 0,9-1 0,-9-1-1,9 1-1,-11 0 0,11 0 0,-13 2-1,13-2 0,-17 2-2,17-2 0,-18 5-1,7-2 0,1 0-2,10-3 1,-17 6-1,7 0 0,0-2-1,1 1 1,9-5 0,-18 12-1,9-6 1,-2 2 0,2-1-1,0 1 1,9-8-1,-17 18 0,9-9 0,8-9 0,-15 18 0,8-8 0,2 2 1,-1-1-1,1 1 0,1-3 0,1 4 0,-1-1 0,1 2 1,1-3-1,0-2 0,1 5 0,0-4 0,2 2 1,0-1-1,2-1 0,1-1 1,2 3-1,0-2 1,2-1 0,0 1-1,3 0 0,-1-2 1,0 2-1,2-2 1,-1-2-1,0 0 0,2 1 0,-1-3 1,1-2-1,1 0 1,3 0-1,-2-3 0,2 0 1,-1-2-1,1 0 1,-1-4-1,1 3 0,-3-2 1,1-2-1,-2 0 1,1 0-1,-3-1 0,0 1 1,0-2 0,-2 0-1,-1 1 1,-1 0-1,-1-3 0,-2 2 1,0-2-1,-1-1 0,-1 1 1,0-3-1,-1 0 0,0-2 0,0 1 0,-1 0 0,-1 0 0,-2 0 0,-1 1 0,-1 1 0,-2 2 0,-2 1 0,-1 1 0,0 1 0,-2 0 0,1 3 0,0-1 0,0 3 0,0 0-1,2-1 1,9 5-2,-17-9-2,17 9-3,-11-7-8,11 7-15,0 0-1,-12-14 1,12 14 1</inkml:trace>
  <inkml:trace contextRef="#ctx0" brushRef="#br0" timeOffset="216552.3859">16420 3866 8,'0'0'13,"0"0"0,-12-2 1,12 2-1,0 0 0,0 0 0,-12-3-2,12 3-1,-11-2 0,11 2-3,-13-4 0,4 1-1,9 3-1,-17-4-1,17 4 0,-15-3-1,15 3 0,-17-1-1,17 1 1,-17 2-1,17-2 0,-18 7-1,9-1 2,0-2-2,9-4 0,-18 13 0,18-13 0,-17 14-1,8-7 1,0 2-1,1 0 0,-1 0 0,1 1 1,0 2-1,2-2 1,0 2-1,1 0 0,2-3 1,0 3-1,0-3 1,0 1-1,3-10 1,-4 17-1,4-17 1,-3 14 0,0-4-1,3-10 1,-1 17-1,2-7 0,2 0 0,-1-1 1,1 1-1,2-1 0,2 0 1,-7-9-1,17 18 0,-8-10 0,1 0 1,2 2-1,-2-2 0,0-1 1,1-1-1,-2 0 0,0-1 0,2-1 0,-2-2 1,2-2-1,0-2 0,-1 1 1,1-1-1,1-3 0,3 1 0,-2 0 1,0-1-1,1-1 0,0 0 0,-2-1 0,1-1 1,-1 1-1,-3 1 0,3-4 1,-12 10-1,16-15 0,-8 6 0,-1-1 0,1 1 0,-2-3 0,2-1 0,-3 4 0,0-3 0,0-3 1,-1 1-2,-1-1 2,-1 1-2,0 0 2,-2 1-2,0-2 2,-1 3-1,-1 3 0,2 9 1,-7-16-1,7 16 0,-12-11 0,12 11 1,-19-11-1,8 7 0,-4 0 1,0-2-1,-1 0-1,-1 1 1,-1-4-1,2 6-4,-3-4-9,1 1-21,7 3 0,-5-3 0,4 6 1</inkml:trace>
  <inkml:trace contextRef="#ctx0" brushRef="#br0" timeOffset="217721.453">15803 3954 11,'0'0'14,"0"0"-3,0 0-1,0 0-1,0 0-1,0 0 0,-11 2-1,11-2 0,0 0-2,0 0-1,-6 13 0,6-13-1,-1 9-1,1-9 0,0 0 0,0 0 0,0 0 0,0 0-1,10 4 0,-10-4 0,0 0 0,9-12 0,-9 12 0,3-11 0,-3 11 0,0 0-1,0 0 1,0 0-1,-13-9 0,13 9 1,-13 6-2,13-6 0,-13 10 0,13-10-3,-12 8-2,12-8-7,0 13-12,0-13 0,0 10 1</inkml:trace>
  <inkml:trace contextRef="#ctx0" brushRef="#br0" timeOffset="218910.521">16373 3981 17,'0'0'16,"-11"2"-4,11-2-2,0 0-2,-10 14-3,10-14-1,-4 10 0,4-10 0,-3 10 1,3-10-1,0 0-1,2 10 1,-2-10-1,0 0 1,15-2-2,-15 2 1,10-6-1,-10 6-1,10-7 1,-10 7-1,0 0 1,9-11-1,-9 11 1,0 0 0,-1-10 0,1 10 0,0 0-1,-10-3-2,10 3-4,-11 6-6,2-6-17,9 0 3,-11 7-2,9 3 1</inkml:trace>
  <inkml:trace contextRef="#ctx0" brushRef="#br0" timeOffset="219904.5778">15895 4360 29,'0'0'25,"0"0"-4,0 0-2,0 0-5,7 11-4,-7-11-1,-1 11-3,1-11-2,1 14 1,-1-14-1,6 16 0,-6-16 0,9 15 0,-9-15-1,15 13 0,-6-6-1,1-2 2,2 1-3,-1 0 1,2-3-1,1 2 1,1-2-1,1-2 0,1-2 0,2 1 0,0-1 0,2-3 0,0 0 0,1-1 0,-1-1-1,-1 0 1,-1 1-1,-2-3 1,-1 1-3,-4-2-6,2-1-24,-3 4-1,-7-4-1,-4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19T09:17:46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5250 8729 1677,'-24'-14'2967,"10"8"-645,-5-3-387,0 3-645,0-1-258,-5 2-129,2 2-258,-2-3-129,0 2-258,-2 1 0,-4-2-129,-3-1-129,-3 1 0,-2-1-129,-3 1 129,-7 2-258,-2-1 258,-4 2-129,-1 2 129,0 0 0,-4 0 0,1 6 129,-4 3-129,0 0 258,1 5-645,0 1 516,0 4-387,-2 1 129,2 5 0,3-2 0,3 3-258,3 3 387,2 1 0,3 1 0,3 1 0,3 5 0,3 1 258,4 1-129,5 4 258,-2-2-129,10 5 258,0-3-129,8 4 258,1-4-129,7 4 129,-2-5 0,7 3-129,5-6 0,9 0 129,5-2-258,13-2 129,9-6-129,11 0-129,6-2-129,10-2 129,6-5-258,4 1 129,7-4-129,1-2 0,-1-4 0,0-1 0,1-6 129,2-1-129,1-2 0,3-1 129,-2-2 0,-1-2-129,-1-4 129,-2 0-129,1-4 129,-3-2 0,-2-4 0,-8-2-129,1 1 129,-3-8 129,-4-2-129,-2-1 0,-8-4-129,-1-5 129,-11-4-129,-5-1 129,-9-3-129,-7-4 0,-15-5 0,-10-5 0,-8-7 258,-18-1-258,-12-1 129,-15 0 0,-12 1-129,-9 7 129,-11 4-129,-6 13 0,-3 10-129,-2 9 129,3 18-516,2 0-1935,7 8-1677,10 11-516,10 4-258,15 2-258</inkml:trace>
  <inkml:trace contextRef="#ctx0" brushRef="#br0" timeOffset="2772.352">5588 8800 516,'9'-3'3870,"-9"3"258,18-14-516,0 7-1419,3-10-258,11 6-129,5-10-645,14 3 0,7-8-387,19 4 129,7-7-516,17 5 258,11-7-387,18 4 0,9-5 258,16 4-258,5-5 129,7 3-129,6 0 129,6 2-258,-2 3 129,0 4-129,0 4-129,-6 4 0,-7 7 0,-4 4 0,-9 2 0,-11 1 0,-13 6 0,-14 4 0,-22-1 0,-17 2 0,-23 1 0,-15 2 0,-24 0-129,-12-2-258,-11 8-1419,-14-9-2838,-1 0-129,-2-5-516,5-6-387</inkml:trace>
  <inkml:trace contextRef="#ctx0" brushRef="#br0" timeOffset="3207.4072">9228 8203 6966,'12'-2'5031,"-2"5"-129,-10-3-516,4 16-3225,1 9-387,-5 1-258,5 4-258,-2 5 0,1 3-129,1-1 129,2-3-258,-2-3 0,2-5 129,0-9-129,3-5 0,0-9 0,0-3 0,3-10 129,-1-9-258,3-7 258,1-6-258,1-4 129,1-6-129,-1 6-387,-3-4-516,10 15-1419,-12-6-2193,0 9-129,-5 5-516,-7 17 129</inkml:trace>
  <inkml:trace contextRef="#ctx0" brushRef="#br0" timeOffset="3523.4474">9402 8285 3225,'0'0'5031,"0"0"-258,0 0-129,-10-1-2322,12 11-774,-2 3-387,5 12-516,-1-2-387,5 6 0,4 0-129,-1 0 0,2-6-129,-1 0 129,3-7-129,-4-7 0,0-4 0,1-5 129,-2-7-129,-3-10 0,1-5 0,-2-9 0,0-1-129,-3-8-387,4 10-774,-8-5-2967,5 2-387,2-1-387,2 7-129</inkml:trace>
  <inkml:trace contextRef="#ctx0" brushRef="#br0" timeOffset="3935.4997">9728 8026 4644,'9'-24'5160,"-9"14"-258,0 10-129,0-16-2322,0 16-903,3 15-645,-2 7-129,-1 6-516,-2 13 0,0 7-258,-3 8 0,3-1 0,2 3 0,0-4-129,0-5 129,2-7 0,3-10 0,2-10-129,0-12 129,3-10-129,3-8 129,2-15 0,0-10-129,4-7 129,-2-2 0,2-1 0,1 2 0,-4 4 129,-5 11-129,0 9 129,-11 17 0,10-2-129,-6 12 129,-4 14-129,0 7 0,0 2 0,0 2 0,0 4-645,-1-6-1032,1 0-2838,0-10-387,2-1-387,3-10-129</inkml:trace>
  <inkml:trace contextRef="#ctx0" brushRef="#br0" timeOffset="4303.5464">9987 8429 6837,'16'-21'5160,"-3"19"-129,1-2-516,10 4-2838,-4 0-774,10 0-129,-3 1-387,0 0-258,0-1 0,-3 0-129,-4-8 0,-5-2 0,-9-7 0,-2-1-129,-4-5 129,-8 1-129,-7-1 129,-3 4-129,-3 4 0,-3 7 129,-1 8-129,1 4 129,2 15 0,3 5 0,5 8 0,4 1 0,6 1 0,4 1 129,3 0-129,8-3 0,5-5 0,1-6-258,5 1-645,-4-9-3612,6-4-258,0-9-387,2 0-129</inkml:trace>
  <inkml:trace contextRef="#ctx0" brushRef="#br0" timeOffset="4635.5886">10436 8288 8385,'11'7'5418,"-4"13"-387,-4 1-387,12 6-3483,-11-3-387,3 5-516,-4-3-129,1-3-129,-1 1-129,1-8-129,-4-16 129,2 13-129,-2-13 129,0 0-129,3-18 0,-1-6 129,1-3 129,3-4-129,-2-4 258,4 1-258,1 3 258,4 0-129,1 10 0,3 3-129,-1 15-645,-5 2-3483,4 2-516,-3 6-258,-2 5-258</inkml:trace>
  <inkml:trace contextRef="#ctx0" brushRef="#br0" timeOffset="5011.6364">10692 8355 7740,'27'-6'5160,"-9"4"-387,2-8-1290,7 10-1806,-9-5-774,9 1-387,-10-3-129,1 1-258,-4-2-129,-4-6 0,-4 1 0,-6-3 0,0-1 0,-5 0 0,-5 0 0,-4 3-129,-3 4 129,-5 8 0,-2 2 0,-2 8 129,1 9 0,5 10 129,-1 4 0,8 7 258,5 0-258,8 2 258,8 0-129,11-3-129,1-5 0,5-5-258,2-2-516,-4-11-3741,3 0-774,-13-10-387,0 0-129</inkml:trace>
  <inkml:trace contextRef="#ctx0" brushRef="#br0" timeOffset="5500.1984">9075 9034 5289,'9'0'5547,"-9"0"-774,9 14 0,-9-14-1806,3 22-1935,-3-5-129,2 7-387,-2-1-258,1 7 0,-1-4-129,3-3-129,1 2-258,-1-9-645,8 0-3870,-11-16 0,14 16-258,-14-16-645</inkml:trace>
  <inkml:trace contextRef="#ctx0" brushRef="#br0" timeOffset="5672.2202">9154 8838 7611,'-6'-22'4386,"6"22"-129,0 0-645,0 0-5289,0 6-2322,0-6-258,10 24-516,-2-9 258</inkml:trace>
  <inkml:trace contextRef="#ctx0" brushRef="#br0" timeOffset="6078.2716">9377 8988 5031,'-39'0'4902,"16"1"-258,-1 8-387,-3-3-2838,13 11-387,-1-6 0,9 8-516,5-2-129,6 4-129,9-3-129,7-1 0,1-2-129,3 3 0,-2 0 0,-2-3-129,-5 0 129,-5 0 0,-5-1 0,-6 3 0,0-3-129,-8-3 129,-5 0 0,-1-3 0,-3-2 0,1-2 129,1-2-129,3-2 0,3 0 0,9 0-258,0 0-903,-2-9-3354,2 9 0,16-14-387,1 5-258</inkml:trace>
  <inkml:trace contextRef="#ctx0" brushRef="#br0" timeOffset="6323.803">9840 9097 8256,'-7'-3'5031,"-3"5"-129,1 12-129,-3-1-3870,12 15-129,-3-7-387,3 6 0,5 0-387,1-1-129,3-4-258,-6-8-903,8-4-3225,-11-10-387,10 8-129,-10-8-516</inkml:trace>
  <inkml:trace contextRef="#ctx0" brushRef="#br0" timeOffset="6475.8223">9838 8906 8256,'-3'-11'4644,"3"11"-258,0 0-1290,0 0-6837,12 0-645,0 4-387,5 5-129</inkml:trace>
  <inkml:trace contextRef="#ctx0" brushRef="#br0" timeOffset="6691.3496">10027 8824 7482,'5'-14'5289,"0"-1"-258,-5 15-258,0 0-2967,0 22-516,0 1-774,0 15 0,0 2-387,0 8-129,3 6-258,-1-4-387,5 9-1677,-1-12-2451,0-8-258,-1-8-516,0-9-129</inkml:trace>
  <inkml:trace contextRef="#ctx0" brushRef="#br0" timeOffset="6859.871">9964 9109 8643,'-7'-15'5289,"7"-6"-387,18 18-258,-6-2-3741,17 5-387,2 4-1290,-4-1-3612,7 5-258,-4-7-516,1 2-387</inkml:trace>
  <inkml:trace contextRef="#ctx0" brushRef="#br0" timeOffset="7211.9158">10351 8823 8901,'-5'-36'5418,"5"17"-387,5 1-129,11 9-3612,0-6-516,9 10-258,-3 2-258,2 3 0,-4 2-258,-2 6 129,-5 5-129,-5 2 0,-8 6-129,0-2 129,-15 2 0,1 1 0,-6 1 0,1 0 0,2-3 0,-1-3 0,4-1 129,3-1 0,11-3-129,0-12 0,7 23-387,-7-23-903,22 19-3612,-10-8-129,4 0-258,-6 1-516</inkml:trace>
  <inkml:trace contextRef="#ctx0" brushRef="#br0" timeOffset="7359.9345">10385 9254 11481,'-3'12'5418,"3"-12"-903,0 0-2322,12-5-6450,-12 5-774,15-8-387,-7 3-516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70C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icle.kth.se/~lindsey/JavaCourse/Book/" TargetMode="External"/><Relationship Id="rId2" Type="http://schemas.openxmlformats.org/officeDocument/2006/relationships/hyperlink" Target="http://www.particle.kth.se/~lindsey/JavaCourse/Book/Part1/Supplements/Chapter01/JVM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ocs.oracle.com/javase/specs/jvms/se7/html/index.html" TargetMode="External"/><Relationship Id="rId4" Type="http://schemas.openxmlformats.org/officeDocument/2006/relationships/hyperlink" Target="http://docs.oracle.com/javase/spe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psuter/cafebabe/wik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PostScript%20programming%20language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lara.epfl.ch/w/compilation:jvm_spe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compcert.inria.fr/compcert-C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sz="3800" dirty="0" smtClean="0">
                <a:solidFill>
                  <a:schemeClr val="tx1"/>
                </a:solidFill>
              </a:rPr>
              <a:t>Code Generation Introduction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26213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459558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050622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02129" y="3409374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3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4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57509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73389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64453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5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3882453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545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22171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178559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3958134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3625758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14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412379" y="3890999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47466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445838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113462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1320942" y="4391774"/>
            <a:ext cx="4700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15</a:t>
            </a:r>
            <a:endParaRPr lang="en-US" sz="2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4779480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94661" y="6040000"/>
              <a:ext cx="47000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15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4022" y="1385364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924833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92457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469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in JVM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208"/>
            <a:ext cx="8229600" cy="4655172"/>
          </a:xfrm>
        </p:spPr>
        <p:txBody>
          <a:bodyPr/>
          <a:lstStyle/>
          <a:p>
            <a:r>
              <a:rPr lang="en-US" dirty="0" smtClean="0"/>
              <a:t>Separate for each type, including</a:t>
            </a:r>
          </a:p>
          <a:p>
            <a:pPr lvl="1"/>
            <a:r>
              <a:rPr lang="en-US" dirty="0" smtClean="0"/>
              <a:t>integer types (</a:t>
            </a:r>
            <a:r>
              <a:rPr lang="en-US" dirty="0" err="1" smtClean="0"/>
              <a:t>iadd</a:t>
            </a:r>
            <a:r>
              <a:rPr lang="en-US" dirty="0" smtClean="0"/>
              <a:t>, </a:t>
            </a:r>
            <a:r>
              <a:rPr lang="en-US" dirty="0" err="1" smtClean="0"/>
              <a:t>imul</a:t>
            </a:r>
            <a:r>
              <a:rPr lang="en-US" dirty="0" smtClean="0"/>
              <a:t>, </a:t>
            </a:r>
            <a:r>
              <a:rPr lang="en-US" dirty="0" err="1" smtClean="0"/>
              <a:t>iload</a:t>
            </a:r>
            <a:r>
              <a:rPr lang="en-US" dirty="0" smtClean="0"/>
              <a:t>, </a:t>
            </a:r>
            <a:r>
              <a:rPr lang="en-US" dirty="0" err="1" smtClean="0"/>
              <a:t>istore</a:t>
            </a:r>
            <a:r>
              <a:rPr lang="en-US" dirty="0" smtClean="0"/>
              <a:t>, </a:t>
            </a:r>
            <a:r>
              <a:rPr lang="en-US" dirty="0" err="1" smtClean="0"/>
              <a:t>bipush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reference types (</a:t>
            </a:r>
            <a:r>
              <a:rPr lang="en-US" dirty="0" err="1" smtClean="0"/>
              <a:t>aload</a:t>
            </a:r>
            <a:r>
              <a:rPr lang="en-US" dirty="0" smtClean="0"/>
              <a:t>, </a:t>
            </a:r>
            <a:r>
              <a:rPr lang="en-US" dirty="0" err="1" smtClean="0"/>
              <a:t>astore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Why are they separate?</a:t>
            </a:r>
          </a:p>
          <a:p>
            <a:pPr lvl="1"/>
            <a:r>
              <a:rPr lang="en-US" dirty="0" smtClean="0"/>
              <a:t>Memory safety!</a:t>
            </a:r>
          </a:p>
          <a:p>
            <a:pPr lvl="1"/>
            <a:r>
              <a:rPr lang="en-US" dirty="0" smtClean="0"/>
              <a:t>Each reference points to a valid allocated object</a:t>
            </a:r>
          </a:p>
          <a:p>
            <a:r>
              <a:rPr lang="en-US" dirty="0" smtClean="0"/>
              <a:t>Conditionals and jumps</a:t>
            </a:r>
          </a:p>
          <a:p>
            <a:r>
              <a:rPr lang="en-US" dirty="0" smtClean="0"/>
              <a:t>Further high-level operations</a:t>
            </a:r>
          </a:p>
          <a:p>
            <a:pPr lvl="1"/>
            <a:r>
              <a:rPr lang="en-US" dirty="0"/>
              <a:t>array operations</a:t>
            </a:r>
          </a:p>
          <a:p>
            <a:pPr lvl="1"/>
            <a:r>
              <a:rPr lang="en-US" dirty="0"/>
              <a:t>object method and field </a:t>
            </a:r>
            <a:r>
              <a:rPr lang="en-US" dirty="0" smtClean="0"/>
              <a:t>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394"/>
          </a:xfrm>
        </p:spPr>
        <p:txBody>
          <a:bodyPr/>
          <a:lstStyle/>
          <a:p>
            <a:r>
              <a:rPr lang="en-US" dirty="0" smtClean="0"/>
              <a:t>Stack Machine Simulator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8943" y="937452"/>
            <a:ext cx="54095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Calibri" pitchFamily="34" charset="0"/>
              </a:rPr>
              <a:t>var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code </a:t>
            </a:r>
            <a:r>
              <a:rPr lang="en-US" sz="2200" dirty="0" smtClean="0">
                <a:latin typeface="Calibri" pitchFamily="34" charset="0"/>
              </a:rPr>
              <a:t>: </a:t>
            </a:r>
            <a:r>
              <a:rPr lang="en-US" sz="2200" dirty="0">
                <a:latin typeface="Calibri" pitchFamily="34" charset="0"/>
              </a:rPr>
              <a:t>Array[Instruction</a:t>
            </a:r>
            <a:r>
              <a:rPr lang="en-US" sz="2200" dirty="0" smtClean="0">
                <a:latin typeface="Calibri" pitchFamily="34" charset="0"/>
              </a:rPr>
              <a:t>]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pc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program counter</a:t>
            </a:r>
            <a:endParaRPr lang="en-US" sz="2200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local : </a:t>
            </a:r>
            <a:r>
              <a:rPr lang="en-US" sz="2200" dirty="0">
                <a:latin typeface="Calibri" pitchFamily="34" charset="0"/>
              </a:rPr>
              <a:t>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for local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variables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operand : Array[</a:t>
            </a:r>
            <a:r>
              <a:rPr lang="en-US" sz="2200" dirty="0" err="1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] 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// operand stack</a:t>
            </a:r>
          </a:p>
          <a:p>
            <a:r>
              <a:rPr lang="en-US" sz="2200" b="1" dirty="0" err="1" smtClean="0">
                <a:latin typeface="Calibri" pitchFamily="34" charset="0"/>
              </a:rPr>
              <a:t>var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top : </a:t>
            </a:r>
            <a:r>
              <a:rPr lang="en-US" sz="2200" dirty="0" err="1" smtClean="0">
                <a:latin typeface="Calibri" pitchFamily="34" charset="0"/>
              </a:rPr>
              <a:t>Int</a:t>
            </a:r>
            <a:r>
              <a:rPr lang="en-US" sz="2200" dirty="0" smtClean="0">
                <a:latin typeface="Calibri" pitchFamily="34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943" y="3184221"/>
            <a:ext cx="2298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while </a:t>
            </a:r>
            <a:r>
              <a:rPr lang="en-US" dirty="0" smtClean="0">
                <a:latin typeface="Calibri" pitchFamily="34" charset="0"/>
              </a:rPr>
              <a:t>(true) step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2158" y="3845048"/>
            <a:ext cx="69924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latin typeface="Calibri" pitchFamily="34" charset="0"/>
              </a:rPr>
              <a:t>def</a:t>
            </a:r>
            <a:r>
              <a:rPr lang="en-US" sz="2200" b="1" dirty="0" smtClean="0">
                <a:latin typeface="Calibri" pitchFamily="34" charset="0"/>
              </a:rPr>
              <a:t> </a:t>
            </a:r>
            <a:r>
              <a:rPr lang="en-US" sz="2200" dirty="0" smtClean="0">
                <a:latin typeface="Calibri" pitchFamily="34" charset="0"/>
              </a:rPr>
              <a:t>step = code(pc) </a:t>
            </a:r>
            <a:r>
              <a:rPr lang="en-US" sz="2200" b="1" dirty="0" smtClean="0">
                <a:latin typeface="Calibri" pitchFamily="34" charset="0"/>
              </a:rPr>
              <a:t>match</a:t>
            </a:r>
            <a:r>
              <a:rPr lang="en-US" sz="2200" dirty="0" smtClean="0">
                <a:latin typeface="Calibri" pitchFamily="34" charset="0"/>
              </a:rPr>
              <a:t> {</a:t>
            </a:r>
            <a:r>
              <a:rPr lang="en-US" sz="2200" dirty="0">
                <a:latin typeface="Calibri" pitchFamily="34" charset="0"/>
              </a:rPr>
              <a:t/>
            </a:r>
            <a:br>
              <a:rPr lang="en-US" sz="2200" dirty="0">
                <a:latin typeface="Calibri" pitchFamily="34" charset="0"/>
              </a:rPr>
            </a:br>
            <a:r>
              <a:rPr lang="en-US" sz="2200" dirty="0" smtClean="0">
                <a:latin typeface="Calibri" pitchFamily="34" charset="0"/>
              </a:rPr>
              <a:t>  </a:t>
            </a:r>
            <a:r>
              <a:rPr lang="en-US" sz="2200" b="1" dirty="0" smtClean="0">
                <a:latin typeface="Calibri" pitchFamily="34" charset="0"/>
              </a:rPr>
              <a:t>case </a:t>
            </a:r>
            <a:r>
              <a:rPr lang="en-US" sz="2200" dirty="0" err="1">
                <a:latin typeface="Calibri" pitchFamily="34" charset="0"/>
              </a:rPr>
              <a:t>Iadd</a:t>
            </a:r>
            <a:r>
              <a:rPr lang="en-US" sz="2200" dirty="0">
                <a:latin typeface="Calibri" pitchFamily="34" charset="0"/>
              </a:rPr>
              <a:t>() =&gt;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+ </a:t>
            </a:r>
            <a:r>
              <a:rPr lang="en-US" sz="2200" dirty="0" smtClean="0">
                <a:latin typeface="Calibri" pitchFamily="34" charset="0"/>
              </a:rPr>
              <a:t>  operand(top</a:t>
            </a:r>
            <a:r>
              <a:rPr lang="en-US" sz="2200" dirty="0">
                <a:latin typeface="Calibri" pitchFamily="34" charset="0"/>
              </a:rPr>
              <a:t>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 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// two consumed, one produced</a:t>
            </a:r>
            <a:endParaRPr lang="en-US" sz="2200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  case </a:t>
            </a:r>
            <a:r>
              <a:rPr lang="en-US" sz="2200" dirty="0" err="1">
                <a:latin typeface="Calibri" pitchFamily="34" charset="0"/>
              </a:rPr>
              <a:t>Imul</a:t>
            </a:r>
            <a:r>
              <a:rPr lang="en-US" sz="2200" dirty="0">
                <a:latin typeface="Calibri" pitchFamily="34" charset="0"/>
              </a:rPr>
              <a:t>() =&gt; </a:t>
            </a:r>
          </a:p>
          <a:p>
            <a:r>
              <a:rPr lang="en-US" sz="2200" dirty="0" smtClean="0">
                <a:latin typeface="Calibri" pitchFamily="34" charset="0"/>
              </a:rPr>
              <a:t>    operand(top </a:t>
            </a:r>
            <a:r>
              <a:rPr lang="en-US" sz="2200" dirty="0">
                <a:latin typeface="Calibri" pitchFamily="34" charset="0"/>
              </a:rPr>
              <a:t>- 1) = operand(top - 1) * operand(top)</a:t>
            </a:r>
          </a:p>
          <a:p>
            <a:r>
              <a:rPr lang="en-US" sz="2200" dirty="0" smtClean="0">
                <a:latin typeface="Calibri" pitchFamily="34" charset="0"/>
              </a:rPr>
              <a:t>    top </a:t>
            </a:r>
            <a:r>
              <a:rPr lang="en-US" sz="2200" dirty="0">
                <a:latin typeface="Calibri" pitchFamily="34" charset="0"/>
              </a:rPr>
              <a:t>= top - </a:t>
            </a:r>
            <a:r>
              <a:rPr lang="en-US" sz="2200" dirty="0" smtClean="0">
                <a:latin typeface="Calibri" pitchFamily="34" charset="0"/>
              </a:rPr>
              <a:t>1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 // 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</a:rPr>
              <a:t>two consumed, one 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</a:rPr>
              <a:t>produced</a:t>
            </a:r>
            <a:endParaRPr lang="en-US" sz="2200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3129" y="945920"/>
            <a:ext cx="3330917" cy="3275069"/>
            <a:chOff x="-612050" y="2978137"/>
            <a:chExt cx="3330917" cy="3275069"/>
          </a:xfrm>
        </p:grpSpPr>
        <p:grpSp>
          <p:nvGrpSpPr>
            <p:cNvPr id="12" name="Group 11"/>
            <p:cNvGrpSpPr/>
            <p:nvPr/>
          </p:nvGrpSpPr>
          <p:grpSpPr>
            <a:xfrm>
              <a:off x="-612050" y="2978137"/>
              <a:ext cx="3330917" cy="3275069"/>
              <a:chOff x="-612050" y="2978137"/>
              <a:chExt cx="3330917" cy="3275069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2718867" y="2978137"/>
                <a:ext cx="0" cy="276183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ight Arrow 21"/>
              <p:cNvSpPr/>
              <p:nvPr/>
            </p:nvSpPr>
            <p:spPr bwMode="auto">
              <a:xfrm>
                <a:off x="-612050" y="3973389"/>
                <a:ext cx="1001851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-415151" y="3570039"/>
                <a:ext cx="6080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1397782" y="3922117"/>
              <a:ext cx="327334" cy="900544"/>
              <a:chOff x="1397782" y="3922117"/>
              <a:chExt cx="327334" cy="900544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97782" y="4391774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8</a:t>
                </a:r>
                <a:endParaRPr lang="en-US" sz="2200" dirty="0">
                  <a:latin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397782" y="3922117"/>
                <a:ext cx="3273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dirty="0" smtClean="0">
                    <a:latin typeface="Calibri" pitchFamily="34" charset="0"/>
                  </a:rPr>
                  <a:t>6</a:t>
                </a:r>
                <a:endParaRPr lang="en-US" sz="22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65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Machine Simulator: Moving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Bipush</a:t>
            </a:r>
            <a:r>
              <a:rPr lang="en-US" sz="2400" dirty="0" smtClean="0"/>
              <a:t>(c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c 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rgbClr val="008000"/>
                </a:solidFill>
              </a:rPr>
              <a:t>// </a:t>
            </a:r>
            <a:r>
              <a:rPr lang="en-US" sz="2400" dirty="0" smtClean="0">
                <a:solidFill>
                  <a:srgbClr val="008000"/>
                </a:solidFill>
              </a:rPr>
              <a:t>put given constant 'c' onto stack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+ </a:t>
            </a:r>
            <a:r>
              <a:rPr lang="en-US" sz="2400" dirty="0" smtClean="0"/>
              <a:t>1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Iload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operand(top </a:t>
            </a:r>
            <a:r>
              <a:rPr lang="en-US" sz="2400" dirty="0"/>
              <a:t>+ 1) = local(n)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from memory onto stack</a:t>
            </a:r>
            <a:endParaRPr lang="en-US" sz="2400" dirty="0" smtClean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top </a:t>
            </a:r>
            <a:r>
              <a:rPr lang="en-US" sz="2400" dirty="0"/>
              <a:t>= top + 1 </a:t>
            </a:r>
            <a:endParaRPr lang="en-US" sz="2400" dirty="0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000000"/>
                </a:solidFill>
                <a:cs typeface="Arial" pitchFamily="34" charset="0"/>
              </a:rPr>
              <a:t>case </a:t>
            </a:r>
            <a:r>
              <a:rPr lang="en-US" sz="2400" dirty="0" err="1" smtClean="0"/>
              <a:t>Istore</a:t>
            </a:r>
            <a:r>
              <a:rPr lang="en-US" sz="2400" dirty="0" smtClean="0"/>
              <a:t>(n</a:t>
            </a:r>
            <a:r>
              <a:rPr lang="en-US" sz="2400" dirty="0"/>
              <a:t>) =&gt;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local(n</a:t>
            </a:r>
            <a:r>
              <a:rPr lang="en-US" sz="2400" dirty="0"/>
              <a:t>) = operand(top) 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// </a:t>
            </a:r>
            <a:r>
              <a:rPr lang="en-US" sz="2400" dirty="0">
                <a:solidFill>
                  <a:srgbClr val="008000"/>
                </a:solidFill>
              </a:rPr>
              <a:t>from </a:t>
            </a:r>
            <a:r>
              <a:rPr lang="en-US" sz="2400" dirty="0" smtClean="0">
                <a:solidFill>
                  <a:srgbClr val="008000"/>
                </a:solidFill>
              </a:rPr>
              <a:t>stack into memory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top </a:t>
            </a:r>
            <a:r>
              <a:rPr lang="en-US" sz="2400" dirty="0"/>
              <a:t>= top - </a:t>
            </a:r>
            <a:r>
              <a:rPr lang="en-US" sz="2400" dirty="0" smtClean="0"/>
              <a:t>1  </a:t>
            </a:r>
            <a:r>
              <a:rPr lang="en-US" sz="2400" dirty="0" smtClean="0">
                <a:solidFill>
                  <a:srgbClr val="008000"/>
                </a:solidFill>
              </a:rPr>
              <a:t>// consumed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/>
              <a:t>}</a:t>
            </a:r>
            <a:br>
              <a:rPr lang="en-US" sz="2400" dirty="0" smtClean="0"/>
            </a:br>
            <a:r>
              <a:rPr lang="en-US" sz="2400" b="1" dirty="0" smtClean="0"/>
              <a:t>if </a:t>
            </a:r>
            <a:r>
              <a:rPr lang="en-US" sz="2400" dirty="0"/>
              <a:t>(</a:t>
            </a:r>
            <a:r>
              <a:rPr lang="en-US" sz="2400" dirty="0" err="1" smtClean="0"/>
              <a:t>notJump</a:t>
            </a:r>
            <a:r>
              <a:rPr lang="en-US" sz="2400" dirty="0" smtClean="0"/>
              <a:t>(code(n)))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sz="2400" dirty="0" smtClean="0"/>
              <a:t>  pc = pc + 1   </a:t>
            </a:r>
            <a:r>
              <a:rPr lang="en-US" sz="2400" dirty="0" smtClean="0">
                <a:solidFill>
                  <a:srgbClr val="008000"/>
                </a:solidFill>
              </a:rPr>
              <a:t>// by default go to next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769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Java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 tooltip="http://www.particle.kth.se/~lindsey/JavaCourse/Book/Part1/Supplements/Chapter01/JVM.html"/>
              </a:rPr>
              <a:t>JVM </a:t>
            </a:r>
            <a:r>
              <a:rPr lang="en-US" dirty="0">
                <a:hlinkClick r:id="rId2" tooltip="http://www.particle.kth.se/~lindsey/JavaCourse/Book/Part1/Supplements/Chapter01/JVM.html"/>
              </a:rPr>
              <a:t>Instruction Description</a:t>
            </a:r>
            <a:r>
              <a:rPr lang="en-US" dirty="0"/>
              <a:t> from </a:t>
            </a:r>
            <a:r>
              <a:rPr lang="en-US" dirty="0" err="1">
                <a:hlinkClick r:id="rId3" tooltip="http://www.particle.kth.se/~lindsey/JavaCourse/Book/"/>
              </a:rPr>
              <a:t>JavaTech</a:t>
            </a:r>
            <a:r>
              <a:rPr lang="en-US" dirty="0"/>
              <a:t> book </a:t>
            </a:r>
          </a:p>
          <a:p>
            <a:pPr marL="0" indent="0">
              <a:buNone/>
            </a:pPr>
            <a:r>
              <a:rPr lang="en-US" dirty="0" smtClean="0"/>
              <a:t>Official documentation: </a:t>
            </a:r>
            <a:r>
              <a:rPr lang="en-US" dirty="0">
                <a:hlinkClick r:id="rId4"/>
              </a:rPr>
              <a:t>http://docs.oracle.com/javase/specs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docs.oracle.com/javase/specs/jvms/se7/html/index.html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Use:  </a:t>
            </a:r>
            <a:r>
              <a:rPr lang="en-US" b="1" dirty="0" smtClean="0"/>
              <a:t>javac -g *.java</a:t>
            </a:r>
            <a:r>
              <a:rPr lang="en-US" dirty="0" smtClean="0"/>
              <a:t>		      to compile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javap</a:t>
            </a:r>
            <a:r>
              <a:rPr lang="en-US" b="1" dirty="0" smtClean="0"/>
              <a:t> -c -l </a:t>
            </a:r>
            <a:r>
              <a:rPr lang="en-US" b="1" dirty="0" err="1" smtClean="0"/>
              <a:t>ClassName</a:t>
            </a:r>
            <a:r>
              <a:rPr lang="en-US" b="1" dirty="0" smtClean="0"/>
              <a:t>       </a:t>
            </a:r>
            <a:r>
              <a:rPr lang="en-US" dirty="0" smtClean="0"/>
              <a:t>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205" y="5402684"/>
            <a:ext cx="26662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achine code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(e.g. x86, arm, JVM)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efficient to execute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a[i] = 7*i+3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437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Java,C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easy to write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R1,#0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R2,#40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R3,#3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jmp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+12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(a+R1),R3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R1, R1, #4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R3, R3, #7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/>
              </a:rPr>
              <a:t>cmp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R1, R2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blt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-16</a:t>
            </a: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153995" y="1132013"/>
            <a:ext cx="118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data-flow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</a:t>
            </a:r>
            <a:endParaRPr lang="en-US" sz="2000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6617497" y="3034654"/>
              <a:ext cx="767970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7" name="Group 206"/>
          <p:cNvGrpSpPr/>
          <p:nvPr/>
        </p:nvGrpSpPr>
        <p:grpSpPr>
          <a:xfrm>
            <a:off x="7750495" y="2296530"/>
            <a:ext cx="456658" cy="1399694"/>
            <a:chOff x="7617350" y="2296530"/>
            <a:chExt cx="456658" cy="1399694"/>
          </a:xfrm>
        </p:grpSpPr>
        <p:sp>
          <p:nvSpPr>
            <p:cNvPr id="173" name="Oval 172"/>
            <p:cNvSpPr/>
            <p:nvPr/>
          </p:nvSpPr>
          <p:spPr bwMode="auto">
            <a:xfrm>
              <a:off x="7707246" y="2417070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13597" y="2899812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707246" y="3377824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Arrow Connector 192"/>
            <p:cNvCxnSpPr>
              <a:stCxn id="173" idx="4"/>
              <a:endCxn id="174" idx="0"/>
            </p:cNvCxnSpPr>
            <p:nvPr/>
          </p:nvCxnSpPr>
          <p:spPr bwMode="auto">
            <a:xfrm>
              <a:off x="7806616" y="2631755"/>
              <a:ext cx="6351" cy="26805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>
              <a:stCxn id="174" idx="4"/>
              <a:endCxn id="186" idx="0"/>
            </p:cNvCxnSpPr>
            <p:nvPr/>
          </p:nvCxnSpPr>
          <p:spPr bwMode="auto">
            <a:xfrm flipH="1">
              <a:off x="7806616" y="3114497"/>
              <a:ext cx="6351" cy="26332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9" name="Curved Connector 198"/>
            <p:cNvCxnSpPr/>
            <p:nvPr/>
          </p:nvCxnSpPr>
          <p:spPr bwMode="auto">
            <a:xfrm rot="10800000">
              <a:off x="7707246" y="2524413"/>
              <a:ext cx="12700" cy="960754"/>
            </a:xfrm>
            <a:prstGeom prst="curvedConnector3">
              <a:avLst>
                <a:gd name="adj1" fmla="val 367826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7617350" y="2296530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7886582" y="3562195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9" name="Rectangle 218"/>
          <p:cNvSpPr/>
          <p:nvPr/>
        </p:nvSpPr>
        <p:spPr>
          <a:xfrm>
            <a:off x="7427239" y="3815526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49156" y="1852551"/>
            <a:ext cx="1940085" cy="719980"/>
            <a:chOff x="6894296" y="1852551"/>
            <a:chExt cx="1940085" cy="719980"/>
          </a:xfrm>
        </p:grpSpPr>
        <p:sp>
          <p:nvSpPr>
            <p:cNvPr id="218" name="Freeform 217"/>
            <p:cNvSpPr/>
            <p:nvPr/>
          </p:nvSpPr>
          <p:spPr>
            <a:xfrm>
              <a:off x="8230377" y="2014984"/>
              <a:ext cx="604004" cy="557547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04" h="557547">
                  <a:moveTo>
                    <a:pt x="405517" y="557547"/>
                  </a:moveTo>
                  <a:cubicBezTo>
                    <a:pt x="645380" y="410117"/>
                    <a:pt x="655982" y="97696"/>
                    <a:pt x="500932" y="24810"/>
                  </a:cubicBezTo>
                  <a:cubicBezTo>
                    <a:pt x="345882" y="-48076"/>
                    <a:pt x="192157" y="42040"/>
                    <a:pt x="0" y="263348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894296" y="1852551"/>
              <a:ext cx="13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optimizer</a:t>
              </a:r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024" y="1173231"/>
              <a:ext cx="3513600" cy="540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24" y="1163151"/>
                <a:ext cx="3537000" cy="5430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6007692" y="931958"/>
            <a:ext cx="6303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5902407" y="756356"/>
            <a:ext cx="1220142" cy="758224"/>
          </a:xfrm>
          <a:prstGeom prst="cloud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42" grpId="0" animBg="1"/>
      <p:bldP spid="60" grpId="0"/>
      <p:bldP spid="61" grpId="0"/>
      <p:bldP spid="72" grpId="0"/>
      <p:bldP spid="91" grpId="0"/>
      <p:bldP spid="2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Instructions</a:t>
            </a:r>
            <a:endParaRPr lang="en-US" dirty="0"/>
          </a:p>
        </p:txBody>
      </p:sp>
      <p:pic>
        <p:nvPicPr>
          <p:cNvPr id="1027" name="Picture 3" descr="\\VBOXSVR\kuncak\t\instructions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31" y="1613898"/>
            <a:ext cx="83312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997" y="1108112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bipush X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931" y="1099403"/>
            <a:ext cx="3946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Like iconst, but for arbitrarily large X</a:t>
            </a:r>
            <a:endParaRPr lang="en-US" sz="2000" dirty="0">
              <a:latin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1924595" y="1125530"/>
            <a:ext cx="0" cy="58135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97694" y="1525640"/>
            <a:ext cx="818025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13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VBOXSVR\kuncak\t\instruction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0650"/>
            <a:ext cx="81407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Twice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306901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Expr1 </a:t>
            </a:r>
            <a:r>
              <a:rPr lang="en-US" sz="2200" dirty="0" smtClean="0"/>
              <a:t>{</a:t>
            </a:r>
            <a:br>
              <a:rPr lang="en-US" sz="2200" dirty="0" smtClean="0"/>
            </a:br>
            <a:r>
              <a:rPr lang="en-US" sz="2200" dirty="0" smtClean="0"/>
              <a:t>    </a:t>
            </a:r>
            <a:r>
              <a:rPr lang="en-US" sz="2200" b="1" dirty="0" smtClean="0"/>
              <a:t>public </a:t>
            </a:r>
            <a:r>
              <a:rPr lang="en-US" sz="2200" b="1" dirty="0"/>
              <a:t>static 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twice(</a:t>
            </a:r>
            <a:r>
              <a:rPr lang="en-US" sz="2200" dirty="0" err="1"/>
              <a:t>int</a:t>
            </a:r>
            <a:r>
              <a:rPr lang="en-US" sz="2200" dirty="0"/>
              <a:t> x)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return</a:t>
            </a:r>
            <a:r>
              <a:rPr lang="en-US" sz="2200" dirty="0"/>
              <a:t> x*2</a:t>
            </a:r>
            <a:r>
              <a:rPr lang="en-US" sz="2200" dirty="0" smtClean="0"/>
              <a:t>;</a:t>
            </a:r>
            <a:br>
              <a:rPr lang="en-US" sz="2200" dirty="0" smtClean="0"/>
            </a:br>
            <a:r>
              <a:rPr lang="en-US" sz="2200" dirty="0" smtClean="0"/>
              <a:t>    }</a:t>
            </a:r>
            <a:br>
              <a:rPr lang="en-US" sz="2200" dirty="0" smtClean="0"/>
            </a:br>
            <a:r>
              <a:rPr lang="en-US" sz="2200" dirty="0" smtClean="0"/>
              <a:t>}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98818" y="3394130"/>
            <a:ext cx="49407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Expr1.java;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Expr1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7607" y="3942191"/>
            <a:ext cx="8611240" cy="29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b="1" dirty="0"/>
              <a:t>public static </a:t>
            </a:r>
            <a:r>
              <a:rPr lang="en-US" sz="2200" b="1" dirty="0" err="1"/>
              <a:t>int</a:t>
            </a:r>
            <a:r>
              <a:rPr lang="en-US" sz="2200" b="1" dirty="0"/>
              <a:t> twice(</a:t>
            </a:r>
            <a:r>
              <a:rPr lang="en-US" sz="2200" b="1" dirty="0" err="1"/>
              <a:t>int</a:t>
            </a:r>
            <a:r>
              <a:rPr lang="en-US" sz="2200" b="1" dirty="0"/>
              <a:t>);</a:t>
            </a:r>
          </a:p>
          <a:p>
            <a:pPr marL="0" indent="0">
              <a:buFontTx/>
              <a:buNone/>
            </a:pPr>
            <a:r>
              <a:rPr lang="en-US" sz="2200" b="1" dirty="0"/>
              <a:t>  Code:</a:t>
            </a:r>
          </a:p>
          <a:p>
            <a:pPr marL="0" indent="0">
              <a:buFontTx/>
              <a:buNone/>
            </a:pPr>
            <a:r>
              <a:rPr lang="en-US" sz="2200" b="1" dirty="0"/>
              <a:t>   0:   iload_0    </a:t>
            </a:r>
            <a:r>
              <a:rPr lang="en-US" sz="2200" b="1" dirty="0">
                <a:solidFill>
                  <a:srgbClr val="008000"/>
                </a:solidFill>
              </a:rPr>
              <a:t>// load </a:t>
            </a:r>
            <a:r>
              <a:rPr lang="en-US" sz="2200" b="1" dirty="0" err="1">
                <a:solidFill>
                  <a:srgbClr val="008000"/>
                </a:solidFill>
              </a:rPr>
              <a:t>int</a:t>
            </a:r>
            <a:r>
              <a:rPr lang="en-US" sz="2200" b="1" dirty="0">
                <a:solidFill>
                  <a:srgbClr val="008000"/>
                </a:solidFill>
              </a:rPr>
              <a:t> from </a:t>
            </a:r>
            <a:r>
              <a:rPr lang="en-US" sz="2200" b="1" dirty="0" err="1">
                <a:solidFill>
                  <a:srgbClr val="008000"/>
                </a:solidFill>
              </a:rPr>
              <a:t>var</a:t>
            </a:r>
            <a:r>
              <a:rPr lang="en-US" sz="2200" b="1" dirty="0">
                <a:solidFill>
                  <a:srgbClr val="008000"/>
                </a:solidFill>
              </a:rPr>
              <a:t> 0 to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1:   iconst_2   </a:t>
            </a:r>
            <a:r>
              <a:rPr lang="en-US" sz="2200" b="1" dirty="0">
                <a:solidFill>
                  <a:srgbClr val="008000"/>
                </a:solidFill>
              </a:rPr>
              <a:t>// push 2 on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   2:   </a:t>
            </a:r>
            <a:r>
              <a:rPr lang="en-US" sz="2200" b="1" dirty="0" err="1"/>
              <a:t>imul</a:t>
            </a:r>
            <a:r>
              <a:rPr lang="en-US" sz="2200" b="1" dirty="0"/>
              <a:t>       </a:t>
            </a:r>
            <a:r>
              <a:rPr lang="en-US" sz="2200" b="1" dirty="0">
                <a:solidFill>
                  <a:srgbClr val="008000"/>
                </a:solidFill>
              </a:rPr>
              <a:t>// replace two topmost elements with their product</a:t>
            </a:r>
          </a:p>
          <a:p>
            <a:pPr marL="0" indent="0">
              <a:buFontTx/>
              <a:buNone/>
            </a:pPr>
            <a:r>
              <a:rPr lang="en-US" sz="2200" b="1" dirty="0"/>
              <a:t>   3:   </a:t>
            </a:r>
            <a:r>
              <a:rPr lang="en-US" sz="2200" b="1" dirty="0" err="1"/>
              <a:t>ireturn</a:t>
            </a:r>
            <a:r>
              <a:rPr lang="en-US" sz="2200" b="1" dirty="0"/>
              <a:t>    </a:t>
            </a:r>
            <a:r>
              <a:rPr lang="en-US" sz="2200" b="1" dirty="0">
                <a:solidFill>
                  <a:srgbClr val="008000"/>
                </a:solidFill>
              </a:rPr>
              <a:t>// return top of stack</a:t>
            </a:r>
          </a:p>
          <a:p>
            <a:pPr marL="0" indent="0">
              <a:buFontTx/>
              <a:buNone/>
            </a:pPr>
            <a:r>
              <a:rPr lang="en-US" sz="2200" b="1" dirty="0"/>
              <a:t>}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6746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Area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3000" y="1163632"/>
            <a:ext cx="5643923" cy="189461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Expr2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public static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 err="1"/>
              <a:t>cubeArea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a, </a:t>
            </a:r>
            <a:r>
              <a:rPr lang="en-US" sz="2000" dirty="0" err="1"/>
              <a:t>int</a:t>
            </a:r>
            <a:r>
              <a:rPr lang="en-US" sz="2000" dirty="0"/>
              <a:t> b, </a:t>
            </a:r>
            <a:r>
              <a:rPr lang="en-US" sz="2000" dirty="0" err="1"/>
              <a:t>int</a:t>
            </a:r>
            <a:r>
              <a:rPr lang="en-US" sz="2000" dirty="0"/>
              <a:t> c)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return </a:t>
            </a:r>
            <a:r>
              <a:rPr lang="en-US" sz="2000" dirty="0"/>
              <a:t>(a*b + b*c + a*c) * 2;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6242" y="3093571"/>
            <a:ext cx="486222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javac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-g Expr2.java; 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javap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Unicode MS" pitchFamily="34" charset="-128"/>
                <a:cs typeface="Arial" pitchFamily="34" charset="0"/>
              </a:rPr>
              <a:t> -c -l Expr2</a:t>
            </a: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5223" y="1145204"/>
            <a:ext cx="3770299" cy="53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b="1" dirty="0">
                <a:solidFill>
                  <a:srgbClr val="0070C0"/>
                </a:solidFill>
              </a:rPr>
              <a:t>public static </a:t>
            </a:r>
            <a:r>
              <a:rPr lang="en-US" sz="1800" b="1" dirty="0" err="1">
                <a:solidFill>
                  <a:srgbClr val="0070C0"/>
                </a:solidFill>
              </a:rPr>
              <a:t>int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cubeArea</a:t>
            </a:r>
            <a:r>
              <a:rPr lang="en-US" sz="1800" dirty="0">
                <a:solidFill>
                  <a:srgbClr val="0070C0"/>
                </a:solidFill>
              </a:rPr>
              <a:t>(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en-US" sz="1800" dirty="0" err="1">
                <a:solidFill>
                  <a:srgbClr val="0070C0"/>
                </a:solidFill>
              </a:rPr>
              <a:t>int</a:t>
            </a:r>
            <a:r>
              <a:rPr lang="en-US" sz="1800" dirty="0">
                <a:solidFill>
                  <a:srgbClr val="0070C0"/>
                </a:solidFill>
              </a:rPr>
              <a:t>);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Code: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0: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2: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3:   iload_1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4: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5: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6: 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7:   iload_0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8:   iload_2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9: 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10:  </a:t>
            </a:r>
            <a:r>
              <a:rPr lang="en-US" sz="1800" dirty="0" err="1">
                <a:solidFill>
                  <a:srgbClr val="0070C0"/>
                </a:solidFill>
              </a:rPr>
              <a:t>iadd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11:  iconst_2</a:t>
            </a: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12:  </a:t>
            </a:r>
            <a:r>
              <a:rPr lang="en-US" sz="1800" dirty="0" err="1">
                <a:solidFill>
                  <a:srgbClr val="0070C0"/>
                </a:solidFill>
              </a:rPr>
              <a:t>imul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   13:  </a:t>
            </a:r>
            <a:r>
              <a:rPr lang="en-US" sz="1800" dirty="0" err="1">
                <a:solidFill>
                  <a:srgbClr val="0070C0"/>
                </a:solidFill>
              </a:rPr>
              <a:t>ireturn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r>
              <a:rPr lang="en-US" sz="1800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0188" y="4141836"/>
            <a:ext cx="5184219" cy="16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LocalVariableTable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 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Start  Length  Slot  Name   Signature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0      14      0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a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0      14      1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b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  <a:p>
            <a:pPr marL="0" indent="0">
              <a:buFontTx/>
              <a:buNone/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  0      14      2    </a:t>
            </a:r>
            <a:r>
              <a:rPr lang="en-US" sz="1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c       </a:t>
            </a: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038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Instructions Operate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520"/>
            <a:ext cx="8229600" cy="4655172"/>
          </a:xfrm>
        </p:spPr>
        <p:txBody>
          <a:bodyPr/>
          <a:lstStyle/>
          <a:p>
            <a:r>
              <a:rPr lang="en-US" dirty="0" smtClean="0"/>
              <a:t>operands </a:t>
            </a:r>
            <a:r>
              <a:rPr lang="en-US" dirty="0"/>
              <a:t>that are part of instruction itself, following their op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unique number for </a:t>
            </a:r>
            <a:r>
              <a:rPr lang="en-US" dirty="0" smtClean="0"/>
              <a:t>instruction - </a:t>
            </a:r>
            <a:r>
              <a:rPr lang="en-US" dirty="0" err="1" smtClean="0"/>
              <a:t>iconst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operand stack - used for </a:t>
            </a:r>
            <a:r>
              <a:rPr lang="en-US" dirty="0" smtClean="0"/>
              <a:t>computation (</a:t>
            </a:r>
            <a:r>
              <a:rPr lang="en-US" dirty="0" err="1" smtClean="0"/>
              <a:t>iadd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memory managed by the garbage </a:t>
            </a:r>
            <a:r>
              <a:rPr lang="en-US" dirty="0" smtClean="0"/>
              <a:t>collector</a:t>
            </a:r>
            <a:br>
              <a:rPr lang="en-US" dirty="0" smtClean="0"/>
            </a:br>
            <a:r>
              <a:rPr lang="en-US" dirty="0" smtClean="0"/>
              <a:t>(loading and storing fields)</a:t>
            </a:r>
            <a:endParaRPr lang="en-US" dirty="0"/>
          </a:p>
          <a:p>
            <a:r>
              <a:rPr lang="en-US" dirty="0"/>
              <a:t>constant pool - used to store ‘big’ values instead of in instruction </a:t>
            </a:r>
            <a:r>
              <a:rPr lang="en-US" dirty="0" smtClean="0"/>
              <a:t>stream</a:t>
            </a:r>
          </a:p>
          <a:p>
            <a:pPr lvl="1"/>
            <a:r>
              <a:rPr lang="en-US" dirty="0" smtClean="0"/>
              <a:t>e.g. string constants, method and field names</a:t>
            </a:r>
          </a:p>
          <a:p>
            <a:pPr lvl="1"/>
            <a:r>
              <a:rPr lang="en-US" dirty="0" smtClean="0"/>
              <a:t>mess!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CAFEBABE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686800" cy="60369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Library to make </a:t>
            </a:r>
            <a:r>
              <a:rPr lang="en-US" dirty="0" err="1" smtClean="0"/>
              <a:t>bytecode</a:t>
            </a:r>
            <a:r>
              <a:rPr lang="en-US" dirty="0" smtClean="0"/>
              <a:t> generation easy and fun!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github.com/psuter/cafebabe/wiki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Named after magic code appearing in .class files</a:t>
            </a:r>
            <a:br>
              <a:rPr lang="en-US" dirty="0" smtClean="0"/>
            </a:br>
            <a:r>
              <a:rPr lang="en-US" dirty="0" smtClean="0"/>
              <a:t>when displayed in hexadecimal: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on that in the labs!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97" y="3863229"/>
            <a:ext cx="66198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Towards Compiling Expressions:</a:t>
            </a:r>
            <a:br>
              <a:rPr lang="en-US" dirty="0" smtClean="0"/>
            </a:br>
            <a:r>
              <a:rPr lang="en-US" dirty="0" smtClean="0"/>
              <a:t>Prefix, Infix, and Postfix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Prefix, Infix,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57" y="1470992"/>
            <a:ext cx="8646059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 be a binary operation, </a:t>
            </a:r>
            <a:r>
              <a:rPr lang="en-US" dirty="0" smtClean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  two expressions</a:t>
            </a:r>
          </a:p>
          <a:p>
            <a:pPr marL="0" indent="0">
              <a:buNone/>
            </a:pPr>
            <a:r>
              <a:rPr lang="en-US" dirty="0"/>
              <a:t>We can denote application  </a:t>
            </a:r>
            <a:r>
              <a:rPr lang="en-US" i="1" dirty="0"/>
              <a:t>f(e</a:t>
            </a:r>
            <a:r>
              <a:rPr lang="en-US" i="1" baseline="-25000" dirty="0"/>
              <a:t>1</a:t>
            </a:r>
            <a:r>
              <a:rPr lang="en-US" i="1" dirty="0"/>
              <a:t>,e</a:t>
            </a:r>
            <a:r>
              <a:rPr lang="en-US" i="1" baseline="-25000" dirty="0"/>
              <a:t>2</a:t>
            </a:r>
            <a:r>
              <a:rPr lang="en-US" i="1" dirty="0"/>
              <a:t>)</a:t>
            </a:r>
            <a:r>
              <a:rPr lang="en-US" dirty="0"/>
              <a:t> as follows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prefix</a:t>
            </a:r>
            <a:r>
              <a:rPr lang="en-US" dirty="0"/>
              <a:t> notation		</a:t>
            </a:r>
            <a:r>
              <a:rPr lang="en-US" i="1" dirty="0"/>
              <a:t>f e</a:t>
            </a:r>
            <a:r>
              <a:rPr lang="en-US" i="1" baseline="-25000" dirty="0"/>
              <a:t>1</a:t>
            </a:r>
            <a:r>
              <a:rPr lang="en-US" i="1" dirty="0"/>
              <a:t>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infix</a:t>
            </a:r>
            <a:r>
              <a:rPr lang="en-US" dirty="0"/>
              <a:t> notation		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f e</a:t>
            </a:r>
            <a:r>
              <a:rPr lang="en-US" i="1" baseline="-25000" dirty="0"/>
              <a:t>2</a:t>
            </a:r>
          </a:p>
          <a:p>
            <a:pPr lvl="1"/>
            <a:r>
              <a:rPr lang="en-US" dirty="0"/>
              <a:t>in </a:t>
            </a:r>
            <a:r>
              <a:rPr lang="en-US" b="1" dirty="0"/>
              <a:t>postfix</a:t>
            </a:r>
            <a:r>
              <a:rPr lang="en-US" dirty="0"/>
              <a:t> notation		</a:t>
            </a:r>
            <a:r>
              <a:rPr lang="en-US" i="1" dirty="0" smtClean="0"/>
              <a:t>f 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i="1" dirty="0" smtClean="0"/>
              <a:t>e</a:t>
            </a:r>
            <a:r>
              <a:rPr lang="en-US" i="1" baseline="-25000" dirty="0" smtClean="0"/>
              <a:t>2</a:t>
            </a:r>
          </a:p>
          <a:p>
            <a:r>
              <a:rPr lang="en-US" dirty="0" smtClean="0"/>
              <a:t>Suppose that each operator (like </a:t>
            </a:r>
            <a:r>
              <a:rPr lang="en-US" i="1" dirty="0" smtClean="0"/>
              <a:t>f</a:t>
            </a:r>
            <a:r>
              <a:rPr lang="en-US" dirty="0" smtClean="0"/>
              <a:t>) has a known number of arguments. For nested expressions</a:t>
            </a:r>
          </a:p>
          <a:p>
            <a:pPr lvl="1"/>
            <a:r>
              <a:rPr lang="en-US" dirty="0"/>
              <a:t>infix requires </a:t>
            </a:r>
            <a:r>
              <a:rPr lang="en-US" dirty="0" smtClean="0"/>
              <a:t>parentheses in general</a:t>
            </a:r>
          </a:p>
          <a:p>
            <a:pPr lvl="1"/>
            <a:r>
              <a:rPr lang="en-US" dirty="0" smtClean="0"/>
              <a:t>prefix and postfix do  not require any parantheses!</a:t>
            </a:r>
          </a:p>
        </p:txBody>
      </p:sp>
    </p:spTree>
    <p:extLst>
      <p:ext uri="{BB962C8B-B14F-4D97-AF65-F5344CB8AC3E}">
        <p14:creationId xmlns:p14="http://schemas.microsoft.com/office/powerpoint/2010/main" val="12953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in Different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541945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infix, assume * binds stronger than +</a:t>
            </a:r>
          </a:p>
          <a:p>
            <a:pPr marL="0" indent="0">
              <a:buNone/>
            </a:pPr>
            <a:r>
              <a:rPr lang="en-US" sz="2400" dirty="0" smtClean="0"/>
              <a:t>There is no need for priorities or parens in the other notations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/>
              <a:t>arg.list	  	</a:t>
            </a:r>
            <a:r>
              <a:rPr lang="en-US" sz="2400" dirty="0" smtClean="0"/>
              <a:t>+(x,y)	  +(*(x,y),z)	+(x,*(y,z))	*(x,+(y,z))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prefix	  	</a:t>
            </a:r>
            <a:r>
              <a:rPr lang="en-US" sz="2400" dirty="0" smtClean="0"/>
              <a:t>+ x y	  + * x y z	+ x * y z	* x + y z</a:t>
            </a:r>
            <a:endParaRPr lang="en-US" sz="2400" i="1" baseline="-25000" dirty="0" smtClean="0"/>
          </a:p>
          <a:p>
            <a:pPr marL="0" indent="0">
              <a:buNone/>
            </a:pPr>
            <a:r>
              <a:rPr lang="en-US" sz="2400" b="1" dirty="0" smtClean="0"/>
              <a:t>infix</a:t>
            </a:r>
            <a:r>
              <a:rPr lang="en-US" sz="2400" b="1" baseline="-25000" dirty="0" smtClean="0"/>
              <a:t>	  	</a:t>
            </a:r>
            <a:r>
              <a:rPr lang="en-US" sz="2400" dirty="0" smtClean="0"/>
              <a:t>x + y	  x*y + z	x + y*z		x*(y + z)</a:t>
            </a:r>
            <a:endParaRPr lang="en-US" sz="2400" i="1" dirty="0"/>
          </a:p>
          <a:p>
            <a:pPr marL="0" indent="0">
              <a:buNone/>
            </a:pPr>
            <a:r>
              <a:rPr lang="en-US" sz="2400" b="1" dirty="0" smtClean="0"/>
              <a:t>postfix	  	</a:t>
            </a:r>
            <a:r>
              <a:rPr lang="en-US" sz="2400" dirty="0" smtClean="0"/>
              <a:t>x y +	  x y * z +	x y z * +	x y z + *</a:t>
            </a:r>
          </a:p>
          <a:p>
            <a:pPr marL="0" indent="0">
              <a:buNone/>
            </a:pPr>
            <a:endParaRPr lang="en-US" sz="2400" i="1" baseline="-25000" dirty="0"/>
          </a:p>
          <a:p>
            <a:pPr marL="0" indent="0">
              <a:buNone/>
            </a:pPr>
            <a:r>
              <a:rPr lang="en-US" sz="2400" dirty="0" smtClean="0"/>
              <a:t>Infix is the only problematic notation and leads to ambiguity</a:t>
            </a:r>
          </a:p>
          <a:p>
            <a:pPr marL="0" indent="0">
              <a:buNone/>
            </a:pPr>
            <a:r>
              <a:rPr lang="en-US" sz="2400" dirty="0" smtClean="0"/>
              <a:t>Why is it used in math? Amgiuity reminds us of algebraic laws:</a:t>
            </a:r>
          </a:p>
          <a:p>
            <a:pPr marL="0" indent="0">
              <a:buNone/>
            </a:pPr>
            <a:r>
              <a:rPr lang="en-US" sz="2400" dirty="0" smtClean="0"/>
              <a:t>x + y 		looks same from left and from right (commutative)</a:t>
            </a:r>
          </a:p>
          <a:p>
            <a:pPr marL="0" indent="0">
              <a:buNone/>
            </a:pPr>
            <a:r>
              <a:rPr lang="en-US" sz="2400" dirty="0" smtClean="0"/>
              <a:t>x + y + z 	parse trees mathematically equivalent (associative)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9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into Prefix and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39" y="1377682"/>
            <a:ext cx="8229600" cy="19580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prefix</a:t>
            </a:r>
          </a:p>
          <a:p>
            <a:pPr marL="0" indent="0">
              <a:buNone/>
            </a:pPr>
            <a:r>
              <a:rPr lang="en-US" b="1" dirty="0" smtClean="0"/>
              <a:t>infix</a:t>
            </a:r>
            <a:r>
              <a:rPr lang="en-US" dirty="0" smtClean="0"/>
              <a:t> 	       ( ( x + y ) + z ) + u 	  	x + (y + (z + u ))</a:t>
            </a:r>
          </a:p>
          <a:p>
            <a:pPr marL="0" indent="0">
              <a:buNone/>
            </a:pPr>
            <a:r>
              <a:rPr lang="en-US" b="1" dirty="0" smtClean="0"/>
              <a:t>postfix</a:t>
            </a:r>
          </a:p>
          <a:p>
            <a:pPr marL="0" indent="0">
              <a:buNone/>
            </a:pPr>
            <a:r>
              <a:rPr lang="en-US" sz="2400" dirty="0" smtClean="0"/>
              <a:t>draw the trees: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17237" y="3596949"/>
            <a:ext cx="8444205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Terminology: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prefix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= Polish notation </a:t>
            </a:r>
            <a:br>
              <a:rPr lang="en-US" kern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	(attributed to Jan Lukasiewicz from Poland)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postfix = Reverse Polish notation (RPN)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 smtClean="0">
                <a:solidFill>
                  <a:srgbClr val="000000"/>
                </a:solidFill>
                <a:latin typeface="Calibri" pitchFamily="34" charset="0"/>
              </a:rPr>
              <a:t>Is </a:t>
            </a: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the sequence of characters in postfix opposite to one in prefix if we have binary operations?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0000"/>
                </a:solidFill>
                <a:latin typeface="Calibri" pitchFamily="34" charset="0"/>
              </a:rPr>
              <a:t>What if we have only unary operations?</a:t>
            </a:r>
          </a:p>
        </p:txBody>
      </p:sp>
    </p:spTree>
    <p:extLst>
      <p:ext uri="{BB962C8B-B14F-4D97-AF65-F5344CB8AC3E}">
        <p14:creationId xmlns:p14="http://schemas.microsoft.com/office/powerpoint/2010/main" val="7975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Example: </a:t>
            </a:r>
            <a:r>
              <a:rPr lang="en-US" dirty="0" err="1" smtClean="0">
                <a:solidFill>
                  <a:schemeClr val="tx1"/>
                </a:solidFill>
              </a:rPr>
              <a:t>gcc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3520" y="1616006"/>
            <a:ext cx="2621551" cy="3785652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#include 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&gt;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main() {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i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while (i &lt; 10)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("%d\n", j);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 = i + 1;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 = j + 2*i+1;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6846" y="1151550"/>
            <a:ext cx="4354286" cy="526297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4(%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$.LC0, 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$9,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.L3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43200" y="1151550"/>
            <a:ext cx="1863646" cy="198353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5021943"/>
            <a:ext cx="1862670" cy="139258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5429" y="3135086"/>
            <a:ext cx="2307771" cy="1886857"/>
          </a:xfrm>
          <a:prstGeom prst="rect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97325" y="3752262"/>
            <a:ext cx="1708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gcc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test.c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-S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03786" y="2871360"/>
              <a:ext cx="2666160" cy="653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3706" y="2858760"/>
                <a:ext cx="2689560" cy="6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22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Notation and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249" y="1470992"/>
            <a:ext cx="8229600" cy="195800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arg.list	  	</a:t>
            </a:r>
            <a:r>
              <a:rPr lang="en-US" sz="2400" dirty="0" smtClean="0">
                <a:solidFill>
                  <a:srgbClr val="000000"/>
                </a:solidFill>
              </a:rPr>
              <a:t>+(x,y)	  +(*(x,y),z)	+(x,*(y,z))	*(x,+(y,z))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prefix</a:t>
            </a:r>
            <a:r>
              <a:rPr lang="en-US" sz="2400" b="1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+ x y	  + * x y z	+ x * y z	* x + y z</a:t>
            </a:r>
            <a:endParaRPr lang="en-US" sz="2400" i="1" baseline="-25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infix</a:t>
            </a:r>
            <a:r>
              <a:rPr lang="en-US" sz="2400" b="1" baseline="-25000" dirty="0">
                <a:solidFill>
                  <a:srgbClr val="000000"/>
                </a:solidFill>
              </a:rPr>
              <a:t>	  	</a:t>
            </a:r>
            <a:r>
              <a:rPr lang="en-US" sz="2400" dirty="0">
                <a:solidFill>
                  <a:srgbClr val="000000"/>
                </a:solidFill>
              </a:rPr>
              <a:t>x + y	  x*y + z	x + y*z		x*(y + z)</a:t>
            </a:r>
            <a:endParaRPr lang="en-US" sz="2400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postfix	  	</a:t>
            </a:r>
            <a:r>
              <a:rPr lang="en-US" sz="2400" dirty="0">
                <a:solidFill>
                  <a:srgbClr val="000000"/>
                </a:solidFill>
              </a:rPr>
              <a:t>x y +	  x y * z +	x y z * +	x y z + *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5600" y="5540151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draw ASTs for each expression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656" y="6084438"/>
            <a:ext cx="6530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</a:rPr>
              <a:t>How would you pretty print AST into a given form?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Expressions and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177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sealed abstract class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Var(varID: String)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</a:t>
            </a:r>
            <a:r>
              <a:rPr lang="en-US" sz="2800" dirty="0"/>
              <a:t> </a:t>
            </a:r>
            <a:r>
              <a:rPr lang="en-US" sz="2800" dirty="0" smtClean="0"/>
              <a:t>Plus(lhs: </a:t>
            </a:r>
            <a:r>
              <a:rPr lang="en-US" sz="2800" dirty="0"/>
              <a:t>Expr, rhs: Expr) </a:t>
            </a:r>
            <a:r>
              <a:rPr lang="en-US" sz="2800" b="1" dirty="0"/>
              <a:t>extends</a:t>
            </a:r>
            <a:r>
              <a:rPr lang="en-US" sz="2800" dirty="0"/>
              <a:t> Expr</a:t>
            </a:r>
          </a:p>
          <a:p>
            <a:pPr marL="0" indent="0">
              <a:buNone/>
            </a:pPr>
            <a:r>
              <a:rPr lang="en-US" sz="2800" b="1" dirty="0"/>
              <a:t>case class</a:t>
            </a:r>
            <a:r>
              <a:rPr lang="en-US" sz="2800" dirty="0"/>
              <a:t> Times(lhs: Expr, rhs: Expr) </a:t>
            </a:r>
            <a:r>
              <a:rPr lang="en-US" sz="2800" b="1" dirty="0"/>
              <a:t>extends </a:t>
            </a:r>
            <a:r>
              <a:rPr lang="en-US" sz="2800" dirty="0" smtClean="0"/>
              <a:t>Expr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sealed abstract class </a:t>
            </a:r>
            <a:r>
              <a:rPr lang="en-US" sz="2800" dirty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ID(str : String)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 smtClean="0"/>
              <a:t>case </a:t>
            </a:r>
            <a:r>
              <a:rPr lang="en-US" sz="2800" b="1" dirty="0"/>
              <a:t>class </a:t>
            </a:r>
            <a:r>
              <a:rPr lang="en-US" sz="2800" dirty="0"/>
              <a:t>Add </a:t>
            </a:r>
            <a:r>
              <a:rPr lang="en-US" sz="2800" b="1" dirty="0"/>
              <a:t>extends</a:t>
            </a:r>
            <a:r>
              <a:rPr lang="en-US" sz="2800" dirty="0"/>
              <a:t> 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/>
              <a:t>Mul </a:t>
            </a:r>
            <a:r>
              <a:rPr lang="en-US" sz="2800" b="1" dirty="0"/>
              <a:t>extends </a:t>
            </a:r>
            <a:r>
              <a:rPr lang="en-US" sz="2800" dirty="0" smtClean="0"/>
              <a:t>Token</a:t>
            </a:r>
          </a:p>
          <a:p>
            <a:pPr marL="0" indent="0">
              <a:buNone/>
            </a:pPr>
            <a:r>
              <a:rPr lang="en-US" sz="2800" b="1" dirty="0"/>
              <a:t>case class </a:t>
            </a:r>
            <a:r>
              <a:rPr lang="en-US" sz="2800" dirty="0" smtClean="0"/>
              <a:t>O </a:t>
            </a:r>
            <a:r>
              <a:rPr lang="en-US" sz="2800" b="1" dirty="0"/>
              <a:t>extends </a:t>
            </a:r>
            <a:r>
              <a:rPr lang="en-US" sz="2800" dirty="0" smtClean="0"/>
              <a:t>Token   </a:t>
            </a:r>
            <a:r>
              <a:rPr lang="en-US" sz="2800" dirty="0" smtClean="0">
                <a:solidFill>
                  <a:srgbClr val="008000"/>
                </a:solidFill>
              </a:rPr>
              <a:t>// (</a:t>
            </a:r>
          </a:p>
          <a:p>
            <a:pPr marL="0" indent="0">
              <a:buNone/>
            </a:pPr>
            <a:r>
              <a:rPr lang="en-US" sz="2800" b="1" dirty="0" smtClean="0"/>
              <a:t>case class </a:t>
            </a:r>
            <a:r>
              <a:rPr lang="en-US" sz="2800" dirty="0" smtClean="0"/>
              <a:t>C </a:t>
            </a:r>
            <a:r>
              <a:rPr lang="en-US" sz="2800" b="1" dirty="0" smtClean="0"/>
              <a:t>extends</a:t>
            </a:r>
            <a:r>
              <a:rPr lang="en-US" sz="2800" dirty="0" smtClean="0"/>
              <a:t> Token   </a:t>
            </a:r>
            <a:r>
              <a:rPr lang="en-US" sz="2800" dirty="0" smtClean="0">
                <a:solidFill>
                  <a:srgbClr val="008000"/>
                </a:solidFill>
              </a:rPr>
              <a:t>// 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6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Printing Trees into Lists of Tokens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" y="1101414"/>
            <a:ext cx="8460377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 def</a:t>
            </a:r>
            <a:r>
              <a:rPr lang="en-US" sz="2000" dirty="0"/>
              <a:t> prefix(e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Plus(lhs,rhs)  </a:t>
            </a:r>
            <a:r>
              <a:rPr lang="en-US" sz="2000" dirty="0" smtClean="0"/>
              <a:t> =&gt; </a:t>
            </a:r>
            <a:r>
              <a:rPr lang="en-US" sz="2000" dirty="0"/>
              <a:t>List(Add())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Times(lhs,rhs) =&gt; List(Mul()) ::: </a:t>
            </a:r>
            <a:r>
              <a:rPr lang="en-US" sz="2000" dirty="0" smtClean="0"/>
              <a:t>prefix(e1) </a:t>
            </a:r>
            <a:r>
              <a:rPr lang="en-US" sz="2000" dirty="0"/>
              <a:t>::: </a:t>
            </a:r>
            <a:r>
              <a:rPr lang="en-US" sz="2000" dirty="0" smtClean="0"/>
              <a:t>prefix(e2)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infix(e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 // should emit parantheses!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case</a:t>
            </a:r>
            <a:r>
              <a:rPr lang="en-US" sz="2000" dirty="0" smtClean="0"/>
              <a:t> Plus(e1,e2) </a:t>
            </a:r>
            <a:r>
              <a:rPr lang="en-US" sz="2000" dirty="0"/>
              <a:t>=&gt; </a:t>
            </a:r>
            <a:r>
              <a:rPr lang="en-US" sz="2000" dirty="0" smtClean="0"/>
              <a:t>List(O())::: infix(e1) </a:t>
            </a:r>
            <a:r>
              <a:rPr lang="en-US" sz="2000" dirty="0"/>
              <a:t>::: List(Add())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case</a:t>
            </a:r>
            <a:r>
              <a:rPr lang="en-US" sz="2000" dirty="0"/>
              <a:t> </a:t>
            </a:r>
            <a:r>
              <a:rPr lang="en-US" sz="2000" dirty="0" smtClean="0"/>
              <a:t>Times(e1,e2) =&gt; List(O())::: infix(e1) </a:t>
            </a:r>
            <a:r>
              <a:rPr lang="en-US" sz="2000" dirty="0"/>
              <a:t>::: List(Mul()) ::: </a:t>
            </a:r>
            <a:r>
              <a:rPr lang="en-US" sz="2000" dirty="0" smtClean="0"/>
              <a:t>infix(e2) :::List(C())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}</a:t>
            </a:r>
          </a:p>
          <a:p>
            <a:pPr marL="0" indent="0">
              <a:buNone/>
            </a:pPr>
            <a:r>
              <a:rPr lang="en-US" sz="2000" b="1" dirty="0"/>
              <a:t>  def </a:t>
            </a:r>
            <a:r>
              <a:rPr lang="en-US" sz="2000" dirty="0"/>
              <a:t>postfix(e : Expr) : List[Token] = e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Var(id) </a:t>
            </a:r>
            <a:r>
              <a:rPr lang="en-US" sz="2000" dirty="0" smtClean="0"/>
              <a:t>=&gt; </a:t>
            </a:r>
            <a:r>
              <a:rPr lang="en-US" sz="2000" dirty="0"/>
              <a:t>List(ID(id))</a:t>
            </a:r>
          </a:p>
          <a:p>
            <a:pPr marL="0" indent="0">
              <a:buNone/>
            </a:pPr>
            <a:r>
              <a:rPr lang="en-US" sz="2000" b="1" dirty="0" smtClean="0"/>
              <a:t>    case </a:t>
            </a:r>
            <a:r>
              <a:rPr lang="en-US" sz="2000" dirty="0" smtClean="0"/>
              <a:t>Plus(e1,e2) 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List(Add())</a:t>
            </a:r>
          </a:p>
          <a:p>
            <a:pPr marL="0" indent="0">
              <a:buNone/>
            </a:pPr>
            <a:r>
              <a:rPr lang="en-US" sz="2000" b="1" dirty="0"/>
              <a:t>    case</a:t>
            </a:r>
            <a:r>
              <a:rPr lang="en-US" sz="2000" dirty="0"/>
              <a:t> </a:t>
            </a:r>
            <a:r>
              <a:rPr lang="en-US" sz="2000" dirty="0" smtClean="0"/>
              <a:t>Times(e1,e2) </a:t>
            </a:r>
            <a:r>
              <a:rPr lang="en-US" sz="2000" dirty="0"/>
              <a:t>=&gt; </a:t>
            </a:r>
            <a:r>
              <a:rPr lang="en-US" sz="2000" dirty="0" smtClean="0"/>
              <a:t>postfix(e1) </a:t>
            </a:r>
            <a:r>
              <a:rPr lang="en-US" sz="2000" dirty="0"/>
              <a:t>::: </a:t>
            </a:r>
            <a:r>
              <a:rPr lang="en-US" sz="2000" dirty="0" smtClean="0"/>
              <a:t>postfix(e2) </a:t>
            </a:r>
            <a:r>
              <a:rPr lang="en-US" sz="2000" dirty="0"/>
              <a:t>::: List(Mul())</a:t>
            </a:r>
          </a:p>
          <a:p>
            <a:pPr marL="0" indent="0">
              <a:buNone/>
            </a:pPr>
            <a:r>
              <a:rPr lang="en-US" sz="2000" dirty="0"/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31144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LISP: Language with Prefix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1958 – pioneering language</a:t>
            </a:r>
          </a:p>
          <a:p>
            <a:r>
              <a:rPr lang="en-US" sz="2400" dirty="0" smtClean="0"/>
              <a:t>Syntax was meant to be abstract syntax</a:t>
            </a:r>
          </a:p>
          <a:p>
            <a:r>
              <a:rPr lang="en-US" sz="2400" dirty="0" smtClean="0"/>
              <a:t>Treats all operators as user-defined ones, so syntax does not assume the number of arguments is known</a:t>
            </a:r>
          </a:p>
          <a:p>
            <a:pPr lvl="1"/>
            <a:r>
              <a:rPr lang="en-US" sz="2400" dirty="0" smtClean="0"/>
              <a:t>use parantheses in prefix notation: f(x,y) as (f x y)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(</a:t>
            </a:r>
            <a:r>
              <a:rPr lang="en-US" sz="2800" b="1" dirty="0">
                <a:solidFill>
                  <a:srgbClr val="008000"/>
                </a:solidFill>
              </a:rPr>
              <a:t>defun</a:t>
            </a:r>
            <a:r>
              <a:rPr lang="en-US" sz="2800" dirty="0">
                <a:solidFill>
                  <a:srgbClr val="008000"/>
                </a:solidFill>
              </a:rPr>
              <a:t> factorial (n)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(if (&lt;= n 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1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8000"/>
                </a:solidFill>
              </a:rPr>
              <a:t>      (* n (factorial (- n 1</a:t>
            </a:r>
            <a:r>
              <a:rPr lang="en-US" sz="2800" dirty="0" smtClean="0">
                <a:solidFill>
                  <a:srgbClr val="008000"/>
                </a:solidFill>
              </a:rPr>
              <a:t>)))))</a:t>
            </a:r>
          </a:p>
        </p:txBody>
      </p:sp>
    </p:spTree>
    <p:extLst>
      <p:ext uri="{BB962C8B-B14F-4D97-AF65-F5344CB8AC3E}">
        <p14:creationId xmlns:p14="http://schemas.microsoft.com/office/powerpoint/2010/main" val="8961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PostScript: Language using Postfix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.ps are ASCII files given to PostScript-compliant printers</a:t>
            </a:r>
          </a:p>
          <a:p>
            <a:r>
              <a:rPr lang="en-US" dirty="0" smtClean="0"/>
              <a:t>Each file is a program whose execution prints the desired pages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en.wikipedia.org/wiki/PostScript%20programming%20language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PostScript language tutorial and cookbook</a:t>
            </a:r>
          </a:p>
          <a:p>
            <a:pPr marL="0" indent="0">
              <a:buNone/>
            </a:pPr>
            <a:r>
              <a:rPr lang="en-US" sz="2400" dirty="0"/>
              <a:t>Adobe Systems Incorporated</a:t>
            </a:r>
          </a:p>
          <a:p>
            <a:pPr marL="0" indent="0">
              <a:buNone/>
            </a:pPr>
            <a:r>
              <a:rPr lang="en-US" sz="2400" dirty="0"/>
              <a:t>Reading, MA : Addison Wesley, 1985</a:t>
            </a:r>
          </a:p>
          <a:p>
            <a:pPr marL="0" indent="0">
              <a:buNone/>
            </a:pPr>
            <a:r>
              <a:rPr lang="en-US" sz="2400" dirty="0"/>
              <a:t>ISBN 0-201-10179-3 (pbk.)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1716"/>
          </a:xfrm>
        </p:spPr>
        <p:txBody>
          <a:bodyPr/>
          <a:lstStyle/>
          <a:p>
            <a:r>
              <a:rPr lang="en-US" dirty="0" smtClean="0"/>
              <a:t>A PostScript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7612"/>
            <a:ext cx="4038600" cy="509855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inch {72 mul} def</a:t>
            </a:r>
          </a:p>
          <a:p>
            <a:pPr marL="0" indent="0">
              <a:buNone/>
            </a:pPr>
            <a:r>
              <a:rPr lang="en-US" sz="1800" dirty="0" smtClean="0"/>
              <a:t>/</a:t>
            </a:r>
            <a:r>
              <a:rPr lang="en-US" sz="1800" dirty="0"/>
              <a:t>wedge</a:t>
            </a:r>
          </a:p>
          <a:p>
            <a:pPr marL="0" indent="0">
              <a:buNone/>
            </a:pPr>
            <a:r>
              <a:rPr lang="en-US" sz="1800" dirty="0"/>
              <a:t>	{ newpath</a:t>
            </a:r>
          </a:p>
          <a:p>
            <a:pPr marL="0" indent="0">
              <a:buNone/>
            </a:pPr>
            <a:r>
              <a:rPr lang="en-US" sz="1800" dirty="0"/>
              <a:t>	  0 0 moveto</a:t>
            </a:r>
          </a:p>
          <a:p>
            <a:pPr marL="0" indent="0">
              <a:buNone/>
            </a:pPr>
            <a:r>
              <a:rPr lang="en-US" sz="1800" dirty="0"/>
              <a:t>	  1 0 translate</a:t>
            </a:r>
          </a:p>
          <a:p>
            <a:pPr marL="0" indent="0">
              <a:buNone/>
            </a:pPr>
            <a:r>
              <a:rPr lang="en-US" sz="1800" dirty="0"/>
              <a:t>	  15 rotate</a:t>
            </a:r>
          </a:p>
          <a:p>
            <a:pPr marL="0" indent="0">
              <a:buNone/>
            </a:pPr>
            <a:r>
              <a:rPr lang="en-US" sz="1800" dirty="0"/>
              <a:t>	  0 15 sin translate</a:t>
            </a:r>
          </a:p>
          <a:p>
            <a:pPr marL="0" indent="0">
              <a:buNone/>
            </a:pPr>
            <a:r>
              <a:rPr lang="en-US" sz="1800" dirty="0"/>
              <a:t>	  0 0 15 sin -90 90 arc</a:t>
            </a:r>
          </a:p>
          <a:p>
            <a:pPr marL="0" indent="0">
              <a:buNone/>
            </a:pPr>
            <a:r>
              <a:rPr lang="en-US" sz="1800" dirty="0"/>
              <a:t>	  closepath</a:t>
            </a:r>
          </a:p>
          <a:p>
            <a:pPr marL="0" indent="0">
              <a:buNone/>
            </a:pPr>
            <a:r>
              <a:rPr lang="en-US" sz="1800" dirty="0"/>
              <a:t>	} </a:t>
            </a:r>
            <a:r>
              <a:rPr lang="en-US" sz="1800" b="1" dirty="0" smtClean="0"/>
              <a:t>def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 3.75 inch 7.25 inch translate</a:t>
            </a:r>
          </a:p>
          <a:p>
            <a:pPr marL="0" indent="0">
              <a:buNone/>
            </a:pPr>
            <a:r>
              <a:rPr lang="en-US" sz="1800" dirty="0"/>
              <a:t>  1 inch 1 inch scale</a:t>
            </a:r>
          </a:p>
          <a:p>
            <a:pPr marL="0" indent="0">
              <a:buNone/>
            </a:pPr>
            <a:r>
              <a:rPr lang="en-US" sz="1800" dirty="0"/>
              <a:t>  wedge 0.02 setlinewidth stroke</a:t>
            </a:r>
          </a:p>
          <a:p>
            <a:pPr marL="0" indent="0">
              <a:buNone/>
            </a:pPr>
            <a:r>
              <a:rPr lang="en-US" sz="1800" dirty="0"/>
              <a:t>grestore</a:t>
            </a:r>
          </a:p>
          <a:p>
            <a:pPr marL="0" indent="0">
              <a:buNone/>
            </a:pPr>
            <a:r>
              <a:rPr lang="en-US" sz="1800" dirty="0" smtClean="0"/>
              <a:t>gsave</a:t>
            </a: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9491" y="957943"/>
            <a:ext cx="4038600" cy="51246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4.25 </a:t>
            </a:r>
            <a:r>
              <a:rPr lang="en-US" sz="2000" dirty="0"/>
              <a:t>inch 4.25 inch translate</a:t>
            </a:r>
          </a:p>
          <a:p>
            <a:pPr marL="0" indent="0">
              <a:buNone/>
            </a:pPr>
            <a:r>
              <a:rPr lang="en-US" sz="2000" dirty="0"/>
              <a:t>  1.75 inch 1.75 inch scale</a:t>
            </a:r>
          </a:p>
          <a:p>
            <a:pPr marL="0" indent="0">
              <a:buNone/>
            </a:pPr>
            <a:r>
              <a:rPr lang="en-US" sz="2000" dirty="0"/>
              <a:t>  0.02 setlinewidth</a:t>
            </a:r>
          </a:p>
          <a:p>
            <a:pPr marL="0" indent="0">
              <a:buNone/>
            </a:pPr>
            <a:r>
              <a:rPr lang="en-US" sz="2000" dirty="0"/>
              <a:t>  1 1 12</a:t>
            </a:r>
          </a:p>
          <a:p>
            <a:pPr marL="0" indent="0">
              <a:buNone/>
            </a:pPr>
            <a:r>
              <a:rPr lang="en-US" sz="2000" dirty="0"/>
              <a:t>	{ 12 div setgray</a:t>
            </a:r>
          </a:p>
          <a:p>
            <a:pPr marL="0" indent="0">
              <a:buNone/>
            </a:pPr>
            <a:r>
              <a:rPr lang="en-US" sz="2000" dirty="0"/>
              <a:t>	  gsave</a:t>
            </a:r>
          </a:p>
          <a:p>
            <a:pPr marL="0" indent="0">
              <a:buNone/>
            </a:pPr>
            <a:r>
              <a:rPr lang="en-US" sz="2000" dirty="0"/>
              <a:t>	    wedge</a:t>
            </a:r>
          </a:p>
          <a:p>
            <a:pPr marL="0" indent="0">
              <a:buNone/>
            </a:pPr>
            <a:r>
              <a:rPr lang="en-US" sz="2000" dirty="0"/>
              <a:t>	    gsave fill grestore</a:t>
            </a:r>
          </a:p>
          <a:p>
            <a:pPr marL="0" indent="0">
              <a:buNone/>
            </a:pPr>
            <a:r>
              <a:rPr lang="en-US" sz="2000" dirty="0"/>
              <a:t>	    0 setgray stroke</a:t>
            </a:r>
          </a:p>
          <a:p>
            <a:pPr marL="0" indent="0">
              <a:buNone/>
            </a:pPr>
            <a:r>
              <a:rPr lang="en-US" sz="2000" dirty="0"/>
              <a:t>	  grestore</a:t>
            </a:r>
          </a:p>
          <a:p>
            <a:pPr marL="0" indent="0">
              <a:buNone/>
            </a:pPr>
            <a:r>
              <a:rPr lang="en-US" sz="2000" dirty="0"/>
              <a:t>	  30 rotate</a:t>
            </a:r>
          </a:p>
          <a:p>
            <a:pPr marL="0" indent="0">
              <a:buNone/>
            </a:pPr>
            <a:r>
              <a:rPr lang="en-US" sz="2000" dirty="0"/>
              <a:t>	} for</a:t>
            </a:r>
          </a:p>
          <a:p>
            <a:pPr marL="0" indent="0">
              <a:buNone/>
            </a:pPr>
            <a:r>
              <a:rPr lang="en-US" sz="2000" dirty="0"/>
              <a:t>grestore</a:t>
            </a:r>
          </a:p>
          <a:p>
            <a:pPr marL="0" indent="0">
              <a:buNone/>
            </a:pPr>
            <a:r>
              <a:rPr lang="en-US" sz="2000" dirty="0"/>
              <a:t>showpage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484914" y="888274"/>
            <a:ext cx="0" cy="561702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81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send it to printer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or run GhostView viewer gv) we get</a:t>
            </a:r>
            <a:endParaRPr lang="en-US" dirty="0"/>
          </a:p>
        </p:txBody>
      </p:sp>
      <p:pic>
        <p:nvPicPr>
          <p:cNvPr id="1026" name="Picture 2" descr="\\VBOXSVR\kuncak\cc2013\lecturecise14\gvoutp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32" y="1570264"/>
            <a:ext cx="4140200" cy="5200650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909456" y="1561556"/>
            <a:ext cx="4038600" cy="51246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70C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 smtClean="0"/>
              <a:t>  4.25 inch 4.25 inch translate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1.75 inch 1.75 inch scale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0.02 setlinewidth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  1 1 12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{ 12 div setgray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gsave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wedge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gsave fill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  0 setgray stroke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  30 rotate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	} for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grestore</a:t>
            </a:r>
          </a:p>
          <a:p>
            <a:pPr marL="0" indent="0">
              <a:buFontTx/>
              <a:buNone/>
            </a:pPr>
            <a:r>
              <a:rPr lang="en-US" sz="2000" kern="0" dirty="0" smtClean="0"/>
              <a:t>showpage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43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5370"/>
            <a:ext cx="8495211" cy="724196"/>
          </a:xfrm>
        </p:spPr>
        <p:txBody>
          <a:bodyPr/>
          <a:lstStyle/>
          <a:p>
            <a:r>
              <a:rPr lang="en-US" dirty="0" smtClean="0"/>
              <a:t>Why postfix? Can evaluate it using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3" y="870857"/>
            <a:ext cx="8795657" cy="580861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def </a:t>
            </a:r>
            <a:r>
              <a:rPr lang="en-US" sz="2000" dirty="0" smtClean="0"/>
              <a:t>postEval(env   </a:t>
            </a:r>
            <a:r>
              <a:rPr lang="en-US" sz="2000" dirty="0"/>
              <a:t>: Map[String,Int</a:t>
            </a:r>
            <a:r>
              <a:rPr lang="en-US" sz="2000" dirty="0" smtClean="0"/>
              <a:t>], pexpr </a:t>
            </a:r>
            <a:r>
              <a:rPr lang="en-US" sz="2000" dirty="0"/>
              <a:t>: Array[Token]) : Int = </a:t>
            </a:r>
            <a:r>
              <a:rPr lang="en-US" sz="2000" dirty="0" smtClean="0"/>
              <a:t>{  </a:t>
            </a:r>
            <a:r>
              <a:rPr lang="en-US" sz="2000" b="1" dirty="0" smtClean="0">
                <a:solidFill>
                  <a:srgbClr val="008000"/>
                </a:solidFill>
              </a:rPr>
              <a:t>// no recursion!</a:t>
            </a:r>
            <a:endParaRPr lang="en-US" sz="20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stack : Array[Int] = new Array[Int](512)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var</a:t>
            </a:r>
            <a:r>
              <a:rPr lang="en-US" sz="2000" dirty="0"/>
              <a:t> top : Int = </a:t>
            </a:r>
            <a:r>
              <a:rPr lang="en-US" sz="2000" dirty="0" smtClean="0"/>
              <a:t>0;   </a:t>
            </a:r>
            <a:r>
              <a:rPr lang="en-US" sz="2000" dirty="0"/>
              <a:t>var pos : Int = </a:t>
            </a:r>
            <a:r>
              <a:rPr lang="en-US" sz="2000" dirty="0" smtClean="0"/>
              <a:t>0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while</a:t>
            </a:r>
            <a:r>
              <a:rPr lang="en-US" sz="2000" dirty="0"/>
              <a:t> (pos &lt; pexpr.length) {</a:t>
            </a:r>
          </a:p>
          <a:p>
            <a:pPr marL="0" indent="0">
              <a:buNone/>
            </a:pPr>
            <a:r>
              <a:rPr lang="en-US" sz="2000" dirty="0"/>
              <a:t>      pexpr(pos) </a:t>
            </a:r>
            <a:r>
              <a:rPr lang="en-US" sz="2000" b="1" dirty="0"/>
              <a:t>match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ID(v) =&gt; </a:t>
            </a:r>
            <a:r>
              <a:rPr lang="en-US" sz="2000" dirty="0" smtClean="0"/>
              <a:t> </a:t>
            </a:r>
            <a:r>
              <a:rPr lang="en-US" sz="2000" dirty="0"/>
              <a:t>top = top + </a:t>
            </a:r>
            <a:r>
              <a:rPr lang="en-US" sz="2000" dirty="0" smtClean="0"/>
              <a:t>1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stack(top</a:t>
            </a:r>
            <a:r>
              <a:rPr lang="en-US" sz="2000" dirty="0"/>
              <a:t>) = env(v)</a:t>
            </a:r>
          </a:p>
          <a:p>
            <a:pPr marL="0" indent="0">
              <a:buNone/>
            </a:pPr>
            <a:r>
              <a:rPr lang="en-US" sz="2000" b="1" dirty="0" smtClean="0"/>
              <a:t>          case</a:t>
            </a:r>
            <a:r>
              <a:rPr lang="en-US" sz="2000" dirty="0" smtClean="0"/>
              <a:t> </a:t>
            </a:r>
            <a:r>
              <a:rPr lang="en-US" sz="2000" dirty="0"/>
              <a:t>Add()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+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 smtClean="0"/>
              <a:t>          </a:t>
            </a:r>
            <a:r>
              <a:rPr lang="en-US" sz="2000" b="1" dirty="0" smtClean="0"/>
              <a:t>case</a:t>
            </a:r>
            <a:r>
              <a:rPr lang="en-US" sz="2000" dirty="0" smtClean="0"/>
              <a:t> </a:t>
            </a:r>
            <a:r>
              <a:rPr lang="en-US" sz="2000" dirty="0"/>
              <a:t>Mul() </a:t>
            </a:r>
            <a:r>
              <a:rPr lang="en-US" sz="2000" dirty="0" smtClean="0"/>
              <a:t>=&gt; stack(top </a:t>
            </a:r>
            <a:r>
              <a:rPr lang="en-US" sz="2000" dirty="0"/>
              <a:t>- 1) = stack(top - 1) * stack(top)</a:t>
            </a:r>
          </a:p>
          <a:p>
            <a:pPr marL="0" indent="0">
              <a:buNone/>
            </a:pPr>
            <a:r>
              <a:rPr lang="en-US" sz="2000" dirty="0"/>
              <a:t>	  </a:t>
            </a:r>
            <a:r>
              <a:rPr lang="en-US" sz="2000" dirty="0" smtClean="0"/>
              <a:t>                  top </a:t>
            </a:r>
            <a:r>
              <a:rPr lang="en-US" sz="2000" dirty="0"/>
              <a:t>= top - 1</a:t>
            </a:r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}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pos </a:t>
            </a:r>
            <a:r>
              <a:rPr lang="en-US" sz="2000" dirty="0"/>
              <a:t>= pos + 1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    stack(top)</a:t>
            </a:r>
            <a:br>
              <a:rPr lang="en-US" sz="2000" dirty="0" smtClean="0"/>
            </a:b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808578" y="4778113"/>
            <a:ext cx="423526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x -&gt; 3, y -&gt; 4, z -&gt; 5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infix:     </a:t>
            </a:r>
            <a:r>
              <a:rPr lang="en-US" sz="3200" dirty="0" smtClean="0">
                <a:latin typeface="Calibri" panose="020F0502020204030204" pitchFamily="34" charset="0"/>
              </a:rPr>
              <a:t>x*(y+z)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postfix: </a:t>
            </a:r>
            <a:r>
              <a:rPr lang="en-US" sz="3200" dirty="0" smtClean="0">
                <a:latin typeface="Calibri" panose="020F0502020204030204" pitchFamily="34" charset="0"/>
              </a:rPr>
              <a:t>x </a:t>
            </a:r>
            <a:r>
              <a:rPr lang="en-US" sz="3200" dirty="0">
                <a:latin typeface="Calibri" panose="020F0502020204030204" pitchFamily="34" charset="0"/>
              </a:rPr>
              <a:t>y z + </a:t>
            </a:r>
            <a:r>
              <a:rPr lang="en-US" sz="3200" dirty="0" smtClean="0">
                <a:latin typeface="Calibri" panose="020F0502020204030204" pitchFamily="34" charset="0"/>
              </a:rPr>
              <a:t>*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Run ‘postfix’ for this env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2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Infix Needs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The recursive interpreter: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def </a:t>
            </a:r>
            <a:r>
              <a:rPr lang="en-US" sz="2800" dirty="0" smtClean="0"/>
              <a:t>infixEval(env </a:t>
            </a:r>
            <a:r>
              <a:rPr lang="en-US" sz="2800" dirty="0"/>
              <a:t>: Map[String,Int], expr : Expr) : Int =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expr </a:t>
            </a:r>
            <a:r>
              <a:rPr lang="en-US" sz="2800" b="1" dirty="0"/>
              <a:t>match</a:t>
            </a:r>
            <a:r>
              <a:rPr lang="en-US" sz="2800" dirty="0"/>
              <a:t> {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Var(id</a:t>
            </a:r>
            <a:r>
              <a:rPr lang="en-US" sz="2800" dirty="0" smtClean="0"/>
              <a:t>) </a:t>
            </a:r>
            <a:r>
              <a:rPr lang="en-US" sz="2800" dirty="0"/>
              <a:t>=&gt; env(id)</a:t>
            </a:r>
          </a:p>
          <a:p>
            <a:pPr marL="0" indent="0">
              <a:buNone/>
            </a:pPr>
            <a:r>
              <a:rPr lang="en-US" sz="2800" b="1" dirty="0" smtClean="0"/>
              <a:t>    case</a:t>
            </a:r>
            <a:r>
              <a:rPr lang="en-US" sz="2800" dirty="0" smtClean="0"/>
              <a:t> </a:t>
            </a:r>
            <a:r>
              <a:rPr lang="en-US" sz="2800" dirty="0"/>
              <a:t>Plus(e1,e2) </a:t>
            </a:r>
            <a:r>
              <a:rPr lang="en-US" sz="2800" dirty="0" smtClean="0"/>
              <a:t>=&gt; </a:t>
            </a:r>
            <a:r>
              <a:rPr lang="en-US" sz="2800" dirty="0"/>
              <a:t>infix(env,e1) + infix(env,e2)</a:t>
            </a:r>
          </a:p>
          <a:p>
            <a:pPr marL="0" indent="0">
              <a:buNone/>
            </a:pPr>
            <a:r>
              <a:rPr lang="en-US" sz="2800" b="1" dirty="0"/>
              <a:t>    case</a:t>
            </a:r>
            <a:r>
              <a:rPr lang="en-US" sz="2800" dirty="0"/>
              <a:t> Times(e1,e2</a:t>
            </a:r>
            <a:r>
              <a:rPr lang="en-US" sz="2800" dirty="0" smtClean="0"/>
              <a:t>) =&gt; </a:t>
            </a:r>
            <a:r>
              <a:rPr lang="en-US" sz="2800" dirty="0"/>
              <a:t>infix(env,e1) * infix(env,e2)</a:t>
            </a:r>
          </a:p>
          <a:p>
            <a:pPr marL="0" indent="0">
              <a:buNone/>
            </a:pPr>
            <a:r>
              <a:rPr lang="en-US" sz="2800" dirty="0" smtClean="0"/>
              <a:t>}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Maximal stack depth in interpreter = expression height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790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7553"/>
            <a:ext cx="8229600" cy="1143000"/>
          </a:xfrm>
        </p:spPr>
        <p:txBody>
          <a:bodyPr/>
          <a:lstStyle/>
          <a:p>
            <a:r>
              <a:rPr lang="en-US" dirty="0" smtClean="0"/>
              <a:t>Compiling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8229600" cy="441928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Evaluating postfix expressions is like running a stack-based virtual machine on compiled code</a:t>
            </a:r>
          </a:p>
          <a:p>
            <a:endParaRPr lang="en-US" dirty="0" smtClean="0"/>
          </a:p>
          <a:p>
            <a:r>
              <a:rPr lang="en-US" dirty="0" smtClean="0"/>
              <a:t>Compiling expressions for stack machine is like translating expressions into postfix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1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LLVM: Another Interesting C Compiler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909763"/>
            <a:ext cx="11795307" cy="39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Expression,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984"/>
            <a:ext cx="5995852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x</a:t>
            </a:r>
            <a:r>
              <a:rPr lang="en-US" dirty="0"/>
              <a:t>*(y+z)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postfix: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x </a:t>
            </a:r>
            <a:r>
              <a:rPr lang="en-US" dirty="0">
                <a:solidFill>
                  <a:srgbClr val="008000"/>
                </a:solidFill>
              </a:rPr>
              <a:t>y z + *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bytecode: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1		</a:t>
            </a:r>
            <a:r>
              <a:rPr lang="en-US" dirty="0" smtClean="0">
                <a:solidFill>
                  <a:srgbClr val="008000"/>
                </a:solidFill>
              </a:rPr>
              <a:t>x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2		</a:t>
            </a:r>
            <a:r>
              <a:rPr lang="en-US" dirty="0" smtClean="0">
                <a:solidFill>
                  <a:srgbClr val="008000"/>
                </a:solidFill>
              </a:rPr>
              <a:t>y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iload 3		</a:t>
            </a:r>
            <a:r>
              <a:rPr lang="en-US" dirty="0" smtClean="0">
                <a:solidFill>
                  <a:srgbClr val="008000"/>
                </a:solidFill>
              </a:rPr>
              <a:t>z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iadd			</a:t>
            </a:r>
            <a:r>
              <a:rPr lang="en-US" dirty="0" smtClean="0">
                <a:solidFill>
                  <a:srgbClr val="008000"/>
                </a:solidFill>
              </a:rPr>
              <a:t>+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imul			</a:t>
            </a:r>
            <a:r>
              <a:rPr lang="en-US" dirty="0" smtClean="0">
                <a:solidFill>
                  <a:srgbClr val="008000"/>
                </a:solidFill>
              </a:rPr>
              <a:t>*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6148252" y="1607321"/>
            <a:ext cx="304800" cy="482734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6395428" y="121102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0802" y="1925837"/>
            <a:ext cx="3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x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73233" y="2110017"/>
            <a:ext cx="370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8634" y="2124963"/>
            <a:ext cx="3465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z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19257" y="160732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+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6" idx="3"/>
          </p:cNvCxnSpPr>
          <p:nvPr/>
        </p:nvCxnSpPr>
        <p:spPr bwMode="auto">
          <a:xfrm>
            <a:off x="6785278" y="1503413"/>
            <a:ext cx="451546" cy="29238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13313" y="2012600"/>
            <a:ext cx="328606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958540" y="2012600"/>
            <a:ext cx="278284" cy="288677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6053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Tree, Postfix,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8984"/>
            <a:ext cx="6997337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infix:</a:t>
            </a:r>
            <a:r>
              <a:rPr lang="en-US" dirty="0"/>
              <a:t>     </a:t>
            </a:r>
            <a:r>
              <a:rPr lang="en-US" dirty="0" smtClean="0"/>
              <a:t>	(x*y + y*z + x*z)*2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tree: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postfix: 	bytecode:		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9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028996"/>
          </a:xfrm>
        </p:spPr>
        <p:txBody>
          <a:bodyPr/>
          <a:lstStyle/>
          <a:p>
            <a:r>
              <a:rPr lang="en-US" dirty="0" smtClean="0"/>
              <a:t>“Printing” Trees into Bytecodes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9" y="1010192"/>
            <a:ext cx="8865325" cy="5712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 evaluate e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*e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interpreter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1</a:t>
            </a:r>
          </a:p>
          <a:p>
            <a:pPr lvl="1"/>
            <a:r>
              <a:rPr lang="en-US" sz="2000" dirty="0" smtClean="0"/>
              <a:t>evaluates e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sz="2000" dirty="0" smtClean="0"/>
              <a:t>combines the result using *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Compiler for  e</a:t>
            </a:r>
            <a:r>
              <a:rPr lang="en-US" sz="2400" baseline="-25000" dirty="0" smtClean="0">
                <a:solidFill>
                  <a:srgbClr val="002060"/>
                </a:solidFill>
              </a:rPr>
              <a:t>1</a:t>
            </a:r>
            <a:r>
              <a:rPr lang="en-US" sz="2400" dirty="0" smtClean="0">
                <a:solidFill>
                  <a:srgbClr val="002060"/>
                </a:solidFill>
              </a:rPr>
              <a:t>*e</a:t>
            </a:r>
            <a:r>
              <a:rPr lang="en-US" sz="2400" baseline="-25000" dirty="0" smtClean="0">
                <a:solidFill>
                  <a:srgbClr val="002060"/>
                </a:solidFill>
              </a:rPr>
              <a:t>2  </a:t>
            </a:r>
            <a:r>
              <a:rPr lang="en-US" sz="2400" dirty="0" smtClean="0">
                <a:solidFill>
                  <a:srgbClr val="002060"/>
                </a:solidFill>
              </a:rPr>
              <a:t>emits: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1 </a:t>
            </a:r>
            <a:r>
              <a:rPr lang="en-US" sz="2000" dirty="0" smtClean="0">
                <a:solidFill>
                  <a:srgbClr val="002060"/>
                </a:solidFill>
              </a:rPr>
              <a:t>that leaves result on the stack, followed by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code for e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r>
              <a:rPr lang="en-US" sz="2000" dirty="0" smtClean="0">
                <a:solidFill>
                  <a:srgbClr val="002060"/>
                </a:solidFill>
              </a:rPr>
              <a:t> that leaves result on the stack, </a:t>
            </a:r>
            <a:r>
              <a:rPr lang="en-US" sz="2000" dirty="0">
                <a:solidFill>
                  <a:srgbClr val="002060"/>
                </a:solidFill>
              </a:rPr>
              <a:t>followed by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arithmetic instruction that takes values from the stack 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and leaves the result on the stack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  def </a:t>
            </a:r>
            <a:r>
              <a:rPr lang="en-US" sz="2400" dirty="0" smtClean="0"/>
              <a:t>compile(e </a:t>
            </a:r>
            <a:r>
              <a:rPr lang="en-US" sz="2400" dirty="0"/>
              <a:t>: Expr) : </a:t>
            </a:r>
            <a:r>
              <a:rPr lang="en-US" sz="2400" dirty="0" smtClean="0"/>
              <a:t>List[Bytecode] </a:t>
            </a:r>
            <a:r>
              <a:rPr lang="en-US" sz="2400" dirty="0"/>
              <a:t>= e </a:t>
            </a:r>
            <a:r>
              <a:rPr lang="en-US" sz="2400" b="1" dirty="0"/>
              <a:t>match</a:t>
            </a:r>
            <a:r>
              <a:rPr lang="en-US" sz="2400" dirty="0"/>
              <a:t> </a:t>
            </a:r>
            <a:r>
              <a:rPr lang="en-US" sz="2400" dirty="0" smtClean="0"/>
              <a:t>{ </a:t>
            </a:r>
            <a:r>
              <a:rPr lang="en-US" sz="2400" b="1" dirty="0" smtClean="0">
                <a:solidFill>
                  <a:srgbClr val="008000"/>
                </a:solidFill>
              </a:rPr>
              <a:t>// ~ postfix printer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Var(id) </a:t>
            </a:r>
            <a:r>
              <a:rPr lang="en-US" sz="2400" dirty="0" smtClean="0"/>
              <a:t>=&gt; List(</a:t>
            </a:r>
            <a:r>
              <a:rPr lang="en-US" sz="2400" b="1" dirty="0" smtClean="0">
                <a:solidFill>
                  <a:srgbClr val="C00000"/>
                </a:solidFill>
              </a:rPr>
              <a:t>ILoad</a:t>
            </a:r>
            <a:r>
              <a:rPr lang="en-US" sz="2400" dirty="0" smtClean="0"/>
              <a:t>(slotFor(id)))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    case </a:t>
            </a:r>
            <a:r>
              <a:rPr lang="en-US" sz="2400" dirty="0" smtClean="0"/>
              <a:t>Plus(e1,e2) 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IAdd</a:t>
            </a:r>
            <a:r>
              <a:rPr lang="en-US" sz="2400" dirty="0"/>
              <a:t>())</a:t>
            </a:r>
          </a:p>
          <a:p>
            <a:pPr marL="0" indent="0">
              <a:buNone/>
            </a:pPr>
            <a:r>
              <a:rPr lang="en-US" sz="2400" b="1" dirty="0"/>
              <a:t>    case</a:t>
            </a:r>
            <a:r>
              <a:rPr lang="en-US" sz="2400" dirty="0"/>
              <a:t> </a:t>
            </a:r>
            <a:r>
              <a:rPr lang="en-US" sz="2400" dirty="0" smtClean="0"/>
              <a:t>Times(e1,e2) </a:t>
            </a:r>
            <a:r>
              <a:rPr lang="en-US" sz="2400" dirty="0"/>
              <a:t>=&gt; </a:t>
            </a:r>
            <a:r>
              <a:rPr lang="en-US" sz="2400" dirty="0" smtClean="0"/>
              <a:t>compile(e1) </a:t>
            </a:r>
            <a:r>
              <a:rPr lang="en-US" sz="2400" dirty="0"/>
              <a:t>::: </a:t>
            </a:r>
            <a:r>
              <a:rPr lang="en-US" sz="2400" dirty="0" smtClean="0"/>
              <a:t>compile(e2) </a:t>
            </a:r>
            <a:r>
              <a:rPr lang="en-US" sz="2400" dirty="0"/>
              <a:t>::: </a:t>
            </a:r>
            <a:r>
              <a:rPr lang="en-US" sz="2400" dirty="0" smtClean="0"/>
              <a:t>List(</a:t>
            </a:r>
            <a:r>
              <a:rPr lang="en-US" sz="2400" b="1" dirty="0" smtClean="0">
                <a:solidFill>
                  <a:srgbClr val="C00000"/>
                </a:solidFill>
              </a:rPr>
              <a:t>IMul</a:t>
            </a:r>
            <a:r>
              <a:rPr lang="en-US" sz="2400" dirty="0" smtClean="0"/>
              <a:t>())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}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07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94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b="1" dirty="0" smtClean="0"/>
              <a:t>int</a:t>
            </a:r>
            <a:r>
              <a:rPr lang="en-US" sz="2400" dirty="0" smtClean="0"/>
              <a:t>: instructions </a:t>
            </a:r>
            <a:r>
              <a:rPr lang="en-US" sz="2400" b="1" dirty="0"/>
              <a:t>iload</a:t>
            </a:r>
            <a:r>
              <a:rPr lang="en-US" sz="2400" dirty="0"/>
              <a:t> and </a:t>
            </a:r>
            <a:r>
              <a:rPr lang="en-US" sz="2400" b="1" dirty="0"/>
              <a:t>istore</a:t>
            </a:r>
            <a:r>
              <a:rPr lang="en-US" sz="2400" dirty="0"/>
              <a:t> from </a:t>
            </a:r>
            <a:r>
              <a:rPr lang="en-US" sz="2400" dirty="0">
                <a:hlinkClick r:id="rId2" tooltip="compilation:jvm_spec"/>
              </a:rPr>
              <a:t>JVM Spec</a:t>
            </a:r>
            <a:r>
              <a:rPr lang="en-US" sz="2400" dirty="0"/>
              <a:t>. </a:t>
            </a:r>
          </a:p>
          <a:p>
            <a:r>
              <a:rPr lang="en-US" sz="2400" dirty="0"/>
              <a:t>Assigning indices (called </a:t>
            </a:r>
            <a:r>
              <a:rPr lang="en-US" sz="2400" i="1" dirty="0"/>
              <a:t>slots</a:t>
            </a:r>
            <a:r>
              <a:rPr lang="en-US" sz="2400" dirty="0"/>
              <a:t>) to local </a:t>
            </a:r>
            <a:r>
              <a:rPr lang="en-US" sz="2400" dirty="0" smtClean="0"/>
              <a:t>variables</a:t>
            </a:r>
            <a:r>
              <a:rPr lang="en-US" sz="2400" dirty="0"/>
              <a:t> </a:t>
            </a:r>
            <a:r>
              <a:rPr lang="en-US" sz="2400" dirty="0" smtClean="0"/>
              <a:t>using function 	slotOf : VarSymbol </a:t>
            </a:r>
            <a:r>
              <a:rPr lang="en-US" sz="2400" dirty="0" smtClean="0">
                <a:sym typeface="Wingdings" panose="05000000000000000000" pitchFamily="2" charset="2"/>
              </a:rPr>
              <a:t> {0,1,2,3,…}</a:t>
            </a:r>
            <a:endParaRPr lang="en-US" sz="2400" dirty="0"/>
          </a:p>
          <a:p>
            <a:r>
              <a:rPr lang="en-US" sz="2400" dirty="0" smtClean="0"/>
              <a:t>How </a:t>
            </a:r>
            <a:r>
              <a:rPr lang="en-US" sz="2400" dirty="0"/>
              <a:t>to compute the indices</a:t>
            </a:r>
            <a:r>
              <a:rPr lang="en-US" sz="2400" dirty="0" smtClean="0"/>
              <a:t>?</a:t>
            </a:r>
          </a:p>
          <a:p>
            <a:pPr lvl="1"/>
            <a:r>
              <a:rPr lang="en-US" sz="2000" dirty="0" smtClean="0"/>
              <a:t>assign them e.g. in the order in which they appear in the tree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def </a:t>
            </a:r>
            <a:r>
              <a:rPr lang="en-US" sz="2400" dirty="0">
                <a:solidFill>
                  <a:srgbClr val="000000"/>
                </a:solidFill>
              </a:rPr>
              <a:t>compile(e : Expr) : List[Bytecode] = e </a:t>
            </a:r>
            <a:r>
              <a:rPr lang="en-US" sz="2400" b="1" dirty="0">
                <a:solidFill>
                  <a:srgbClr val="000000"/>
                </a:solidFill>
              </a:rPr>
              <a:t>match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{</a:t>
            </a:r>
            <a:endParaRPr lang="en-US" sz="2400" b="1" dirty="0">
              <a:solidFill>
                <a:srgbClr val="008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   case</a:t>
            </a:r>
            <a:r>
              <a:rPr lang="en-US" sz="2400" dirty="0">
                <a:solidFill>
                  <a:srgbClr val="000000"/>
                </a:solidFill>
              </a:rPr>
              <a:t> Var(id) =&gt; List(</a:t>
            </a:r>
            <a:r>
              <a:rPr lang="en-US" sz="2400" b="1" dirty="0">
                <a:solidFill>
                  <a:srgbClr val="C00000"/>
                </a:solidFill>
              </a:rPr>
              <a:t>ILoad</a:t>
            </a:r>
            <a:r>
              <a:rPr lang="en-US" sz="2400" dirty="0">
                <a:solidFill>
                  <a:srgbClr val="000000"/>
                </a:solidFill>
              </a:rPr>
              <a:t>(slotFor(id</a:t>
            </a:r>
            <a:r>
              <a:rPr lang="en-US" sz="2400" dirty="0" smtClean="0">
                <a:solidFill>
                  <a:srgbClr val="000000"/>
                </a:solidFill>
              </a:rPr>
              <a:t>)))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   …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}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def </a:t>
            </a:r>
            <a:r>
              <a:rPr lang="en-US" sz="2400" dirty="0" smtClean="0"/>
              <a:t>compileStmt(s : Statmt) : List[Bytecpde] = s match {</a:t>
            </a:r>
          </a:p>
          <a:p>
            <a:pPr marL="0" lv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case </a:t>
            </a:r>
            <a:r>
              <a:rPr lang="en-US" sz="2400" dirty="0" smtClean="0">
                <a:solidFill>
                  <a:srgbClr val="000000"/>
                </a:solidFill>
              </a:rPr>
              <a:t>Assign(id,e) </a:t>
            </a:r>
            <a:r>
              <a:rPr lang="en-US" sz="2400" dirty="0">
                <a:solidFill>
                  <a:srgbClr val="000000"/>
                </a:solidFill>
              </a:rPr>
              <a:t>=&gt; </a:t>
            </a:r>
            <a:r>
              <a:rPr lang="en-US" sz="2400" dirty="0" smtClean="0">
                <a:solidFill>
                  <a:srgbClr val="000000"/>
                </a:solidFill>
              </a:rPr>
              <a:t>compile(e) ::: List(</a:t>
            </a:r>
            <a:r>
              <a:rPr lang="en-US" sz="2400" b="1" dirty="0" smtClean="0">
                <a:solidFill>
                  <a:srgbClr val="C00000"/>
                </a:solidFill>
              </a:rPr>
              <a:t>IStore</a:t>
            </a:r>
            <a:r>
              <a:rPr lang="en-US" sz="2400" dirty="0" smtClean="0">
                <a:solidFill>
                  <a:srgbClr val="000000"/>
                </a:solidFill>
              </a:rPr>
              <a:t>(slotFor(id)))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    …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593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 and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994"/>
            <a:ext cx="8229600" cy="481117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Static Variables</a:t>
            </a:r>
          </a:p>
          <a:p>
            <a:pPr marL="0" indent="0">
              <a:buNone/>
            </a:pPr>
            <a:r>
              <a:rPr lang="en-US" sz="1800" dirty="0"/>
              <a:t>Consult </a:t>
            </a:r>
            <a:r>
              <a:rPr lang="en-US" sz="1800" dirty="0">
                <a:hlinkClick r:id="rId2" tooltip="compilation:jvm_spec"/>
              </a:rPr>
              <a:t>JVM Spec</a:t>
            </a:r>
            <a:r>
              <a:rPr lang="en-US" sz="1800" dirty="0"/>
              <a:t> and see </a:t>
            </a:r>
          </a:p>
          <a:p>
            <a:r>
              <a:rPr lang="en-US" sz="1800" b="1" dirty="0"/>
              <a:t>getstatic</a:t>
            </a:r>
          </a:p>
          <a:p>
            <a:r>
              <a:rPr lang="en-US" sz="1800" b="1" dirty="0"/>
              <a:t>putstatic</a:t>
            </a:r>
          </a:p>
          <a:p>
            <a:pPr marL="0" indent="0">
              <a:buNone/>
            </a:pPr>
            <a:r>
              <a:rPr lang="en-US" sz="1800" dirty="0"/>
              <a:t>as well as the section on </a:t>
            </a:r>
            <a:r>
              <a:rPr lang="en-US" sz="1800" b="1" dirty="0"/>
              <a:t>Runtime Constant Pool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b="1" dirty="0"/>
              <a:t>Instance Variables (Fields)</a:t>
            </a:r>
          </a:p>
          <a:p>
            <a:pPr marL="0" indent="0">
              <a:buNone/>
            </a:pPr>
            <a:r>
              <a:rPr lang="en-US" sz="1800" dirty="0"/>
              <a:t>To access these we use </a:t>
            </a:r>
          </a:p>
          <a:p>
            <a:r>
              <a:rPr lang="en-US" sz="1800" b="1" dirty="0"/>
              <a:t>getfield</a:t>
            </a:r>
          </a:p>
          <a:p>
            <a:r>
              <a:rPr lang="en-US" sz="1800" b="1" dirty="0"/>
              <a:t>putfield</a:t>
            </a:r>
          </a:p>
          <a:p>
            <a:pPr marL="0" indent="0">
              <a:buNone/>
            </a:pPr>
            <a:r>
              <a:rPr lang="en-US" sz="1800" dirty="0"/>
              <a:t>Note: in a lower-level model x.f is often evaluated as mem[x + offset(f)] </a:t>
            </a:r>
          </a:p>
          <a:p>
            <a:pPr marL="0" indent="0">
              <a:buNone/>
            </a:pPr>
            <a:r>
              <a:rPr lang="en-US" sz="1800" dirty="0" smtClean="0"/>
              <a:t>With </a:t>
            </a:r>
            <a:r>
              <a:rPr lang="en-US" sz="1800" dirty="0"/>
              <a:t>inheritance, offset(f) must be consistent despite the fact that we do not know exactly what the run-time class of x will be</a:t>
            </a:r>
          </a:p>
          <a:p>
            <a:r>
              <a:rPr lang="en-US" sz="2000" dirty="0"/>
              <a:t>this can be very tricky to implement efficiently with multiple inheritance</a:t>
            </a:r>
          </a:p>
          <a:p>
            <a:r>
              <a:rPr lang="en-US" sz="2000" dirty="0"/>
              <a:t>general approach: do a run-time test on the dynamic type of an object to decide how to interpret field or method </a:t>
            </a:r>
            <a:r>
              <a:rPr lang="en-US" sz="2000" dirty="0" smtClean="0"/>
              <a:t>access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3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3983" y="274638"/>
            <a:ext cx="4114800" cy="65717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8000"/>
                </a:solidFill>
              </a:rPr>
              <a:t>Factorial Example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166950"/>
            <a:ext cx="4680857" cy="495921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class</a:t>
            </a:r>
            <a:r>
              <a:rPr lang="en-US" sz="2400" dirty="0">
                <a:solidFill>
                  <a:schemeClr val="tx1"/>
                </a:solidFill>
              </a:rPr>
              <a:t> Factorial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    public int </a:t>
            </a:r>
            <a:r>
              <a:rPr lang="en-US" sz="2400" dirty="0">
                <a:solidFill>
                  <a:schemeClr val="tx1"/>
                </a:solidFill>
              </a:rPr>
              <a:t>fact(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num){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int</a:t>
            </a:r>
            <a:r>
              <a:rPr lang="en-US" sz="2400" dirty="0">
                <a:solidFill>
                  <a:schemeClr val="tx1"/>
                </a:solidFill>
              </a:rPr>
              <a:t> 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if </a:t>
            </a:r>
            <a:r>
              <a:rPr lang="en-US" sz="2400" dirty="0">
                <a:solidFill>
                  <a:schemeClr val="tx1"/>
                </a:solidFill>
              </a:rPr>
              <a:t>(num &lt; 1)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num_aux = 1 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else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    </a:t>
            </a:r>
            <a:r>
              <a:rPr lang="en-US" sz="2400" dirty="0" smtClean="0">
                <a:solidFill>
                  <a:schemeClr val="tx1"/>
                </a:solidFill>
              </a:rPr>
              <a:t>num_aux=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      num*(</a:t>
            </a:r>
            <a:r>
              <a:rPr lang="en-US" sz="2400" dirty="0">
                <a:solidFill>
                  <a:schemeClr val="tx1"/>
                </a:solidFill>
              </a:rPr>
              <a:t>this.fact(num-1));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b="1" dirty="0">
                <a:solidFill>
                  <a:schemeClr val="tx1"/>
                </a:solidFill>
              </a:rPr>
              <a:t>return </a:t>
            </a:r>
            <a:r>
              <a:rPr lang="en-US" sz="2400" dirty="0">
                <a:solidFill>
                  <a:schemeClr val="tx1"/>
                </a:solidFill>
              </a:rPr>
              <a:t>num_aux;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33554" y="400594"/>
            <a:ext cx="3988525" cy="589103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public int fact(int);</a:t>
            </a:r>
          </a:p>
          <a:p>
            <a:pPr marL="0" indent="0">
              <a:buNone/>
            </a:pPr>
            <a:r>
              <a:rPr lang="en-US" sz="1800" dirty="0"/>
              <a:t>  Code:</a:t>
            </a:r>
          </a:p>
          <a:p>
            <a:pPr marL="0" indent="0">
              <a:buNone/>
            </a:pPr>
            <a:r>
              <a:rPr lang="en-US" sz="1800" dirty="0"/>
              <a:t>   0:   iload_1</a:t>
            </a:r>
          </a:p>
          <a:p>
            <a:pPr marL="0" indent="0">
              <a:buNone/>
            </a:pPr>
            <a:r>
              <a:rPr lang="en-US" sz="1800" dirty="0"/>
              <a:t>   1:   iconst_1</a:t>
            </a:r>
          </a:p>
          <a:p>
            <a:pPr marL="0" indent="0">
              <a:buNone/>
            </a:pPr>
            <a:r>
              <a:rPr lang="en-US" sz="1800" dirty="0"/>
              <a:t>   2:   if_icmpge       10</a:t>
            </a:r>
          </a:p>
          <a:p>
            <a:pPr marL="0" indent="0">
              <a:buNone/>
            </a:pPr>
            <a:r>
              <a:rPr lang="en-US" sz="1800" dirty="0"/>
              <a:t>   5:   iconst_1</a:t>
            </a:r>
          </a:p>
          <a:p>
            <a:pPr marL="0" indent="0">
              <a:buNone/>
            </a:pPr>
            <a:r>
              <a:rPr lang="en-US" sz="1800" dirty="0"/>
              <a:t>   6:   istore_2</a:t>
            </a:r>
          </a:p>
          <a:p>
            <a:pPr marL="0" indent="0">
              <a:buNone/>
            </a:pPr>
            <a:r>
              <a:rPr lang="en-US" sz="1800" dirty="0"/>
              <a:t>   7:   goto    20</a:t>
            </a:r>
          </a:p>
          <a:p>
            <a:pPr marL="0" indent="0">
              <a:buNone/>
            </a:pPr>
            <a:r>
              <a:rPr lang="en-US" sz="1800" dirty="0"/>
              <a:t>   10:  iload_1</a:t>
            </a:r>
          </a:p>
          <a:p>
            <a:pPr marL="0" indent="0">
              <a:buNone/>
            </a:pPr>
            <a:r>
              <a:rPr lang="en-US" sz="1800" dirty="0"/>
              <a:t>   11:  aload_0</a:t>
            </a:r>
          </a:p>
          <a:p>
            <a:pPr marL="0" indent="0">
              <a:buNone/>
            </a:pPr>
            <a:r>
              <a:rPr lang="en-US" sz="1800" dirty="0"/>
              <a:t>   12:  iload_1</a:t>
            </a:r>
          </a:p>
          <a:p>
            <a:pPr marL="0" indent="0">
              <a:buNone/>
            </a:pPr>
            <a:r>
              <a:rPr lang="en-US" sz="1800" dirty="0"/>
              <a:t>   13:  iconst_1</a:t>
            </a:r>
          </a:p>
          <a:p>
            <a:pPr marL="0" indent="0">
              <a:buNone/>
            </a:pPr>
            <a:r>
              <a:rPr lang="en-US" sz="1800" dirty="0"/>
              <a:t>   14:  isub</a:t>
            </a:r>
          </a:p>
          <a:p>
            <a:pPr marL="0" indent="0">
              <a:buNone/>
            </a:pPr>
            <a:r>
              <a:rPr lang="en-US" sz="1800" dirty="0"/>
              <a:t>   15:  invokevirtual   #2; //</a:t>
            </a:r>
            <a:r>
              <a:rPr lang="en-US" sz="1800" dirty="0" smtClean="0"/>
              <a:t>Met. </a:t>
            </a:r>
            <a:r>
              <a:rPr lang="en-US" sz="1800" dirty="0"/>
              <a:t>fact:(I)I</a:t>
            </a:r>
          </a:p>
          <a:p>
            <a:pPr marL="0" indent="0">
              <a:buNone/>
            </a:pPr>
            <a:r>
              <a:rPr lang="en-US" sz="1800" dirty="0"/>
              <a:t>   18:  imul</a:t>
            </a:r>
          </a:p>
          <a:p>
            <a:pPr marL="0" indent="0">
              <a:buNone/>
            </a:pPr>
            <a:r>
              <a:rPr lang="en-US" sz="1800" dirty="0"/>
              <a:t>   19:  istore_2</a:t>
            </a:r>
          </a:p>
          <a:p>
            <a:pPr marL="0" indent="0">
              <a:buNone/>
            </a:pPr>
            <a:r>
              <a:rPr lang="en-US" sz="1800" dirty="0"/>
              <a:t>   20:  iload_2</a:t>
            </a:r>
          </a:p>
          <a:p>
            <a:pPr marL="0" indent="0">
              <a:buNone/>
            </a:pPr>
            <a:r>
              <a:rPr lang="en-US" sz="1800" dirty="0"/>
              <a:t>   21:  ireturn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5393" y="6353294"/>
            <a:ext cx="690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0" dirty="0" smtClean="0">
                <a:latin typeface="Calibri" pitchFamily="34" charset="0"/>
              </a:rPr>
              <a:t>aload_0 refers to receiver object (0</a:t>
            </a:r>
            <a:r>
              <a:rPr lang="en-US" sz="1800" kern="0" baseline="30000" dirty="0" smtClean="0">
                <a:latin typeface="Calibri" pitchFamily="34" charset="0"/>
              </a:rPr>
              <a:t>th</a:t>
            </a:r>
            <a:r>
              <a:rPr lang="en-US" sz="1800" kern="0" dirty="0" smtClean="0">
                <a:latin typeface="Calibri" pitchFamily="34" charset="0"/>
              </a:rPr>
              <a:t> argument), since ‘fact’ is not static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we execute the compiled code, the result is the same as running the interpreter.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EvalPostfix(env,PrintPostfix(expr)) </a:t>
            </a:r>
            <a:r>
              <a:rPr lang="en-US" sz="2400" dirty="0">
                <a:solidFill>
                  <a:srgbClr val="008000"/>
                </a:solidFill>
              </a:rPr>
              <a:t>== </a:t>
            </a:r>
            <a:r>
              <a:rPr lang="en-US" sz="2400" dirty="0" smtClean="0">
                <a:solidFill>
                  <a:srgbClr val="008000"/>
                </a:solidFill>
              </a:rPr>
              <a:t>EvalInfix(env,expr)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Proof by structural induction with appropriate generalization of induction hypothesis.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 much more work, can prove correctness of entire compiler:</a:t>
            </a:r>
          </a:p>
          <a:p>
            <a:pPr marL="0" indent="0">
              <a:buNone/>
            </a:pPr>
            <a:r>
              <a:rPr lang="en-US" dirty="0">
                <a:hlinkClick r:id="rId2" tooltip="http://compcert.inria.fr/compcert-C.html"/>
              </a:rPr>
              <a:t>CompCert - A C Compiler whose Correctness has been Formally Verified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4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786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2738" y="5400645"/>
            <a:ext cx="3918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Java Virtual Machine (JVM)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Bytecode</a:t>
            </a:r>
            <a:endParaRPr lang="en-US" sz="3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062103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21: iload_2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22: iconst_2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23: iload_1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24: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imul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25: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26: iconst_1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27: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28: istore_2 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838153" y="343049"/>
            <a:ext cx="1912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libri" pitchFamily="34" charset="0"/>
                <a:cs typeface="Calibri" pitchFamily="34" charset="0"/>
              </a:rPr>
              <a:t>Your Project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517287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519175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512991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7115068" y="3293035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0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4444067" cy="11430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javac</a:t>
            </a:r>
            <a:r>
              <a:rPr lang="en-US" dirty="0" smtClean="0">
                <a:solidFill>
                  <a:schemeClr val="tx1"/>
                </a:solidFill>
              </a:rPr>
              <a:t> example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2616" y="2579460"/>
            <a:ext cx="33092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>
                <a:latin typeface="Calibri" pitchFamily="34" charset="0"/>
                <a:cs typeface="Calibri" pitchFamily="34" charset="0"/>
              </a:rPr>
              <a:t>   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(i &lt; 10) {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(j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i + 1;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j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= j + 2*i+1; </a:t>
            </a:r>
            <a:endParaRPr lang="en-US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}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927" y="323427"/>
            <a:ext cx="3672115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4: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if_icmpge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10: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getstatic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#2;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System.out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13: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invokevirtual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#3;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17: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18: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20: istore_1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21: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22: iconst_2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23: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imul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26: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28: istore_2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32: return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0235" y="3771966"/>
            <a:ext cx="1661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javac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Test.java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avap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–c Test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94857" y="3447359"/>
            <a:ext cx="2866691" cy="355384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94857" y="4125909"/>
            <a:ext cx="2866691" cy="1723348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841484" y="3668955"/>
            <a:ext cx="209351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Phase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after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type checking: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emits such bytecode instructions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26882" y="5849257"/>
            <a:ext cx="48118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Guess what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each JVM instruction for the highlighted expression does.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3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Stack Machine: High-Level Machine Code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916015" y="1286482"/>
            <a:ext cx="4982096" cy="4170373"/>
            <a:chOff x="3916015" y="1286482"/>
            <a:chExt cx="4982096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4894729" y="2353337"/>
              <a:ext cx="1309926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916015" y="1286482"/>
              <a:ext cx="4982096" cy="4170373"/>
              <a:chOff x="3916015" y="1286482"/>
              <a:chExt cx="4982096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916015" y="1978980"/>
                <a:ext cx="22886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program counter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40155" y="5241390"/>
            <a:ext cx="5135119" cy="1310529"/>
            <a:chOff x="3540155" y="5241390"/>
            <a:chExt cx="5135119" cy="1310529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40155" y="5241390"/>
              <a:ext cx="38611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local variable memory (slots):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499462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2718867" y="1383126"/>
              <a:ext cx="0" cy="4356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99462" y="573997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99462" y="5308386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99462" y="4830695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99462" y="4353004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ight Arrow 16"/>
            <p:cNvSpPr/>
            <p:nvPr/>
          </p:nvSpPr>
          <p:spPr bwMode="auto">
            <a:xfrm flipH="1">
              <a:off x="2804672" y="4889947"/>
              <a:ext cx="1111343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31179" y="4516953"/>
              <a:ext cx="16347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top of 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2940" y="5791541"/>
              <a:ext cx="817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99461" y="3875313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499462" y="3374570"/>
              <a:ext cx="2219405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46"/>
          <p:cNvSpPr/>
          <p:nvPr/>
        </p:nvSpPr>
        <p:spPr>
          <a:xfrm>
            <a:off x="882742" y="6304116"/>
            <a:ext cx="2633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Let us step through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643276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4426257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4017321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0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73" y="155370"/>
            <a:ext cx="872906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Operands are consumed from stack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put back onto stack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378823" y="1286482"/>
            <a:ext cx="3519288" cy="4170373"/>
            <a:chOff x="5378823" y="1286482"/>
            <a:chExt cx="3519288" cy="4170373"/>
          </a:xfrm>
        </p:grpSpPr>
        <p:sp>
          <p:nvSpPr>
            <p:cNvPr id="5" name="Right Arrow 4"/>
            <p:cNvSpPr/>
            <p:nvPr/>
          </p:nvSpPr>
          <p:spPr bwMode="auto">
            <a:xfrm>
              <a:off x="5378823" y="2948615"/>
              <a:ext cx="825831" cy="305339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017451" y="1286482"/>
              <a:ext cx="2880660" cy="4170373"/>
              <a:chOff x="6017451" y="1286482"/>
              <a:chExt cx="2880660" cy="4170373"/>
            </a:xfrm>
          </p:grpSpPr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6089779" y="1978980"/>
                <a:ext cx="2137396" cy="3477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...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 21: iload_2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22: iconst_2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23: iload_1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24: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imul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25: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26: iconst_1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27: </a:t>
                </a:r>
                <a:r>
                  <a:rPr kumimoji="0" lang="en-US" sz="2000" b="0" i="0" u="none" strike="noStrike" cap="none" normalizeH="0" baseline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iadd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libri" pitchFamily="34" charset="0"/>
                    <a:cs typeface="Calibri" pitchFamily="34" charset="0"/>
                  </a:rPr>
                  <a:t>28: istore_2 </a:t>
                </a:r>
              </a:p>
              <a:p>
                <a:pPr lvl="0"/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29: </a:t>
                </a:r>
                <a:r>
                  <a:rPr lang="en-US" sz="2000" dirty="0" err="1">
                    <a:latin typeface="Calibri" pitchFamily="34" charset="0"/>
                    <a:cs typeface="Calibri" pitchFamily="34" charset="0"/>
                  </a:rPr>
                  <a:t>goto</a:t>
                </a:r>
                <a:r>
                  <a:rPr lang="en-US" sz="2000" dirty="0">
                    <a:latin typeface="Calibri" pitchFamily="34" charset="0"/>
                    <a:cs typeface="Calibri" pitchFamily="34" charset="0"/>
                  </a:rPr>
                  <a:t> 4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   ...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17451" y="1286482"/>
                <a:ext cx="2880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instruction sequence: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578575" y="5195286"/>
            <a:ext cx="5096699" cy="1356633"/>
            <a:chOff x="3578575" y="5195286"/>
            <a:chExt cx="5096699" cy="1356633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3648635" y="6551919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3648634" y="5958968"/>
              <a:ext cx="502663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3648636" y="5958969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100713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565922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V="1">
              <a:off x="5533369" y="5956731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504985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4567528" y="5942004"/>
              <a:ext cx="0" cy="59295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3578575" y="5195286"/>
              <a:ext cx="1321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memory: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824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67314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5286" y="5560708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72498" y="6037762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55624" y="6040000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9461" y="1383126"/>
            <a:ext cx="4066461" cy="4870080"/>
            <a:chOff x="499461" y="1383126"/>
            <a:chExt cx="4066461" cy="4870080"/>
          </a:xfrm>
        </p:grpSpPr>
        <p:grpSp>
          <p:nvGrpSpPr>
            <p:cNvPr id="45" name="Group 44"/>
            <p:cNvGrpSpPr/>
            <p:nvPr/>
          </p:nvGrpSpPr>
          <p:grpSpPr>
            <a:xfrm>
              <a:off x="499461" y="1383126"/>
              <a:ext cx="4066461" cy="4870080"/>
              <a:chOff x="499461" y="1383126"/>
              <a:chExt cx="4066461" cy="487008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499462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718867" y="1383126"/>
                <a:ext cx="0" cy="4356847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499462" y="573997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499462" y="5308386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499462" y="4830695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499462" y="4353004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7" name="Right Arrow 16"/>
              <p:cNvSpPr/>
              <p:nvPr/>
            </p:nvSpPr>
            <p:spPr bwMode="auto">
              <a:xfrm flipH="1">
                <a:off x="2804672" y="3938553"/>
                <a:ext cx="1111343" cy="305339"/>
              </a:xfrm>
              <a:prstGeom prst="rightArrow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931179" y="3529617"/>
                <a:ext cx="16347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top of 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2940" y="5791541"/>
                <a:ext cx="81701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stack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 bwMode="auto">
              <a:xfrm>
                <a:off x="499461" y="3875313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499462" y="3374570"/>
                <a:ext cx="2219405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Rectangle 46"/>
            <p:cNvSpPr/>
            <p:nvPr/>
          </p:nvSpPr>
          <p:spPr>
            <a:xfrm>
              <a:off x="1397782" y="4391774"/>
              <a:ext cx="32733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8</a:t>
              </a:r>
              <a:endParaRPr lang="en-US" sz="2200" dirty="0">
                <a:latin typeface="Calibri" pitchFamily="34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397782" y="3901440"/>
            <a:ext cx="3273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21677</TotalTime>
  <Words>2334</Words>
  <Application>Microsoft Office PowerPoint</Application>
  <PresentationFormat>On-screen Show (4:3)</PresentationFormat>
  <Paragraphs>711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Arial Unicode MS</vt:lpstr>
      <vt:lpstr>Wingdings</vt:lpstr>
      <vt:lpstr>Calibri</vt:lpstr>
      <vt:lpstr>Courier New</vt:lpstr>
      <vt:lpstr>Default Design</vt:lpstr>
      <vt:lpstr>Code Generation Introduction</vt:lpstr>
      <vt:lpstr>PowerPoint Presentation</vt:lpstr>
      <vt:lpstr>Example: gcc</vt:lpstr>
      <vt:lpstr>LLVM: Another Interesting C Compiler</vt:lpstr>
      <vt:lpstr>PowerPoint Presentation</vt:lpstr>
      <vt:lpstr>javac example</vt:lpstr>
      <vt:lpstr>Stack Machine: High-Level Machine Code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Operands are consumed from stack and put back onto stack</vt:lpstr>
      <vt:lpstr>Instructions in JVM</vt:lpstr>
      <vt:lpstr>Stack Machine Simulator</vt:lpstr>
      <vt:lpstr>Stack Machine Simulator: Moving Data</vt:lpstr>
      <vt:lpstr>Actual Java Virtual Machine</vt:lpstr>
      <vt:lpstr>Selected Instructions</vt:lpstr>
      <vt:lpstr>PowerPoint Presentation</vt:lpstr>
      <vt:lpstr>Example: Twice</vt:lpstr>
      <vt:lpstr>Example: Area</vt:lpstr>
      <vt:lpstr>What Instructions Operate on</vt:lpstr>
      <vt:lpstr>CAFEBABE</vt:lpstr>
      <vt:lpstr>Towards Compiling Expressions: Prefix, Infix, and Postfix Notation</vt:lpstr>
      <vt:lpstr>Overview of Prefix, Infix, Postfix</vt:lpstr>
      <vt:lpstr>Expressions in Different Notation</vt:lpstr>
      <vt:lpstr>Convert into Prefix and Postfix</vt:lpstr>
      <vt:lpstr>Compare Notation and Trees</vt:lpstr>
      <vt:lpstr>Simple Expressions and Tokens</vt:lpstr>
      <vt:lpstr>Printing Trees into Lists of Tokens</vt:lpstr>
      <vt:lpstr>LISP: Language with Prefix Notation</vt:lpstr>
      <vt:lpstr>PostScript: Language using Postfix</vt:lpstr>
      <vt:lpstr>A PostScript Program</vt:lpstr>
      <vt:lpstr>If we send it to printer (or run GhostView viewer gv) we get</vt:lpstr>
      <vt:lpstr>Why postfix? Can evaluate it using stack</vt:lpstr>
      <vt:lpstr>Evaluating Infix Needs Recursion</vt:lpstr>
      <vt:lpstr>Compiling Expressions</vt:lpstr>
      <vt:lpstr>Expression, Tree, Postfix, Code</vt:lpstr>
      <vt:lpstr>Show Tree, Postfix, Code</vt:lpstr>
      <vt:lpstr>“Printing” Trees into Bytecodes</vt:lpstr>
      <vt:lpstr>Local Variables</vt:lpstr>
      <vt:lpstr>Global Variables and Fields</vt:lpstr>
      <vt:lpstr>Factorial Example</vt:lpstr>
      <vt:lpstr>Correctness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2887</cp:revision>
  <dcterms:created xsi:type="dcterms:W3CDTF">2005-06-07T20:03:32Z</dcterms:created>
  <dcterms:modified xsi:type="dcterms:W3CDTF">2013-11-03T20:02:35Z</dcterms:modified>
</cp:coreProperties>
</file>