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845" r:id="rId2"/>
    <p:sldId id="846" r:id="rId3"/>
    <p:sldId id="855" r:id="rId4"/>
    <p:sldId id="886" r:id="rId5"/>
    <p:sldId id="873" r:id="rId6"/>
    <p:sldId id="856" r:id="rId7"/>
    <p:sldId id="875" r:id="rId8"/>
    <p:sldId id="887" r:id="rId9"/>
    <p:sldId id="888" r:id="rId10"/>
    <p:sldId id="889" r:id="rId11"/>
    <p:sldId id="877" r:id="rId12"/>
    <p:sldId id="878" r:id="rId13"/>
    <p:sldId id="890" r:id="rId14"/>
    <p:sldId id="891" r:id="rId15"/>
    <p:sldId id="892" r:id="rId16"/>
    <p:sldId id="876" r:id="rId17"/>
    <p:sldId id="879" r:id="rId18"/>
    <p:sldId id="880" r:id="rId19"/>
    <p:sldId id="882" r:id="rId20"/>
    <p:sldId id="911" r:id="rId21"/>
    <p:sldId id="912" r:id="rId22"/>
    <p:sldId id="883" r:id="rId23"/>
    <p:sldId id="884" r:id="rId24"/>
    <p:sldId id="881" r:id="rId25"/>
    <p:sldId id="885" r:id="rId26"/>
    <p:sldId id="893" r:id="rId27"/>
    <p:sldId id="894" r:id="rId28"/>
    <p:sldId id="895" r:id="rId29"/>
    <p:sldId id="897" r:id="rId30"/>
    <p:sldId id="896" r:id="rId31"/>
    <p:sldId id="899" r:id="rId32"/>
    <p:sldId id="900" r:id="rId33"/>
    <p:sldId id="901" r:id="rId34"/>
    <p:sldId id="902" r:id="rId35"/>
    <p:sldId id="903" r:id="rId36"/>
    <p:sldId id="904" r:id="rId37"/>
    <p:sldId id="905" r:id="rId38"/>
    <p:sldId id="910" r:id="rId39"/>
    <p:sldId id="906" r:id="rId40"/>
    <p:sldId id="907" r:id="rId41"/>
    <p:sldId id="908" r:id="rId42"/>
    <p:sldId id="909" r:id="rId43"/>
    <p:sldId id="917" r:id="rId44"/>
    <p:sldId id="916" r:id="rId45"/>
    <p:sldId id="913" r:id="rId46"/>
    <p:sldId id="914" r:id="rId47"/>
    <p:sldId id="918" r:id="rId48"/>
    <p:sldId id="919" r:id="rId49"/>
    <p:sldId id="920" r:id="rId50"/>
    <p:sldId id="915" r:id="rId51"/>
    <p:sldId id="921" r:id="rId5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Arial Unicode MS" panose="020B0604020202020204" pitchFamily="34" charset="-128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179" autoAdjust="0"/>
  </p:normalViewPr>
  <p:slideViewPr>
    <p:cSldViewPr snapToGrid="0">
      <p:cViewPr varScale="1">
        <p:scale>
          <a:sx n="102" d="100"/>
          <a:sy n="102" d="100"/>
        </p:scale>
        <p:origin x="-143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2013-11-04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23362 17045 10,'0'0'15,"4"-9"-1,-4 9-2,0 0 0,0 0-2,0 0 0,0 0 0,0 0-2,0 0-1,0 0 0,0 0-2,0 0-1,5 9 0,-5-9 0,5 12-2,-2-2 1,-3-10-1,10 18 1,-10-18-1,11 17 0,-11-17 0,15 16 0,-15-16 0,16 20 1,-8-10-2,4 4-1,-6-1 1,5 4-1,1-2 0,-1 3-1,-1-2 2,2 0-2,1-3 1,-1 5 0,3-1 0,-5-1 1,1-3-1,0 4 0,-1 0 0,2 0 0,1 4 1,-1-7-1,1 3 1,3 4 2,0 0-2,1 0 3,-2-6-3,3 5 4,-7-6-5,4 8 3,-4-9-3,1 0 1,-1 0-2,0 2 1,0-1 0,1 0 0,0-3 0,1-1 0,-2 4 1,2 5-2,0-8 1,-3 3 0,-1-1 0,3 4 0,-2-1 0,1 0 0,-11-16 0,0 0 0,37 58 0,-37-58 0,0 0 1,41 57-2,-41-57 2,0 0-2,38 55 2,-38-55-2,0 0 2,0 0-3,43 50 2,-43-50 0,0 0 1,0 0-4,0 0 3,42 55-2,-42-55 2,0 0 0,0 0-1,0 0-1,0 0 0,0 0 2,0 0-3,0 0-3,43 50-7,-43-50-16,0 0-6,0 0 2,0 0 1</inkml:trace>
  <inkml:trace contextRef="#ctx0" brushRef="#br0" timeOffset="1351.0773">23385 17027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17038 13,'0'0'12,"0"0"0,0 0-1,0 0-1,0 0-1,0 0-1,0 0-1,0 0-1,0 0-1,19 57-1,-19-57 0,0 0-1,0 0 1,31 52-2,-31-52 2,0 0-2,29 52 1,-29-52-2,0 0 0,36 53 1,-36-53-1,0 0 0,32 50 0,-32-50 0,0 0 0,0 0 0,39 64-1,-39-64 1,0 0 0,0 0-1,48 62 1,-48-62-1,0 0 1,32 62-1,-32-62 1,0 0 3,20 59-3,-20-59 2,0 0-3,23 50 4,-23-50-4,0 0 4,0 0-4,41 60-1,-41-60 0,0 0 1,0 0 0,49 59 0,-49-59 0,0 0-1,0 0 1,44 59 0,-44-59-1,0 0 1,17 49-1,-17-49-3,0 0 3,29 58-2,-29-58 1,0 0 2,30 50 0,-30-50-3,0 0 2,0 0 3,0 0-2,36 49-1,-36-49 1,0 0-2,0 0 0,0 0 3,0 0-2,0 0-3,20 44 2,-20-44-2,0 0-1,0 0-3,0 0-4,0 0-5,0 0-9,0 0 2,0 0-2</inkml:trace>
  <inkml:trace contextRef="#ctx0" brushRef="#br0" timeOffset="4029.2305">24149 18166 2,'0'0'14,"0"0"-2,0 0 0,0 0 0,0 0-1,0 0-1,0 0-3,54 20 1,-54-20-2,0 0-2,0 0 0,0 0-2,58-26 1,-58 26 0,0 0 0,58-14-1,-58 14-1,41-4 3,-41 4-3,0 0 1,61-12 1,-61 12-1,48-7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17097 5,'0'0'7,"0"0"-1,0 0 1,0 0 1,-9 8 0,9-8 0,0 0 0,-6 10-2,6-10 0,0 0-1,-7 13 0,7-13-2,-3 10 1,-2-1-2,7 1-1,-5 0 0,3 0-1,-4 1 1,7 1-1,-6 1 1,2 3-1,4-6 1,-6 6 0,5-4 0,-3 5 0,3-2-1,-7 1 0,5-3 0,-2 3 0,-3-4 0,0-1 0,1 0-1,4-11 1,-8 13 1,8-13 0,0 0-1,0 0 1,0 0 0,0 0 0,0 0 0,0 0-1,0 0-1,0 0-3,0 0-3,0 0-6,1-9-6,-1 9-6,0 0 1</inkml:trace>
  <inkml:trace contextRef="#ctx0" brushRef="#br0" timeOffset="6623.3789">24173 18125 5,'0'0'8,"0"0"-1,0 0 0,0 0-2,0 0 1,0 0 0,0 0 0,0 0-1,0 0 1,0 0 1,0 0 1,0 0-2,0 0 2,0 0-2,0 0-1,0 0-2,0 0 1,0 0-2,0 0-1,0 0 1,7 58-1,-7-58 0,0 0 0,0 0 0,-24 61 0,24-61 0,0 0 0,0 0-1,0 0 0,-11 54 0,11-54 0,0 0 0,0 0-1,0 0 1,0 0 0,0 0-3,0 0-3,0 0-13,0 0-10,0 0 2,0 0-1</inkml:trace>
  <inkml:trace contextRef="#ctx0" brushRef="#br0" timeOffset="8607.4923">23378 17386 2,'0'0'8,"0"0"1,0 0-2,0 0 2,0 0-1,0 0 2,0 0-1,0 0 0,0 0-1,0 0 1,0 0-3,0 0 0,0 0-2,0 0 1,0 0-1,0 0 1,8 12-1,-8-12 0,0 0 0,0 0-1,6 12 0,-6-12 0,10 11 0,-10-11-1,11 15-1,-2 2 1,-1-5 0,-1 2 2,2 4-2,1-1 2,0-1-3,5 0 3,-3-2-2,1-4 2,-3 4-3,5 0 0,-2-3 0,-1-2 0,-4 4-1,2 0 0,-2-1 0,0 0 0,2 3-1,-3-5 2,-1 1-1,3 9 0,2-7 1,-2 2-1,1 5 0,1-12 1,-1-3 0,-2 9-1,-8-14 1,0 0-1,0 0 1,37 59 0,-37-59 0,0 0-1,0 0 0,0 0 0,38 52 0,-38-52 1,0 0-1,0 0-1,0 0 2,0 0-2,33 51 3,-33-51-1,0 0-1,0 0-1,0 0 1,0 0 0,36 53-1,-36-53 0,0 0 1,0 0-3,0 0 1,31 54 1,-31-54 0,0 0-1,0 0 2,0 0-2,47 52 0,-47-52 2,0 0 2,0 0-2,0 0-2,60 35 2,-60-35-1,0 0 1,0 0-1,0 0 0,42 57 0,-42-57 0,0 0 0,0 0-1,0 0 2,0 0-1,0 0 1,48 51-1,-48-51 0,0 0 0,0 0 1,0 0 0,0 0 0,0 0 1,0 0-2,54 36-1,-54-36 3,0 0-1,0 0-1,0 0-1,0 0 1,0 0-1,0 0 0,0 0 3,0 0-4,50 45 1,-50-45 0,0 0 2,0 0-1,0 0 1,0 0 0,0 0-1,0 0 1,0 0 1,0 0-1,0 0 0,0 0-1,0 0 1,0 0 0,0 0 0,0 0-1,47 51 0,-47-51 1,0 0 0,0 0-1,0 0 0,0 0-1,0 0 1,0 0-3,0 0-4,0 0-8,0 0-15,0 0 2,0 0 1</inkml:trace>
  <inkml:trace contextRef="#ctx0" brushRef="#br0" timeOffset="10131.5795">24200 18401 3,'0'0'11,"0"0"1,0 0-1,0 0 1,0 0-3,0 0 3,0 0-2,0 0 0,0 0-4,0 0 0,0 0-3,0 0 1,0 0 0,0 0-1,0 0 1,54-28 0,-54 28-2,0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18100 1,'0'0'15,"0"0"0,0 0-2,0 0-2,0 0-1,0 0 2,0 0-3,0 0-3,0 0 0,0 0 3,12 46-4,-12-46 0,0 0-1,0 0-1,0 0 1,-5 49-1,5-49-2,0 0-2,0 0 2,-4 60-1,4-60 1,0 0-1,0 0-1,-7 53 1,7-53 0,0 0 0,0 0 2,0 0-1,0 0-1,0 0 0,0 0 3,0 0-2,0 0 2,0 0-1,0 0-3,8 41 1,-8-41-2,0 0-5,0 0-17,0 0-6,0 0 0,0 0-2</inkml:trace>
  <inkml:trace contextRef="#ctx0" brushRef="#br0" timeOffset="12577.7194">23562 17462 9,'0'0'12,"2"10"0,-2-10 1,0 0-3,0 0 0,3 10-3,-3-10 0,0 0 1,0 0-2,0 0-1,0 0 0,0 0 1,0 0 0,0 0 0,0 0 0,0 0 0,0 0-1,0 0 1,0 0-1,0 0-2,0 0 1,0 0-1,-9-9 0,9 9-1,0 0 0,-15 0 1,15 0-2,-11 3 1,11-3-1,-13 2 0,13-2-1,-17 5 1,17-5 0,-12 1-1,12-1 3,-16 4-3,16-4 2,-13 8-1,13-8 2,-10 6-4,4 4 4,6-10-3,-10 13 0,10-13 1,-4 14 0,2-2-1,0-2 0,2-10 0,0 16 0,2-3 0,-3-4 0,1-9 0,0 19 0,0-10 0,0 2 0,0 0 0,-1-2 0,1-9 0,-2 22 1,3-10-1,-2-3 0,1-9 0,1 13 0,-1-13 0,0 0 0,0 0 0,0 9 0,0-9 1,0 0-2,0 0 2,-2 9-1,2-9 0,0 0 0,-4 13-1,4-13 1,0 0-1,-4 16 0,4-16-1,0 0-2,3 17-6,-3-17-12,0 0-12,0 0 0,-8-13 1,13 3-1</inkml:trace>
  <inkml:trace contextRef="#ctx0" brushRef="#br0" timeOffset="13966.7989">23770 17732 22,'0'0'14,"0"0"0,0 0 0,0 0-1,0 0 1,0 0-1,0 0-1,0 0-1,2-11-1,-2 11-2,0 0-1,-10-1-1,10 1-2,-9-5 0,9 5 0,-14-3-2,14 3 1,-15-7-2,15 7 2,-15-4-3,15 4 2,-14-3-1,14 3-1,-16 0 1,16 0 0,-14 1-1,4 1 1,10-2 0,-13 9-1,13-9 1,-11 4-1,11-4 1,-7 14-1,7-14 1,-5 9-1,5-9 0,-4 11 1,4-11-1,-2 19 0,2-19 1,-3 19-1,3-2 1,0-17-1,0 0 0,0 0 0,4 58 0,-4-58 2,0 0-2,0 0 0,6 55 0,-6-55 1,0 0-1,0 0 2,0 0-3,4 51-1,-4-51 0,0 0 2,0 0-2,0 0 0,0 0 0,-7 58 0,7-58-1,0 0 2,0 0 2,0 0-1,0 0-1,0 0 2,-10 51-1,10-51 0,0 0 2,0 0-1,0 0-2,0 0 2,0 0-1,0 0-1,0 0-1,0 0-1,0 0-5,0 0-13,0 0-13,0 0-3,0 0 4,0 0 0</inkml:trace>
  <inkml:trace contextRef="#ctx0" brushRef="#br0" timeOffset="15484.8857">23989 18013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59 0,-3-59-1,0 0 0,0 0 0,0 0 1,0 0 0,0 0-1,4 57 1,-4-57 1,0 0-1,0 0-1,0 0 0,0 0 0,0 0 0,0 0 0,-10 49 1,10-49-2,0 0 2,0 0 1,0 0 0,0 0-2,0 0-3,0 0-4,0 0-8,0 0-19,0 0 1,0 0-4,0 0 4</inkml:trace>
  <inkml:trace contextRef="#ctx0" brushRef="#br0" timeOffset="16754.9584">24128 18223 5,'0'0'15,"0"0"1,0 0-1,0 0-1,0 0 1,0 0-2,0 0-2,0 0 0,0 0-2,0 0-2,0 0-2,0 0-1,0 0-1,0 0-1,0 0 3,0 0-4,0 0 1,0 0 0,0 0 0,0 0 1,-57 21 0,57-21-2,0 0 1,0 0 2,0 0-3,0 0 0,0 0 1,0 0-1,0 0-1,-26 52 2,26-52-2,0 0-1,0 0 0,10 58 1,-10-58 0,0 0-1,9 53 1,-9-53 0,0 0 0,13 50 1,-13-50-2,0 0 0,0 0 2,0 0-2,0 0 1,0 0 1,0 0-2,0 0 1,0 0 1,0 0 0,0 0-2,0 0-1,0 0 3,0 0-2,0 0-5,0 0-7,0 0-21,0 0-2,0 0 3,0 0 2</inkml:trace>
  <inkml:trace contextRef="#ctx0" brushRef="#br0" timeOffset="18418.0534">24539 17271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17531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52 0,5-52 0,0 0-1,0 0 1,0 0 0,0 0-1,0 0-1,0 0 1,0 0-3,18 50-3,-18-50-9,0 0-18,0 0-1,0 0 1,0 0-2</inkml:trace>
  <inkml:trace contextRef="#ctx0" brushRef="#br0" timeOffset="21217.2136">24875 17790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47-9,-9-47-17,0 0 2,0 0-3,0 0 2</inkml:trace>
  <inkml:trace contextRef="#ctx0" brushRef="#br0" timeOffset="31284.7894">24299 17319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7-1,1-2 0,10 4 1,-15-3-1,5 3 0,0-1 0,10 1 0,-16 2 0,16-2 0,-13 2 0,13-2 0,-17 5 1,17-5-1,-13 3 0,4 3 1,9-6-1,-13 6 0,13-6 0,-10 11 0,10-11 0,-7 12 2,7-12-2,0 0 0,0 0 0,-5 15 0,5-15 0,-1 12 1,1-12-1,2 13 0,0-4 0,-1 2 0,-1-11 0,8 15 0,-8-15 0,9 16 0,-9-16 0,6 14-1,-6-14 1,7 10 0,-7-10-2,3 9 2,-3-9-2,0 0 0,0 0-3,0 0-3,-3 10-6,3-10-10,-11-10-8,11 10 0,0 0 1</inkml:trace>
  <inkml:trace contextRef="#ctx0" brushRef="#br0" timeOffset="32626.8662">24386 17460 11,'0'0'11,"0"0"-1,0 0-2,0 0-2,0 0 0,0 0 0,50 13 0,-50-13 1,0 0 0,0 0 2,0 0-1,0 0 0,0 0 0,0 0-1,0 0 0,0 0-3,0 0 1,0 0-2,0 0 0,0 0-1,0 0 0,0 0-1,-33 49 1,16-39-2,-3-8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17385 20,'0'0'18,"0"0"-4,0 0-1,0 0-3,0 0 1,0 0-4,0 0-1,0 0-2,52 39-1,-52-39-1,0 0 0,0 0-1,0 0 0,0 0-1,0 0 0,22 52 1,-22-52-1,0 0 0,0 0 0,0 0 0,0 0 0,4 51 0,-4-51 3,0 0-3,0 0 3,0 0-4,0 0 5,0 0-6,0 0 5,-6 49-4,6-49-1,0 0 0,0 0 1,0 0-2,0 0-1,0 0 1,0 0 0,-51 49 0,51-49 0,0 0 1,0 0 0,0 0 2,0 0 1,0 0 1,0 0 1,0 0 2,0 0 0,-51-22 0,51 22 1,0 0 0,0 0 1,0 0-1,0 0 0,-49-36-1,39 32-5,10 4 5,-19-14 0,19 14 0,-14-9-1,10-1 0,1 0-5,3 10 5,0 0-2,-7-16 0,7 16-5,-1-12 2,1 12-4,0 0-1,0 0-3,0 0-10,9 12-10,-9-12-5,0 0 1,0 0 1</inkml:trace>
  <inkml:trace contextRef="#ctx0" brushRef="#br0" timeOffset="35497.0303">24600 17712 11,'0'0'12,"0"0"0,0 0-1,0 0 0,0 0 0,0 0 0,0 0 1,0 0-1,0 0-2,0 0 0,49 51-2,-49-51-1,0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43 0,-41-43-2,0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2 1,1 0-1,0 4 1,1-1-1,-1 0 0,1 5 0,-1 0 1,-1 0-1,2 2 0,-2 1 2,2 1-2,0 3 1,2 1-1,0-1 1,1 1-1,2 3 1,-1 0 0,3 0 0,1 2 0,-1 1 0,2 0 0,1-1-1,1-1 1,2-1-1,0-1 1,2 2-1,-2-5 0,5-1 1,-2 2-1,3 0 1,0 2-1,2 1 1,3 0-1,1 0 0,3 1 1,2 0-1,4-1 1,3-2-1,0-3 0,5 2 1,0-4-1,3-1 1,1-1-1,1-2 1,0-1 0,1-1-1,1 1 1,0-3-1,0 0 1,1 1-1,0-1 0,2-2 0,1-1 1,0 2-2,-1-5 2,1 1-1,0 1 0,2-5 1,-1-1-1,-1 1 0,-1-2 0,-1-2 1,-1 0-1,0-3 1,-1-1-1,-2 0 0,-1-2 1,0-4-1,-2-1 1,-1-3-1,0-5 0,-1 1 0,-3-4 0,-1-3 1,0-2-1,-1 1 0,0-6 0,-3 1 1,-1-1-1,-2-2 0,0-2 0,-3 2 0,-1-2 1,-3 1-1,-2 0 0,-1 1 0,-1 1 1,-1 2-1,-2 1 0,-1 0 0,-1 1 1,1 0-1,-3 0 0,2 1 0,-1 2 0,-1-1 0,-1-1 0,-1 2 0,-1 1 0,-4 3 1,3-1-1,-5 1 0,-2 1 0,-1 2 0,-1 0 0,1 1 0,-3 0 1,2 3-1,-3-1 0,2 1 0,0 0 0,-1 1 0,1 1 0,1-1 0,-2 3 0,-1-1 0,2-1 1,-1 3-1,0 1 0,1-3 0,-2 1 0,2 2 0,1-3 0,0 2 0,-1 0 0,-1-2 0,2 1 0,-1 1 0,0 0 1,-1 0-1,1 2 0,-2-1 0,2 0-1,-3 3 1,2 1 0,0 2 0,-1 1-1,-2 2 0,2 3-2,-4-2-2,2 9-4,-4-7-6,1 2-21,1 4 1,-6-4-1,3 6 2</inkml:trace>
  <inkml:trace contextRef="#ctx0" brushRef="#br0" timeOffset="214987.2966">15835 3783 15,'0'0'13,"-12"-1"-1,12 1-1,0 0-2,-9 1 0,9-1 0,-9-1-1,9 1-1,-11 0 0,11 0 0,-13 2-1,13-2 0,-17 2-2,17-2 0,-18 5-1,7-2 0,1 0-2,10-3 1,-17 6-1,7 0 0,0-2-1,1 1 1,9-5 0,-18 12-1,9-6 1,-2 2 0,2-1-1,0 1 1,9-8-1,-17 18 0,9-9 0,8-9 0,-15 18 0,8-8 0,2 2 1,-1-1-1,1 1 0,1-3 0,1 4 0,-1-1 0,1 2 1,1-3-1,0-2 0,1 5 0,0-4 0,2 2 1,0-1-1,2-1 0,1-1 1,2 3-1,0-2 1,2-1 0,0 1-1,3 0 0,-1-2 1,0 2-1,2-2 1,-1-2-1,0 0 0,2 1 0,-1-3 1,1-2-1,1 0 1,3 0-1,-2-3 0,2 0 1,-1-2-1,1 0 1,-1-4-1,1 3 0,-3-2 1,1-2-1,-2 0 1,1 0-1,-3-1 0,0 1 1,0-2 0,-2 0-1,-1 1 1,-1 0-1,-1-3 0,-2 2 1,0-2-1,-1-1 0,-1 1 1,0-3-1,-1 0 0,0-2 0,0 1 0,-1 0 0,-1 0 0,-2 0 0,-1 1 0,-1 1 0,-2 2 0,-2 1 0,-1 1 0,0 1 0,-2 0 0,1 3 0,0-1 0,0 3 0,0 0-1,2-1 1,9 5-2,-17-9-2,17 9-3,-11-7-8,11 7-15,0 0-1,-12-14 1,12 14 1</inkml:trace>
  <inkml:trace contextRef="#ctx0" brushRef="#br0" timeOffset="216552.3859">16420 3866 8,'0'0'13,"0"0"0,-12-2 1,12 2-1,0 0 0,0 0 0,-12-3-2,12 3-1,-11-2 0,11 2-3,-13-4 0,4 1-1,9 3-1,-17-4-1,17 4 0,-15-3-1,15 3 0,-17-1-1,17 1 1,-17 2-1,17-2 0,-18 7-1,9-1 2,0-2-2,9-4 0,-18 13 0,18-13 0,-17 14-1,8-7 1,0 2-1,1 0 0,-1 0 0,1 1 1,0 2-1,2-2 1,0 2-1,1 0 0,2-3 1,0 3-1,0-3 1,0 1-1,3-10 1,-4 17-1,4-17 1,-3 14 0,0-4-1,3-10 1,-1 17-1,2-7 0,2 0 0,-1-1 1,1 1-1,2-1 0,2 0 1,-7-9-1,17 18 0,-8-10 0,1 0 1,2 2-1,-2-2 0,0-1 1,1-1-1,-2 0 0,0-1 0,2-1 0,-2-2 1,2-2-1,0-2 0,-1 1 1,1-1-1,1-3 0,3 1 0,-2 0 1,0-1-1,1-1 0,0 0 0,-2-1 0,1-1 1,-1 1-1,-3 1 0,3-4 1,-12 10-1,16-15 0,-8 6 0,-1-1 0,1 1 0,-2-3 0,2-1 0,-3 4 0,0-3 0,0-3 1,-1 1-2,-1-1 2,-1 1-2,0 0 2,-2 1-2,0-2 2,-1 3-1,-1 3 0,2 9 1,-7-16-1,7 16 0,-12-11 0,12 11 1,-19-11-1,8 7 0,-4 0 1,0-2-1,-1 0-1,-1 1 1,-1-4-1,2 6-4,-3-4-9,1 1-21,7 3 0,-5-3 0,4 6 1</inkml:trace>
  <inkml:trace contextRef="#ctx0" brushRef="#br0" timeOffset="217721.453">15803 3954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3981 17,'0'0'16,"-11"2"-4,11-2-2,0 0-2,-10 14-3,10-14-1,-4 10 0,4-10 0,-3 10 1,3-10-1,0 0-1,2 10 1,-2-10-1,0 0 1,15-2-2,-15 2 1,10-6-1,-10 6-1,10-7 1,-10 7-1,0 0 1,9-11-1,-9 11 1,0 0 0,-1-10 0,1 10 0,0 0-1,-10-3-2,10 3-4,-11 6-6,2-6-17,9 0 3,-11 7-2,9 3 1</inkml:trace>
  <inkml:trace contextRef="#ctx0" brushRef="#br0" timeOffset="219904.5778">15895 4360 29,'0'0'25,"0"0"-4,0 0-2,0 0-5,7 11-4,-7-11-1,-1 11-3,1-11-2,1 14 1,-1-14-1,6 16 0,-6-16 0,9 15 0,-9-15-1,15 13 0,-6-6-1,1-2 2,2 1-3,-1 0 1,2-3-1,1 2 1,1-2-1,1-2 0,1-2 0,2 1 0,0-1 0,2-3 0,0 0 0,1-1 0,-1-1-1,-1 0 1,-1 1-1,-2-3 1,-1 1-3,-4-2-6,2-1-24,-3 4-1,-7-4-1,-4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9T09:17:4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5250 8729 1677,'-24'-14'2967,"10"8"-645,-5-3-387,0 3-645,0-1-258,-5 2-129,2 2-258,-2-3-129,0 2-258,-2 1 0,-4-2-129,-3-1-129,-3 1 0,-2-1-129,-3 1 129,-7 2-258,-2-1 258,-4 2-129,-1 2 129,0 0 0,-4 0 0,1 6 129,-4 3-129,0 0 258,1 5-645,0 1 516,0 4-387,-2 1 129,2 5 0,3-2 0,3 3-258,3 3 387,2 1 0,3 1 0,3 1 0,3 5 0,3 1 258,4 1-129,5 4 258,-2-2-129,10 5 258,0-3-129,8 4 258,1-4-129,7 4 129,-2-5 0,7 3-129,5-6 0,9 0 129,5-2-258,13-2 129,9-6-129,11 0-129,6-2-129,10-2 129,6-5-258,4 1 129,7-4-129,1-2 0,-1-4 0,0-1 0,1-6 129,2-1-129,1-2 0,3-1 129,-2-2 0,-1-2-129,-1-4 129,-2 0-129,1-4 129,-3-2 0,-2-4 0,-8-2-129,1 1 129,-3-8 129,-4-2-129,-2-1 0,-8-4-129,-1-5 129,-11-4-129,-5-1 129,-9-3-129,-7-4 0,-15-5 0,-10-5 0,-8-7 258,-18-1-258,-12-1 129,-15 0 0,-12 1-129,-9 7 129,-11 4-129,-6 13 0,-3 10-129,-2 9 129,3 18-516,2 0-1935,7 8-1677,10 11-516,10 4-258,15 2-258</inkml:trace>
  <inkml:trace contextRef="#ctx0" brushRef="#br0" timeOffset="2772.352">5588 8800 516,'9'-3'3870,"-9"3"258,18-14-516,0 7-1419,3-10-258,11 6-129,5-10-645,14 3 0,7-8-387,19 4 129,7-7-516,17 5 258,11-7-387,18 4 0,9-5 258,16 4-258,5-5 129,7 3-129,6 0 129,6 2-258,-2 3 129,0 4-129,0 4-129,-6 4 0,-7 7 0,-4 4 0,-9 2 0,-11 1 0,-13 6 0,-14 4 0,-22-1 0,-17 2 0,-23 1 0,-15 2 0,-24 0-129,-12-2-258,-11 8-1419,-14-9-2838,-1 0-129,-2-5-516,5-6-387</inkml:trace>
  <inkml:trace contextRef="#ctx0" brushRef="#br0" timeOffset="3207.4072">9228 8203 6966,'12'-2'5031,"-2"5"-129,-10-3-516,4 16-3225,1 9-387,-5 1-258,5 4-258,-2 5 0,1 3-129,1-1 129,2-3-258,-2-3 0,2-5 129,0-9-129,3-5 0,0-9 0,0-3 0,3-10 129,-1-9-258,3-7 258,1-6-258,1-4 129,1-6-129,-1 6-387,-3-4-516,10 15-1419,-12-6-2193,0 9-129,-5 5-516,-7 17 129</inkml:trace>
  <inkml:trace contextRef="#ctx0" brushRef="#br0" timeOffset="3523.4474">9402 8285 3225,'0'0'5031,"0"0"-258,0 0-129,-10-1-2322,12 11-774,-2 3-387,5 12-516,-1-2-387,5 6 0,4 0-129,-1 0 0,2-6-129,-1 0 129,3-7-129,-4-7 0,0-4 0,1-5 129,-2-7-129,-3-10 0,1-5 0,-2-9 0,0-1-129,-3-8-387,4 10-774,-8-5-2967,5 2-387,2-1-387,2 7-129</inkml:trace>
  <inkml:trace contextRef="#ctx0" brushRef="#br0" timeOffset="3935.4997">9728 8026 4644,'9'-24'5160,"-9"14"-258,0 10-129,0-16-2322,0 16-903,3 15-645,-2 7-129,-1 6-516,-2 13 0,0 7-258,-3 8 0,3-1 0,2 3 0,0-4-129,0-5 129,2-7 0,3-10 0,2-10-129,0-12 129,3-10-129,3-8 129,2-15 0,0-10-129,4-7 129,-2-2 0,2-1 0,1 2 0,-4 4 129,-5 11-129,0 9 129,-11 17 0,10-2-129,-6 12 129,-4 14-129,0 7 0,0 2 0,0 2 0,0 4-645,-1-6-1032,1 0-2838,0-10-387,2-1-387,3-10-129</inkml:trace>
  <inkml:trace contextRef="#ctx0" brushRef="#br0" timeOffset="4303.5464">9987 8429 6837,'16'-21'5160,"-3"19"-129,1-2-516,10 4-2838,-4 0-774,10 0-129,-3 1-387,0 0-258,0-1 0,-3 0-129,-4-8 0,-5-2 0,-9-7 0,-2-1-129,-4-5 129,-8 1-129,-7-1 129,-3 4-129,-3 4 0,-3 7 129,-1 8-129,1 4 129,2 15 0,3 5 0,5 8 0,4 1 0,6 1 0,4 1 129,3 0-129,8-3 0,5-5 0,1-6-258,5 1-645,-4-9-3612,6-4-258,0-9-387,2 0-129</inkml:trace>
  <inkml:trace contextRef="#ctx0" brushRef="#br0" timeOffset="4635.5886">10436 8288 8385,'11'7'5418,"-4"13"-387,-4 1-387,12 6-3483,-11-3-387,3 5-516,-4-3-129,1-3-129,-1 1-129,1-8-129,-4-16 129,2 13-129,-2-13 129,0 0-129,3-18 0,-1-6 129,1-3 129,3-4-129,-2-4 258,4 1-258,1 3 258,4 0-129,1 10 0,3 3-129,-1 15-645,-5 2-3483,4 2-516,-3 6-258,-2 5-258</inkml:trace>
  <inkml:trace contextRef="#ctx0" brushRef="#br0" timeOffset="5011.6364">10692 8355 7740,'27'-6'5160,"-9"4"-387,2-8-1290,7 10-1806,-9-5-774,9 1-387,-10-3-129,1 1-258,-4-2-129,-4-6 0,-4 1 0,-6-3 0,0-1 0,-5 0 0,-5 0 0,-4 3-129,-3 4 129,-5 8 0,-2 2 0,-2 8 129,1 9 0,5 10 129,-1 4 0,8 7 258,5 0-258,8 2 258,8 0-129,11-3-129,1-5 0,5-5-258,2-2-516,-4-11-3741,3 0-774,-13-10-387,0 0-129</inkml:trace>
  <inkml:trace contextRef="#ctx0" brushRef="#br0" timeOffset="5500.1984">9075 9034 5289,'9'0'5547,"-9"0"-774,9 14 0,-9-14-1806,3 22-1935,-3-5-129,2 7-387,-2-1-258,1 7 0,-1-4-129,3-3-129,1 2-258,-1-9-645,8 0-3870,-11-16 0,14 16-258,-14-16-645</inkml:trace>
  <inkml:trace contextRef="#ctx0" brushRef="#br0" timeOffset="5672.2202">9154 8838 7611,'-6'-22'4386,"6"22"-129,0 0-645,0 0-5289,0 6-2322,0-6-258,10 24-516,-2-9 258</inkml:trace>
  <inkml:trace contextRef="#ctx0" brushRef="#br0" timeOffset="6078.2716">9377 8988 5031,'-39'0'4902,"16"1"-258,-1 8-387,-3-3-2838,13 11-387,-1-6 0,9 8-516,5-2-129,6 4-129,9-3-129,7-1 0,1-2-129,3 3 0,-2 0 0,-2-3-129,-5 0 129,-5 0 0,-5-1 0,-6 3 0,0-3-129,-8-3 129,-5 0 0,-1-3 0,-3-2 0,1-2 129,1-2-129,3-2 0,3 0 0,9 0-258,0 0-903,-2-9-3354,2 9 0,16-14-387,1 5-258</inkml:trace>
  <inkml:trace contextRef="#ctx0" brushRef="#br0" timeOffset="6323.803">9840 9097 8256,'-7'-3'5031,"-3"5"-129,1 12-129,-3-1-3870,12 15-129,-3-7-387,3 6 0,5 0-387,1-1-129,3-4-258,-6-8-903,8-4-3225,-11-10-387,10 8-129,-10-8-516</inkml:trace>
  <inkml:trace contextRef="#ctx0" brushRef="#br0" timeOffset="6475.8223">9838 8906 8256,'-3'-11'4644,"3"11"-258,0 0-1290,0 0-6837,12 0-645,0 4-387,5 5-129</inkml:trace>
  <inkml:trace contextRef="#ctx0" brushRef="#br0" timeOffset="6691.3496">10027 8824 7482,'5'-14'5289,"0"-1"-258,-5 15-258,0 0-2967,0 22-516,0 1-774,0 15 0,0 2-387,0 8-129,3 6-258,-1-4-387,5 9-1677,-1-12-2451,0-8-258,-1-8-516,0-9-129</inkml:trace>
  <inkml:trace contextRef="#ctx0" brushRef="#br0" timeOffset="6859.871">9964 9109 8643,'-7'-15'5289,"7"-6"-387,18 18-258,-6-2-3741,17 5-387,2 4-1290,-4-1-3612,7 5-258,-4-7-516,1 2-387</inkml:trace>
  <inkml:trace contextRef="#ctx0" brushRef="#br0" timeOffset="7211.9158">10351 8823 8901,'-5'-36'5418,"5"17"-387,5 1-129,11 9-3612,0-6-516,9 10-258,-3 2-258,2 3 0,-4 2-258,-2 6 129,-5 5-129,-5 2 0,-8 6-129,0-2 129,-15 2 0,1 1 0,-6 1 0,1 0 0,2-3 0,-1-3 0,4-1 129,3-1 0,11-3-129,0-12 0,7 23-387,-7-23-903,22 19-3612,-10-8-129,4 0-258,-6 1-516</inkml:trace>
  <inkml:trace contextRef="#ctx0" brushRef="#br0" timeOffset="7359.9345">10385 9254 11481,'-3'12'5418,"3"-12"-903,0 0-2322,12-5-6450,-12 5-774,15-8-387,-7 3-516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cle.kth.se/~lindsey/JavaCourse/Book/" TargetMode="External"/><Relationship Id="rId2" Type="http://schemas.openxmlformats.org/officeDocument/2006/relationships/hyperlink" Target="http://www.particle.kth.se/~lindsey/JavaCourse/Book/Part1/Supplements/Chapter01/JV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specs/jvms/se7/html/index.html" TargetMode="External"/><Relationship Id="rId4" Type="http://schemas.openxmlformats.org/officeDocument/2006/relationships/hyperlink" Target="http://docs.oracle.com/javase/spe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psuter/cafebabe/wik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ostScript%20programming%20langu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compcert.inria.fr/compcert-C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Code Generation Introduction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26213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459558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050622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2129" y="3409374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3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57509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73389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64453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88245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545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22171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17855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3958134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3625758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2379" y="3890999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47466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45838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13462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15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779480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94661" y="6040000"/>
              <a:ext cx="470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15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924833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92457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in JVM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208"/>
            <a:ext cx="8229600" cy="4655172"/>
          </a:xfrm>
        </p:spPr>
        <p:txBody>
          <a:bodyPr/>
          <a:lstStyle/>
          <a:p>
            <a:r>
              <a:rPr lang="en-US" dirty="0" smtClean="0"/>
              <a:t>Separate for each type, including</a:t>
            </a:r>
          </a:p>
          <a:p>
            <a:pPr lvl="1"/>
            <a:r>
              <a:rPr lang="en-US" dirty="0" smtClean="0"/>
              <a:t>integer types (</a:t>
            </a:r>
            <a:r>
              <a:rPr lang="en-US" dirty="0" err="1" smtClean="0"/>
              <a:t>iadd</a:t>
            </a:r>
            <a:r>
              <a:rPr lang="en-US" dirty="0" smtClean="0"/>
              <a:t>, </a:t>
            </a:r>
            <a:r>
              <a:rPr lang="en-US" dirty="0" err="1" smtClean="0"/>
              <a:t>imul</a:t>
            </a:r>
            <a:r>
              <a:rPr lang="en-US" dirty="0" smtClean="0"/>
              <a:t>, </a:t>
            </a:r>
            <a:r>
              <a:rPr lang="en-US" dirty="0" err="1" smtClean="0"/>
              <a:t>iload</a:t>
            </a:r>
            <a:r>
              <a:rPr lang="en-US" dirty="0" smtClean="0"/>
              <a:t>, </a:t>
            </a:r>
            <a:r>
              <a:rPr lang="en-US" dirty="0" err="1" smtClean="0"/>
              <a:t>istore</a:t>
            </a:r>
            <a:r>
              <a:rPr lang="en-US" dirty="0" smtClean="0"/>
              <a:t>, </a:t>
            </a:r>
            <a:r>
              <a:rPr lang="en-US" dirty="0" err="1" smtClean="0"/>
              <a:t>bipush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reference types (</a:t>
            </a:r>
            <a:r>
              <a:rPr lang="en-US" dirty="0" err="1" smtClean="0"/>
              <a:t>aload</a:t>
            </a:r>
            <a:r>
              <a:rPr lang="en-US" dirty="0" smtClean="0"/>
              <a:t>, </a:t>
            </a:r>
            <a:r>
              <a:rPr lang="en-US" dirty="0" err="1" smtClean="0"/>
              <a:t>astore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 are they separate?</a:t>
            </a:r>
          </a:p>
          <a:p>
            <a:pPr lvl="1"/>
            <a:r>
              <a:rPr lang="en-US" dirty="0" smtClean="0"/>
              <a:t>Memory safety!</a:t>
            </a:r>
          </a:p>
          <a:p>
            <a:pPr lvl="1"/>
            <a:r>
              <a:rPr lang="en-US" dirty="0" smtClean="0"/>
              <a:t>Each reference points to a valid allocated object</a:t>
            </a:r>
          </a:p>
          <a:p>
            <a:r>
              <a:rPr lang="en-US" dirty="0" smtClean="0"/>
              <a:t>Conditionals and jumps</a:t>
            </a:r>
          </a:p>
          <a:p>
            <a:r>
              <a:rPr lang="en-US" dirty="0" smtClean="0"/>
              <a:t>Further high-level operations</a:t>
            </a:r>
          </a:p>
          <a:p>
            <a:pPr lvl="1"/>
            <a:r>
              <a:rPr lang="en-US" dirty="0"/>
              <a:t>array operations</a:t>
            </a:r>
          </a:p>
          <a:p>
            <a:pPr lvl="1"/>
            <a:r>
              <a:rPr lang="en-US" dirty="0"/>
              <a:t>object method and field </a:t>
            </a:r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94"/>
          </a:xfrm>
        </p:spPr>
        <p:txBody>
          <a:bodyPr/>
          <a:lstStyle/>
          <a:p>
            <a:r>
              <a:rPr lang="en-US" dirty="0" smtClean="0"/>
              <a:t>Stack Machine Simulator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943" y="937452"/>
            <a:ext cx="54095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var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code 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en-US" sz="2200" dirty="0">
                <a:latin typeface="Calibri" pitchFamily="34" charset="0"/>
              </a:rPr>
              <a:t>Array[Instruction</a:t>
            </a:r>
            <a:r>
              <a:rPr lang="en-US" sz="2200" dirty="0" smtClean="0">
                <a:latin typeface="Calibri" pitchFamily="34" charset="0"/>
              </a:rPr>
              <a:t>]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pc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program counter</a:t>
            </a:r>
            <a:endParaRPr lang="en-US" sz="22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local : </a:t>
            </a:r>
            <a:r>
              <a:rPr lang="en-US" sz="2200" dirty="0">
                <a:latin typeface="Calibri" pitchFamily="34" charset="0"/>
              </a:rPr>
              <a:t>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for local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variables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operand : 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operand stack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top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3" y="3184221"/>
            <a:ext cx="229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</a:rPr>
              <a:t>(true)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158" y="3845048"/>
            <a:ext cx="69924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latin typeface="Calibri" pitchFamily="34" charset="0"/>
              </a:rPr>
              <a:t>def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step = code(pc) </a:t>
            </a:r>
            <a:r>
              <a:rPr lang="en-US" sz="2200" b="1" dirty="0" smtClean="0">
                <a:latin typeface="Calibri" pitchFamily="34" charset="0"/>
              </a:rPr>
              <a:t>match</a:t>
            </a:r>
            <a:r>
              <a:rPr lang="en-US" sz="2200" dirty="0" smtClean="0">
                <a:latin typeface="Calibri" pitchFamily="34" charset="0"/>
              </a:rPr>
              <a:t> {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b="1" dirty="0" smtClean="0">
                <a:latin typeface="Calibri" pitchFamily="34" charset="0"/>
              </a:rPr>
              <a:t>case </a:t>
            </a:r>
            <a:r>
              <a:rPr lang="en-US" sz="2200" dirty="0" err="1">
                <a:latin typeface="Calibri" pitchFamily="34" charset="0"/>
              </a:rPr>
              <a:t>Iadd</a:t>
            </a:r>
            <a:r>
              <a:rPr lang="en-US" sz="2200" dirty="0">
                <a:latin typeface="Calibri" pitchFamily="34" charset="0"/>
              </a:rPr>
              <a:t>() =&gt;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+ </a:t>
            </a:r>
            <a:r>
              <a:rPr lang="en-US" sz="2200" dirty="0" smtClean="0">
                <a:latin typeface="Calibri" pitchFamily="34" charset="0"/>
              </a:rPr>
              <a:t>  operand(top</a:t>
            </a:r>
            <a:r>
              <a:rPr lang="en-US" sz="2200" dirty="0">
                <a:latin typeface="Calibri" pitchFamily="34" charset="0"/>
              </a:rPr>
              <a:t>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two consumed, one produced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  case </a:t>
            </a:r>
            <a:r>
              <a:rPr lang="en-US" sz="2200" dirty="0" err="1">
                <a:latin typeface="Calibri" pitchFamily="34" charset="0"/>
              </a:rPr>
              <a:t>Imul</a:t>
            </a:r>
            <a:r>
              <a:rPr lang="en-US" sz="2200" dirty="0">
                <a:latin typeface="Calibri" pitchFamily="34" charset="0"/>
              </a:rPr>
              <a:t>() =&gt; 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* operand(top)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 //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two consumed, one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produced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3129" y="945920"/>
            <a:ext cx="3330917" cy="3275069"/>
            <a:chOff x="-612050" y="2978137"/>
            <a:chExt cx="3330917" cy="3275069"/>
          </a:xfrm>
        </p:grpSpPr>
        <p:grpSp>
          <p:nvGrpSpPr>
            <p:cNvPr id="12" name="Group 11"/>
            <p:cNvGrpSpPr/>
            <p:nvPr/>
          </p:nvGrpSpPr>
          <p:grpSpPr>
            <a:xfrm>
              <a:off x="-612050" y="2978137"/>
              <a:ext cx="3330917" cy="3275069"/>
              <a:chOff x="-612050" y="2978137"/>
              <a:chExt cx="3330917" cy="3275069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18867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ight Arrow 21"/>
              <p:cNvSpPr/>
              <p:nvPr/>
            </p:nvSpPr>
            <p:spPr bwMode="auto">
              <a:xfrm>
                <a:off x="-612050" y="3973389"/>
                <a:ext cx="1001851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15151" y="3570039"/>
                <a:ext cx="6080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5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Machine Simulator: Moving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Bipush</a:t>
            </a:r>
            <a:r>
              <a:rPr lang="en-US" sz="2400" dirty="0" smtClean="0"/>
              <a:t>(c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c 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008000"/>
                </a:solidFill>
              </a:rPr>
              <a:t>// </a:t>
            </a:r>
            <a:r>
              <a:rPr lang="en-US" sz="2400" dirty="0" smtClean="0">
                <a:solidFill>
                  <a:srgbClr val="008000"/>
                </a:solidFill>
              </a:rPr>
              <a:t>put given constant 'c' onto stack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+ </a:t>
            </a:r>
            <a:r>
              <a:rPr lang="en-US" sz="2400" dirty="0" smtClean="0"/>
              <a:t>1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Iload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local(n)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from memory onto stack</a:t>
            </a:r>
            <a:endParaRPr lang="en-US" sz="24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top </a:t>
            </a:r>
            <a:r>
              <a:rPr lang="en-US" sz="2400" dirty="0"/>
              <a:t>= top + 1 </a:t>
            </a: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Istore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local(n</a:t>
            </a:r>
            <a:r>
              <a:rPr lang="en-US" sz="2400" dirty="0"/>
              <a:t>) = operand(top)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</a:t>
            </a:r>
            <a:r>
              <a:rPr lang="en-US" sz="2400" dirty="0">
                <a:solidFill>
                  <a:srgbClr val="008000"/>
                </a:solidFill>
              </a:rPr>
              <a:t>from </a:t>
            </a:r>
            <a:r>
              <a:rPr lang="en-US" sz="2400" dirty="0" smtClean="0">
                <a:solidFill>
                  <a:srgbClr val="008000"/>
                </a:solidFill>
              </a:rPr>
              <a:t>stack into memory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- </a:t>
            </a:r>
            <a:r>
              <a:rPr lang="en-US" sz="2400" dirty="0" smtClean="0"/>
              <a:t>1  </a:t>
            </a:r>
            <a:r>
              <a:rPr lang="en-US" sz="2400" dirty="0" smtClean="0">
                <a:solidFill>
                  <a:srgbClr val="008000"/>
                </a:solidFill>
              </a:rPr>
              <a:t>// consumed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}</a:t>
            </a:r>
            <a:br>
              <a:rPr lang="en-US" sz="2400" dirty="0" smtClean="0"/>
            </a:br>
            <a:r>
              <a:rPr lang="en-US" sz="2400" b="1" dirty="0" smtClean="0"/>
              <a:t>if </a:t>
            </a:r>
            <a:r>
              <a:rPr lang="en-US" sz="2400" dirty="0"/>
              <a:t>(</a:t>
            </a:r>
            <a:r>
              <a:rPr lang="en-US" sz="2400" dirty="0" err="1" smtClean="0"/>
              <a:t>notJump</a:t>
            </a:r>
            <a:r>
              <a:rPr lang="en-US" sz="2400" dirty="0" smtClean="0"/>
              <a:t>(code(n)))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 smtClean="0"/>
              <a:t>  pc = pc + 1   </a:t>
            </a:r>
            <a:r>
              <a:rPr lang="en-US" sz="2400" dirty="0" smtClean="0">
                <a:solidFill>
                  <a:srgbClr val="008000"/>
                </a:solidFill>
              </a:rPr>
              <a:t>// by default go to next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76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Java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tooltip="http://www.particle.kth.se/~lindsey/JavaCourse/Book/Part1/Supplements/Chapter01/JVM.html"/>
              </a:rPr>
              <a:t>JVM </a:t>
            </a:r>
            <a:r>
              <a:rPr lang="en-US" dirty="0">
                <a:hlinkClick r:id="rId2" tooltip="http://www.particle.kth.se/~lindsey/JavaCourse/Book/Part1/Supplements/Chapter01/JVM.html"/>
              </a:rPr>
              <a:t>Instruction Description</a:t>
            </a:r>
            <a:r>
              <a:rPr lang="en-US" dirty="0"/>
              <a:t> from </a:t>
            </a:r>
            <a:r>
              <a:rPr lang="en-US" dirty="0" err="1">
                <a:hlinkClick r:id="rId3" tooltip="http://www.particle.kth.se/~lindsey/JavaCourse/Book/"/>
              </a:rPr>
              <a:t>JavaTech</a:t>
            </a:r>
            <a:r>
              <a:rPr lang="en-US" dirty="0"/>
              <a:t> book </a:t>
            </a:r>
          </a:p>
          <a:p>
            <a:pPr marL="0" indent="0">
              <a:buNone/>
            </a:pPr>
            <a:r>
              <a:rPr lang="en-US" dirty="0" smtClean="0"/>
              <a:t>Official documentation: </a:t>
            </a:r>
            <a:r>
              <a:rPr lang="en-US" dirty="0">
                <a:hlinkClick r:id="rId4"/>
              </a:rPr>
              <a:t>http://docs.oracle.com/javase/specs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docs.oracle.com/javase/specs/jvms/se7/html/index.html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Use:  </a:t>
            </a:r>
            <a:r>
              <a:rPr lang="en-US" b="1" dirty="0" smtClean="0"/>
              <a:t>javac -g *.java</a:t>
            </a:r>
            <a:r>
              <a:rPr lang="en-US" dirty="0" smtClean="0"/>
              <a:t>		      to compile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javap</a:t>
            </a:r>
            <a:r>
              <a:rPr lang="en-US" b="1" dirty="0" smtClean="0"/>
              <a:t> -c -l </a:t>
            </a:r>
            <a:r>
              <a:rPr lang="en-US" b="1" dirty="0" err="1" smtClean="0"/>
              <a:t>ClassName</a:t>
            </a:r>
            <a:r>
              <a:rPr lang="en-US" b="1" dirty="0" smtClean="0"/>
              <a:t>       </a:t>
            </a:r>
            <a:r>
              <a:rPr lang="en-US" dirty="0" smtClean="0"/>
              <a:t>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205" y="5402684"/>
            <a:ext cx="266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73231"/>
              <a:ext cx="3513600" cy="540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63151"/>
                <a:ext cx="3537000" cy="543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6007692" y="93195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902407" y="756356"/>
            <a:ext cx="1220142" cy="758224"/>
          </a:xfrm>
          <a:prstGeom prst="cloud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Instructions</a:t>
            </a:r>
            <a:endParaRPr lang="en-US" dirty="0"/>
          </a:p>
        </p:txBody>
      </p:sp>
      <p:pic>
        <p:nvPicPr>
          <p:cNvPr id="1027" name="Picture 3" descr="\\VBOXSVR\kuncak\t\instruc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" y="1613898"/>
            <a:ext cx="83312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997" y="1108112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bipush 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931" y="1099403"/>
            <a:ext cx="394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Like iconst, but for arbitrarily large X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924595" y="1125530"/>
            <a:ext cx="0" cy="581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97694" y="1525640"/>
            <a:ext cx="818025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13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BOXSVR\kuncak\t\instruction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650"/>
            <a:ext cx="81407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306901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Expr1 </a:t>
            </a:r>
            <a:r>
              <a:rPr lang="en-US" sz="2200" dirty="0" smtClean="0"/>
              <a:t>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b="1" dirty="0" smtClean="0"/>
              <a:t>public </a:t>
            </a:r>
            <a:r>
              <a:rPr lang="en-US" sz="2200" b="1" dirty="0"/>
              <a:t>static 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twice(</a:t>
            </a:r>
            <a:r>
              <a:rPr lang="en-US" sz="2200" dirty="0" err="1"/>
              <a:t>int</a:t>
            </a:r>
            <a:r>
              <a:rPr lang="en-US" sz="2200" dirty="0"/>
              <a:t> x)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return</a:t>
            </a:r>
            <a:r>
              <a:rPr lang="en-US" sz="2200" dirty="0"/>
              <a:t> x*2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    }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8818" y="3394130"/>
            <a:ext cx="4940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Expr1.java;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7607" y="3942191"/>
            <a:ext cx="8611240" cy="29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/>
              <a:t>public static </a:t>
            </a:r>
            <a:r>
              <a:rPr lang="en-US" sz="2200" b="1" dirty="0" err="1"/>
              <a:t>int</a:t>
            </a:r>
            <a:r>
              <a:rPr lang="en-US" sz="2200" b="1" dirty="0"/>
              <a:t> twice(</a:t>
            </a:r>
            <a:r>
              <a:rPr lang="en-US" sz="2200" b="1" dirty="0" err="1"/>
              <a:t>int</a:t>
            </a:r>
            <a:r>
              <a:rPr lang="en-US" sz="2200" b="1" dirty="0"/>
              <a:t>);</a:t>
            </a:r>
          </a:p>
          <a:p>
            <a:pPr marL="0" indent="0">
              <a:buFontTx/>
              <a:buNone/>
            </a:pPr>
            <a:r>
              <a:rPr lang="en-US" sz="2200" b="1" dirty="0"/>
              <a:t>  Code:</a:t>
            </a:r>
          </a:p>
          <a:p>
            <a:pPr marL="0" indent="0">
              <a:buFontTx/>
              <a:buNone/>
            </a:pPr>
            <a:r>
              <a:rPr lang="en-US" sz="2200" b="1" dirty="0"/>
              <a:t>   0:   iload_0    </a:t>
            </a:r>
            <a:r>
              <a:rPr lang="en-US" sz="2200" b="1" dirty="0">
                <a:solidFill>
                  <a:srgbClr val="008000"/>
                </a:solidFill>
              </a:rPr>
              <a:t>// load </a:t>
            </a:r>
            <a:r>
              <a:rPr lang="en-US" sz="2200" b="1" dirty="0" err="1">
                <a:solidFill>
                  <a:srgbClr val="008000"/>
                </a:solidFill>
              </a:rPr>
              <a:t>int</a:t>
            </a:r>
            <a:r>
              <a:rPr lang="en-US" sz="2200" b="1" dirty="0">
                <a:solidFill>
                  <a:srgbClr val="008000"/>
                </a:solidFill>
              </a:rPr>
              <a:t> from </a:t>
            </a:r>
            <a:r>
              <a:rPr lang="en-US" sz="2200" b="1" dirty="0" err="1">
                <a:solidFill>
                  <a:srgbClr val="008000"/>
                </a:solidFill>
              </a:rPr>
              <a:t>var</a:t>
            </a:r>
            <a:r>
              <a:rPr lang="en-US" sz="2200" b="1" dirty="0">
                <a:solidFill>
                  <a:srgbClr val="008000"/>
                </a:solidFill>
              </a:rPr>
              <a:t> 0 to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1:   iconst_2   </a:t>
            </a:r>
            <a:r>
              <a:rPr lang="en-US" sz="2200" b="1" dirty="0">
                <a:solidFill>
                  <a:srgbClr val="008000"/>
                </a:solidFill>
              </a:rPr>
              <a:t>// push 2 on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2:   </a:t>
            </a:r>
            <a:r>
              <a:rPr lang="en-US" sz="2200" b="1" dirty="0" err="1"/>
              <a:t>imul</a:t>
            </a:r>
            <a:r>
              <a:rPr lang="en-US" sz="2200" b="1" dirty="0"/>
              <a:t>       </a:t>
            </a:r>
            <a:r>
              <a:rPr lang="en-US" sz="2200" b="1" dirty="0">
                <a:solidFill>
                  <a:srgbClr val="008000"/>
                </a:solidFill>
              </a:rPr>
              <a:t>// replace two topmost elements with their product</a:t>
            </a:r>
          </a:p>
          <a:p>
            <a:pPr marL="0" indent="0">
              <a:buFontTx/>
              <a:buNone/>
            </a:pPr>
            <a:r>
              <a:rPr lang="en-US" sz="2200" b="1" dirty="0"/>
              <a:t>   3:   </a:t>
            </a:r>
            <a:r>
              <a:rPr lang="en-US" sz="2200" b="1" dirty="0" err="1"/>
              <a:t>ireturn</a:t>
            </a:r>
            <a:r>
              <a:rPr lang="en-US" sz="2200" b="1" dirty="0"/>
              <a:t>    </a:t>
            </a:r>
            <a:r>
              <a:rPr lang="en-US" sz="2200" b="1" dirty="0">
                <a:solidFill>
                  <a:srgbClr val="008000"/>
                </a:solidFill>
              </a:rPr>
              <a:t>// return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00" y="1163632"/>
            <a:ext cx="5643923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Expr2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public 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 err="1"/>
              <a:t>cubeArea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a, </a:t>
            </a:r>
            <a:r>
              <a:rPr lang="en-US" sz="2000" dirty="0" err="1"/>
              <a:t>int</a:t>
            </a:r>
            <a:r>
              <a:rPr lang="en-US" sz="2000" dirty="0"/>
              <a:t> b, </a:t>
            </a:r>
            <a:r>
              <a:rPr lang="en-US" sz="2000" dirty="0" err="1"/>
              <a:t>int</a:t>
            </a:r>
            <a:r>
              <a:rPr lang="en-US" sz="2000" dirty="0"/>
              <a:t> c)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return </a:t>
            </a:r>
            <a:r>
              <a:rPr lang="en-US" sz="2000" dirty="0"/>
              <a:t>(a*b + b*c + a*c) * 2;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242" y="3093571"/>
            <a:ext cx="48622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Expr2.java;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Expr2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5223" y="1145204"/>
            <a:ext cx="3770299" cy="53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>
                <a:solidFill>
                  <a:srgbClr val="0070C0"/>
                </a:solidFill>
              </a:rPr>
              <a:t>public static </a:t>
            </a:r>
            <a:r>
              <a:rPr lang="en-US" sz="1800" b="1" dirty="0" err="1">
                <a:solidFill>
                  <a:srgbClr val="0070C0"/>
                </a:solidFill>
              </a:rPr>
              <a:t>int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cubeArea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Code: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0: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2: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3: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4: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5: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6: 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7: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8: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9: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10: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11:  iconst_2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12: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13:  </a:t>
            </a:r>
            <a:r>
              <a:rPr lang="en-US" sz="1800" dirty="0" err="1">
                <a:solidFill>
                  <a:srgbClr val="0070C0"/>
                </a:solidFill>
              </a:rPr>
              <a:t>ireturn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88" y="4141836"/>
            <a:ext cx="5184219" cy="16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LocalVariableTable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Start  Length  Slot  Name   Signature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0      14      0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a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0      14      1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0      14      2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038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Instructions Operate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0"/>
            <a:ext cx="8229600" cy="4655172"/>
          </a:xfrm>
        </p:spPr>
        <p:txBody>
          <a:bodyPr/>
          <a:lstStyle/>
          <a:p>
            <a:r>
              <a:rPr lang="en-US" dirty="0" smtClean="0"/>
              <a:t>operands </a:t>
            </a:r>
            <a:r>
              <a:rPr lang="en-US" dirty="0"/>
              <a:t>that are part of instruction itself, following their op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unique number for </a:t>
            </a:r>
            <a:r>
              <a:rPr lang="en-US" dirty="0" smtClean="0"/>
              <a:t>instruction - </a:t>
            </a:r>
            <a:r>
              <a:rPr lang="en-US" dirty="0" err="1" smtClean="0"/>
              <a:t>iconst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operand stack - used for </a:t>
            </a:r>
            <a:r>
              <a:rPr lang="en-US" dirty="0" smtClean="0"/>
              <a:t>computation (</a:t>
            </a:r>
            <a:r>
              <a:rPr lang="en-US" dirty="0" err="1" smtClean="0"/>
              <a:t>iadd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memory managed by the garbage </a:t>
            </a:r>
            <a:r>
              <a:rPr lang="en-US" dirty="0" smtClean="0"/>
              <a:t>collector</a:t>
            </a:r>
            <a:br>
              <a:rPr lang="en-US" dirty="0" smtClean="0"/>
            </a:br>
            <a:r>
              <a:rPr lang="en-US" dirty="0" smtClean="0"/>
              <a:t>(loading and storing fields)</a:t>
            </a:r>
            <a:endParaRPr lang="en-US" dirty="0"/>
          </a:p>
          <a:p>
            <a:r>
              <a:rPr lang="en-US" dirty="0"/>
              <a:t>constant pool - used to store ‘big’ values instead of in instruction </a:t>
            </a:r>
            <a:r>
              <a:rPr lang="en-US" dirty="0" smtClean="0"/>
              <a:t>stream</a:t>
            </a:r>
          </a:p>
          <a:p>
            <a:pPr lvl="1"/>
            <a:r>
              <a:rPr lang="en-US" dirty="0" smtClean="0"/>
              <a:t>e.g. string constants, method and field names</a:t>
            </a:r>
          </a:p>
          <a:p>
            <a:pPr lvl="1"/>
            <a:r>
              <a:rPr lang="en-US" dirty="0" smtClean="0"/>
              <a:t>mess!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CAFEBABE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686800" cy="6036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Library to make </a:t>
            </a:r>
            <a:r>
              <a:rPr lang="en-US" dirty="0" err="1" smtClean="0"/>
              <a:t>bytecode</a:t>
            </a:r>
            <a:r>
              <a:rPr lang="en-US" dirty="0" smtClean="0"/>
              <a:t> generation easy and fun!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github.com/psuter/cafebabe/wiki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Named after magic code appearing in .class files</a:t>
            </a:r>
            <a:br>
              <a:rPr lang="en-US" dirty="0" smtClean="0"/>
            </a:br>
            <a:r>
              <a:rPr lang="en-US" dirty="0" smtClean="0"/>
              <a:t>when displayed in hexadecimal: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on that in the labs!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7" y="3863229"/>
            <a:ext cx="6619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Towards Compiling Expressions:</a:t>
            </a:r>
            <a:br>
              <a:rPr lang="en-US" dirty="0" smtClean="0"/>
            </a:br>
            <a:r>
              <a:rPr lang="en-US" dirty="0" smtClean="0"/>
              <a:t>Prefix, Infix, and Postfix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Prefix, Infix,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" y="1470992"/>
            <a:ext cx="8646059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 be a binary operation, 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  two expressions</a:t>
            </a:r>
          </a:p>
          <a:p>
            <a:pPr marL="0" indent="0">
              <a:buNone/>
            </a:pPr>
            <a:r>
              <a:rPr lang="en-US" dirty="0"/>
              <a:t>We can denote application  </a:t>
            </a:r>
            <a:r>
              <a:rPr lang="en-US" i="1" dirty="0"/>
              <a:t>f(e</a:t>
            </a:r>
            <a:r>
              <a:rPr lang="en-US" i="1" baseline="-25000" dirty="0"/>
              <a:t>1</a:t>
            </a:r>
            <a:r>
              <a:rPr lang="en-US" i="1" dirty="0"/>
              <a:t>,e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  <a:r>
              <a:rPr lang="en-US" dirty="0"/>
              <a:t> as follows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prefix</a:t>
            </a:r>
            <a:r>
              <a:rPr lang="en-US" dirty="0"/>
              <a:t> notation		</a:t>
            </a:r>
            <a:r>
              <a:rPr lang="en-US" i="1" dirty="0"/>
              <a:t>f e</a:t>
            </a:r>
            <a:r>
              <a:rPr lang="en-US" i="1" baseline="-25000" dirty="0"/>
              <a:t>1</a:t>
            </a:r>
            <a:r>
              <a:rPr lang="en-US" i="1" dirty="0"/>
              <a:t>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infix</a:t>
            </a:r>
            <a:r>
              <a:rPr lang="en-US" dirty="0"/>
              <a:t> notation		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f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postfix</a:t>
            </a:r>
            <a:r>
              <a:rPr lang="en-US" dirty="0"/>
              <a:t> notation		</a:t>
            </a:r>
            <a:r>
              <a:rPr lang="en-US" i="1" dirty="0" smtClean="0"/>
              <a:t>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Suppose that each operator (like </a:t>
            </a:r>
            <a:r>
              <a:rPr lang="en-US" i="1" dirty="0" smtClean="0"/>
              <a:t>f</a:t>
            </a:r>
            <a:r>
              <a:rPr lang="en-US" dirty="0" smtClean="0"/>
              <a:t>) has a known number of arguments. For nested expressions</a:t>
            </a:r>
          </a:p>
          <a:p>
            <a:pPr lvl="1"/>
            <a:r>
              <a:rPr lang="en-US" dirty="0"/>
              <a:t>infix requires </a:t>
            </a:r>
            <a:r>
              <a:rPr lang="en-US" dirty="0" smtClean="0"/>
              <a:t>parentheses in general</a:t>
            </a:r>
          </a:p>
          <a:p>
            <a:pPr lvl="1"/>
            <a:r>
              <a:rPr lang="en-US" dirty="0" smtClean="0"/>
              <a:t>prefix and postfix do  not require any parantheses!</a:t>
            </a:r>
          </a:p>
        </p:txBody>
      </p:sp>
    </p:spTree>
    <p:extLst>
      <p:ext uri="{BB962C8B-B14F-4D97-AF65-F5344CB8AC3E}">
        <p14:creationId xmlns:p14="http://schemas.microsoft.com/office/powerpoint/2010/main" val="1295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in Different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541945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infix, assume * binds stronger than +</a:t>
            </a:r>
          </a:p>
          <a:p>
            <a:pPr marL="0" indent="0">
              <a:buNone/>
            </a:pPr>
            <a:r>
              <a:rPr lang="en-US" sz="2400" dirty="0" smtClean="0"/>
              <a:t>There is no need for priorities or parens in the other notations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arg.list	  	</a:t>
            </a:r>
            <a:r>
              <a:rPr lang="en-US" sz="2400" dirty="0" smtClean="0"/>
              <a:t>+(x,y)	  +(*(x,y),z)	+(x,*(y,z))	*(x,+(y,z))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prefix	  	</a:t>
            </a:r>
            <a:r>
              <a:rPr lang="en-US" sz="2400" dirty="0" smtClean="0"/>
              <a:t>+ x y	  + * x y z	+ x * y z	* x + y z</a:t>
            </a:r>
            <a:endParaRPr lang="en-US" sz="2400" i="1" baseline="-25000" dirty="0" smtClean="0"/>
          </a:p>
          <a:p>
            <a:pPr marL="0" indent="0">
              <a:buNone/>
            </a:pPr>
            <a:r>
              <a:rPr lang="en-US" sz="2400" b="1" dirty="0" smtClean="0"/>
              <a:t>infix</a:t>
            </a:r>
            <a:r>
              <a:rPr lang="en-US" sz="2400" b="1" baseline="-25000" dirty="0" smtClean="0"/>
              <a:t>	  	</a:t>
            </a:r>
            <a:r>
              <a:rPr lang="en-US" sz="2400" dirty="0" smtClean="0"/>
              <a:t>x + y	  x*y + z	x + y*z		x*(y + z)</a:t>
            </a:r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postfix	  	</a:t>
            </a:r>
            <a:r>
              <a:rPr lang="en-US" sz="2400" dirty="0" smtClean="0"/>
              <a:t>x y +	  x y * z +	x y z * +	x y z + *</a:t>
            </a:r>
          </a:p>
          <a:p>
            <a:pPr marL="0" indent="0">
              <a:buNone/>
            </a:pPr>
            <a:endParaRPr lang="en-US" sz="2400" i="1" baseline="-25000" dirty="0"/>
          </a:p>
          <a:p>
            <a:pPr marL="0" indent="0">
              <a:buNone/>
            </a:pPr>
            <a:r>
              <a:rPr lang="en-US" sz="2400" dirty="0" smtClean="0"/>
              <a:t>Infix is the only problematic notation and leads to ambiguity</a:t>
            </a:r>
          </a:p>
          <a:p>
            <a:pPr marL="0" indent="0">
              <a:buNone/>
            </a:pPr>
            <a:r>
              <a:rPr lang="en-US" sz="2400" dirty="0" smtClean="0"/>
              <a:t>Why is it used in math? Amgiuity reminds us of algebraic laws:</a:t>
            </a:r>
          </a:p>
          <a:p>
            <a:pPr marL="0" indent="0">
              <a:buNone/>
            </a:pPr>
            <a:r>
              <a:rPr lang="en-US" sz="2400" dirty="0" smtClean="0"/>
              <a:t>x + y 		looks same from left and from right (commutative)</a:t>
            </a:r>
          </a:p>
          <a:p>
            <a:pPr marL="0" indent="0">
              <a:buNone/>
            </a:pPr>
            <a:r>
              <a:rPr lang="en-US" sz="2400" dirty="0" smtClean="0"/>
              <a:t>x + y + z 	parse trees mathematically equivalent (associative)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into Prefix and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9" y="1377682"/>
            <a:ext cx="8229600" cy="1958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prefix</a:t>
            </a:r>
          </a:p>
          <a:p>
            <a:pPr marL="0" indent="0">
              <a:buNone/>
            </a:pPr>
            <a:r>
              <a:rPr lang="en-US" b="1" dirty="0" smtClean="0"/>
              <a:t>infix</a:t>
            </a:r>
            <a:r>
              <a:rPr lang="en-US" dirty="0" smtClean="0"/>
              <a:t> 	       ( ( x + y ) + z ) + u 	  	x + (y + (z + u ))</a:t>
            </a:r>
          </a:p>
          <a:p>
            <a:pPr marL="0" indent="0">
              <a:buNone/>
            </a:pPr>
            <a:r>
              <a:rPr lang="en-US" b="1" dirty="0" smtClean="0"/>
              <a:t>postfix</a:t>
            </a:r>
          </a:p>
          <a:p>
            <a:pPr marL="0" indent="0">
              <a:buNone/>
            </a:pPr>
            <a:r>
              <a:rPr lang="en-US" sz="2400" dirty="0" smtClean="0"/>
              <a:t>draw the trees: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7237" y="3596949"/>
            <a:ext cx="84442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Terminology: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prefix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= Polish notation </a:t>
            </a:r>
            <a:br>
              <a:rPr lang="en-US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	(attributed to Jan Lukasiewicz from Poland)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postfix = Reverse Polish notation (RPN)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the sequence of characters in postfix opposite to one in prefix if we have binary operations?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What if we have only unary operations?</a:t>
            </a:r>
          </a:p>
        </p:txBody>
      </p:sp>
    </p:spTree>
    <p:extLst>
      <p:ext uri="{BB962C8B-B14F-4D97-AF65-F5344CB8AC3E}">
        <p14:creationId xmlns:p14="http://schemas.microsoft.com/office/powerpoint/2010/main" val="797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520" y="1616006"/>
            <a:ext cx="2621551" cy="378565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846" y="1151550"/>
            <a:ext cx="4354286" cy="526297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863646" cy="198353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862670" cy="139258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752262"/>
            <a:ext cx="1708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-S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03786" y="2871360"/>
              <a:ext cx="2666160" cy="653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706" y="2858760"/>
                <a:ext cx="268956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Notation and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249" y="1470992"/>
            <a:ext cx="8229600" cy="195800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arg.list	  	</a:t>
            </a:r>
            <a:r>
              <a:rPr lang="en-US" sz="2400" dirty="0" smtClean="0">
                <a:solidFill>
                  <a:srgbClr val="000000"/>
                </a:solidFill>
              </a:rPr>
              <a:t>+(x,y)	  +(*(x,y),z)	+(x,*(y,z))	*(x,+(y,z))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prefix</a:t>
            </a:r>
            <a:r>
              <a:rPr lang="en-US" sz="2400" b="1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+ x y	  + * x y z	+ x * y z	* x + y z</a:t>
            </a:r>
            <a:endParaRPr lang="en-US" sz="2400" i="1" baseline="-25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infix</a:t>
            </a:r>
            <a:r>
              <a:rPr lang="en-US" sz="2400" b="1" baseline="-25000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x + y	  x*y + z	x + y*z		x*(y + z)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postfix	  	</a:t>
            </a:r>
            <a:r>
              <a:rPr lang="en-US" sz="2400" dirty="0">
                <a:solidFill>
                  <a:srgbClr val="000000"/>
                </a:solidFill>
              </a:rPr>
              <a:t>x y +	  x y * z +	x y z * +	x y z + 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5600" y="5540151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draw ASTs for each expression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656" y="6084438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How would you pretty print AST into a given form?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Expressions and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177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sealed abstract class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Var(varID: String)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</a:t>
            </a:r>
            <a:r>
              <a:rPr lang="en-US" sz="2800" dirty="0"/>
              <a:t> </a:t>
            </a:r>
            <a:r>
              <a:rPr lang="en-US" sz="2800" dirty="0" smtClean="0"/>
              <a:t>Plus(lhs: </a:t>
            </a:r>
            <a:r>
              <a:rPr lang="en-US" sz="2800" dirty="0"/>
              <a:t>Expr, rhs: Expr)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</a:t>
            </a:r>
            <a:r>
              <a:rPr lang="en-US" sz="2800" dirty="0"/>
              <a:t> Times(lhs: Expr, rhs: Expr) </a:t>
            </a:r>
            <a:r>
              <a:rPr lang="en-US" sz="2800" b="1" dirty="0"/>
              <a:t>extends </a:t>
            </a:r>
            <a:r>
              <a:rPr lang="en-US" sz="2800" dirty="0" smtClean="0"/>
              <a:t>Expr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sealed abstract class </a:t>
            </a:r>
            <a:r>
              <a:rPr lang="en-US" sz="2800" dirty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ID(str : String)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 </a:t>
            </a:r>
            <a:r>
              <a:rPr lang="en-US" sz="2800" dirty="0"/>
              <a:t>Add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Mul </a:t>
            </a:r>
            <a:r>
              <a:rPr lang="en-US" sz="2800" b="1" dirty="0"/>
              <a:t>extends </a:t>
            </a:r>
            <a:r>
              <a:rPr lang="en-US" sz="2800" dirty="0" smtClean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 smtClean="0"/>
              <a:t>O </a:t>
            </a:r>
            <a:r>
              <a:rPr lang="en-US" sz="2800" b="1" dirty="0"/>
              <a:t>extends </a:t>
            </a:r>
            <a:r>
              <a:rPr lang="en-US" sz="2800" dirty="0" smtClean="0"/>
              <a:t>Token   </a:t>
            </a:r>
            <a:r>
              <a:rPr lang="en-US" sz="2800" dirty="0" smtClean="0">
                <a:solidFill>
                  <a:srgbClr val="008000"/>
                </a:solidFill>
              </a:rPr>
              <a:t>// (</a:t>
            </a:r>
          </a:p>
          <a:p>
            <a:pPr marL="0" indent="0">
              <a:buNone/>
            </a:pPr>
            <a:r>
              <a:rPr lang="en-US" sz="2800" b="1" dirty="0" smtClean="0"/>
              <a:t>case class </a:t>
            </a:r>
            <a:r>
              <a:rPr lang="en-US" sz="2800" dirty="0" smtClean="0"/>
              <a:t>C </a:t>
            </a:r>
            <a:r>
              <a:rPr lang="en-US" sz="2800" b="1" dirty="0" smtClean="0"/>
              <a:t>extends</a:t>
            </a:r>
            <a:r>
              <a:rPr lang="en-US" sz="2800" dirty="0" smtClean="0"/>
              <a:t> Token   </a:t>
            </a:r>
            <a:r>
              <a:rPr lang="en-US" sz="2800" dirty="0" smtClean="0">
                <a:solidFill>
                  <a:srgbClr val="008000"/>
                </a:solidFill>
              </a:rPr>
              <a:t>// 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Printing Trees into Lists of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101414"/>
            <a:ext cx="8460377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def</a:t>
            </a:r>
            <a:r>
              <a:rPr lang="en-US" sz="2000" dirty="0"/>
              <a:t> prefix(e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Plus(lhs,rhs)  </a:t>
            </a:r>
            <a:r>
              <a:rPr lang="en-US" sz="2000" dirty="0" smtClean="0"/>
              <a:t> =&gt; </a:t>
            </a:r>
            <a:r>
              <a:rPr lang="en-US" sz="2000" dirty="0"/>
              <a:t>List(Add())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Times(lhs,rhs) =&gt; List(Mul())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infix(e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 // should emit parantheses!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Plus(e1,e2) </a:t>
            </a:r>
            <a:r>
              <a:rPr lang="en-US" sz="2000" dirty="0"/>
              <a:t>=&gt; </a:t>
            </a:r>
            <a:r>
              <a:rPr lang="en-US" sz="2000" dirty="0" smtClean="0"/>
              <a:t>List(O())::: infix(e1) </a:t>
            </a:r>
            <a:r>
              <a:rPr lang="en-US" sz="2000" dirty="0"/>
              <a:t>::: List(Add())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=&gt; List(O())::: infix(e1) </a:t>
            </a:r>
            <a:r>
              <a:rPr lang="en-US" sz="2000" dirty="0"/>
              <a:t>::: List(Mul())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postfix(e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b="1" dirty="0" smtClean="0"/>
              <a:t>    case </a:t>
            </a:r>
            <a:r>
              <a:rPr lang="en-US" sz="2000" dirty="0" smtClean="0"/>
              <a:t>Plus(e1,e2) 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List(Add())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List(Mul())</a:t>
            </a:r>
          </a:p>
          <a:p>
            <a:pPr marL="0" indent="0">
              <a:buNone/>
            </a:pPr>
            <a:r>
              <a:rPr lang="en-US" sz="20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114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LISP: Language with 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1958 – pioneering language</a:t>
            </a:r>
          </a:p>
          <a:p>
            <a:r>
              <a:rPr lang="en-US" sz="2400" dirty="0" smtClean="0"/>
              <a:t>Syntax was meant to be abstract syntax</a:t>
            </a:r>
          </a:p>
          <a:p>
            <a:r>
              <a:rPr lang="en-US" sz="2400" dirty="0" smtClean="0"/>
              <a:t>Treats all operators as user-defined ones, so syntax does not assume the number of arguments is known</a:t>
            </a:r>
          </a:p>
          <a:p>
            <a:pPr lvl="1"/>
            <a:r>
              <a:rPr lang="en-US" sz="2400" dirty="0" smtClean="0"/>
              <a:t>use parantheses in prefix notation: f(x,y) as (f x y)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b="1" dirty="0">
                <a:solidFill>
                  <a:srgbClr val="008000"/>
                </a:solidFill>
              </a:rPr>
              <a:t>defun</a:t>
            </a:r>
            <a:r>
              <a:rPr lang="en-US" sz="2800" dirty="0">
                <a:solidFill>
                  <a:srgbClr val="008000"/>
                </a:solidFill>
              </a:rPr>
              <a:t> factorial (n)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(if (&lt;= n 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(* n (factorial (- n 1</a:t>
            </a:r>
            <a:r>
              <a:rPr lang="en-US" sz="2800" dirty="0" smtClean="0">
                <a:solidFill>
                  <a:srgbClr val="008000"/>
                </a:solidFill>
              </a:rPr>
              <a:t>)))))</a:t>
            </a:r>
          </a:p>
        </p:txBody>
      </p:sp>
    </p:spTree>
    <p:extLst>
      <p:ext uri="{BB962C8B-B14F-4D97-AF65-F5344CB8AC3E}">
        <p14:creationId xmlns:p14="http://schemas.microsoft.com/office/powerpoint/2010/main" val="896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PostScript: Language using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.ps are ASCII files given to PostScript-compliant printers</a:t>
            </a:r>
          </a:p>
          <a:p>
            <a:r>
              <a:rPr lang="en-US" dirty="0" smtClean="0"/>
              <a:t>Each file is a program whose execution prints the desired pages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en.wikipedia.org/wiki/PostScript%20programming%20language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PostScript language tutorial and cookbook</a:t>
            </a:r>
          </a:p>
          <a:p>
            <a:pPr marL="0" indent="0">
              <a:buNone/>
            </a:pPr>
            <a:r>
              <a:rPr lang="en-US" sz="2400" dirty="0"/>
              <a:t>Adobe Systems Incorporated</a:t>
            </a:r>
          </a:p>
          <a:p>
            <a:pPr marL="0" indent="0">
              <a:buNone/>
            </a:pPr>
            <a:r>
              <a:rPr lang="en-US" sz="2400" dirty="0"/>
              <a:t>Reading, MA : Addison Wesley, 1985</a:t>
            </a:r>
          </a:p>
          <a:p>
            <a:pPr marL="0" indent="0">
              <a:buNone/>
            </a:pPr>
            <a:r>
              <a:rPr lang="en-US" sz="2400" dirty="0"/>
              <a:t>ISBN 0-201-10179-3 (pbk.)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1716"/>
          </a:xfrm>
        </p:spPr>
        <p:txBody>
          <a:bodyPr/>
          <a:lstStyle/>
          <a:p>
            <a:r>
              <a:rPr lang="en-US" dirty="0" smtClean="0"/>
              <a:t>A PostScript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612"/>
            <a:ext cx="4038600" cy="50985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inch {72 mul} def</a:t>
            </a:r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wedge</a:t>
            </a:r>
          </a:p>
          <a:p>
            <a:pPr marL="0" indent="0">
              <a:buNone/>
            </a:pPr>
            <a:r>
              <a:rPr lang="en-US" sz="1800" dirty="0"/>
              <a:t>	{ newpath</a:t>
            </a:r>
          </a:p>
          <a:p>
            <a:pPr marL="0" indent="0">
              <a:buNone/>
            </a:pPr>
            <a:r>
              <a:rPr lang="en-US" sz="1800" dirty="0"/>
              <a:t>	  0 0 moveto</a:t>
            </a:r>
          </a:p>
          <a:p>
            <a:pPr marL="0" indent="0">
              <a:buNone/>
            </a:pPr>
            <a:r>
              <a:rPr lang="en-US" sz="1800" dirty="0"/>
              <a:t>	  1 0 translate</a:t>
            </a:r>
          </a:p>
          <a:p>
            <a:pPr marL="0" indent="0">
              <a:buNone/>
            </a:pPr>
            <a:r>
              <a:rPr lang="en-US" sz="1800" dirty="0"/>
              <a:t>	  15 rotate</a:t>
            </a:r>
          </a:p>
          <a:p>
            <a:pPr marL="0" indent="0">
              <a:buNone/>
            </a:pPr>
            <a:r>
              <a:rPr lang="en-US" sz="1800" dirty="0"/>
              <a:t>	  0 15 sin translate</a:t>
            </a:r>
          </a:p>
          <a:p>
            <a:pPr marL="0" indent="0">
              <a:buNone/>
            </a:pPr>
            <a:r>
              <a:rPr lang="en-US" sz="1800" dirty="0"/>
              <a:t>	  0 0 15 sin -90 90 arc</a:t>
            </a:r>
          </a:p>
          <a:p>
            <a:pPr marL="0" indent="0">
              <a:buNone/>
            </a:pPr>
            <a:r>
              <a:rPr lang="en-US" sz="1800" dirty="0"/>
              <a:t>	  closepath</a:t>
            </a:r>
          </a:p>
          <a:p>
            <a:pPr marL="0" indent="0">
              <a:buNone/>
            </a:pPr>
            <a:r>
              <a:rPr lang="en-US" sz="1800" dirty="0"/>
              <a:t>	} </a:t>
            </a:r>
            <a:r>
              <a:rPr lang="en-US" sz="1800" b="1" dirty="0" smtClean="0"/>
              <a:t>def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3.75 inch 7.25 inch translate</a:t>
            </a:r>
          </a:p>
          <a:p>
            <a:pPr marL="0" indent="0">
              <a:buNone/>
            </a:pPr>
            <a:r>
              <a:rPr lang="en-US" sz="1800" dirty="0"/>
              <a:t>  1 inch 1 inch scale</a:t>
            </a:r>
          </a:p>
          <a:p>
            <a:pPr marL="0" indent="0">
              <a:buNone/>
            </a:pPr>
            <a:r>
              <a:rPr lang="en-US" sz="1800" dirty="0"/>
              <a:t>  wedge 0.02 setlinewidth stroke</a:t>
            </a:r>
          </a:p>
          <a:p>
            <a:pPr marL="0" indent="0">
              <a:buNone/>
            </a:pPr>
            <a:r>
              <a:rPr lang="en-US" sz="1800" dirty="0"/>
              <a:t>grestore</a:t>
            </a:r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9491" y="957943"/>
            <a:ext cx="4038600" cy="51246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4.25 </a:t>
            </a:r>
            <a:r>
              <a:rPr lang="en-US" sz="2000" dirty="0"/>
              <a:t>inch 4.25 inch translate</a:t>
            </a:r>
          </a:p>
          <a:p>
            <a:pPr marL="0" indent="0">
              <a:buNone/>
            </a:pPr>
            <a:r>
              <a:rPr lang="en-US" sz="2000" dirty="0"/>
              <a:t>  1.75 inch 1.75 inch scale</a:t>
            </a:r>
          </a:p>
          <a:p>
            <a:pPr marL="0" indent="0">
              <a:buNone/>
            </a:pPr>
            <a:r>
              <a:rPr lang="en-US" sz="2000" dirty="0"/>
              <a:t>  0.02 setlinewidth</a:t>
            </a:r>
          </a:p>
          <a:p>
            <a:pPr marL="0" indent="0">
              <a:buNone/>
            </a:pPr>
            <a:r>
              <a:rPr lang="en-US" sz="2000" dirty="0"/>
              <a:t>  1 1 12</a:t>
            </a:r>
          </a:p>
          <a:p>
            <a:pPr marL="0" indent="0">
              <a:buNone/>
            </a:pPr>
            <a:r>
              <a:rPr lang="en-US" sz="2000" dirty="0"/>
              <a:t>	{ 12 div setgray</a:t>
            </a:r>
          </a:p>
          <a:p>
            <a:pPr marL="0" indent="0">
              <a:buNone/>
            </a:pPr>
            <a:r>
              <a:rPr lang="en-US" sz="2000" dirty="0"/>
              <a:t>	  gsave</a:t>
            </a:r>
          </a:p>
          <a:p>
            <a:pPr marL="0" indent="0">
              <a:buNone/>
            </a:pPr>
            <a:r>
              <a:rPr lang="en-US" sz="2000" dirty="0"/>
              <a:t>	    wedge</a:t>
            </a:r>
          </a:p>
          <a:p>
            <a:pPr marL="0" indent="0">
              <a:buNone/>
            </a:pPr>
            <a:r>
              <a:rPr lang="en-US" sz="2000" dirty="0"/>
              <a:t>	    gsave fill grestore</a:t>
            </a:r>
          </a:p>
          <a:p>
            <a:pPr marL="0" indent="0">
              <a:buNone/>
            </a:pPr>
            <a:r>
              <a:rPr lang="en-US" sz="2000" dirty="0"/>
              <a:t>	    0 setgray stroke</a:t>
            </a:r>
          </a:p>
          <a:p>
            <a:pPr marL="0" indent="0">
              <a:buNone/>
            </a:pPr>
            <a:r>
              <a:rPr lang="en-US" sz="2000" dirty="0"/>
              <a:t>	  grestore</a:t>
            </a:r>
          </a:p>
          <a:p>
            <a:pPr marL="0" indent="0">
              <a:buNone/>
            </a:pPr>
            <a:r>
              <a:rPr lang="en-US" sz="2000" dirty="0"/>
              <a:t>	  30 rotate</a:t>
            </a:r>
          </a:p>
          <a:p>
            <a:pPr marL="0" indent="0">
              <a:buNone/>
            </a:pPr>
            <a:r>
              <a:rPr lang="en-US" sz="2000" dirty="0"/>
              <a:t>	} for</a:t>
            </a:r>
          </a:p>
          <a:p>
            <a:pPr marL="0" indent="0">
              <a:buNone/>
            </a:pPr>
            <a:r>
              <a:rPr lang="en-US" sz="2000" dirty="0"/>
              <a:t>grestore</a:t>
            </a:r>
          </a:p>
          <a:p>
            <a:pPr marL="0" indent="0">
              <a:buNone/>
            </a:pPr>
            <a:r>
              <a:rPr lang="en-US" sz="2000" dirty="0"/>
              <a:t>showpage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84914" y="888274"/>
            <a:ext cx="0" cy="56170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send it to printer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or run GhostView viewer gv) we get</a:t>
            </a:r>
            <a:endParaRPr lang="en-US" dirty="0"/>
          </a:p>
        </p:txBody>
      </p:sp>
      <p:pic>
        <p:nvPicPr>
          <p:cNvPr id="1026" name="Picture 2" descr="\\VBOXSVR\kuncak\cc2013\lecturecise14\gv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2" y="1570264"/>
            <a:ext cx="4140200" cy="52006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909456" y="1561556"/>
            <a:ext cx="4038600" cy="5124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  4.25 inch 4.25 inch translate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1.75 inch 1.75 inch scale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0.02 setlinewidth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1 1 12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{ 12 div setgray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gsave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wedge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gsave fill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0 setgray stroke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30 rotate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} for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showpage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3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95211" cy="724196"/>
          </a:xfrm>
        </p:spPr>
        <p:txBody>
          <a:bodyPr/>
          <a:lstStyle/>
          <a:p>
            <a:r>
              <a:rPr lang="en-US" dirty="0" smtClean="0"/>
              <a:t>Why postfix? Can evaluate it using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70857"/>
            <a:ext cx="8795657" cy="580861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def </a:t>
            </a:r>
            <a:r>
              <a:rPr lang="en-US" sz="2000" dirty="0" smtClean="0"/>
              <a:t>postEval(env   </a:t>
            </a:r>
            <a:r>
              <a:rPr lang="en-US" sz="2000" dirty="0"/>
              <a:t>: Map[String,Int</a:t>
            </a:r>
            <a:r>
              <a:rPr lang="en-US" sz="2000" dirty="0" smtClean="0"/>
              <a:t>], pexpr </a:t>
            </a:r>
            <a:r>
              <a:rPr lang="en-US" sz="2000" dirty="0"/>
              <a:t>: Array[Token]) : Int = </a:t>
            </a:r>
            <a:r>
              <a:rPr lang="en-US" sz="2000" dirty="0" smtClean="0"/>
              <a:t>{  </a:t>
            </a:r>
            <a:r>
              <a:rPr lang="en-US" sz="2000" b="1" dirty="0" smtClean="0">
                <a:solidFill>
                  <a:srgbClr val="008000"/>
                </a:solidFill>
              </a:rPr>
              <a:t>// no recursion!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stack : Array[Int] = new Array[Int](512)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top : Int = </a:t>
            </a:r>
            <a:r>
              <a:rPr lang="en-US" sz="2000" dirty="0" smtClean="0"/>
              <a:t>0;   </a:t>
            </a:r>
            <a:r>
              <a:rPr lang="en-US" sz="2000" dirty="0"/>
              <a:t>var pos : Int = </a:t>
            </a:r>
            <a:r>
              <a:rPr lang="en-US" sz="2000" dirty="0" smtClean="0"/>
              <a:t>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while</a:t>
            </a:r>
            <a:r>
              <a:rPr lang="en-US" sz="2000" dirty="0"/>
              <a:t> (pos &lt; pexpr.length) {</a:t>
            </a:r>
          </a:p>
          <a:p>
            <a:pPr marL="0" indent="0">
              <a:buNone/>
            </a:pPr>
            <a:r>
              <a:rPr lang="en-US" sz="2000" dirty="0"/>
              <a:t>      pexpr(pos)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ID(v) =&gt; </a:t>
            </a:r>
            <a:r>
              <a:rPr lang="en-US" sz="2000" dirty="0" smtClean="0"/>
              <a:t> </a:t>
            </a:r>
            <a:r>
              <a:rPr lang="en-US" sz="2000" dirty="0"/>
              <a:t>top = top + </a:t>
            </a:r>
            <a:r>
              <a:rPr lang="en-US" sz="2000" dirty="0" smtClean="0"/>
              <a:t>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stack(top</a:t>
            </a:r>
            <a:r>
              <a:rPr lang="en-US" sz="2000" dirty="0"/>
              <a:t>) = env(v)</a:t>
            </a:r>
          </a:p>
          <a:p>
            <a:pPr marL="0" indent="0">
              <a:buNone/>
            </a:pPr>
            <a:r>
              <a:rPr lang="en-US" sz="2000" b="1" dirty="0" smtClean="0"/>
              <a:t>          case</a:t>
            </a:r>
            <a:r>
              <a:rPr lang="en-US" sz="2000" dirty="0" smtClean="0"/>
              <a:t> </a:t>
            </a:r>
            <a:r>
              <a:rPr lang="en-US" sz="2000" dirty="0"/>
              <a:t>Add()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+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Mul()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*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pos </a:t>
            </a:r>
            <a:r>
              <a:rPr lang="en-US" sz="2000" dirty="0"/>
              <a:t>= pos + 1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stack(top)</a:t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08578" y="4778113"/>
            <a:ext cx="423526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x -&gt; 3, y -&gt; 4, z -&gt; 5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infix:     </a:t>
            </a:r>
            <a:r>
              <a:rPr lang="en-US" sz="3200" dirty="0" smtClean="0">
                <a:latin typeface="Calibri" panose="020F0502020204030204" pitchFamily="34" charset="0"/>
              </a:rPr>
              <a:t>x*(y+z)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postfix: </a:t>
            </a:r>
            <a:r>
              <a:rPr lang="en-US" sz="3200" dirty="0" smtClean="0">
                <a:latin typeface="Calibri" panose="020F0502020204030204" pitchFamily="34" charset="0"/>
              </a:rPr>
              <a:t>x </a:t>
            </a:r>
            <a:r>
              <a:rPr lang="en-US" sz="3200" dirty="0">
                <a:latin typeface="Calibri" panose="020F0502020204030204" pitchFamily="34" charset="0"/>
              </a:rPr>
              <a:t>y z + </a:t>
            </a:r>
            <a:r>
              <a:rPr lang="en-US" sz="3200" dirty="0" smtClean="0">
                <a:latin typeface="Calibri" panose="020F0502020204030204" pitchFamily="34" charset="0"/>
              </a:rPr>
              <a:t>*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Run ‘postfix’ for this env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2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Infix Needs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recursive interpreter: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def </a:t>
            </a:r>
            <a:r>
              <a:rPr lang="en-US" sz="2800" dirty="0" smtClean="0"/>
              <a:t>infixEval(env </a:t>
            </a:r>
            <a:r>
              <a:rPr lang="en-US" sz="2800" dirty="0"/>
              <a:t>: Map[String,Int], expr : Expr) : Int =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expr </a:t>
            </a:r>
            <a:r>
              <a:rPr lang="en-US" sz="2800" b="1" dirty="0"/>
              <a:t>match</a:t>
            </a:r>
            <a:r>
              <a:rPr lang="en-US" sz="2800" dirty="0"/>
              <a:t> {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Var(id</a:t>
            </a:r>
            <a:r>
              <a:rPr lang="en-US" sz="2800" dirty="0" smtClean="0"/>
              <a:t>) </a:t>
            </a:r>
            <a:r>
              <a:rPr lang="en-US" sz="2800" dirty="0"/>
              <a:t>=&gt; env(id)</a:t>
            </a:r>
          </a:p>
          <a:p>
            <a:pPr marL="0" indent="0">
              <a:buNone/>
            </a:pPr>
            <a:r>
              <a:rPr lang="en-US" sz="2800" b="1" dirty="0" smtClean="0"/>
              <a:t>    case</a:t>
            </a:r>
            <a:r>
              <a:rPr lang="en-US" sz="2800" dirty="0" smtClean="0"/>
              <a:t> </a:t>
            </a:r>
            <a:r>
              <a:rPr lang="en-US" sz="2800" dirty="0"/>
              <a:t>Plus(e1,e2) </a:t>
            </a:r>
            <a:r>
              <a:rPr lang="en-US" sz="2800" dirty="0" smtClean="0"/>
              <a:t>=&gt; </a:t>
            </a:r>
            <a:r>
              <a:rPr lang="en-US" sz="2800" dirty="0"/>
              <a:t>infix(env,e1) + infix(env,e2)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Times(e1,e2</a:t>
            </a:r>
            <a:r>
              <a:rPr lang="en-US" sz="2800" dirty="0" smtClean="0"/>
              <a:t>) =&gt; </a:t>
            </a:r>
            <a:r>
              <a:rPr lang="en-US" sz="2800" dirty="0"/>
              <a:t>infix(env,e1) * infix(env,e2)</a:t>
            </a:r>
          </a:p>
          <a:p>
            <a:pPr marL="0" indent="0">
              <a:buNone/>
            </a:pPr>
            <a:r>
              <a:rPr lang="en-US" sz="2800" dirty="0" smtClean="0"/>
              <a:t>}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Maximal stack depth in interpreter = expression height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90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553"/>
            <a:ext cx="8229600" cy="1143000"/>
          </a:xfrm>
        </p:spPr>
        <p:txBody>
          <a:bodyPr/>
          <a:lstStyle/>
          <a:p>
            <a:r>
              <a:rPr lang="en-US" dirty="0" smtClean="0"/>
              <a:t>Compiling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419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Evaluating postfix expressions is like running a stack-based virtual machine on compiled code</a:t>
            </a:r>
          </a:p>
          <a:p>
            <a:endParaRPr lang="en-US" dirty="0" smtClean="0"/>
          </a:p>
          <a:p>
            <a:r>
              <a:rPr lang="en-US" dirty="0" smtClean="0"/>
              <a:t>Compiling expressions for stack machine is like translating expressions into postfix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LLVM: Another Interesting C Compiler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909763"/>
            <a:ext cx="11795307" cy="39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Expression,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84"/>
            <a:ext cx="5995852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x</a:t>
            </a:r>
            <a:r>
              <a:rPr lang="en-US" dirty="0"/>
              <a:t>*(y+z)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postfix: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x </a:t>
            </a:r>
            <a:r>
              <a:rPr lang="en-US" dirty="0">
                <a:solidFill>
                  <a:srgbClr val="008000"/>
                </a:solidFill>
              </a:rPr>
              <a:t>y z + *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bytecode: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1		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2		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3		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iadd			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imul			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148252" y="1607321"/>
            <a:ext cx="304800" cy="482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395428" y="12110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0802" y="1925837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233" y="211001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8634" y="2124963"/>
            <a:ext cx="34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9257" y="16073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+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 bwMode="auto">
          <a:xfrm>
            <a:off x="6785278" y="1503413"/>
            <a:ext cx="451546" cy="292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13313" y="2012600"/>
            <a:ext cx="328606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958540" y="2012600"/>
            <a:ext cx="278284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605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984"/>
            <a:ext cx="6997337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(x*y + y*z + x*z)*2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postfix: 	bytecode:		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“Printing” Trees into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9" y="1010192"/>
            <a:ext cx="8865325" cy="5712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evaluate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interpreter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1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dirty="0" smtClean="0"/>
              <a:t>combines the result using 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Compiler for 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*e</a:t>
            </a:r>
            <a:r>
              <a:rPr lang="en-US" sz="2400" baseline="-25000" dirty="0" smtClean="0">
                <a:solidFill>
                  <a:srgbClr val="002060"/>
                </a:solidFill>
              </a:rPr>
              <a:t>2  </a:t>
            </a:r>
            <a:r>
              <a:rPr lang="en-US" sz="2400" dirty="0" smtClean="0">
                <a:solidFill>
                  <a:srgbClr val="002060"/>
                </a:solidFill>
              </a:rPr>
              <a:t>emits: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1 </a:t>
            </a:r>
            <a:r>
              <a:rPr lang="en-US" sz="2000" dirty="0" smtClean="0">
                <a:solidFill>
                  <a:srgbClr val="002060"/>
                </a:solidFill>
              </a:rPr>
              <a:t>that leaves result on the stack, followed by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that leaves result on the stack, </a:t>
            </a:r>
            <a:r>
              <a:rPr lang="en-US" sz="2000" dirty="0">
                <a:solidFill>
                  <a:srgbClr val="002060"/>
                </a:solidFill>
              </a:rPr>
              <a:t>followed by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arithmetic instruction that takes values from the stack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and leaves the result on the stack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  def </a:t>
            </a:r>
            <a:r>
              <a:rPr lang="en-US" sz="2400" dirty="0" smtClean="0"/>
              <a:t>compile(e </a:t>
            </a:r>
            <a:r>
              <a:rPr lang="en-US" sz="2400" dirty="0"/>
              <a:t>: Expr) : </a:t>
            </a:r>
            <a:r>
              <a:rPr lang="en-US" sz="2400" dirty="0" smtClean="0"/>
              <a:t>List[Bytecode] </a:t>
            </a:r>
            <a:r>
              <a:rPr lang="en-US" sz="2400" dirty="0"/>
              <a:t>= e </a:t>
            </a:r>
            <a:r>
              <a:rPr lang="en-US" sz="2400" b="1" dirty="0"/>
              <a:t>match</a:t>
            </a:r>
            <a:r>
              <a:rPr lang="en-US" sz="2400" dirty="0"/>
              <a:t> </a:t>
            </a:r>
            <a:r>
              <a:rPr lang="en-US" sz="2400" dirty="0" smtClean="0"/>
              <a:t>{ </a:t>
            </a:r>
            <a:r>
              <a:rPr lang="en-US" sz="2400" b="1" dirty="0" smtClean="0">
                <a:solidFill>
                  <a:srgbClr val="008000"/>
                </a:solidFill>
              </a:rPr>
              <a:t>// ~ postfix printer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Var(id) </a:t>
            </a:r>
            <a:r>
              <a:rPr lang="en-US" sz="2400" dirty="0" smtClean="0"/>
              <a:t>=&gt; List(</a:t>
            </a:r>
            <a:r>
              <a:rPr lang="en-US" sz="2400" b="1" dirty="0" smtClean="0">
                <a:solidFill>
                  <a:srgbClr val="C00000"/>
                </a:solidFill>
              </a:rPr>
              <a:t>ILoad</a:t>
            </a:r>
            <a:r>
              <a:rPr lang="en-US" sz="2400" dirty="0" smtClean="0"/>
              <a:t>(slotFor(id)))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    case </a:t>
            </a:r>
            <a:r>
              <a:rPr lang="en-US" sz="2400" dirty="0" smtClean="0"/>
              <a:t>Plus(e1,e2) 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IAdd</a:t>
            </a:r>
            <a:r>
              <a:rPr lang="en-US" sz="2400" dirty="0"/>
              <a:t>())</a:t>
            </a: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</a:t>
            </a:r>
            <a:r>
              <a:rPr lang="en-US" sz="2400" dirty="0" smtClean="0"/>
              <a:t>Times(e1,e2)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IMul</a:t>
            </a:r>
            <a:r>
              <a:rPr lang="en-US" sz="2400" dirty="0" smtClean="0"/>
              <a:t>())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7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94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b="1" dirty="0" smtClean="0"/>
              <a:t>int</a:t>
            </a:r>
            <a:r>
              <a:rPr lang="en-US" sz="2400" dirty="0" smtClean="0"/>
              <a:t>: instructions </a:t>
            </a:r>
            <a:r>
              <a:rPr lang="en-US" sz="2400" b="1" dirty="0"/>
              <a:t>iload</a:t>
            </a:r>
            <a:r>
              <a:rPr lang="en-US" sz="2400" dirty="0"/>
              <a:t> and </a:t>
            </a:r>
            <a:r>
              <a:rPr lang="en-US" sz="2400" b="1" dirty="0"/>
              <a:t>istore</a:t>
            </a:r>
            <a:r>
              <a:rPr lang="en-US" sz="2400" dirty="0"/>
              <a:t> from </a:t>
            </a:r>
            <a:r>
              <a:rPr lang="en-US" sz="2400" dirty="0">
                <a:hlinkClick r:id="rId2" tooltip="compilation:jvm_spec"/>
              </a:rPr>
              <a:t>JVM Spec</a:t>
            </a:r>
            <a:r>
              <a:rPr lang="en-US" sz="2400" dirty="0"/>
              <a:t>. </a:t>
            </a:r>
          </a:p>
          <a:p>
            <a:r>
              <a:rPr lang="en-US" sz="2400" dirty="0"/>
              <a:t>Assigning indices (called </a:t>
            </a:r>
            <a:r>
              <a:rPr lang="en-US" sz="2400" i="1" dirty="0"/>
              <a:t>slots</a:t>
            </a:r>
            <a:r>
              <a:rPr lang="en-US" sz="2400" dirty="0"/>
              <a:t>) to local </a:t>
            </a:r>
            <a:r>
              <a:rPr lang="en-US" sz="2400" dirty="0" smtClean="0"/>
              <a:t>variables</a:t>
            </a:r>
            <a:r>
              <a:rPr lang="en-US" sz="2400" dirty="0"/>
              <a:t> </a:t>
            </a:r>
            <a:r>
              <a:rPr lang="en-US" sz="2400" dirty="0" smtClean="0"/>
              <a:t>using function 	slotOf : VarSymbol </a:t>
            </a:r>
            <a:r>
              <a:rPr lang="en-US" sz="2400" dirty="0" smtClean="0">
                <a:sym typeface="Wingdings" panose="05000000000000000000" pitchFamily="2" charset="2"/>
              </a:rPr>
              <a:t> {0,1,2,3,…}</a:t>
            </a:r>
            <a:endParaRPr lang="en-US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to compute the indices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assign them e.g. in the order in which they appear in the tree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def </a:t>
            </a:r>
            <a:r>
              <a:rPr lang="en-US" sz="2400" dirty="0">
                <a:solidFill>
                  <a:srgbClr val="000000"/>
                </a:solidFill>
              </a:rPr>
              <a:t>compile(e : Expr) : List[Bytecode] = e </a:t>
            </a:r>
            <a:r>
              <a:rPr lang="en-US" sz="2400" b="1" dirty="0">
                <a:solidFill>
                  <a:srgbClr val="000000"/>
                </a:solidFill>
              </a:rPr>
              <a:t>match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{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 case</a:t>
            </a:r>
            <a:r>
              <a:rPr lang="en-US" sz="2400" dirty="0">
                <a:solidFill>
                  <a:srgbClr val="000000"/>
                </a:solidFill>
              </a:rPr>
              <a:t> Var(id) =&gt; List(</a:t>
            </a:r>
            <a:r>
              <a:rPr lang="en-US" sz="2400" b="1" dirty="0">
                <a:solidFill>
                  <a:srgbClr val="C00000"/>
                </a:solidFill>
              </a:rPr>
              <a:t>ILoad</a:t>
            </a:r>
            <a:r>
              <a:rPr lang="en-US" sz="2400" dirty="0">
                <a:solidFill>
                  <a:srgbClr val="000000"/>
                </a:solidFill>
              </a:rPr>
              <a:t>(slotFor(id</a:t>
            </a:r>
            <a:r>
              <a:rPr lang="en-US" sz="2400" dirty="0" smtClean="0">
                <a:solidFill>
                  <a:srgbClr val="000000"/>
                </a:solidFill>
              </a:rPr>
              <a:t>)))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…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}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def </a:t>
            </a:r>
            <a:r>
              <a:rPr lang="en-US" sz="2400" dirty="0" smtClean="0"/>
              <a:t>compileStmt(s : Statmt) : List[Bytecpde] = s match {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case </a:t>
            </a:r>
            <a:r>
              <a:rPr lang="en-US" sz="2400" dirty="0" smtClean="0">
                <a:solidFill>
                  <a:srgbClr val="000000"/>
                </a:solidFill>
              </a:rPr>
              <a:t>Assign(id,e) </a:t>
            </a:r>
            <a:r>
              <a:rPr lang="en-US" sz="2400" dirty="0">
                <a:solidFill>
                  <a:srgbClr val="000000"/>
                </a:solidFill>
              </a:rPr>
              <a:t>=&gt; </a:t>
            </a:r>
            <a:r>
              <a:rPr lang="en-US" sz="2400" dirty="0" smtClean="0">
                <a:solidFill>
                  <a:srgbClr val="000000"/>
                </a:solidFill>
              </a:rPr>
              <a:t>compile(e) ::: List(</a:t>
            </a:r>
            <a:r>
              <a:rPr lang="en-US" sz="2400" b="1" dirty="0" smtClean="0">
                <a:solidFill>
                  <a:srgbClr val="C00000"/>
                </a:solidFill>
              </a:rPr>
              <a:t>IStore</a:t>
            </a:r>
            <a:r>
              <a:rPr lang="en-US" sz="2400" dirty="0" smtClean="0">
                <a:solidFill>
                  <a:srgbClr val="000000"/>
                </a:solidFill>
              </a:rPr>
              <a:t>(slotFor(id)))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…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59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994"/>
            <a:ext cx="8229600" cy="48111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Static Variables</a:t>
            </a:r>
          </a:p>
          <a:p>
            <a:pPr marL="0" indent="0">
              <a:buNone/>
            </a:pPr>
            <a:r>
              <a:rPr lang="en-US" sz="1800" dirty="0"/>
              <a:t>Consult </a:t>
            </a:r>
            <a:r>
              <a:rPr lang="en-US" sz="1800" dirty="0">
                <a:hlinkClick r:id="rId2" tooltip="compilation:jvm_spec"/>
              </a:rPr>
              <a:t>JVM Spec</a:t>
            </a:r>
            <a:r>
              <a:rPr lang="en-US" sz="1800" dirty="0"/>
              <a:t> and see </a:t>
            </a:r>
          </a:p>
          <a:p>
            <a:r>
              <a:rPr lang="en-US" sz="1800" b="1" dirty="0"/>
              <a:t>getstatic</a:t>
            </a:r>
          </a:p>
          <a:p>
            <a:r>
              <a:rPr lang="en-US" sz="1800" b="1" dirty="0"/>
              <a:t>putstatic</a:t>
            </a:r>
          </a:p>
          <a:p>
            <a:pPr marL="0" indent="0">
              <a:buNone/>
            </a:pPr>
            <a:r>
              <a:rPr lang="en-US" sz="1800" dirty="0"/>
              <a:t>as well as the section on </a:t>
            </a:r>
            <a:r>
              <a:rPr lang="en-US" sz="1800" b="1" dirty="0"/>
              <a:t>Runtime Constant Pool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b="1" dirty="0"/>
              <a:t>Instance Variables (Fields)</a:t>
            </a:r>
          </a:p>
          <a:p>
            <a:pPr marL="0" indent="0">
              <a:buNone/>
            </a:pPr>
            <a:r>
              <a:rPr lang="en-US" sz="1800" dirty="0"/>
              <a:t>To access these we use </a:t>
            </a:r>
          </a:p>
          <a:p>
            <a:r>
              <a:rPr lang="en-US" sz="1800" b="1" dirty="0"/>
              <a:t>getfield</a:t>
            </a:r>
          </a:p>
          <a:p>
            <a:r>
              <a:rPr lang="en-US" sz="1800" b="1" dirty="0"/>
              <a:t>putfield</a:t>
            </a:r>
          </a:p>
          <a:p>
            <a:pPr marL="0" indent="0">
              <a:buNone/>
            </a:pPr>
            <a:r>
              <a:rPr lang="en-US" sz="1800" dirty="0"/>
              <a:t>Note: in a lower-level model x.f is often evaluated as mem[x + offset(f)] </a:t>
            </a:r>
          </a:p>
          <a:p>
            <a:pPr marL="0" indent="0">
              <a:buNone/>
            </a:pPr>
            <a:r>
              <a:rPr lang="en-US" sz="1800" dirty="0" smtClean="0"/>
              <a:t>With </a:t>
            </a:r>
            <a:r>
              <a:rPr lang="en-US" sz="1800" dirty="0"/>
              <a:t>inheritance, offset(f) must be consistent despite the fact that we do not know exactly what the run-time class of x will be</a:t>
            </a:r>
          </a:p>
          <a:p>
            <a:r>
              <a:rPr lang="en-US" sz="2000" dirty="0"/>
              <a:t>this can be very tricky to implement efficiently with multiple inheritance</a:t>
            </a:r>
          </a:p>
          <a:p>
            <a:r>
              <a:rPr lang="en-US" sz="2000" dirty="0"/>
              <a:t>general approach: do a run-time test on the dynamic type of an object to decide how to interpret field or method </a:t>
            </a:r>
            <a:r>
              <a:rPr lang="en-US" sz="2000" dirty="0" smtClean="0"/>
              <a:t>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983" y="274638"/>
            <a:ext cx="4114800" cy="65717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Factorial Example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66950"/>
            <a:ext cx="4680857" cy="495921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class</a:t>
            </a:r>
            <a:r>
              <a:rPr lang="en-US" sz="2400" dirty="0">
                <a:solidFill>
                  <a:schemeClr val="tx1"/>
                </a:solidFill>
              </a:rPr>
              <a:t> Factorial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public int </a:t>
            </a:r>
            <a:r>
              <a:rPr lang="en-US" sz="2400" dirty="0">
                <a:solidFill>
                  <a:schemeClr val="tx1"/>
                </a:solidFill>
              </a:rPr>
              <a:t>fact(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num){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(num &lt; 1)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num_aux = 1 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else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</a:t>
            </a:r>
            <a:r>
              <a:rPr lang="en-US" sz="2400" dirty="0" smtClean="0">
                <a:solidFill>
                  <a:schemeClr val="tx1"/>
                </a:solidFill>
              </a:rPr>
              <a:t>num_aux=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  num*(</a:t>
            </a:r>
            <a:r>
              <a:rPr lang="en-US" sz="2400" dirty="0">
                <a:solidFill>
                  <a:schemeClr val="tx1"/>
                </a:solidFill>
              </a:rPr>
              <a:t>this.fact(num-1));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return </a:t>
            </a:r>
            <a:r>
              <a:rPr lang="en-US" sz="2400" dirty="0">
                <a:solidFill>
                  <a:schemeClr val="tx1"/>
                </a:solidFill>
              </a:rPr>
              <a:t>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33554" y="400594"/>
            <a:ext cx="3988525" cy="58910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public int fact(int);</a:t>
            </a:r>
          </a:p>
          <a:p>
            <a:pPr marL="0" indent="0">
              <a:buNone/>
            </a:pPr>
            <a:r>
              <a:rPr lang="en-US" sz="1800" dirty="0"/>
              <a:t>  Code:</a:t>
            </a:r>
          </a:p>
          <a:p>
            <a:pPr marL="0" indent="0">
              <a:buNone/>
            </a:pPr>
            <a:r>
              <a:rPr lang="en-US" sz="1800" dirty="0"/>
              <a:t>   0:   iload_1</a:t>
            </a:r>
          </a:p>
          <a:p>
            <a:pPr marL="0" indent="0">
              <a:buNone/>
            </a:pPr>
            <a:r>
              <a:rPr lang="en-US" sz="1800" dirty="0"/>
              <a:t>   1:   iconst_1</a:t>
            </a:r>
          </a:p>
          <a:p>
            <a:pPr marL="0" indent="0">
              <a:buNone/>
            </a:pPr>
            <a:r>
              <a:rPr lang="en-US" sz="1800" dirty="0"/>
              <a:t>   2:   if_icmpge       10</a:t>
            </a:r>
          </a:p>
          <a:p>
            <a:pPr marL="0" indent="0">
              <a:buNone/>
            </a:pPr>
            <a:r>
              <a:rPr lang="en-US" sz="1800" dirty="0"/>
              <a:t>   5:   iconst_1</a:t>
            </a:r>
          </a:p>
          <a:p>
            <a:pPr marL="0" indent="0">
              <a:buNone/>
            </a:pPr>
            <a:r>
              <a:rPr lang="en-US" sz="1800" dirty="0"/>
              <a:t>   6:   istore_2</a:t>
            </a:r>
          </a:p>
          <a:p>
            <a:pPr marL="0" indent="0">
              <a:buNone/>
            </a:pPr>
            <a:r>
              <a:rPr lang="en-US" sz="1800" dirty="0"/>
              <a:t>   7:   goto    20</a:t>
            </a:r>
          </a:p>
          <a:p>
            <a:pPr marL="0" indent="0">
              <a:buNone/>
            </a:pPr>
            <a:r>
              <a:rPr lang="en-US" sz="1800" dirty="0"/>
              <a:t>   10:  iload_1</a:t>
            </a:r>
          </a:p>
          <a:p>
            <a:pPr marL="0" indent="0">
              <a:buNone/>
            </a:pPr>
            <a:r>
              <a:rPr lang="en-US" sz="1800" dirty="0"/>
              <a:t>   11:  aload_0</a:t>
            </a:r>
          </a:p>
          <a:p>
            <a:pPr marL="0" indent="0">
              <a:buNone/>
            </a:pPr>
            <a:r>
              <a:rPr lang="en-US" sz="1800" dirty="0"/>
              <a:t>   12:  iload_1</a:t>
            </a:r>
          </a:p>
          <a:p>
            <a:pPr marL="0" indent="0">
              <a:buNone/>
            </a:pPr>
            <a:r>
              <a:rPr lang="en-US" sz="1800" dirty="0"/>
              <a:t>   13:  iconst_1</a:t>
            </a:r>
          </a:p>
          <a:p>
            <a:pPr marL="0" indent="0">
              <a:buNone/>
            </a:pPr>
            <a:r>
              <a:rPr lang="en-US" sz="1800" dirty="0"/>
              <a:t>   14:  isub</a:t>
            </a:r>
          </a:p>
          <a:p>
            <a:pPr marL="0" indent="0">
              <a:buNone/>
            </a:pPr>
            <a:r>
              <a:rPr lang="en-US" sz="1800" dirty="0"/>
              <a:t>   15:  invokevirtual   #2; //</a:t>
            </a:r>
            <a:r>
              <a:rPr lang="en-US" sz="1800" dirty="0" smtClean="0"/>
              <a:t>Met. </a:t>
            </a:r>
            <a:r>
              <a:rPr lang="en-US" sz="1800" dirty="0"/>
              <a:t>fact:(I)I</a:t>
            </a:r>
          </a:p>
          <a:p>
            <a:pPr marL="0" indent="0">
              <a:buNone/>
            </a:pPr>
            <a:r>
              <a:rPr lang="en-US" sz="1800" dirty="0"/>
              <a:t>   18:  imul</a:t>
            </a:r>
          </a:p>
          <a:p>
            <a:pPr marL="0" indent="0">
              <a:buNone/>
            </a:pPr>
            <a:r>
              <a:rPr lang="en-US" sz="1800" dirty="0"/>
              <a:t>   19:  istore_2</a:t>
            </a:r>
          </a:p>
          <a:p>
            <a:pPr marL="0" indent="0">
              <a:buNone/>
            </a:pPr>
            <a:r>
              <a:rPr lang="en-US" sz="1800" dirty="0"/>
              <a:t>   20:  iload_2</a:t>
            </a:r>
          </a:p>
          <a:p>
            <a:pPr marL="0" indent="0">
              <a:buNone/>
            </a:pPr>
            <a:r>
              <a:rPr lang="en-US" sz="1800" dirty="0"/>
              <a:t>   21:  ireturn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5393" y="6353294"/>
            <a:ext cx="690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latin typeface="Calibri" pitchFamily="34" charset="0"/>
              </a:rPr>
              <a:t>aload_0 refers to receiver object (0</a:t>
            </a:r>
            <a:r>
              <a:rPr lang="en-US" sz="1800" kern="0" baseline="30000" dirty="0" smtClean="0">
                <a:latin typeface="Calibri" pitchFamily="34" charset="0"/>
              </a:rPr>
              <a:t>th</a:t>
            </a:r>
            <a:r>
              <a:rPr lang="en-US" sz="1800" kern="0" dirty="0" smtClean="0">
                <a:latin typeface="Calibri" pitchFamily="34" charset="0"/>
              </a:rPr>
              <a:t> argument), since ‘fact’ is not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If we execute the compiled code, the result is the same as running the interpreter.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exec</a:t>
            </a:r>
            <a:r>
              <a:rPr lang="en-US" sz="2800" dirty="0" smtClean="0">
                <a:solidFill>
                  <a:srgbClr val="008000"/>
                </a:solidFill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</a:rPr>
              <a:t>env,compile</a:t>
            </a:r>
            <a:r>
              <a:rPr lang="en-US" sz="2800" dirty="0" smtClean="0">
                <a:solidFill>
                  <a:srgbClr val="008000"/>
                </a:solidFill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)) </a:t>
            </a:r>
            <a:r>
              <a:rPr lang="en-US" sz="2800" dirty="0">
                <a:solidFill>
                  <a:srgbClr val="008000"/>
                </a:solidFill>
              </a:rPr>
              <a:t>== </a:t>
            </a:r>
            <a:r>
              <a:rPr lang="en-US" sz="2800" dirty="0" smtClean="0">
                <a:solidFill>
                  <a:srgbClr val="008000"/>
                </a:solidFill>
              </a:rPr>
              <a:t>interpret(</a:t>
            </a:r>
            <a:r>
              <a:rPr lang="en-US" sz="2800" dirty="0" err="1" smtClean="0">
                <a:solidFill>
                  <a:srgbClr val="008000"/>
                </a:solidFill>
              </a:rPr>
              <a:t>env,expr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interpret</a:t>
            </a:r>
            <a:r>
              <a:rPr lang="en-US" sz="2800" dirty="0"/>
              <a:t> : </a:t>
            </a:r>
            <a:r>
              <a:rPr lang="en-US" sz="2800" dirty="0" err="1"/>
              <a:t>Env</a:t>
            </a:r>
            <a:r>
              <a:rPr lang="en-US" sz="2800" dirty="0"/>
              <a:t> x </a:t>
            </a:r>
            <a:r>
              <a:rPr lang="en-US" sz="2800" dirty="0" err="1"/>
              <a:t>Expr</a:t>
            </a:r>
            <a:r>
              <a:rPr lang="en-US" sz="2800" dirty="0"/>
              <a:t> -&gt; </a:t>
            </a:r>
            <a:r>
              <a:rPr lang="en-US" sz="2800" dirty="0" err="1" smtClean="0"/>
              <a:t>Int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compile</a:t>
            </a:r>
            <a:r>
              <a:rPr lang="en-US" sz="2800" dirty="0" smtClean="0"/>
              <a:t>   : </a:t>
            </a:r>
            <a:r>
              <a:rPr lang="en-US" sz="2800" dirty="0" err="1" smtClean="0"/>
              <a:t>Expr</a:t>
            </a:r>
            <a:r>
              <a:rPr lang="en-US" sz="2800" dirty="0" smtClean="0"/>
              <a:t> -&gt; List[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]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exec</a:t>
            </a:r>
            <a:r>
              <a:rPr lang="en-US" sz="2800" dirty="0" smtClean="0"/>
              <a:t>         </a:t>
            </a:r>
            <a:r>
              <a:rPr lang="en-US" sz="2800" dirty="0"/>
              <a:t>: </a:t>
            </a:r>
            <a:r>
              <a:rPr lang="en-US" sz="2800" dirty="0" err="1"/>
              <a:t>Env</a:t>
            </a:r>
            <a:r>
              <a:rPr lang="en-US" sz="2800" dirty="0"/>
              <a:t> x List[</a:t>
            </a:r>
            <a:r>
              <a:rPr lang="en-US" sz="2800" dirty="0" err="1"/>
              <a:t>Bytecode</a:t>
            </a:r>
            <a:r>
              <a:rPr lang="en-US" sz="2800" dirty="0"/>
              <a:t>] -&gt; </a:t>
            </a:r>
            <a:r>
              <a:rPr lang="en-US" sz="2800" dirty="0" err="1"/>
              <a:t>Int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Assume '</a:t>
            </a:r>
            <a:r>
              <a:rPr lang="en-US" sz="2800" dirty="0" err="1" smtClean="0"/>
              <a:t>env</a:t>
            </a:r>
            <a:r>
              <a:rPr lang="en-US" sz="2800" dirty="0" smtClean="0"/>
              <a:t>' in both cases maps </a:t>
            </a:r>
            <a:r>
              <a:rPr lang="en-US" sz="2800" dirty="0" err="1" smtClean="0"/>
              <a:t>var</a:t>
            </a:r>
            <a:r>
              <a:rPr lang="en-US" sz="2800" dirty="0" smtClean="0"/>
              <a:t> names to values.</a:t>
            </a:r>
          </a:p>
          <a:p>
            <a:pPr marL="0" indent="0">
              <a:buNone/>
            </a:pPr>
            <a:r>
              <a:rPr lang="en-US" sz="2800" dirty="0" smtClean="0"/>
              <a:t>With </a:t>
            </a:r>
            <a:r>
              <a:rPr lang="en-US" sz="2800" dirty="0" smtClean="0"/>
              <a:t>much more work, can prove correctness of entire compiler:</a:t>
            </a:r>
          </a:p>
          <a:p>
            <a:pPr marL="0" indent="0">
              <a:buNone/>
            </a:pPr>
            <a:r>
              <a:rPr lang="en-US" sz="2800" dirty="0">
                <a:hlinkClick r:id="rId2" tooltip="http://compcert.inria.fr/compcert-C.html"/>
              </a:rPr>
              <a:t>CompCert - A C Compiler whose Correctness has been Formally Verified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4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/>
              <a:t>)) == </a:t>
            </a:r>
            <a:r>
              <a:rPr lang="en-US" dirty="0" smtClean="0"/>
              <a:t>interpret(</a:t>
            </a:r>
            <a:r>
              <a:rPr lang="en-US" dirty="0" err="1" smtClean="0"/>
              <a:t>env,expr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1386590"/>
            <a:ext cx="8701790" cy="47395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Attempted proof by induction:</a:t>
            </a:r>
          </a:p>
          <a:p>
            <a:pPr marL="0" indent="0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(Times(e1,e2))) == </a:t>
            </a:r>
            <a:br>
              <a:rPr lang="en-US" dirty="0" smtClean="0"/>
            </a:b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(e1) ::: compile(e2) ::: List(`*`)) ==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We need to know something about behavior of intermediate executions.</a:t>
            </a:r>
          </a:p>
          <a:p>
            <a:pPr marL="0" indent="0">
              <a:buNone/>
            </a:pPr>
            <a:r>
              <a:rPr lang="en-US" dirty="0"/>
              <a:t>exec </a:t>
            </a:r>
            <a:r>
              <a:rPr lang="en-US" dirty="0" smtClean="0"/>
              <a:t>    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-&gt; </a:t>
            </a:r>
            <a:r>
              <a:rPr lang="en-US" dirty="0" err="1" smtClean="0"/>
              <a:t>Int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run</a:t>
            </a:r>
            <a:r>
              <a:rPr lang="en-US" dirty="0" smtClean="0"/>
              <a:t>       </a:t>
            </a:r>
            <a:r>
              <a:rPr lang="en-US" dirty="0"/>
              <a:t>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 smtClean="0"/>
              <a:t>] x List[</a:t>
            </a:r>
            <a:r>
              <a:rPr lang="en-US" dirty="0" err="1" smtClean="0"/>
              <a:t>Int</a:t>
            </a:r>
            <a:r>
              <a:rPr lang="en-US" dirty="0" smtClean="0"/>
              <a:t>] -&gt; List[</a:t>
            </a:r>
            <a:r>
              <a:rPr lang="en-US" dirty="0" err="1" smtClean="0"/>
              <a:t>Int</a:t>
            </a:r>
            <a:r>
              <a:rPr lang="en-US" dirty="0" smtClean="0"/>
              <a:t>] 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b="1" dirty="0" smtClean="0">
                <a:solidFill>
                  <a:srgbClr val="008000"/>
                </a:solidFill>
              </a:rPr>
              <a:t>// stack as argument and result</a:t>
            </a:r>
          </a:p>
          <a:p>
            <a:pPr marL="0" indent="0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env,bcodes</a:t>
            </a:r>
            <a:r>
              <a:rPr lang="en-US" dirty="0" smtClean="0"/>
              <a:t>) == </a:t>
            </a:r>
            <a:r>
              <a:rPr lang="en-US" b="1" dirty="0" smtClean="0"/>
              <a:t>run</a:t>
            </a:r>
            <a:r>
              <a:rPr lang="en-US" dirty="0" smtClean="0"/>
              <a:t>(</a:t>
            </a:r>
            <a:r>
              <a:rPr lang="en-US" dirty="0" err="1" smtClean="0"/>
              <a:t>env,bcodes,List</a:t>
            </a:r>
            <a:r>
              <a:rPr lang="en-US" dirty="0" smtClean="0"/>
              <a:t>()).head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run(</a:t>
            </a:r>
            <a:r>
              <a:rPr lang="en-US" dirty="0" err="1" smtClean="0"/>
              <a:t>env,bcodes,stack</a:t>
            </a:r>
            <a:r>
              <a:rPr lang="en-US" dirty="0" smtClean="0"/>
              <a:t>) = </a:t>
            </a:r>
            <a:r>
              <a:rPr lang="en-US" dirty="0" err="1" smtClean="0"/>
              <a:t>newStack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Executing sequence of instructions</a:t>
            </a:r>
          </a:p>
          <a:p>
            <a:pPr marL="0" indent="0">
              <a:buNone/>
            </a:pPr>
            <a:r>
              <a:rPr lang="en-US" sz="2400" b="1" dirty="0" smtClean="0"/>
              <a:t>	run</a:t>
            </a:r>
            <a:r>
              <a:rPr lang="en-US" sz="2400" dirty="0" smtClean="0"/>
              <a:t> : </a:t>
            </a:r>
            <a:r>
              <a:rPr lang="en-US" sz="2400" dirty="0" err="1"/>
              <a:t>Env</a:t>
            </a:r>
            <a:r>
              <a:rPr lang="en-US" sz="2400" dirty="0"/>
              <a:t> x List[</a:t>
            </a:r>
            <a:r>
              <a:rPr lang="en-US" sz="2400" dirty="0" err="1"/>
              <a:t>Bytecode</a:t>
            </a:r>
            <a:r>
              <a:rPr lang="en-US" sz="2400" dirty="0"/>
              <a:t>] x List[</a:t>
            </a:r>
            <a:r>
              <a:rPr lang="en-US" sz="2400" dirty="0" err="1"/>
              <a:t>Int</a:t>
            </a:r>
            <a:r>
              <a:rPr lang="en-US" sz="2400" dirty="0"/>
              <a:t>] -&gt; List[</a:t>
            </a:r>
            <a:r>
              <a:rPr lang="en-US" sz="2400" dirty="0" err="1"/>
              <a:t>Int</a:t>
            </a:r>
            <a:r>
              <a:rPr lang="en-US" sz="2400" dirty="0"/>
              <a:t>]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Stack grows to the right, top of the stack is last element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Byte codes are consumed from left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Definition of run is such that </a:t>
            </a:r>
          </a:p>
          <a:p>
            <a:r>
              <a:rPr lang="en-US" sz="2400" dirty="0" smtClean="0"/>
              <a:t>run (</a:t>
            </a:r>
            <a:r>
              <a:rPr lang="en-US" sz="2400" dirty="0" err="1" smtClean="0"/>
              <a:t>env</a:t>
            </a:r>
            <a:r>
              <a:rPr lang="en-US" sz="2400" dirty="0" smtClean="0"/>
              <a:t>,`*` :: L, S ::: List(x1, x2)) == run(</a:t>
            </a:r>
            <a:r>
              <a:rPr lang="en-US" sz="2400" dirty="0" err="1" smtClean="0"/>
              <a:t>env,L</a:t>
            </a:r>
            <a:r>
              <a:rPr lang="en-US" sz="2400" dirty="0" smtClean="0"/>
              <a:t>, S:::List(x1*x2))</a:t>
            </a:r>
          </a:p>
          <a:p>
            <a:r>
              <a:rPr lang="en-US" sz="2400" dirty="0"/>
              <a:t>run (</a:t>
            </a:r>
            <a:r>
              <a:rPr lang="en-US" sz="2400" dirty="0" err="1"/>
              <a:t>env</a:t>
            </a:r>
            <a:r>
              <a:rPr lang="en-US" sz="2400" dirty="0" smtClean="0"/>
              <a:t>,`+` </a:t>
            </a:r>
            <a:r>
              <a:rPr lang="en-US" sz="2400" dirty="0"/>
              <a:t>:: L, S ::: List(x1, x2)) == run(</a:t>
            </a:r>
            <a:r>
              <a:rPr lang="en-US" sz="2400" dirty="0" err="1"/>
              <a:t>env,L</a:t>
            </a:r>
            <a:r>
              <a:rPr lang="en-US" sz="2400" dirty="0"/>
              <a:t>, S:::</a:t>
            </a:r>
            <a:r>
              <a:rPr lang="en-US" sz="2400" dirty="0" smtClean="0"/>
              <a:t>List(x1+x2</a:t>
            </a:r>
            <a:r>
              <a:rPr lang="en-US" sz="2400" dirty="0"/>
              <a:t>))</a:t>
            </a:r>
            <a:endParaRPr lang="en-US" sz="2400" dirty="0" smtClean="0"/>
          </a:p>
          <a:p>
            <a:r>
              <a:rPr lang="en-US" sz="2400" dirty="0" smtClean="0"/>
              <a:t>run(</a:t>
            </a:r>
            <a:r>
              <a:rPr lang="en-US" sz="2400" dirty="0" err="1" smtClean="0"/>
              <a:t>env,ILoad</a:t>
            </a:r>
            <a:r>
              <a:rPr lang="en-US" sz="2400" dirty="0" smtClean="0"/>
              <a:t>(n) :: L, S) == run(</a:t>
            </a:r>
            <a:r>
              <a:rPr lang="en-US" sz="2400" dirty="0" err="1" smtClean="0"/>
              <a:t>env,L</a:t>
            </a:r>
            <a:r>
              <a:rPr lang="en-US" sz="2400" dirty="0" smtClean="0"/>
              <a:t>, S:::List(env(n)))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By induction one shows:</a:t>
            </a:r>
          </a:p>
          <a:p>
            <a:r>
              <a:rPr lang="en-US" sz="2400" dirty="0"/>
              <a:t>run (env,L1 ::: L2,S) == run(env,L2,  run(env,L1,S</a:t>
            </a:r>
            <a:r>
              <a:rPr lang="en-US" sz="2400" dirty="0" smtClean="0"/>
              <a:t>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execute instructions L1, then execute L2 on the result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21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correctness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36898" cy="28836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exec     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-&gt; </a:t>
            </a:r>
            <a:r>
              <a:rPr lang="en-US" dirty="0" err="1" smtClean="0"/>
              <a:t>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run</a:t>
            </a:r>
            <a:r>
              <a:rPr lang="en-US" dirty="0"/>
              <a:t>       : </a:t>
            </a:r>
            <a:r>
              <a:rPr lang="en-US" dirty="0" err="1"/>
              <a:t>Env</a:t>
            </a:r>
            <a:r>
              <a:rPr lang="en-US" dirty="0"/>
              <a:t> x List[</a:t>
            </a:r>
            <a:r>
              <a:rPr lang="en-US" dirty="0" err="1"/>
              <a:t>Bytecode</a:t>
            </a:r>
            <a:r>
              <a:rPr lang="en-US" dirty="0"/>
              <a:t>] x List[</a:t>
            </a:r>
            <a:r>
              <a:rPr lang="en-US" dirty="0" err="1"/>
              <a:t>Int</a:t>
            </a:r>
            <a:r>
              <a:rPr lang="en-US" dirty="0"/>
              <a:t>] -&gt; List[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Old </a:t>
            </a:r>
            <a:r>
              <a:rPr lang="en-US" dirty="0">
                <a:solidFill>
                  <a:srgbClr val="0070C0"/>
                </a:solidFill>
              </a:rPr>
              <a:t>condition:</a:t>
            </a:r>
          </a:p>
          <a:p>
            <a:pPr marL="0" indent="0" algn="ctr">
              <a:buNone/>
            </a:pPr>
            <a:r>
              <a:rPr lang="en-US" dirty="0" smtClean="0"/>
              <a:t>exec(</a:t>
            </a:r>
            <a:r>
              <a:rPr lang="en-US" dirty="0" err="1" smtClean="0"/>
              <a:t>env,compile</a:t>
            </a:r>
            <a:r>
              <a:rPr lang="en-US" dirty="0" smtClean="0"/>
              <a:t>(</a:t>
            </a:r>
            <a:r>
              <a:rPr lang="en-US" dirty="0" err="1" smtClean="0"/>
              <a:t>expr</a:t>
            </a:r>
            <a:r>
              <a:rPr lang="en-US" dirty="0"/>
              <a:t>)) == interpret(</a:t>
            </a:r>
            <a:r>
              <a:rPr lang="en-US" dirty="0" err="1"/>
              <a:t>env,expr</a:t>
            </a:r>
            <a:r>
              <a:rPr lang="en-US" dirty="0"/>
              <a:t>)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New condition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30" y="4434378"/>
            <a:ext cx="863433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run(</a:t>
            </a:r>
            <a:r>
              <a:rPr lang="en-US" sz="2800" kern="0" dirty="0" err="1" smtClean="0">
                <a:solidFill>
                  <a:srgbClr val="000000"/>
                </a:solidFill>
                <a:latin typeface="Calibri" pitchFamily="34" charset="0"/>
              </a:rPr>
              <a:t>env,compile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800" kern="0" dirty="0" err="1" smtClean="0">
                <a:solidFill>
                  <a:srgbClr val="000000"/>
                </a:solidFill>
                <a:latin typeface="Calibri" pitchFamily="34" charset="0"/>
              </a:rPr>
              <a:t>expr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),S) </a:t>
            </a:r>
            <a:r>
              <a:rPr lang="en-US" sz="2800" kern="0" dirty="0">
                <a:solidFill>
                  <a:srgbClr val="000000"/>
                </a:solidFill>
                <a:latin typeface="Calibri" pitchFamily="34" charset="0"/>
              </a:rPr>
              <a:t>== </a:t>
            </a: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S:::List(interpret(env,expr))</a:t>
            </a:r>
          </a:p>
          <a:p>
            <a:pPr lvl="0" eaLnBrk="0" hangingPunct="0">
              <a:spcBef>
                <a:spcPct val="20000"/>
              </a:spcBef>
            </a:pPr>
            <a:endParaRPr lang="en-US" sz="2800" kern="0" dirty="0">
              <a:solidFill>
                <a:srgbClr val="00000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for short (T - table), [x] denotes List(x)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Calibri" pitchFamily="34" charset="0"/>
              </a:rPr>
              <a:t>run(T,C(e),S) == S:::[I(T,e)]</a:t>
            </a:r>
            <a:endParaRPr lang="en-US" sz="2800" kern="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738" y="5400645"/>
            <a:ext cx="3918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Java Virtual Machine (JVM)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38153" y="343049"/>
            <a:ext cx="191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Your Project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517287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519175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512991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Proof of one case of </a:t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run(T,C(e</a:t>
            </a:r>
            <a:r>
              <a:rPr lang="en-US" dirty="0">
                <a:solidFill>
                  <a:srgbClr val="000000"/>
                </a:solidFill>
              </a:rPr>
              <a:t>),S) == S:::[I(T,e</a:t>
            </a:r>
            <a:r>
              <a:rPr lang="en-US" dirty="0" smtClean="0">
                <a:solidFill>
                  <a:srgbClr val="000000"/>
                </a:solidFill>
              </a:rPr>
              <a:t>)]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6" y="2070599"/>
            <a:ext cx="8536898" cy="28836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run(T,C(</a:t>
            </a:r>
            <a:r>
              <a:rPr lang="en-US" dirty="0" err="1" smtClean="0">
                <a:solidFill>
                  <a:srgbClr val="000000"/>
                </a:solidFill>
              </a:rPr>
              <a:t>Mul</a:t>
            </a:r>
            <a:r>
              <a:rPr lang="en-US" dirty="0" smtClean="0">
                <a:solidFill>
                  <a:srgbClr val="000000"/>
                </a:solidFill>
              </a:rPr>
              <a:t>(e1,e2)),</a:t>
            </a:r>
            <a:r>
              <a:rPr lang="en-US" dirty="0">
                <a:solidFill>
                  <a:srgbClr val="000000"/>
                </a:solidFill>
              </a:rPr>
              <a:t>S) </a:t>
            </a:r>
            <a:r>
              <a:rPr lang="en-US" dirty="0" smtClean="0">
                <a:solidFill>
                  <a:srgbClr val="000000"/>
                </a:solidFill>
              </a:rPr>
              <a:t>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run(T,C(e1):::C(e2):::[`*`],S)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run(T,[`*`], run(T,e2, run(T,e1,S) ))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</a:t>
            </a:r>
            <a:r>
              <a:rPr lang="en-US" dirty="0">
                <a:solidFill>
                  <a:srgbClr val="000000"/>
                </a:solidFill>
              </a:rPr>
              <a:t>,[`*`], run(T,e2, </a:t>
            </a:r>
            <a:r>
              <a:rPr lang="en-US" dirty="0" smtClean="0">
                <a:solidFill>
                  <a:srgbClr val="000000"/>
                </a:solidFill>
              </a:rPr>
              <a:t>S:::[I(T,e1)]) )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run(T</a:t>
            </a:r>
            <a:r>
              <a:rPr lang="en-US" dirty="0">
                <a:solidFill>
                  <a:srgbClr val="000000"/>
                </a:solidFill>
              </a:rPr>
              <a:t>,[`*`],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:::[I(T,e1</a:t>
            </a:r>
            <a:r>
              <a:rPr lang="en-US" dirty="0" smtClean="0">
                <a:solidFill>
                  <a:srgbClr val="000000"/>
                </a:solidFill>
              </a:rPr>
              <a:t>),I(T,e2)]) </a:t>
            </a:r>
            <a:r>
              <a:rPr lang="en-US" dirty="0">
                <a:solidFill>
                  <a:srgbClr val="000000"/>
                </a:solidFill>
              </a:rPr>
              <a:t>==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S:::[I(T,e1) * I(T,e2)] ==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:::[</a:t>
            </a:r>
            <a:r>
              <a:rPr lang="en-US" dirty="0" smtClean="0">
                <a:solidFill>
                  <a:srgbClr val="000000"/>
                </a:solidFill>
              </a:rPr>
              <a:t>I(T,Mul(e1,e2)]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4444067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javac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771966"/>
            <a:ext cx="1661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avap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41484" y="3668955"/>
            <a:ext cx="20935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Phase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after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 checking: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emits such bytecode instructions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6882" y="5849257"/>
            <a:ext cx="4811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Guess what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each JVM instruction for the highlighted expression does.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Stack Machine: High-Level Machine Code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16015" y="1286482"/>
            <a:ext cx="4982096" cy="4170373"/>
            <a:chOff x="3916015" y="1286482"/>
            <a:chExt cx="4982096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4894729" y="2353337"/>
              <a:ext cx="1309926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16015" y="1286482"/>
              <a:ext cx="4982096" cy="4170373"/>
              <a:chOff x="3916015" y="1286482"/>
              <a:chExt cx="4982096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16015" y="1978980"/>
                <a:ext cx="2288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program counter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40155" y="5241390"/>
            <a:ext cx="5135119" cy="1310529"/>
            <a:chOff x="3540155" y="5241390"/>
            <a:chExt cx="5135119" cy="13105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40155" y="5241390"/>
              <a:ext cx="386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local variable memory (slots):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8899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16953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882742" y="6304116"/>
            <a:ext cx="2633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Let us step through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643276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4426257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4017321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94861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38553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29617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21718</TotalTime>
  <Words>2380</Words>
  <Application>Microsoft Office PowerPoint</Application>
  <PresentationFormat>On-screen Show (4:3)</PresentationFormat>
  <Paragraphs>740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Courier New</vt:lpstr>
      <vt:lpstr>Arial Unicode MS</vt:lpstr>
      <vt:lpstr>Wingdings</vt:lpstr>
      <vt:lpstr>Default Design</vt:lpstr>
      <vt:lpstr>Code Generation Introduction</vt:lpstr>
      <vt:lpstr>PowerPoint Presentation</vt:lpstr>
      <vt:lpstr>Example: gcc</vt:lpstr>
      <vt:lpstr>LLVM: Another Interesting C Compiler</vt:lpstr>
      <vt:lpstr>PowerPoint Presentation</vt:lpstr>
      <vt:lpstr>javac example</vt:lpstr>
      <vt:lpstr>Stack Machine: High-Level Machine Code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Instructions in JVM</vt:lpstr>
      <vt:lpstr>Stack Machine Simulator</vt:lpstr>
      <vt:lpstr>Stack Machine Simulator: Moving Data</vt:lpstr>
      <vt:lpstr>Actual Java Virtual Machine</vt:lpstr>
      <vt:lpstr>Selected Instructions</vt:lpstr>
      <vt:lpstr>PowerPoint Presentation</vt:lpstr>
      <vt:lpstr>Example: Twice</vt:lpstr>
      <vt:lpstr>Example: Area</vt:lpstr>
      <vt:lpstr>What Instructions Operate on</vt:lpstr>
      <vt:lpstr>CAFEBABE</vt:lpstr>
      <vt:lpstr>Towards Compiling Expressions: Prefix, Infix, and Postfix Notation</vt:lpstr>
      <vt:lpstr>Overview of Prefix, Infix, Postfix</vt:lpstr>
      <vt:lpstr>Expressions in Different Notation</vt:lpstr>
      <vt:lpstr>Convert into Prefix and Postfix</vt:lpstr>
      <vt:lpstr>Compare Notation and Trees</vt:lpstr>
      <vt:lpstr>Simple Expressions and Tokens</vt:lpstr>
      <vt:lpstr>Printing Trees into Lists of Tokens</vt:lpstr>
      <vt:lpstr>LISP: Language with Prefix Notation</vt:lpstr>
      <vt:lpstr>PostScript: Language using Postfix</vt:lpstr>
      <vt:lpstr>A PostScript Program</vt:lpstr>
      <vt:lpstr>If we send it to printer (or run GhostView viewer gv) we get</vt:lpstr>
      <vt:lpstr>Why postfix? Can evaluate it using stack</vt:lpstr>
      <vt:lpstr>Evaluating Infix Needs Recursion</vt:lpstr>
      <vt:lpstr>Compiling Expressions</vt:lpstr>
      <vt:lpstr>Expression, Tree, Postfix, Code</vt:lpstr>
      <vt:lpstr>Show Tree, Postfix, Code</vt:lpstr>
      <vt:lpstr>“Printing” Trees into Bytecodes</vt:lpstr>
      <vt:lpstr>Local Variables</vt:lpstr>
      <vt:lpstr>Global Variables and Fields</vt:lpstr>
      <vt:lpstr>Factorial Example</vt:lpstr>
      <vt:lpstr>Correctness</vt:lpstr>
      <vt:lpstr>exec(env,compile(expr)) == interpret(env,expr)</vt:lpstr>
      <vt:lpstr>run(env,bcodes,stack) = newStack</vt:lpstr>
      <vt:lpstr>New correctness condition</vt:lpstr>
      <vt:lpstr>PowerPoint Presentation</vt:lpstr>
      <vt:lpstr>Proof of one case of  run(T,C(e),S) == S:::[I(T,e)]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2906</cp:revision>
  <dcterms:created xsi:type="dcterms:W3CDTF">2005-06-07T20:03:32Z</dcterms:created>
  <dcterms:modified xsi:type="dcterms:W3CDTF">2013-11-04T09:05:07Z</dcterms:modified>
</cp:coreProperties>
</file>