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4" r:id="rId4"/>
    <p:sldId id="264" r:id="rId5"/>
    <p:sldId id="261" r:id="rId6"/>
    <p:sldId id="262" r:id="rId7"/>
    <p:sldId id="267" r:id="rId8"/>
    <p:sldId id="263" r:id="rId9"/>
    <p:sldId id="268" r:id="rId10"/>
    <p:sldId id="269" r:id="rId11"/>
    <p:sldId id="270" r:id="rId12"/>
    <p:sldId id="275" r:id="rId13"/>
    <p:sldId id="276" r:id="rId14"/>
    <p:sldId id="277" r:id="rId15"/>
    <p:sldId id="271" r:id="rId16"/>
    <p:sldId id="273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48" autoAdjust="0"/>
  </p:normalViewPr>
  <p:slideViewPr>
    <p:cSldViewPr snapToGrid="0" showGuides="1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8464D-5386-4181-B737-4A77DA4B882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933F4-3486-43BA-9318-3806712FC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22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Not uncommon to have O(10K)</a:t>
            </a:r>
            <a:r>
              <a:rPr lang="en-US" baseline="0" dirty="0" smtClean="0"/>
              <a:t> variables.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933F4-3486-43BA-9318-3806712FCF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03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baseline="0" dirty="0" smtClean="0"/>
              <a:t> Millions of clauses not uncommon.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933F4-3486-43BA-9318-3806712FCF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24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933F4-3486-43BA-9318-3806712FCF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10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A4C-132A-4DB1-BBAF-166DBD039D2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F9AE-4E2B-4080-92FD-1F182140D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7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A4C-132A-4DB1-BBAF-166DBD039D2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F9AE-4E2B-4080-92FD-1F182140D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5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A4C-132A-4DB1-BBAF-166DBD039D2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F9AE-4E2B-4080-92FD-1F182140D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5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A4C-132A-4DB1-BBAF-166DBD039D2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F9AE-4E2B-4080-92FD-1F182140D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2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A4C-132A-4DB1-BBAF-166DBD039D2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F9AE-4E2B-4080-92FD-1F182140D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8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A4C-132A-4DB1-BBAF-166DBD039D2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F9AE-4E2B-4080-92FD-1F182140D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8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A4C-132A-4DB1-BBAF-166DBD039D2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F9AE-4E2B-4080-92FD-1F182140D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8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A4C-132A-4DB1-BBAF-166DBD039D2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F9AE-4E2B-4080-92FD-1F182140D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8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A4C-132A-4DB1-BBAF-166DBD039D2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F9AE-4E2B-4080-92FD-1F182140D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7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A4C-132A-4DB1-BBAF-166DBD039D2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F9AE-4E2B-4080-92FD-1F182140D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3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1A4C-132A-4DB1-BBAF-166DBD039D2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F9AE-4E2B-4080-92FD-1F182140D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8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31A4C-132A-4DB1-BBAF-166DBD039D2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7F9AE-4E2B-4080-92FD-1F182140D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5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regb/scaboli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Boolean Satisfiability</a:t>
            </a:r>
            <a:br>
              <a:rPr lang="en-US" dirty="0" smtClean="0"/>
            </a:br>
            <a:r>
              <a:rPr lang="en-US" dirty="0" smtClean="0"/>
              <a:t>and SAT Solvers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SAV, March 18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</a:p>
        </p:txBody>
      </p:sp>
    </p:spTree>
    <p:extLst>
      <p:ext uri="{BB962C8B-B14F-4D97-AF65-F5344CB8AC3E}">
        <p14:creationId xmlns:p14="http://schemas.microsoft.com/office/powerpoint/2010/main" val="407083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Constraint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111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“</a:t>
            </a:r>
            <a:r>
              <a:rPr lang="en-US" i="1" dirty="0" smtClean="0"/>
              <a:t>When all but one literal are falsified, it becomes implied.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1623" y="2443861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∧</a:t>
            </a:r>
            <a:r>
              <a:rPr lang="en-US" sz="3000" dirty="0" smtClean="0"/>
              <a:t> (</a:t>
            </a:r>
            <a:r>
              <a:rPr lang="en-US" sz="3000" dirty="0" smtClean="0">
                <a:solidFill>
                  <a:schemeClr val="bg1"/>
                </a:solidFill>
              </a:rPr>
              <a:t> ¬a ∨ ¬</a:t>
            </a:r>
            <a:r>
              <a:rPr lang="en-US" sz="3000" dirty="0" smtClean="0"/>
              <a:t>b ∨ ¬c )</a:t>
            </a:r>
          </a:p>
          <a:p>
            <a:r>
              <a:rPr lang="en-US" sz="3000" dirty="0" smtClean="0"/>
              <a:t>∧ ( ¬a ∨ </a:t>
            </a:r>
            <a:r>
              <a:rPr lang="en-US" sz="3000" dirty="0" smtClean="0">
                <a:solidFill>
                  <a:schemeClr val="bg1"/>
                </a:solidFill>
              </a:rPr>
              <a:t>¬</a:t>
            </a:r>
            <a:r>
              <a:rPr lang="en-US" sz="3000" dirty="0" smtClean="0"/>
              <a:t>b ∨ </a:t>
            </a:r>
            <a:r>
              <a:rPr lang="en-US" sz="3000" dirty="0" smtClean="0">
                <a:solidFill>
                  <a:schemeClr val="bg1"/>
                </a:solidFill>
              </a:rPr>
              <a:t>¬</a:t>
            </a:r>
            <a:r>
              <a:rPr lang="en-US" sz="3000" dirty="0" smtClean="0"/>
              <a:t>c )</a:t>
            </a:r>
          </a:p>
          <a:p>
            <a:r>
              <a:rPr lang="en-US" sz="3000" dirty="0" smtClean="0"/>
              <a:t>∧ ( ¬a ∨ ¬b </a:t>
            </a:r>
            <a:r>
              <a:rPr lang="en-US" sz="3000" dirty="0" smtClean="0">
                <a:solidFill>
                  <a:schemeClr val="bg1"/>
                </a:solidFill>
              </a:rPr>
              <a:t>∨ ¬c </a:t>
            </a:r>
            <a:r>
              <a:rPr lang="en-US" sz="3000" dirty="0" smtClean="0"/>
              <a:t>)</a:t>
            </a:r>
          </a:p>
        </p:txBody>
      </p:sp>
      <p:sp>
        <p:nvSpPr>
          <p:cNvPr id="5" name="Oval 4"/>
          <p:cNvSpPr/>
          <p:nvPr/>
        </p:nvSpPr>
        <p:spPr>
          <a:xfrm>
            <a:off x="6098823" y="269786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13023" y="393431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84623" y="393431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86073" y="517077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11573" y="517077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853894" y="6407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43751" y="6407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987573" y="3045755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643108" y="3027641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¬a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328908" y="4257057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¬b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902223" y="5555553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¬c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57323" y="4302443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b</a:t>
            </a:r>
            <a:endParaRPr lang="en-US" sz="3000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3787423" y="5535567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c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5565423" y="2946305"/>
            <a:ext cx="533400" cy="8915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489223" y="4173125"/>
            <a:ext cx="196850" cy="883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832123" y="5417725"/>
            <a:ext cx="97971" cy="825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251223" y="2946305"/>
            <a:ext cx="533400" cy="8915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6587773" y="4173125"/>
            <a:ext cx="273050" cy="883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6419951" y="5417725"/>
            <a:ext cx="167822" cy="825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64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6" grpId="0" animBg="1"/>
      <p:bldP spid="17" grpId="0" animBg="1"/>
      <p:bldP spid="24" grpId="0"/>
      <p:bldP spid="39" grpId="0"/>
      <p:bldP spid="40" grpId="0"/>
      <p:bldP spid="41" grpId="0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Two-watched-literal Scheme for BCP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BCP can cut the search tree dramatically…</a:t>
            </a:r>
          </a:p>
          <a:p>
            <a:pPr algn="just"/>
            <a:r>
              <a:rPr lang="en-US" dirty="0" smtClean="0"/>
              <a:t>…but checking each clause for potential implications is expensive.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Observation: as long as at least two literals in a clause are “not false”, that clause does not imply any new literal.</a:t>
            </a:r>
          </a:p>
          <a:p>
            <a:pPr algn="just"/>
            <a:r>
              <a:rPr lang="en-US" dirty="0" smtClean="0"/>
              <a:t>Idea: for each clause, try to maintain that invariant.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54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Cutting Deeper: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Idea: compute new clauses that are logically implied, and that may trigger more BCP.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Use an </a:t>
            </a:r>
            <a:r>
              <a:rPr lang="en-US" i="1" dirty="0" smtClean="0"/>
              <a:t>implication graph</a:t>
            </a:r>
            <a:r>
              <a:rPr lang="en-US" dirty="0" smtClean="0"/>
              <a:t>. When a conflict is derived, look for a </a:t>
            </a:r>
            <a:r>
              <a:rPr lang="en-US" i="1" dirty="0" smtClean="0"/>
              <a:t>small explanation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09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6442" y="963142"/>
            <a:ext cx="2895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∧</a:t>
            </a:r>
            <a:r>
              <a:rPr lang="en-US" sz="2200" dirty="0" smtClean="0"/>
              <a:t>  (a   ∨   d)</a:t>
            </a:r>
          </a:p>
          <a:p>
            <a:r>
              <a:rPr lang="en-US" sz="2200" dirty="0" smtClean="0"/>
              <a:t>∧  (a   ∨ ¬c ∨ ¬h)</a:t>
            </a:r>
          </a:p>
          <a:p>
            <a:r>
              <a:rPr lang="en-US" sz="2200" dirty="0" smtClean="0"/>
              <a:t>∧  (a   ∨   h ∨ ¬m)</a:t>
            </a:r>
          </a:p>
          <a:p>
            <a:r>
              <a:rPr lang="en-US" sz="2200" dirty="0" smtClean="0"/>
              <a:t>∧  (b   ∨   k)</a:t>
            </a:r>
          </a:p>
          <a:p>
            <a:r>
              <a:rPr lang="en-US" sz="2200" dirty="0" smtClean="0"/>
              <a:t>∧  (¬g ∨ ¬c  ∨   </a:t>
            </a:r>
            <a:r>
              <a:rPr lang="en-US" sz="2200" dirty="0" err="1" smtClean="0"/>
              <a:t>i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∧  (¬g ∨   h  ∨ ¬</a:t>
            </a:r>
            <a:r>
              <a:rPr lang="en-US" sz="2200" dirty="0" err="1" smtClean="0"/>
              <a:t>i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∧  (g   ∨   h  ∨ ¬j)</a:t>
            </a:r>
          </a:p>
          <a:p>
            <a:r>
              <a:rPr lang="en-US" sz="2200" dirty="0" smtClean="0"/>
              <a:t>∧  (g   ∨   j   ∨ ¬m)</a:t>
            </a:r>
          </a:p>
        </p:txBody>
      </p:sp>
      <p:sp>
        <p:nvSpPr>
          <p:cNvPr id="6" name="Oval 5"/>
          <p:cNvSpPr/>
          <p:nvPr/>
        </p:nvSpPr>
        <p:spPr>
          <a:xfrm>
            <a:off x="6939200" y="11443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23391" y="194303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Group 119"/>
          <p:cNvGrpSpPr/>
          <p:nvPr/>
        </p:nvGrpSpPr>
        <p:grpSpPr>
          <a:xfrm>
            <a:off x="7082082" y="1288136"/>
            <a:ext cx="801691" cy="546102"/>
            <a:chOff x="7082082" y="1288136"/>
            <a:chExt cx="801691" cy="546102"/>
          </a:xfrm>
        </p:grpSpPr>
        <p:sp>
          <p:nvSpPr>
            <p:cNvPr id="5" name="TextBox 4"/>
            <p:cNvSpPr txBox="1"/>
            <p:nvPr/>
          </p:nvSpPr>
          <p:spPr>
            <a:xfrm>
              <a:off x="7423391" y="1288136"/>
              <a:ext cx="46038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¬a</a:t>
              </a:r>
              <a:endParaRPr lang="en-US" sz="22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7082082" y="1322110"/>
              <a:ext cx="341309" cy="51212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2" name="Oval 11"/>
          <p:cNvSpPr/>
          <p:nvPr/>
        </p:nvSpPr>
        <p:spPr>
          <a:xfrm rot="20100973">
            <a:off x="1362787" y="966106"/>
            <a:ext cx="482600" cy="41497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726628" y="129671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, d</a:t>
            </a:r>
            <a:endParaRPr lang="en-US" sz="22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509591" y="4636829"/>
            <a:ext cx="460382" cy="583287"/>
            <a:chOff x="509591" y="4937085"/>
            <a:chExt cx="460382" cy="583287"/>
          </a:xfrm>
        </p:grpSpPr>
        <p:sp>
          <p:nvSpPr>
            <p:cNvPr id="14" name="Oval 13"/>
            <p:cNvSpPr/>
            <p:nvPr/>
          </p:nvSpPr>
          <p:spPr>
            <a:xfrm>
              <a:off x="663582" y="5367972"/>
              <a:ext cx="152400" cy="1524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9591" y="4937085"/>
              <a:ext cx="46038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¬a</a:t>
              </a:r>
              <a:endParaRPr lang="en-US" sz="2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228403" y="4079847"/>
            <a:ext cx="332142" cy="556981"/>
            <a:chOff x="1508333" y="4721641"/>
            <a:chExt cx="332142" cy="556981"/>
          </a:xfrm>
        </p:grpSpPr>
        <p:sp>
          <p:nvSpPr>
            <p:cNvPr id="16" name="TextBox 15"/>
            <p:cNvSpPr txBox="1"/>
            <p:nvPr/>
          </p:nvSpPr>
          <p:spPr>
            <a:xfrm>
              <a:off x="1508333" y="4721641"/>
              <a:ext cx="33214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d</a:t>
              </a:r>
              <a:endParaRPr lang="en-US" sz="22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1633460" y="5126222"/>
              <a:ext cx="152400" cy="1524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 flipV="1">
            <a:off x="969973" y="4636829"/>
            <a:ext cx="383557" cy="430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/>
          <p:cNvGrpSpPr/>
          <p:nvPr/>
        </p:nvGrpSpPr>
        <p:grpSpPr>
          <a:xfrm>
            <a:off x="6012961" y="2074432"/>
            <a:ext cx="1410430" cy="809778"/>
            <a:chOff x="6012961" y="2074432"/>
            <a:chExt cx="1410430" cy="809778"/>
          </a:xfrm>
        </p:grpSpPr>
        <p:sp>
          <p:nvSpPr>
            <p:cNvPr id="8" name="Oval 7"/>
            <p:cNvSpPr/>
            <p:nvPr/>
          </p:nvSpPr>
          <p:spPr>
            <a:xfrm>
              <a:off x="7005882" y="273181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7158283" y="2198368"/>
              <a:ext cx="265108" cy="43672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012961" y="2074432"/>
              <a:ext cx="3032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c</a:t>
              </a:r>
              <a:endParaRPr lang="en-US" sz="2200" dirty="0"/>
            </a:p>
          </p:txBody>
        </p:sp>
      </p:grpSp>
      <p:sp>
        <p:nvSpPr>
          <p:cNvPr id="25" name="Oval 24"/>
          <p:cNvSpPr/>
          <p:nvPr/>
        </p:nvSpPr>
        <p:spPr>
          <a:xfrm rot="20100973">
            <a:off x="1821542" y="1336421"/>
            <a:ext cx="482600" cy="41497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133968" y="2074431"/>
            <a:ext cx="6365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, ¬</a:t>
            </a:r>
            <a:r>
              <a:rPr lang="en-US" sz="2200" dirty="0"/>
              <a:t>h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654718" y="4782892"/>
            <a:ext cx="303288" cy="542343"/>
            <a:chOff x="1173078" y="5676339"/>
            <a:chExt cx="303288" cy="542343"/>
          </a:xfrm>
        </p:grpSpPr>
        <p:sp>
          <p:nvSpPr>
            <p:cNvPr id="27" name="Oval 26"/>
            <p:cNvSpPr/>
            <p:nvPr/>
          </p:nvSpPr>
          <p:spPr>
            <a:xfrm>
              <a:off x="1260397" y="6066282"/>
              <a:ext cx="152400" cy="1524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73078" y="5676339"/>
              <a:ext cx="3032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c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369198" y="5250250"/>
            <a:ext cx="473206" cy="532487"/>
            <a:chOff x="2229588" y="5501648"/>
            <a:chExt cx="473206" cy="532487"/>
          </a:xfrm>
        </p:grpSpPr>
        <p:sp>
          <p:nvSpPr>
            <p:cNvPr id="29" name="TextBox 28"/>
            <p:cNvSpPr txBox="1"/>
            <p:nvPr/>
          </p:nvSpPr>
          <p:spPr>
            <a:xfrm>
              <a:off x="2229588" y="5501648"/>
              <a:ext cx="47320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¬h</a:t>
              </a:r>
              <a:endParaRPr lang="en-US" sz="2200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2434379" y="5881735"/>
              <a:ext cx="152400" cy="1524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>
            <a:off x="969973" y="5220116"/>
            <a:ext cx="1456089" cy="486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857883" y="5313564"/>
            <a:ext cx="610203" cy="3167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 rot="20100973">
            <a:off x="1878406" y="1638949"/>
            <a:ext cx="482600" cy="41497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559328" y="2090351"/>
            <a:ext cx="9402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, ¬m</a:t>
            </a:r>
            <a:endParaRPr lang="en-US" sz="22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2468086" y="6216112"/>
            <a:ext cx="551754" cy="507087"/>
            <a:chOff x="2204188" y="5527048"/>
            <a:chExt cx="551754" cy="507087"/>
          </a:xfrm>
        </p:grpSpPr>
        <p:sp>
          <p:nvSpPr>
            <p:cNvPr id="48" name="TextBox 47"/>
            <p:cNvSpPr txBox="1"/>
            <p:nvPr/>
          </p:nvSpPr>
          <p:spPr>
            <a:xfrm>
              <a:off x="2204188" y="5527048"/>
              <a:ext cx="55175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¬m</a:t>
              </a:r>
              <a:endParaRPr lang="en-US" sz="2200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2434379" y="5881735"/>
              <a:ext cx="152400" cy="1524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1" name="Straight Arrow Connector 50"/>
          <p:cNvCxnSpPr/>
          <p:nvPr/>
        </p:nvCxnSpPr>
        <p:spPr>
          <a:xfrm>
            <a:off x="905066" y="5313697"/>
            <a:ext cx="1565528" cy="12571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650189" y="5883462"/>
            <a:ext cx="0" cy="4411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>
            <a:off x="7158283" y="2808010"/>
            <a:ext cx="801742" cy="787400"/>
            <a:chOff x="7158283" y="2808010"/>
            <a:chExt cx="801742" cy="787400"/>
          </a:xfrm>
        </p:grpSpPr>
        <p:sp>
          <p:nvSpPr>
            <p:cNvPr id="9" name="Oval 8"/>
            <p:cNvSpPr/>
            <p:nvPr/>
          </p:nvSpPr>
          <p:spPr>
            <a:xfrm>
              <a:off x="7612300" y="344301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>
              <a:off x="7158283" y="2915057"/>
              <a:ext cx="417508" cy="4297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7423340" y="2808010"/>
              <a:ext cx="5366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¬b</a:t>
              </a:r>
              <a:endParaRPr lang="en-US" sz="2200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526450" y="4633273"/>
            <a:ext cx="473206" cy="542343"/>
            <a:chOff x="1100508" y="5676339"/>
            <a:chExt cx="473206" cy="542343"/>
          </a:xfrm>
        </p:grpSpPr>
        <p:sp>
          <p:nvSpPr>
            <p:cNvPr id="60" name="Oval 59"/>
            <p:cNvSpPr/>
            <p:nvPr/>
          </p:nvSpPr>
          <p:spPr>
            <a:xfrm>
              <a:off x="1260397" y="6066282"/>
              <a:ext cx="152400" cy="1524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100508" y="5676339"/>
              <a:ext cx="47320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¬b</a:t>
              </a:r>
              <a:endParaRPr lang="en-US" sz="2200" dirty="0"/>
            </a:p>
          </p:txBody>
        </p:sp>
      </p:grpSp>
      <p:sp>
        <p:nvSpPr>
          <p:cNvPr id="62" name="Oval 61"/>
          <p:cNvSpPr/>
          <p:nvPr/>
        </p:nvSpPr>
        <p:spPr>
          <a:xfrm rot="20100973">
            <a:off x="1362786" y="1990882"/>
            <a:ext cx="482600" cy="41497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723723" y="2808009"/>
            <a:ext cx="4701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, k</a:t>
            </a:r>
            <a:endParaRPr lang="en-US" sz="22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5464741" y="4634101"/>
            <a:ext cx="312906" cy="556981"/>
            <a:chOff x="1508333" y="4721641"/>
            <a:chExt cx="312906" cy="556981"/>
          </a:xfrm>
        </p:grpSpPr>
        <p:sp>
          <p:nvSpPr>
            <p:cNvPr id="65" name="TextBox 64"/>
            <p:cNvSpPr txBox="1"/>
            <p:nvPr/>
          </p:nvSpPr>
          <p:spPr>
            <a:xfrm>
              <a:off x="1508333" y="4721641"/>
              <a:ext cx="31290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k</a:t>
              </a:r>
              <a:endParaRPr lang="en-US" sz="2200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1633460" y="5126222"/>
              <a:ext cx="152400" cy="1524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7" name="Straight Arrow Connector 66"/>
          <p:cNvCxnSpPr/>
          <p:nvPr/>
        </p:nvCxnSpPr>
        <p:spPr>
          <a:xfrm>
            <a:off x="4884077" y="5117384"/>
            <a:ext cx="651365" cy="91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6642779" y="3519211"/>
            <a:ext cx="969522" cy="838187"/>
            <a:chOff x="6642779" y="3519211"/>
            <a:chExt cx="969522" cy="838187"/>
          </a:xfrm>
        </p:grpSpPr>
        <p:sp>
          <p:nvSpPr>
            <p:cNvPr id="69" name="Oval 68"/>
            <p:cNvSpPr/>
            <p:nvPr/>
          </p:nvSpPr>
          <p:spPr>
            <a:xfrm>
              <a:off x="7242196" y="4204998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H="1">
              <a:off x="7394596" y="3680460"/>
              <a:ext cx="217705" cy="4267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6642779" y="3519211"/>
              <a:ext cx="31771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g</a:t>
              </a:r>
              <a:endParaRPr lang="en-US" sz="2200" dirty="0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763786" y="3519210"/>
            <a:ext cx="8897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, ¬</a:t>
            </a:r>
            <a:r>
              <a:rPr lang="en-US" sz="2200" dirty="0" err="1" smtClean="0"/>
              <a:t>i</a:t>
            </a:r>
            <a:r>
              <a:rPr lang="en-US" sz="2200" dirty="0" smtClean="0"/>
              <a:t>, </a:t>
            </a:r>
            <a:r>
              <a:rPr lang="en-US" sz="2200" dirty="0" err="1" smtClean="0"/>
              <a:t>i</a:t>
            </a:r>
            <a:endParaRPr lang="en-US" sz="2200" dirty="0"/>
          </a:p>
        </p:txBody>
      </p:sp>
      <p:sp>
        <p:nvSpPr>
          <p:cNvPr id="78" name="Oval 77"/>
          <p:cNvSpPr/>
          <p:nvPr/>
        </p:nvSpPr>
        <p:spPr>
          <a:xfrm rot="20100973">
            <a:off x="1922938" y="2310536"/>
            <a:ext cx="482600" cy="41497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2822288" y="4792988"/>
            <a:ext cx="317716" cy="542343"/>
            <a:chOff x="1173078" y="5676339"/>
            <a:chExt cx="317716" cy="542343"/>
          </a:xfrm>
        </p:grpSpPr>
        <p:sp>
          <p:nvSpPr>
            <p:cNvPr id="80" name="Oval 79"/>
            <p:cNvSpPr/>
            <p:nvPr/>
          </p:nvSpPr>
          <p:spPr>
            <a:xfrm>
              <a:off x="1260397" y="6066282"/>
              <a:ext cx="152400" cy="1524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173078" y="5676339"/>
              <a:ext cx="31771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g</a:t>
              </a:r>
              <a:endParaRPr lang="en-US" sz="2200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645264" y="4073076"/>
            <a:ext cx="248786" cy="556981"/>
            <a:chOff x="1576573" y="4721641"/>
            <a:chExt cx="248786" cy="556981"/>
          </a:xfrm>
        </p:grpSpPr>
        <p:sp>
          <p:nvSpPr>
            <p:cNvPr id="86" name="TextBox 85"/>
            <p:cNvSpPr txBox="1"/>
            <p:nvPr/>
          </p:nvSpPr>
          <p:spPr>
            <a:xfrm>
              <a:off x="1576573" y="4721641"/>
              <a:ext cx="24878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/>
                <a:t>i</a:t>
              </a:r>
              <a:endParaRPr lang="en-US" sz="2200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1633460" y="5126222"/>
              <a:ext cx="152400" cy="1524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9" name="Straight Arrow Connector 88"/>
          <p:cNvCxnSpPr/>
          <p:nvPr/>
        </p:nvCxnSpPr>
        <p:spPr>
          <a:xfrm flipV="1">
            <a:off x="1967023" y="4574276"/>
            <a:ext cx="1563577" cy="5985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3140004" y="4636829"/>
            <a:ext cx="503953" cy="5542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3624213" y="5515127"/>
            <a:ext cx="389850" cy="520735"/>
            <a:chOff x="2258780" y="5513400"/>
            <a:chExt cx="389850" cy="520735"/>
          </a:xfrm>
        </p:grpSpPr>
        <p:sp>
          <p:nvSpPr>
            <p:cNvPr id="93" name="TextBox 92"/>
            <p:cNvSpPr txBox="1"/>
            <p:nvPr/>
          </p:nvSpPr>
          <p:spPr>
            <a:xfrm>
              <a:off x="2258780" y="5513400"/>
              <a:ext cx="38985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¬</a:t>
              </a:r>
              <a:r>
                <a:rPr lang="en-US" sz="2200" dirty="0" err="1" smtClean="0"/>
                <a:t>i</a:t>
              </a:r>
              <a:endParaRPr lang="en-US" sz="2200" dirty="0"/>
            </a:p>
          </p:txBody>
        </p:sp>
        <p:sp>
          <p:nvSpPr>
            <p:cNvPr id="94" name="Oval 93"/>
            <p:cNvSpPr/>
            <p:nvPr/>
          </p:nvSpPr>
          <p:spPr>
            <a:xfrm>
              <a:off x="2434379" y="5881735"/>
              <a:ext cx="152400" cy="1524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6" name="Straight Arrow Connector 95"/>
          <p:cNvCxnSpPr>
            <a:endCxn id="93" idx="1"/>
          </p:cNvCxnSpPr>
          <p:nvPr/>
        </p:nvCxnSpPr>
        <p:spPr>
          <a:xfrm>
            <a:off x="3100031" y="5350975"/>
            <a:ext cx="524182" cy="3795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2850677" y="5744219"/>
            <a:ext cx="773536" cy="1392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Freeform 116"/>
          <p:cNvSpPr/>
          <p:nvPr/>
        </p:nvSpPr>
        <p:spPr>
          <a:xfrm>
            <a:off x="2895600" y="4191000"/>
            <a:ext cx="674284" cy="2416556"/>
          </a:xfrm>
          <a:custGeom>
            <a:avLst/>
            <a:gdLst>
              <a:gd name="connsiteX0" fmla="*/ 0 w 674284"/>
              <a:gd name="connsiteY0" fmla="*/ 0 h 2416556"/>
              <a:gd name="connsiteX1" fmla="*/ 647700 w 674284"/>
              <a:gd name="connsiteY1" fmla="*/ 927100 h 2416556"/>
              <a:gd name="connsiteX2" fmla="*/ 101600 w 674284"/>
              <a:gd name="connsiteY2" fmla="*/ 1866900 h 2416556"/>
              <a:gd name="connsiteX3" fmla="*/ 495300 w 674284"/>
              <a:gd name="connsiteY3" fmla="*/ 2324100 h 2416556"/>
              <a:gd name="connsiteX4" fmla="*/ 673100 w 674284"/>
              <a:gd name="connsiteY4" fmla="*/ 2413000 h 2416556"/>
              <a:gd name="connsiteX5" fmla="*/ 571500 w 674284"/>
              <a:gd name="connsiteY5" fmla="*/ 2400300 h 2416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4284" h="2416556">
                <a:moveTo>
                  <a:pt x="0" y="0"/>
                </a:moveTo>
                <a:cubicBezTo>
                  <a:pt x="315383" y="307975"/>
                  <a:pt x="630767" y="615950"/>
                  <a:pt x="647700" y="927100"/>
                </a:cubicBezTo>
                <a:cubicBezTo>
                  <a:pt x="664633" y="1238250"/>
                  <a:pt x="127000" y="1634067"/>
                  <a:pt x="101600" y="1866900"/>
                </a:cubicBezTo>
                <a:cubicBezTo>
                  <a:pt x="76200" y="2099733"/>
                  <a:pt x="400050" y="2233083"/>
                  <a:pt x="495300" y="2324100"/>
                </a:cubicBezTo>
                <a:cubicBezTo>
                  <a:pt x="590550" y="2415117"/>
                  <a:pt x="660400" y="2400300"/>
                  <a:pt x="673100" y="2413000"/>
                </a:cubicBezTo>
                <a:cubicBezTo>
                  <a:pt x="685800" y="2425700"/>
                  <a:pt x="592667" y="2400300"/>
                  <a:pt x="571500" y="2400300"/>
                </a:cubicBezTo>
              </a:path>
            </a:pathLst>
          </a:custGeom>
          <a:ln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6539727" y="5617637"/>
            <a:ext cx="23150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 smtClean="0"/>
              <a:t>¬(c  ∧   g  ∧  ¬h)</a:t>
            </a:r>
          </a:p>
        </p:txBody>
      </p:sp>
      <p:sp>
        <p:nvSpPr>
          <p:cNvPr id="119" name="Oval 118"/>
          <p:cNvSpPr/>
          <p:nvPr/>
        </p:nvSpPr>
        <p:spPr>
          <a:xfrm rot="20100973">
            <a:off x="1928186" y="2682172"/>
            <a:ext cx="482600" cy="41497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5088556" y="6216112"/>
            <a:ext cx="3855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…and backtrack to c, then assert ¬g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/>
      <p:bldP spid="25" grpId="0" animBg="1"/>
      <p:bldP spid="26" grpId="0"/>
      <p:bldP spid="40" grpId="0" animBg="1"/>
      <p:bldP spid="41" grpId="0"/>
      <p:bldP spid="62" grpId="0" animBg="1"/>
      <p:bldP spid="63" grpId="0"/>
      <p:bldP spid="77" grpId="0"/>
      <p:bldP spid="78" grpId="0" animBg="1"/>
      <p:bldP spid="117" grpId="0" animBg="1"/>
      <p:bldP spid="118" grpId="0"/>
      <p:bldP spid="119" grpId="0" animBg="1"/>
      <p:bldP spid="1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has a dramatically positive impact.</a:t>
            </a:r>
          </a:p>
          <a:p>
            <a:endParaRPr lang="en-US" dirty="0"/>
          </a:p>
          <a:p>
            <a:pPr algn="just"/>
            <a:r>
              <a:rPr lang="en-US" dirty="0" smtClean="0"/>
              <a:t>Learning also makes </a:t>
            </a:r>
            <a:r>
              <a:rPr lang="en-US" i="1" dirty="0" smtClean="0"/>
              <a:t>restarts</a:t>
            </a:r>
            <a:r>
              <a:rPr lang="en-US" dirty="0" smtClean="0"/>
              <a:t> possible:</a:t>
            </a:r>
          </a:p>
          <a:p>
            <a:pPr lvl="1" algn="just"/>
            <a:r>
              <a:rPr lang="en-US" dirty="0" smtClean="0"/>
              <a:t>Idea: after some number of literal assignments, drop the assignment stack and restart from zero.</a:t>
            </a:r>
          </a:p>
          <a:p>
            <a:pPr lvl="1" algn="just"/>
            <a:r>
              <a:rPr lang="en-US" dirty="0" smtClean="0"/>
              <a:t>Goal: avoid locally difficult </a:t>
            </a:r>
            <a:r>
              <a:rPr lang="en-US" dirty="0" err="1" smtClean="0"/>
              <a:t>subtrees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Clauses encode previous knowledge and make new search faster.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12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Variable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5700"/>
          </a:xfrm>
        </p:spPr>
        <p:txBody>
          <a:bodyPr>
            <a:normAutofit/>
          </a:bodyPr>
          <a:lstStyle/>
          <a:p>
            <a:r>
              <a:rPr lang="en-US" dirty="0" smtClean="0"/>
              <a:t>Potential strategies:</a:t>
            </a:r>
          </a:p>
          <a:p>
            <a:pPr lvl="1"/>
            <a:r>
              <a:rPr lang="en-US" dirty="0" smtClean="0"/>
              <a:t>Fixed ordering,</a:t>
            </a:r>
          </a:p>
          <a:p>
            <a:pPr lvl="1"/>
            <a:r>
              <a:rPr lang="en-US" dirty="0" smtClean="0"/>
              <a:t>Frequency</a:t>
            </a:r>
            <a:r>
              <a:rPr lang="en-US" dirty="0"/>
              <a:t> </a:t>
            </a:r>
            <a:r>
              <a:rPr lang="en-US" dirty="0" smtClean="0"/>
              <a:t>based,</a:t>
            </a:r>
          </a:p>
          <a:p>
            <a:pPr lvl="1"/>
            <a:r>
              <a:rPr lang="en-US" dirty="0" smtClean="0"/>
              <a:t>“Maximal impact”.</a:t>
            </a:r>
          </a:p>
          <a:p>
            <a:pPr lvl="1"/>
            <a:endParaRPr lang="en-US" dirty="0"/>
          </a:p>
          <a:p>
            <a:r>
              <a:rPr lang="en-US" dirty="0" smtClean="0"/>
              <a:t>Overall favorite are activity-based heuristics:</a:t>
            </a:r>
          </a:p>
          <a:p>
            <a:pPr lvl="1"/>
            <a:r>
              <a:rPr lang="en-US" dirty="0" smtClean="0"/>
              <a:t>Pick variables that you have seen a lot in conflicts.</a:t>
            </a:r>
          </a:p>
          <a:p>
            <a:pPr lvl="1"/>
            <a:r>
              <a:rPr lang="en-US" dirty="0" smtClean="0"/>
              <a:t>Decay weights to favor recent conflicts.</a:t>
            </a:r>
          </a:p>
          <a:p>
            <a:pPr lvl="1"/>
            <a:r>
              <a:rPr lang="en-US" dirty="0" smtClean="0"/>
              <a:t>Cheap to compute/update.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23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Engineering…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0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SAT dirty little secret: the enormous impact of preprocessing.</a:t>
            </a:r>
          </a:p>
          <a:p>
            <a:pPr lvl="1" algn="just"/>
            <a:r>
              <a:rPr lang="en-US" dirty="0" smtClean="0"/>
              <a:t>Problems are generated automatically (“compiled”); many redundancies, symmetry, etc.</a:t>
            </a:r>
          </a:p>
          <a:p>
            <a:pPr lvl="1" algn="just"/>
            <a:r>
              <a:rPr lang="en-US" dirty="0" smtClean="0"/>
              <a:t>Preprocessors look for subsumed clauses, equivalent clauses, etc.</a:t>
            </a:r>
          </a:p>
          <a:p>
            <a:pPr lvl="1" algn="just"/>
            <a:r>
              <a:rPr lang="en-US" dirty="0" smtClean="0"/>
              <a:t>Typically, run with timeout, then DPLL search.</a:t>
            </a:r>
          </a:p>
          <a:p>
            <a:pPr lvl="1" algn="just"/>
            <a:endParaRPr lang="en-US" dirty="0"/>
          </a:p>
          <a:p>
            <a:pPr algn="just"/>
            <a:r>
              <a:rPr lang="en-US" dirty="0" smtClean="0"/>
              <a:t>Parallel SAT</a:t>
            </a:r>
          </a:p>
          <a:p>
            <a:pPr lvl="1" algn="just"/>
            <a:r>
              <a:rPr lang="en-US" dirty="0" smtClean="0"/>
              <a:t>State-of-the-art is to run instances with different parameters in parallel.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17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110"/>
            <a:ext cx="8229600" cy="1143000"/>
          </a:xfrm>
        </p:spPr>
        <p:txBody>
          <a:bodyPr/>
          <a:lstStyle/>
          <a:p>
            <a:r>
              <a:rPr lang="en-US" dirty="0" smtClean="0"/>
              <a:t>Scala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0382"/>
            <a:ext cx="8229600" cy="75507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https://github.com/regb/scabolic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7309" y="1602365"/>
            <a:ext cx="815819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CafeSat</a:t>
            </a:r>
            <a:r>
              <a:rPr lang="en-US" sz="3200" dirty="0" smtClean="0"/>
              <a:t> is a SAT solver written entirely in Scala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It implements most of the techniques</a:t>
            </a:r>
          </a:p>
          <a:p>
            <a:r>
              <a:rPr lang="en-US" sz="3200" dirty="0" smtClean="0"/>
              <a:t>   described in this lecture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Some evaluation of the impact of various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techniques on performance can be found in</a:t>
            </a:r>
          </a:p>
          <a:p>
            <a:r>
              <a:rPr lang="en-US" sz="3200" dirty="0" smtClean="0"/>
              <a:t>   the paper: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</a:t>
            </a:r>
            <a:r>
              <a:rPr lang="en-US" sz="3200" dirty="0" err="1" smtClean="0"/>
              <a:t>CafeSat</a:t>
            </a:r>
            <a:r>
              <a:rPr lang="en-US" sz="3200" dirty="0" smtClean="0"/>
              <a:t>: a modern SAT solver for Scala</a:t>
            </a:r>
          </a:p>
        </p:txBody>
      </p:sp>
    </p:spTree>
    <p:extLst>
      <p:ext uri="{BB962C8B-B14F-4D97-AF65-F5344CB8AC3E}">
        <p14:creationId xmlns:p14="http://schemas.microsoft.com/office/powerpoint/2010/main" val="289675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Satisfiability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Goal: find a model that satisfies a propositional formula.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original NP-complete problem.</a:t>
            </a:r>
          </a:p>
          <a:p>
            <a:pPr lvl="1" algn="just"/>
            <a:r>
              <a:rPr lang="en-US" dirty="0" smtClean="0"/>
              <a:t>“As hard as any other problem in NP.”</a:t>
            </a:r>
          </a:p>
          <a:p>
            <a:pPr algn="just"/>
            <a:r>
              <a:rPr lang="en-US" dirty="0" smtClean="0"/>
              <a:t>S. Cook, </a:t>
            </a:r>
            <a:r>
              <a:rPr lang="en-US" i="1" dirty="0" smtClean="0"/>
              <a:t>The complexity of theorem proving procedures</a:t>
            </a:r>
            <a:r>
              <a:rPr lang="en-US" dirty="0" smtClean="0"/>
              <a:t>, STOC 1971.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872655"/>
            <a:ext cx="2057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000" dirty="0" smtClean="0"/>
              <a:t>a ∧ (¬b ∨ c)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581400"/>
            <a:ext cx="29761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000" dirty="0" smtClean="0"/>
              <a:t>a ∧  b ∧ (¬b ∨ ¬a)</a:t>
            </a:r>
            <a:endParaRPr lang="en-US"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2872485"/>
            <a:ext cx="3581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a ↦ T, b ↦ F, c ↦ F</a:t>
            </a:r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3581400"/>
            <a:ext cx="3581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/>
              <a:t>unsatisfiable</a:t>
            </a:r>
            <a:endParaRPr lang="en-US" sz="3000" dirty="0"/>
          </a:p>
        </p:txBody>
      </p:sp>
      <p:cxnSp>
        <p:nvCxnSpPr>
          <p:cNvPr id="11" name="Straight Arrow Connector 10"/>
          <p:cNvCxnSpPr>
            <a:endCxn id="8" idx="1"/>
          </p:cNvCxnSpPr>
          <p:nvPr/>
        </p:nvCxnSpPr>
        <p:spPr>
          <a:xfrm>
            <a:off x="3585754" y="3149484"/>
            <a:ext cx="144344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>
            <a:off x="3581400" y="3858399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92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/>
      <p:bldP spid="5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Ubiquitous in hardware/circuit design</a:t>
            </a:r>
          </a:p>
          <a:p>
            <a:pPr lvl="1"/>
            <a:r>
              <a:rPr lang="en-US" dirty="0" smtClean="0"/>
              <a:t>E.g. equivalence checking.</a:t>
            </a:r>
          </a:p>
          <a:p>
            <a:endParaRPr lang="en-US" dirty="0" smtClean="0"/>
          </a:p>
          <a:p>
            <a:r>
              <a:rPr lang="en-US" dirty="0" smtClean="0"/>
              <a:t>Search/AI problems</a:t>
            </a:r>
          </a:p>
          <a:p>
            <a:pPr lvl="1"/>
            <a:r>
              <a:rPr lang="en-US" dirty="0" smtClean="0"/>
              <a:t>E.g. reduce Sudoku to SAT.</a:t>
            </a:r>
          </a:p>
          <a:p>
            <a:pPr lvl="1"/>
            <a:r>
              <a:rPr lang="en-US" dirty="0" smtClean="0"/>
              <a:t>Dependency management in Eclipse.</a:t>
            </a:r>
          </a:p>
          <a:p>
            <a:endParaRPr lang="en-US" dirty="0" smtClean="0"/>
          </a:p>
          <a:p>
            <a:r>
              <a:rPr lang="en-US" dirty="0" smtClean="0"/>
              <a:t>Software verification</a:t>
            </a:r>
          </a:p>
          <a:p>
            <a:pPr lvl="1"/>
            <a:r>
              <a:rPr lang="en-US" dirty="0" smtClean="0"/>
              <a:t>By itself, and as part of the SMT stack.</a:t>
            </a:r>
          </a:p>
        </p:txBody>
      </p:sp>
    </p:spTree>
    <p:extLst>
      <p:ext uri="{BB962C8B-B14F-4D97-AF65-F5344CB8AC3E}">
        <p14:creationId xmlns:p14="http://schemas.microsoft.com/office/powerpoint/2010/main" val="274171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Decidability is Trivial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For </a:t>
            </a:r>
            <a:r>
              <a:rPr lang="en-US" i="1" dirty="0" smtClean="0"/>
              <a:t>n </a:t>
            </a:r>
            <a:r>
              <a:rPr lang="en-US" dirty="0" smtClean="0"/>
              <a:t>variables, enumerate all </a:t>
            </a:r>
            <a:r>
              <a:rPr lang="en-US" i="1" dirty="0" smtClean="0"/>
              <a:t>2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 </a:t>
            </a:r>
            <a:r>
              <a:rPr lang="en-US" dirty="0" smtClean="0"/>
              <a:t>possible assignments.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just"/>
            <a:r>
              <a:rPr lang="en-US" dirty="0" smtClean="0"/>
              <a:t>Obviously not very efficient. SAT solving is all about making this enumeration “smart”.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7808" y="1981200"/>
            <a:ext cx="26201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3000" i="1" dirty="0" smtClean="0"/>
              <a:t>φ</a:t>
            </a:r>
            <a:r>
              <a:rPr lang="en-US" sz="3000" dirty="0" smtClean="0"/>
              <a:t> ≡ a ∧ (¬b ∨ c)</a:t>
            </a:r>
            <a:endParaRPr lang="en-US" sz="3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612982"/>
              </p:ext>
            </p:extLst>
          </p:nvPr>
        </p:nvGraphicFramePr>
        <p:xfrm>
          <a:off x="3352800" y="1981200"/>
          <a:ext cx="5334000" cy="346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  <a:gridCol w="1333500"/>
                <a:gridCol w="1333500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i="1" dirty="0" smtClean="0"/>
                        <a:t>φ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33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to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algn="just"/>
            <a:r>
              <a:rPr lang="en-US" dirty="0" smtClean="0"/>
              <a:t>SAT solving (almost) always applies to formulas</a:t>
            </a:r>
            <a:r>
              <a:rPr lang="en-US" dirty="0"/>
              <a:t> </a:t>
            </a:r>
            <a:r>
              <a:rPr lang="en-US" dirty="0" smtClean="0"/>
              <a:t>normalized to </a:t>
            </a:r>
            <a:r>
              <a:rPr lang="en-US" i="1" dirty="0" smtClean="0"/>
              <a:t>conjunctive normal form</a:t>
            </a:r>
            <a:r>
              <a:rPr lang="en-US" dirty="0" smtClean="0"/>
              <a:t> (CNF).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429000"/>
            <a:ext cx="7696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(a ∨ ¬b ∨ c) ∧ (¬a ∨ c ∨ d ∨ ¬e) ∧ (b ∨ ¬d ∨ 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4191000"/>
            <a:ext cx="784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{ { a, b̅, c },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/>
              <a:t>{ a̅, c, d, e̅ }, { b, d̅, e }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5105400"/>
            <a:ext cx="7696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(a </a:t>
            </a:r>
            <a:r>
              <a:rPr lang="en-US" sz="3000" dirty="0"/>
              <a:t>+</a:t>
            </a:r>
            <a:r>
              <a:rPr lang="en-US" sz="3000" dirty="0" smtClean="0"/>
              <a:t> b̅ </a:t>
            </a:r>
            <a:r>
              <a:rPr lang="en-US" sz="3000" dirty="0"/>
              <a:t>+</a:t>
            </a:r>
            <a:r>
              <a:rPr lang="en-US" sz="3000" dirty="0" smtClean="0"/>
              <a:t> c)(a̅ + c + d + e̅)(b + d̅ + 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6280666"/>
            <a:ext cx="7696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Note that a truth table is a kind of </a:t>
            </a:r>
            <a:r>
              <a:rPr lang="en-US" sz="2200" i="1" dirty="0" smtClean="0"/>
              <a:t>disjunctive</a:t>
            </a:r>
            <a:r>
              <a:rPr lang="en-US" sz="2200" dirty="0" smtClean="0"/>
              <a:t> normal form (DNF).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9523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Approach: Resolution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524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Resolution eliminates one variable by producing a new clause (</a:t>
            </a:r>
            <a:r>
              <a:rPr lang="en-US" i="1" dirty="0" err="1" smtClean="0"/>
              <a:t>resolvent</a:t>
            </a:r>
            <a:r>
              <a:rPr lang="en-US" dirty="0"/>
              <a:t>)</a:t>
            </a:r>
            <a:r>
              <a:rPr lang="en-US" dirty="0" smtClean="0"/>
              <a:t> from complementary ones.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2113002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a ∨ ¬b ∨ 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400" y="2113002"/>
            <a:ext cx="304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¬a ∨ ¬c ∨ d ∨ ¬e</a:t>
            </a:r>
          </a:p>
        </p:txBody>
      </p:sp>
      <p:sp>
        <p:nvSpPr>
          <p:cNvPr id="7" name="Oval 6"/>
          <p:cNvSpPr/>
          <p:nvPr/>
        </p:nvSpPr>
        <p:spPr>
          <a:xfrm rot="20535663">
            <a:off x="1211093" y="2153499"/>
            <a:ext cx="685800" cy="55399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20535663">
            <a:off x="5037307" y="2153499"/>
            <a:ext cx="685800" cy="55399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41369" y="3560802"/>
            <a:ext cx="472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¬b ∨ f ∨ ¬c ∨ d ∨ ¬e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380207" y="2798802"/>
            <a:ext cx="944393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90800" y="2798802"/>
            <a:ext cx="9906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73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7" grpId="0" animBg="1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3345" y="1808202"/>
            <a:ext cx="784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(a ∨ b) ∧ (a ∨ ¬b) ∧ (¬a ∨ c) ∧ (¬a ∨ ¬c)</a:t>
            </a:r>
          </a:p>
        </p:txBody>
      </p:sp>
      <p:sp>
        <p:nvSpPr>
          <p:cNvPr id="5" name="Oval 4"/>
          <p:cNvSpPr/>
          <p:nvPr/>
        </p:nvSpPr>
        <p:spPr>
          <a:xfrm rot="20535663">
            <a:off x="3573293" y="1866923"/>
            <a:ext cx="685800" cy="55399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20535663">
            <a:off x="2049293" y="1851413"/>
            <a:ext cx="685800" cy="55399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3345" y="3304401"/>
            <a:ext cx="784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a ∧ (¬a ∨ c) ∧ (¬a ∨ ¬c)</a:t>
            </a:r>
          </a:p>
        </p:txBody>
      </p:sp>
      <p:sp>
        <p:nvSpPr>
          <p:cNvPr id="8" name="Oval 7"/>
          <p:cNvSpPr/>
          <p:nvPr/>
        </p:nvSpPr>
        <p:spPr>
          <a:xfrm rot="20535663">
            <a:off x="2519556" y="3317832"/>
            <a:ext cx="685800" cy="55399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20535663">
            <a:off x="3341542" y="3317831"/>
            <a:ext cx="685800" cy="55399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20535663">
            <a:off x="4881756" y="3327714"/>
            <a:ext cx="685800" cy="55399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3345" y="4800600"/>
            <a:ext cx="784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c ∧ ¬c</a:t>
            </a:r>
          </a:p>
        </p:txBody>
      </p:sp>
      <p:sp>
        <p:nvSpPr>
          <p:cNvPr id="12" name="Oval 11"/>
          <p:cNvSpPr/>
          <p:nvPr/>
        </p:nvSpPr>
        <p:spPr>
          <a:xfrm rot="20535663">
            <a:off x="3818107" y="4854625"/>
            <a:ext cx="685800" cy="55399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20535663">
            <a:off x="4479470" y="4854625"/>
            <a:ext cx="685800" cy="55399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09800" y="2512226"/>
            <a:ext cx="457200" cy="792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862456" y="2496716"/>
            <a:ext cx="642744" cy="7396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161007" y="2362200"/>
            <a:ext cx="1063649" cy="8742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635649" y="2362200"/>
            <a:ext cx="1069951" cy="9422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183828" y="3973017"/>
            <a:ext cx="977179" cy="7903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161007" y="3973017"/>
            <a:ext cx="0" cy="7903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183828" y="3973017"/>
            <a:ext cx="1638542" cy="7903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822370" y="3973017"/>
            <a:ext cx="410993" cy="7903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67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(Part of) Davis Putnam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(</a:t>
            </a:r>
            <a:r>
              <a:rPr lang="en-US" dirty="0" smtClean="0"/>
              <a:t>Also: when a variable appears in only one polarity, remove all clauses containing it.)</a:t>
            </a:r>
          </a:p>
          <a:p>
            <a:endParaRPr lang="en-US" dirty="0" smtClean="0"/>
          </a:p>
          <a:p>
            <a:r>
              <a:rPr lang="en-US" dirty="0" smtClean="0"/>
              <a:t>M. Davis, H. Putnam, </a:t>
            </a:r>
            <a:r>
              <a:rPr lang="en-US" i="1" dirty="0" smtClean="0"/>
              <a:t>A computing procedure for quantification theory</a:t>
            </a:r>
            <a:r>
              <a:rPr lang="en-US" dirty="0" smtClean="0"/>
              <a:t>, JACM, 1960.</a:t>
            </a:r>
          </a:p>
          <a:p>
            <a:endParaRPr lang="en-US" dirty="0"/>
          </a:p>
          <a:p>
            <a:r>
              <a:rPr lang="en-US" dirty="0" smtClean="0"/>
              <a:t>Problem: space explosion!</a:t>
            </a:r>
          </a:p>
          <a:p>
            <a:endParaRPr lang="en-US" dirty="0"/>
          </a:p>
          <a:p>
            <a:r>
              <a:rPr lang="en-US" dirty="0" smtClean="0"/>
              <a:t>DP is </a:t>
            </a:r>
            <a:r>
              <a:rPr lang="en-US" i="1" dirty="0" smtClean="0"/>
              <a:t>proof-oriented</a:t>
            </a:r>
            <a:r>
              <a:rPr lang="en-US" dirty="0" smtClean="0"/>
              <a:t>. Current algorithms are </a:t>
            </a:r>
            <a:r>
              <a:rPr lang="en-US" i="1" dirty="0" smtClean="0"/>
              <a:t>model-oriented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663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Backtracking Search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99736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∧</a:t>
            </a:r>
            <a:r>
              <a:rPr lang="en-US" sz="3000" dirty="0" smtClean="0"/>
              <a:t> (</a:t>
            </a:r>
            <a:r>
              <a:rPr lang="en-US" sz="3000" dirty="0" smtClean="0">
                <a:solidFill>
                  <a:schemeClr val="bg1"/>
                </a:solidFill>
              </a:rPr>
              <a:t> ¬a ∨ ¬</a:t>
            </a:r>
            <a:r>
              <a:rPr lang="en-US" sz="3000" dirty="0" smtClean="0"/>
              <a:t>b ∨ ¬c )</a:t>
            </a:r>
          </a:p>
          <a:p>
            <a:r>
              <a:rPr lang="en-US" sz="3000" dirty="0" smtClean="0"/>
              <a:t>∧ ( ¬a ∨ </a:t>
            </a:r>
            <a:r>
              <a:rPr lang="en-US" sz="3000" dirty="0" smtClean="0">
                <a:solidFill>
                  <a:schemeClr val="bg1"/>
                </a:solidFill>
              </a:rPr>
              <a:t>¬</a:t>
            </a:r>
            <a:r>
              <a:rPr lang="en-US" sz="3000" dirty="0" smtClean="0"/>
              <a:t>b ∨ </a:t>
            </a:r>
            <a:r>
              <a:rPr lang="en-US" sz="3000" dirty="0" smtClean="0">
                <a:solidFill>
                  <a:schemeClr val="bg1"/>
                </a:solidFill>
              </a:rPr>
              <a:t>¬</a:t>
            </a:r>
            <a:r>
              <a:rPr lang="en-US" sz="3000" dirty="0" smtClean="0"/>
              <a:t>c )</a:t>
            </a:r>
          </a:p>
          <a:p>
            <a:r>
              <a:rPr lang="en-US" sz="3000" dirty="0" smtClean="0"/>
              <a:t>∧ ( ¬a ∨ ¬b </a:t>
            </a:r>
            <a:r>
              <a:rPr lang="en-US" sz="3000" dirty="0" smtClean="0">
                <a:solidFill>
                  <a:schemeClr val="bg1"/>
                </a:solidFill>
              </a:rPr>
              <a:t>∨ ¬c </a:t>
            </a:r>
            <a:r>
              <a:rPr lang="en-US" sz="3000" dirty="0" smtClean="0"/>
              <a:t>)</a:t>
            </a:r>
          </a:p>
        </p:txBody>
      </p:sp>
      <p:sp>
        <p:nvSpPr>
          <p:cNvPr id="5" name="Oval 4"/>
          <p:cNvSpPr/>
          <p:nvPr/>
        </p:nvSpPr>
        <p:spPr>
          <a:xfrm>
            <a:off x="6070600" y="19537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84800" y="31901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56400" y="31901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32350" y="442665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57850" y="442665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83350" y="442665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35814" y="566311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825671" y="566311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15528" y="566311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959350" y="2301630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614885" y="2283516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¬a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300685" y="3512932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¬b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874000" y="4811428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¬c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29100" y="3558318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b</a:t>
            </a:r>
            <a:endParaRPr lang="en-US" sz="3000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3759200" y="4791442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c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5537200" y="2202180"/>
            <a:ext cx="533400" cy="8915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4984750" y="3429000"/>
            <a:ext cx="427264" cy="883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 rot="790471">
            <a:off x="3235874" y="2607562"/>
            <a:ext cx="3862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!</a:t>
            </a:r>
            <a:endParaRPr lang="en-US" sz="3000" b="1" dirty="0">
              <a:solidFill>
                <a:srgbClr val="FF00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461000" y="3429000"/>
            <a:ext cx="196850" cy="883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5488214" y="4673600"/>
            <a:ext cx="245836" cy="825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803900" y="4673600"/>
            <a:ext cx="97971" cy="825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790471">
            <a:off x="3264097" y="1752936"/>
            <a:ext cx="3862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!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rot="790471">
            <a:off x="3235873" y="2198694"/>
            <a:ext cx="3862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!</a:t>
            </a:r>
            <a:endParaRPr lang="en-US" sz="3000" b="1" dirty="0">
              <a:solidFill>
                <a:srgbClr val="FF0000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223000" y="2202180"/>
            <a:ext cx="533400" cy="8915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6559550" y="3429000"/>
            <a:ext cx="273050" cy="883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6391728" y="4673600"/>
            <a:ext cx="167822" cy="825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47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5" grpId="0" animBg="1"/>
      <p:bldP spid="16" grpId="0" animBg="1"/>
      <p:bldP spid="17" grpId="0" animBg="1"/>
      <p:bldP spid="24" grpId="0"/>
      <p:bldP spid="39" grpId="0"/>
      <p:bldP spid="40" grpId="0"/>
      <p:bldP spid="41" grpId="0"/>
      <p:bldP spid="42" grpId="0"/>
      <p:bldP spid="43" grpId="0"/>
      <p:bldP spid="48" grpId="0"/>
      <p:bldP spid="48" grpId="1"/>
      <p:bldP spid="55" grpId="0"/>
      <p:bldP spid="55" grpId="1"/>
      <p:bldP spid="56" grpId="0"/>
      <p:bldP spid="56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2739</TotalTime>
  <Words>1013</Words>
  <Application>Microsoft Office PowerPoint</Application>
  <PresentationFormat>On-screen Show (4:3)</PresentationFormat>
  <Paragraphs>204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Boolean Satisfiability and SAT Solvers</vt:lpstr>
      <vt:lpstr>Boolean Satisfiability</vt:lpstr>
      <vt:lpstr>SAT in Practice</vt:lpstr>
      <vt:lpstr>Decidability is Trivial</vt:lpstr>
      <vt:lpstr>Going to Clauses</vt:lpstr>
      <vt:lpstr>First Approach: Resolution</vt:lpstr>
      <vt:lpstr>Resolution</vt:lpstr>
      <vt:lpstr>(Part of) Davis Putnam Algorithm</vt:lpstr>
      <vt:lpstr>Backtracking Search</vt:lpstr>
      <vt:lpstr>Boolean Constraint Propagation</vt:lpstr>
      <vt:lpstr>Two-watched-literal Scheme for BCP</vt:lpstr>
      <vt:lpstr>Cutting Deeper: Learning</vt:lpstr>
      <vt:lpstr>Learning</vt:lpstr>
      <vt:lpstr>Learning</vt:lpstr>
      <vt:lpstr>Picking Variable Assignments</vt:lpstr>
      <vt:lpstr>More Engineering…</vt:lpstr>
      <vt:lpstr>Scala Implementation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and SAT Solvers</dc:title>
  <dc:creator>psuter</dc:creator>
  <cp:lastModifiedBy>reg</cp:lastModifiedBy>
  <cp:revision>50</cp:revision>
  <dcterms:created xsi:type="dcterms:W3CDTF">2013-04-15T15:12:37Z</dcterms:created>
  <dcterms:modified xsi:type="dcterms:W3CDTF">2015-03-18T11:35:04Z</dcterms:modified>
</cp:coreProperties>
</file>