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6" r:id="rId1"/>
  </p:sldMasterIdLst>
  <p:notesMasterIdLst>
    <p:notesMasterId r:id="rId20"/>
  </p:notesMasterIdLst>
  <p:sldIdLst>
    <p:sldId id="256" r:id="rId2"/>
    <p:sldId id="425" r:id="rId3"/>
    <p:sldId id="424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20" r:id="rId12"/>
    <p:sldId id="421" r:id="rId13"/>
    <p:sldId id="422" r:id="rId14"/>
    <p:sldId id="404" r:id="rId15"/>
    <p:sldId id="405" r:id="rId16"/>
    <p:sldId id="423" r:id="rId17"/>
    <p:sldId id="406" r:id="rId18"/>
    <p:sldId id="426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69472" autoAdjust="0"/>
  </p:normalViewPr>
  <p:slideViewPr>
    <p:cSldViewPr>
      <p:cViewPr varScale="1">
        <p:scale>
          <a:sx n="81" d="100"/>
          <a:sy n="81" d="100"/>
        </p:scale>
        <p:origin x="6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597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E38CC-1F07-4CDE-AA30-74BD02025D97}" type="datetimeFigureOut">
              <a:rPr lang="en-US" smtClean="0"/>
              <a:t>3/27/2015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8DD10-78C8-4C38-AE3F-73F58199D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2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76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77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11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12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36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43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00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0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66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7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9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15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73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35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DD10-78C8-4C38-AE3F-73F58199D5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4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4832-4545-4321-9A4A-B584794A9783}" type="datetime1">
              <a:rPr lang="en-US" smtClean="0"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http://lara.epfl.ch/w/rbound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DD7B-FA38-4D20-B510-50441C09B28E}" type="datetime1">
              <a:rPr lang="en-US" smtClean="0"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http://lara.epfl.ch/w/rbound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gradFill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38" y="152400"/>
            <a:ext cx="8145162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38" y="1600200"/>
            <a:ext cx="8145162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609840" y="4048760"/>
            <a:ext cx="2367281" cy="365760"/>
          </a:xfrm>
        </p:spPr>
        <p:txBody>
          <a:bodyPr/>
          <a:lstStyle/>
          <a:p>
            <a:r>
              <a:rPr lang="en-US" smtClean="0"/>
              <a:t>http://lara.epfl.ch/w/rbound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8045-9302-4615-9698-3CE575688165}" type="datetime1">
              <a:rPr lang="en-US" smtClean="0"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http://lara.epfl.ch/w/rbound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C4B9-32F2-47A4-8283-7FEBDB4A6DD8}" type="datetime1">
              <a:rPr lang="en-US" smtClean="0"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http://lara.epfl.ch/w/rbound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62D-AA34-4868-B42F-B4E6EF22C248}" type="datetime1">
              <a:rPr lang="en-US" smtClean="0"/>
              <a:t>3/27/2015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http://lara.epfl.ch/w/rbound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E420-1ED3-415C-9EAE-17EA7C0D6D7E}" type="datetime1">
              <a:rPr lang="en-US" smtClean="0"/>
              <a:t>3/27/2015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http://lara.epfl.ch/w/rbound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95DC-0E53-436C-9313-3DB7712EAD50}" type="datetime1">
              <a:rPr lang="en-US" smtClean="0"/>
              <a:t>3/27/2015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http://lara.epfl.ch/w/rbound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9CAF-FFA2-4309-9FDA-1240DB9DC1F1}" type="datetime1">
              <a:rPr lang="en-US" smtClean="0"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http://lara.epfl.ch/w/rbound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9B42-71F2-42AC-8E81-ADD0CF89F8AF}" type="datetime1">
              <a:rPr lang="en-US" smtClean="0"/>
              <a:t>3/27/2015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http://lara.epfl.ch/w/rbound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http://lara.epfl.ch/w/rbound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B135BD2-23B7-419E-9106-5F9D209E56CE}" type="datetime1">
              <a:rPr lang="en-US" smtClean="0"/>
              <a:t>3/27/2015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ara.epfl.ch/~kandhada/orb-cav.pptx" TargetMode="External"/><Relationship Id="rId2" Type="http://schemas.openxmlformats.org/officeDocument/2006/relationships/hyperlink" Target="http://lara.epfl.ch/~kandhada/cav1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ra.epfl.ch/w/rboun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543800" cy="3505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Constraint-based </a:t>
            </a:r>
            <a:r>
              <a:rPr lang="en-US" smtClean="0"/>
              <a:t>Invariant </a:t>
            </a:r>
            <a:br>
              <a:rPr lang="en-US" smtClean="0"/>
            </a:br>
            <a:r>
              <a:rPr lang="en-US" smtClean="0"/>
              <a:t>Inference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876800"/>
            <a:ext cx="7467600" cy="1524000"/>
          </a:xfrm>
        </p:spPr>
        <p:txBody>
          <a:bodyPr>
            <a:normAutofit/>
          </a:bodyPr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003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Template Coefficients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0279" y="1775936"/>
                <a:ext cx="48449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≥0∧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79" y="1775936"/>
                <a:ext cx="4844981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639" r="-377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9583" y="3126433"/>
                <a:ext cx="44757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0∧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83" y="3126433"/>
                <a:ext cx="4475712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667" r="-681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>
          <a:xfrm>
            <a:off x="2895600" y="2413632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0728" y="2490576"/>
                <a:ext cx="255640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2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2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≡¬(</m:t>
                      </m:r>
                      <m:r>
                        <a:rPr lang="en-US" sz="22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2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sz="22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2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b="1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28" y="2490576"/>
                <a:ext cx="2556405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2143" r="-3333" b="-3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068454" y="1545103"/>
            <a:ext cx="3157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Find values for </a:t>
            </a:r>
            <a:r>
              <a:rPr lang="en-US" sz="2400" dirty="0" err="1" smtClean="0">
                <a:solidFill>
                  <a:schemeClr val="tx2"/>
                </a:solidFill>
              </a:rPr>
              <a:t>a,b,c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tx2"/>
                </a:solidFill>
              </a:rPr>
              <a:t>s.t.</a:t>
            </a:r>
            <a:r>
              <a:rPr lang="en-US" sz="2400" dirty="0" smtClean="0">
                <a:solidFill>
                  <a:schemeClr val="tx2"/>
                </a:solidFill>
              </a:rPr>
              <a:t> the formula becomes valid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435600" y="1808510"/>
            <a:ext cx="592667" cy="240423"/>
          </a:xfrm>
          <a:custGeom>
            <a:avLst/>
            <a:gdLst>
              <a:gd name="connsiteX0" fmla="*/ 592667 w 592667"/>
              <a:gd name="connsiteY0" fmla="*/ 240423 h 240423"/>
              <a:gd name="connsiteX1" fmla="*/ 558800 w 592667"/>
              <a:gd name="connsiteY1" fmla="*/ 198090 h 240423"/>
              <a:gd name="connsiteX2" fmla="*/ 524933 w 592667"/>
              <a:gd name="connsiteY2" fmla="*/ 181157 h 240423"/>
              <a:gd name="connsiteX3" fmla="*/ 474133 w 592667"/>
              <a:gd name="connsiteY3" fmla="*/ 164223 h 240423"/>
              <a:gd name="connsiteX4" fmla="*/ 423333 w 592667"/>
              <a:gd name="connsiteY4" fmla="*/ 147290 h 240423"/>
              <a:gd name="connsiteX5" fmla="*/ 397933 w 592667"/>
              <a:gd name="connsiteY5" fmla="*/ 138823 h 240423"/>
              <a:gd name="connsiteX6" fmla="*/ 372533 w 592667"/>
              <a:gd name="connsiteY6" fmla="*/ 130357 h 240423"/>
              <a:gd name="connsiteX7" fmla="*/ 304800 w 592667"/>
              <a:gd name="connsiteY7" fmla="*/ 104957 h 240423"/>
              <a:gd name="connsiteX8" fmla="*/ 211667 w 592667"/>
              <a:gd name="connsiteY8" fmla="*/ 96490 h 240423"/>
              <a:gd name="connsiteX9" fmla="*/ 160867 w 592667"/>
              <a:gd name="connsiteY9" fmla="*/ 88023 h 240423"/>
              <a:gd name="connsiteX10" fmla="*/ 84667 w 592667"/>
              <a:gd name="connsiteY10" fmla="*/ 79557 h 240423"/>
              <a:gd name="connsiteX11" fmla="*/ 50800 w 592667"/>
              <a:gd name="connsiteY11" fmla="*/ 88023 h 240423"/>
              <a:gd name="connsiteX12" fmla="*/ 25400 w 592667"/>
              <a:gd name="connsiteY12" fmla="*/ 96490 h 240423"/>
              <a:gd name="connsiteX13" fmla="*/ 59267 w 592667"/>
              <a:gd name="connsiteY13" fmla="*/ 37223 h 240423"/>
              <a:gd name="connsiteX14" fmla="*/ 110067 w 592667"/>
              <a:gd name="connsiteY14" fmla="*/ 3357 h 240423"/>
              <a:gd name="connsiteX15" fmla="*/ 67733 w 592667"/>
              <a:gd name="connsiteY15" fmla="*/ 37223 h 240423"/>
              <a:gd name="connsiteX16" fmla="*/ 42333 w 592667"/>
              <a:gd name="connsiteY16" fmla="*/ 45690 h 240423"/>
              <a:gd name="connsiteX17" fmla="*/ 16933 w 592667"/>
              <a:gd name="connsiteY17" fmla="*/ 96490 h 240423"/>
              <a:gd name="connsiteX18" fmla="*/ 0 w 592667"/>
              <a:gd name="connsiteY18" fmla="*/ 121890 h 240423"/>
              <a:gd name="connsiteX19" fmla="*/ 76200 w 592667"/>
              <a:gd name="connsiteY19" fmla="*/ 138823 h 240423"/>
              <a:gd name="connsiteX20" fmla="*/ 127000 w 592667"/>
              <a:gd name="connsiteY20" fmla="*/ 155757 h 240423"/>
              <a:gd name="connsiteX21" fmla="*/ 177800 w 592667"/>
              <a:gd name="connsiteY21" fmla="*/ 189623 h 240423"/>
              <a:gd name="connsiteX22" fmla="*/ 211667 w 592667"/>
              <a:gd name="connsiteY22" fmla="*/ 223490 h 24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2667" h="240423">
                <a:moveTo>
                  <a:pt x="592667" y="240423"/>
                </a:moveTo>
                <a:cubicBezTo>
                  <a:pt x="581378" y="226312"/>
                  <a:pt x="572400" y="209990"/>
                  <a:pt x="558800" y="198090"/>
                </a:cubicBezTo>
                <a:cubicBezTo>
                  <a:pt x="549301" y="189779"/>
                  <a:pt x="536652" y="185844"/>
                  <a:pt x="524933" y="181157"/>
                </a:cubicBezTo>
                <a:cubicBezTo>
                  <a:pt x="508360" y="174528"/>
                  <a:pt x="491066" y="169867"/>
                  <a:pt x="474133" y="164223"/>
                </a:cubicBezTo>
                <a:lnTo>
                  <a:pt x="423333" y="147290"/>
                </a:lnTo>
                <a:lnTo>
                  <a:pt x="397933" y="138823"/>
                </a:lnTo>
                <a:cubicBezTo>
                  <a:pt x="389466" y="136001"/>
                  <a:pt x="380819" y="133672"/>
                  <a:pt x="372533" y="130357"/>
                </a:cubicBezTo>
                <a:cubicBezTo>
                  <a:pt x="372132" y="130197"/>
                  <a:pt x="315129" y="106433"/>
                  <a:pt x="304800" y="104957"/>
                </a:cubicBezTo>
                <a:cubicBezTo>
                  <a:pt x="273941" y="100549"/>
                  <a:pt x="242626" y="100132"/>
                  <a:pt x="211667" y="96490"/>
                </a:cubicBezTo>
                <a:cubicBezTo>
                  <a:pt x="194618" y="94484"/>
                  <a:pt x="177883" y="90292"/>
                  <a:pt x="160867" y="88023"/>
                </a:cubicBezTo>
                <a:cubicBezTo>
                  <a:pt x="135535" y="84645"/>
                  <a:pt x="110067" y="82379"/>
                  <a:pt x="84667" y="79557"/>
                </a:cubicBezTo>
                <a:cubicBezTo>
                  <a:pt x="73378" y="82379"/>
                  <a:pt x="61989" y="84826"/>
                  <a:pt x="50800" y="88023"/>
                </a:cubicBezTo>
                <a:cubicBezTo>
                  <a:pt x="42219" y="90475"/>
                  <a:pt x="30350" y="103916"/>
                  <a:pt x="25400" y="96490"/>
                </a:cubicBezTo>
                <a:cubicBezTo>
                  <a:pt x="12503" y="77144"/>
                  <a:pt x="50610" y="43956"/>
                  <a:pt x="59267" y="37223"/>
                </a:cubicBezTo>
                <a:cubicBezTo>
                  <a:pt x="75331" y="24729"/>
                  <a:pt x="124458" y="-11033"/>
                  <a:pt x="110067" y="3357"/>
                </a:cubicBezTo>
                <a:cubicBezTo>
                  <a:pt x="94317" y="19106"/>
                  <a:pt x="89094" y="26543"/>
                  <a:pt x="67733" y="37223"/>
                </a:cubicBezTo>
                <a:cubicBezTo>
                  <a:pt x="59751" y="41214"/>
                  <a:pt x="50800" y="42868"/>
                  <a:pt x="42333" y="45690"/>
                </a:cubicBezTo>
                <a:cubicBezTo>
                  <a:pt x="-6194" y="118482"/>
                  <a:pt x="51986" y="26383"/>
                  <a:pt x="16933" y="96490"/>
                </a:cubicBezTo>
                <a:cubicBezTo>
                  <a:pt x="12382" y="105591"/>
                  <a:pt x="5644" y="113423"/>
                  <a:pt x="0" y="121890"/>
                </a:cubicBezTo>
                <a:cubicBezTo>
                  <a:pt x="72672" y="146115"/>
                  <a:pt x="-43007" y="109021"/>
                  <a:pt x="76200" y="138823"/>
                </a:cubicBezTo>
                <a:cubicBezTo>
                  <a:pt x="93516" y="143152"/>
                  <a:pt x="112148" y="145856"/>
                  <a:pt x="127000" y="155757"/>
                </a:cubicBezTo>
                <a:cubicBezTo>
                  <a:pt x="143933" y="167046"/>
                  <a:pt x="163410" y="175233"/>
                  <a:pt x="177800" y="189623"/>
                </a:cubicBezTo>
                <a:lnTo>
                  <a:pt x="211667" y="2234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03205" y="2895600"/>
            <a:ext cx="3157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Find values for </a:t>
            </a:r>
            <a:r>
              <a:rPr lang="en-US" sz="2400" dirty="0" err="1" smtClean="0">
                <a:solidFill>
                  <a:schemeClr val="tx2"/>
                </a:solidFill>
              </a:rPr>
              <a:t>a,b,c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tx2"/>
                </a:solidFill>
              </a:rPr>
              <a:t>s.t.</a:t>
            </a:r>
            <a:r>
              <a:rPr lang="en-US" sz="2400" dirty="0" smtClean="0">
                <a:solidFill>
                  <a:schemeClr val="tx2"/>
                </a:solidFill>
              </a:rPr>
              <a:t> the formula becomes unsatisfiable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370351" y="3159007"/>
            <a:ext cx="592667" cy="240423"/>
          </a:xfrm>
          <a:custGeom>
            <a:avLst/>
            <a:gdLst>
              <a:gd name="connsiteX0" fmla="*/ 592667 w 592667"/>
              <a:gd name="connsiteY0" fmla="*/ 240423 h 240423"/>
              <a:gd name="connsiteX1" fmla="*/ 558800 w 592667"/>
              <a:gd name="connsiteY1" fmla="*/ 198090 h 240423"/>
              <a:gd name="connsiteX2" fmla="*/ 524933 w 592667"/>
              <a:gd name="connsiteY2" fmla="*/ 181157 h 240423"/>
              <a:gd name="connsiteX3" fmla="*/ 474133 w 592667"/>
              <a:gd name="connsiteY3" fmla="*/ 164223 h 240423"/>
              <a:gd name="connsiteX4" fmla="*/ 423333 w 592667"/>
              <a:gd name="connsiteY4" fmla="*/ 147290 h 240423"/>
              <a:gd name="connsiteX5" fmla="*/ 397933 w 592667"/>
              <a:gd name="connsiteY5" fmla="*/ 138823 h 240423"/>
              <a:gd name="connsiteX6" fmla="*/ 372533 w 592667"/>
              <a:gd name="connsiteY6" fmla="*/ 130357 h 240423"/>
              <a:gd name="connsiteX7" fmla="*/ 304800 w 592667"/>
              <a:gd name="connsiteY7" fmla="*/ 104957 h 240423"/>
              <a:gd name="connsiteX8" fmla="*/ 211667 w 592667"/>
              <a:gd name="connsiteY8" fmla="*/ 96490 h 240423"/>
              <a:gd name="connsiteX9" fmla="*/ 160867 w 592667"/>
              <a:gd name="connsiteY9" fmla="*/ 88023 h 240423"/>
              <a:gd name="connsiteX10" fmla="*/ 84667 w 592667"/>
              <a:gd name="connsiteY10" fmla="*/ 79557 h 240423"/>
              <a:gd name="connsiteX11" fmla="*/ 50800 w 592667"/>
              <a:gd name="connsiteY11" fmla="*/ 88023 h 240423"/>
              <a:gd name="connsiteX12" fmla="*/ 25400 w 592667"/>
              <a:gd name="connsiteY12" fmla="*/ 96490 h 240423"/>
              <a:gd name="connsiteX13" fmla="*/ 59267 w 592667"/>
              <a:gd name="connsiteY13" fmla="*/ 37223 h 240423"/>
              <a:gd name="connsiteX14" fmla="*/ 110067 w 592667"/>
              <a:gd name="connsiteY14" fmla="*/ 3357 h 240423"/>
              <a:gd name="connsiteX15" fmla="*/ 67733 w 592667"/>
              <a:gd name="connsiteY15" fmla="*/ 37223 h 240423"/>
              <a:gd name="connsiteX16" fmla="*/ 42333 w 592667"/>
              <a:gd name="connsiteY16" fmla="*/ 45690 h 240423"/>
              <a:gd name="connsiteX17" fmla="*/ 16933 w 592667"/>
              <a:gd name="connsiteY17" fmla="*/ 96490 h 240423"/>
              <a:gd name="connsiteX18" fmla="*/ 0 w 592667"/>
              <a:gd name="connsiteY18" fmla="*/ 121890 h 240423"/>
              <a:gd name="connsiteX19" fmla="*/ 76200 w 592667"/>
              <a:gd name="connsiteY19" fmla="*/ 138823 h 240423"/>
              <a:gd name="connsiteX20" fmla="*/ 127000 w 592667"/>
              <a:gd name="connsiteY20" fmla="*/ 155757 h 240423"/>
              <a:gd name="connsiteX21" fmla="*/ 177800 w 592667"/>
              <a:gd name="connsiteY21" fmla="*/ 189623 h 240423"/>
              <a:gd name="connsiteX22" fmla="*/ 211667 w 592667"/>
              <a:gd name="connsiteY22" fmla="*/ 223490 h 24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2667" h="240423">
                <a:moveTo>
                  <a:pt x="592667" y="240423"/>
                </a:moveTo>
                <a:cubicBezTo>
                  <a:pt x="581378" y="226312"/>
                  <a:pt x="572400" y="209990"/>
                  <a:pt x="558800" y="198090"/>
                </a:cubicBezTo>
                <a:cubicBezTo>
                  <a:pt x="549301" y="189779"/>
                  <a:pt x="536652" y="185844"/>
                  <a:pt x="524933" y="181157"/>
                </a:cubicBezTo>
                <a:cubicBezTo>
                  <a:pt x="508360" y="174528"/>
                  <a:pt x="491066" y="169867"/>
                  <a:pt x="474133" y="164223"/>
                </a:cubicBezTo>
                <a:lnTo>
                  <a:pt x="423333" y="147290"/>
                </a:lnTo>
                <a:lnTo>
                  <a:pt x="397933" y="138823"/>
                </a:lnTo>
                <a:cubicBezTo>
                  <a:pt x="389466" y="136001"/>
                  <a:pt x="380819" y="133672"/>
                  <a:pt x="372533" y="130357"/>
                </a:cubicBezTo>
                <a:cubicBezTo>
                  <a:pt x="372132" y="130197"/>
                  <a:pt x="315129" y="106433"/>
                  <a:pt x="304800" y="104957"/>
                </a:cubicBezTo>
                <a:cubicBezTo>
                  <a:pt x="273941" y="100549"/>
                  <a:pt x="242626" y="100132"/>
                  <a:pt x="211667" y="96490"/>
                </a:cubicBezTo>
                <a:cubicBezTo>
                  <a:pt x="194618" y="94484"/>
                  <a:pt x="177883" y="90292"/>
                  <a:pt x="160867" y="88023"/>
                </a:cubicBezTo>
                <a:cubicBezTo>
                  <a:pt x="135535" y="84645"/>
                  <a:pt x="110067" y="82379"/>
                  <a:pt x="84667" y="79557"/>
                </a:cubicBezTo>
                <a:cubicBezTo>
                  <a:pt x="73378" y="82379"/>
                  <a:pt x="61989" y="84826"/>
                  <a:pt x="50800" y="88023"/>
                </a:cubicBezTo>
                <a:cubicBezTo>
                  <a:pt x="42219" y="90475"/>
                  <a:pt x="30350" y="103916"/>
                  <a:pt x="25400" y="96490"/>
                </a:cubicBezTo>
                <a:cubicBezTo>
                  <a:pt x="12503" y="77144"/>
                  <a:pt x="50610" y="43956"/>
                  <a:pt x="59267" y="37223"/>
                </a:cubicBezTo>
                <a:cubicBezTo>
                  <a:pt x="75331" y="24729"/>
                  <a:pt x="124458" y="-11033"/>
                  <a:pt x="110067" y="3357"/>
                </a:cubicBezTo>
                <a:cubicBezTo>
                  <a:pt x="94317" y="19106"/>
                  <a:pt x="89094" y="26543"/>
                  <a:pt x="67733" y="37223"/>
                </a:cubicBezTo>
                <a:cubicBezTo>
                  <a:pt x="59751" y="41214"/>
                  <a:pt x="50800" y="42868"/>
                  <a:pt x="42333" y="45690"/>
                </a:cubicBezTo>
                <a:cubicBezTo>
                  <a:pt x="-6194" y="118482"/>
                  <a:pt x="51986" y="26383"/>
                  <a:pt x="16933" y="96490"/>
                </a:cubicBezTo>
                <a:cubicBezTo>
                  <a:pt x="12382" y="105591"/>
                  <a:pt x="5644" y="113423"/>
                  <a:pt x="0" y="121890"/>
                </a:cubicBezTo>
                <a:cubicBezTo>
                  <a:pt x="72672" y="146115"/>
                  <a:pt x="-43007" y="109021"/>
                  <a:pt x="76200" y="138823"/>
                </a:cubicBezTo>
                <a:cubicBezTo>
                  <a:pt x="93516" y="143152"/>
                  <a:pt x="112148" y="145856"/>
                  <a:pt x="127000" y="155757"/>
                </a:cubicBezTo>
                <a:cubicBezTo>
                  <a:pt x="143933" y="167046"/>
                  <a:pt x="163410" y="175233"/>
                  <a:pt x="177800" y="189623"/>
                </a:cubicBezTo>
                <a:lnTo>
                  <a:pt x="211667" y="2234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0728" y="4393232"/>
            <a:ext cx="8737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Farkas’ Lemma: </a:t>
            </a:r>
            <a:r>
              <a:rPr lang="en-US" sz="2400" dirty="0" smtClean="0">
                <a:solidFill>
                  <a:schemeClr val="tx2"/>
                </a:solidFill>
              </a:rPr>
              <a:t>A conjunction of linear inequalities is unsatisfiable</a:t>
            </a:r>
          </a:p>
          <a:p>
            <a:r>
              <a:rPr lang="en-US" sz="2400" dirty="0" err="1" smtClean="0">
                <a:solidFill>
                  <a:schemeClr val="tx2"/>
                </a:solidFill>
              </a:rPr>
              <a:t>iff</a:t>
            </a:r>
            <a:r>
              <a:rPr lang="en-US" sz="2400" dirty="0" smtClean="0">
                <a:solidFill>
                  <a:schemeClr val="tx2"/>
                </a:solidFill>
              </a:rPr>
              <a:t> we can derive </a:t>
            </a:r>
            <a:r>
              <a:rPr lang="en-US" sz="2400" b="1" dirty="0" smtClean="0">
                <a:solidFill>
                  <a:schemeClr val="tx2"/>
                </a:solidFill>
              </a:rPr>
              <a:t>1 &lt;= 0</a:t>
            </a:r>
            <a:r>
              <a:rPr lang="en-US" sz="2400" dirty="0" smtClean="0">
                <a:solidFill>
                  <a:schemeClr val="tx2"/>
                </a:solidFill>
              </a:rPr>
              <a:t> by performing the following operations: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Multiplying </a:t>
            </a:r>
            <a:r>
              <a:rPr lang="en-US" sz="2400" dirty="0" smtClean="0">
                <a:solidFill>
                  <a:schemeClr val="tx2"/>
                </a:solidFill>
              </a:rPr>
              <a:t>the inequalities </a:t>
            </a:r>
            <a:r>
              <a:rPr lang="en-US" sz="2400" dirty="0">
                <a:solidFill>
                  <a:schemeClr val="tx2"/>
                </a:solidFill>
              </a:rPr>
              <a:t>by a non-negative </a:t>
            </a:r>
            <a:r>
              <a:rPr lang="en-US" sz="2400" dirty="0" smtClean="0">
                <a:solidFill>
                  <a:schemeClr val="tx2"/>
                </a:solidFill>
              </a:rPr>
              <a:t>constant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Adding two inequalities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Adding (or subtracting) a </a:t>
            </a:r>
            <a:r>
              <a:rPr lang="en-US" sz="2400" dirty="0">
                <a:solidFill>
                  <a:schemeClr val="tx2"/>
                </a:solidFill>
              </a:rPr>
              <a:t>non-negative </a:t>
            </a:r>
            <a:r>
              <a:rPr lang="en-US" sz="2400" dirty="0" smtClean="0">
                <a:solidFill>
                  <a:schemeClr val="tx2"/>
                </a:solidFill>
              </a:rPr>
              <a:t>constant to one side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  <p:bldP spid="17" grpId="0"/>
      <p:bldP spid="22" grpId="0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Farkas’ Lemma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9103" y="1219200"/>
                <a:ext cx="8080321" cy="36933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≥0∧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+3≤0</m:t>
                      </m:r>
                    </m:oMath>
                  </m:oMathPara>
                </a14:m>
                <a:endParaRPr lang="en-US" sz="2400" b="0" dirty="0" smtClean="0"/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+0≥0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+0≥0   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 smtClean="0"/>
              </a:p>
              <a:p>
                <a:pPr algn="ctr"/>
                <a:r>
                  <a:rPr lang="en-US" sz="2400" dirty="0" smtClean="0"/>
                  <a:t>Multiply first and second equations by 2, </a:t>
                </a:r>
              </a:p>
              <a:p>
                <a:pPr algn="ctr"/>
                <a:r>
                  <a:rPr lang="en-US" sz="2400" dirty="0" smtClean="0"/>
                  <a:t>Add 2 to RHS of last equation</a:t>
                </a:r>
              </a:p>
              <a:p>
                <a:pPr algn="ctr"/>
                <a:r>
                  <a:rPr lang="en-US" sz="2400" dirty="0" smtClean="0"/>
                  <a:t> and add them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−1≥0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r>
                  <a:rPr lang="en-US" sz="2400" dirty="0" smtClean="0"/>
                  <a:t>			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03" y="1219200"/>
                <a:ext cx="8080321" cy="36933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69483" y="4566499"/>
            <a:ext cx="8737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Farkas’ Lemma: </a:t>
            </a:r>
            <a:r>
              <a:rPr lang="en-US" sz="2400" dirty="0" smtClean="0">
                <a:solidFill>
                  <a:schemeClr val="tx2"/>
                </a:solidFill>
              </a:rPr>
              <a:t>A conjunction of linear inequalities (over reals) is unsatisfiable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iff</a:t>
            </a:r>
            <a:r>
              <a:rPr lang="en-US" sz="2400" dirty="0" smtClean="0">
                <a:solidFill>
                  <a:schemeClr val="tx2"/>
                </a:solidFill>
              </a:rPr>
              <a:t> we can derive </a:t>
            </a:r>
            <a:r>
              <a:rPr lang="en-US" sz="2400" b="1" dirty="0" smtClean="0">
                <a:solidFill>
                  <a:schemeClr val="tx2"/>
                </a:solidFill>
              </a:rPr>
              <a:t>1 &lt;= 0</a:t>
            </a:r>
            <a:r>
              <a:rPr lang="en-US" sz="2400" dirty="0" smtClean="0">
                <a:solidFill>
                  <a:schemeClr val="tx2"/>
                </a:solidFill>
              </a:rPr>
              <a:t> by performing the following operations: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Multiplying </a:t>
            </a:r>
            <a:r>
              <a:rPr lang="en-US" sz="2400" dirty="0" smtClean="0">
                <a:solidFill>
                  <a:schemeClr val="tx2"/>
                </a:solidFill>
              </a:rPr>
              <a:t>the inequalities </a:t>
            </a:r>
            <a:r>
              <a:rPr lang="en-US" sz="2400" dirty="0">
                <a:solidFill>
                  <a:schemeClr val="tx2"/>
                </a:solidFill>
              </a:rPr>
              <a:t>by a non-negative </a:t>
            </a:r>
            <a:r>
              <a:rPr lang="en-US" sz="2400" dirty="0" smtClean="0">
                <a:solidFill>
                  <a:schemeClr val="tx2"/>
                </a:solidFill>
              </a:rPr>
              <a:t>constant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Adding two inequalities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Adding (or subtracting) a </a:t>
            </a:r>
            <a:r>
              <a:rPr lang="en-US" sz="2400" dirty="0">
                <a:solidFill>
                  <a:schemeClr val="tx2"/>
                </a:solidFill>
              </a:rPr>
              <a:t>non-negative </a:t>
            </a:r>
            <a:r>
              <a:rPr lang="en-US" sz="2400" dirty="0" smtClean="0">
                <a:solidFill>
                  <a:schemeClr val="tx2"/>
                </a:solidFill>
              </a:rPr>
              <a:t>constant to one side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1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Automating Coefficient Finding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2400" y="1524000"/>
                <a:ext cx="56262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0∧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≥0∧2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+3≤0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0"/>
                <a:ext cx="562622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17" r="-758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820971" y="1494624"/>
            <a:ext cx="315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Prove </a:t>
            </a:r>
            <a:r>
              <a:rPr lang="en-US" sz="2400" dirty="0" err="1" smtClean="0">
                <a:solidFill>
                  <a:schemeClr val="tx2"/>
                </a:solidFill>
              </a:rPr>
              <a:t>unsat</a:t>
            </a:r>
            <a:endParaRPr lang="en-US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1831" y="2667000"/>
                <a:ext cx="4384085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31" y="2667000"/>
                <a:ext cx="4384085" cy="1107996"/>
              </a:xfrm>
              <a:prstGeom prst="rect">
                <a:avLst/>
              </a:prstGeom>
              <a:blipFill rotWithShape="0">
                <a:blip r:embed="rId4"/>
                <a:stretch>
                  <a:fillRect r="-1113" b="-7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/>
          <p:cNvSpPr/>
          <p:nvPr/>
        </p:nvSpPr>
        <p:spPr>
          <a:xfrm>
            <a:off x="2171933" y="1984449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56188" y="260236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Multiplying </a:t>
            </a:r>
            <a:r>
              <a:rPr lang="en-US" sz="2400" dirty="0" smtClean="0">
                <a:solidFill>
                  <a:schemeClr val="tx2"/>
                </a:solidFill>
              </a:rPr>
              <a:t>by unknown non-negative values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258784" y="1524990"/>
            <a:ext cx="592667" cy="240423"/>
          </a:xfrm>
          <a:custGeom>
            <a:avLst/>
            <a:gdLst>
              <a:gd name="connsiteX0" fmla="*/ 592667 w 592667"/>
              <a:gd name="connsiteY0" fmla="*/ 240423 h 240423"/>
              <a:gd name="connsiteX1" fmla="*/ 558800 w 592667"/>
              <a:gd name="connsiteY1" fmla="*/ 198090 h 240423"/>
              <a:gd name="connsiteX2" fmla="*/ 524933 w 592667"/>
              <a:gd name="connsiteY2" fmla="*/ 181157 h 240423"/>
              <a:gd name="connsiteX3" fmla="*/ 474133 w 592667"/>
              <a:gd name="connsiteY3" fmla="*/ 164223 h 240423"/>
              <a:gd name="connsiteX4" fmla="*/ 423333 w 592667"/>
              <a:gd name="connsiteY4" fmla="*/ 147290 h 240423"/>
              <a:gd name="connsiteX5" fmla="*/ 397933 w 592667"/>
              <a:gd name="connsiteY5" fmla="*/ 138823 h 240423"/>
              <a:gd name="connsiteX6" fmla="*/ 372533 w 592667"/>
              <a:gd name="connsiteY6" fmla="*/ 130357 h 240423"/>
              <a:gd name="connsiteX7" fmla="*/ 304800 w 592667"/>
              <a:gd name="connsiteY7" fmla="*/ 104957 h 240423"/>
              <a:gd name="connsiteX8" fmla="*/ 211667 w 592667"/>
              <a:gd name="connsiteY8" fmla="*/ 96490 h 240423"/>
              <a:gd name="connsiteX9" fmla="*/ 160867 w 592667"/>
              <a:gd name="connsiteY9" fmla="*/ 88023 h 240423"/>
              <a:gd name="connsiteX10" fmla="*/ 84667 w 592667"/>
              <a:gd name="connsiteY10" fmla="*/ 79557 h 240423"/>
              <a:gd name="connsiteX11" fmla="*/ 50800 w 592667"/>
              <a:gd name="connsiteY11" fmla="*/ 88023 h 240423"/>
              <a:gd name="connsiteX12" fmla="*/ 25400 w 592667"/>
              <a:gd name="connsiteY12" fmla="*/ 96490 h 240423"/>
              <a:gd name="connsiteX13" fmla="*/ 59267 w 592667"/>
              <a:gd name="connsiteY13" fmla="*/ 37223 h 240423"/>
              <a:gd name="connsiteX14" fmla="*/ 110067 w 592667"/>
              <a:gd name="connsiteY14" fmla="*/ 3357 h 240423"/>
              <a:gd name="connsiteX15" fmla="*/ 67733 w 592667"/>
              <a:gd name="connsiteY15" fmla="*/ 37223 h 240423"/>
              <a:gd name="connsiteX16" fmla="*/ 42333 w 592667"/>
              <a:gd name="connsiteY16" fmla="*/ 45690 h 240423"/>
              <a:gd name="connsiteX17" fmla="*/ 16933 w 592667"/>
              <a:gd name="connsiteY17" fmla="*/ 96490 h 240423"/>
              <a:gd name="connsiteX18" fmla="*/ 0 w 592667"/>
              <a:gd name="connsiteY18" fmla="*/ 121890 h 240423"/>
              <a:gd name="connsiteX19" fmla="*/ 76200 w 592667"/>
              <a:gd name="connsiteY19" fmla="*/ 138823 h 240423"/>
              <a:gd name="connsiteX20" fmla="*/ 127000 w 592667"/>
              <a:gd name="connsiteY20" fmla="*/ 155757 h 240423"/>
              <a:gd name="connsiteX21" fmla="*/ 177800 w 592667"/>
              <a:gd name="connsiteY21" fmla="*/ 189623 h 240423"/>
              <a:gd name="connsiteX22" fmla="*/ 211667 w 592667"/>
              <a:gd name="connsiteY22" fmla="*/ 223490 h 24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2667" h="240423">
                <a:moveTo>
                  <a:pt x="592667" y="240423"/>
                </a:moveTo>
                <a:cubicBezTo>
                  <a:pt x="581378" y="226312"/>
                  <a:pt x="572400" y="209990"/>
                  <a:pt x="558800" y="198090"/>
                </a:cubicBezTo>
                <a:cubicBezTo>
                  <a:pt x="549301" y="189779"/>
                  <a:pt x="536652" y="185844"/>
                  <a:pt x="524933" y="181157"/>
                </a:cubicBezTo>
                <a:cubicBezTo>
                  <a:pt x="508360" y="174528"/>
                  <a:pt x="491066" y="169867"/>
                  <a:pt x="474133" y="164223"/>
                </a:cubicBezTo>
                <a:lnTo>
                  <a:pt x="423333" y="147290"/>
                </a:lnTo>
                <a:lnTo>
                  <a:pt x="397933" y="138823"/>
                </a:lnTo>
                <a:cubicBezTo>
                  <a:pt x="389466" y="136001"/>
                  <a:pt x="380819" y="133672"/>
                  <a:pt x="372533" y="130357"/>
                </a:cubicBezTo>
                <a:cubicBezTo>
                  <a:pt x="372132" y="130197"/>
                  <a:pt x="315129" y="106433"/>
                  <a:pt x="304800" y="104957"/>
                </a:cubicBezTo>
                <a:cubicBezTo>
                  <a:pt x="273941" y="100549"/>
                  <a:pt x="242626" y="100132"/>
                  <a:pt x="211667" y="96490"/>
                </a:cubicBezTo>
                <a:cubicBezTo>
                  <a:pt x="194618" y="94484"/>
                  <a:pt x="177883" y="90292"/>
                  <a:pt x="160867" y="88023"/>
                </a:cubicBezTo>
                <a:cubicBezTo>
                  <a:pt x="135535" y="84645"/>
                  <a:pt x="110067" y="82379"/>
                  <a:pt x="84667" y="79557"/>
                </a:cubicBezTo>
                <a:cubicBezTo>
                  <a:pt x="73378" y="82379"/>
                  <a:pt x="61989" y="84826"/>
                  <a:pt x="50800" y="88023"/>
                </a:cubicBezTo>
                <a:cubicBezTo>
                  <a:pt x="42219" y="90475"/>
                  <a:pt x="30350" y="103916"/>
                  <a:pt x="25400" y="96490"/>
                </a:cubicBezTo>
                <a:cubicBezTo>
                  <a:pt x="12503" y="77144"/>
                  <a:pt x="50610" y="43956"/>
                  <a:pt x="59267" y="37223"/>
                </a:cubicBezTo>
                <a:cubicBezTo>
                  <a:pt x="75331" y="24729"/>
                  <a:pt x="124458" y="-11033"/>
                  <a:pt x="110067" y="3357"/>
                </a:cubicBezTo>
                <a:cubicBezTo>
                  <a:pt x="94317" y="19106"/>
                  <a:pt x="89094" y="26543"/>
                  <a:pt x="67733" y="37223"/>
                </a:cubicBezTo>
                <a:cubicBezTo>
                  <a:pt x="59751" y="41214"/>
                  <a:pt x="50800" y="42868"/>
                  <a:pt x="42333" y="45690"/>
                </a:cubicBezTo>
                <a:cubicBezTo>
                  <a:pt x="-6194" y="118482"/>
                  <a:pt x="51986" y="26383"/>
                  <a:pt x="16933" y="96490"/>
                </a:cubicBezTo>
                <a:cubicBezTo>
                  <a:pt x="12382" y="105591"/>
                  <a:pt x="5644" y="113423"/>
                  <a:pt x="0" y="121890"/>
                </a:cubicBezTo>
                <a:cubicBezTo>
                  <a:pt x="72672" y="146115"/>
                  <a:pt x="-43007" y="109021"/>
                  <a:pt x="76200" y="138823"/>
                </a:cubicBezTo>
                <a:cubicBezTo>
                  <a:pt x="93516" y="143152"/>
                  <a:pt x="112148" y="145856"/>
                  <a:pt x="127000" y="155757"/>
                </a:cubicBezTo>
                <a:cubicBezTo>
                  <a:pt x="143933" y="167046"/>
                  <a:pt x="163410" y="175233"/>
                  <a:pt x="177800" y="189623"/>
                </a:cubicBezTo>
                <a:lnTo>
                  <a:pt x="211667" y="2234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1733" y="4605491"/>
                <a:ext cx="67798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+(2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3" y="4605491"/>
                <a:ext cx="677980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79" r="-719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own Arrow 17"/>
          <p:cNvSpPr/>
          <p:nvPr/>
        </p:nvSpPr>
        <p:spPr>
          <a:xfrm>
            <a:off x="2171933" y="3926547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3438" y="392654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Adding the inequalities</a:t>
            </a:r>
            <a:endParaRPr lang="en-US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112" y="5760570"/>
                <a:ext cx="816589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+(2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≥0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" y="5760570"/>
                <a:ext cx="8165890" cy="7386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wn Arrow 24"/>
          <p:cNvSpPr/>
          <p:nvPr/>
        </p:nvSpPr>
        <p:spPr>
          <a:xfrm>
            <a:off x="2171933" y="5055562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38019" y="515116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Adding an unknown non-</a:t>
            </a:r>
            <a:r>
              <a:rPr lang="en-US" sz="2400" dirty="0" err="1" smtClean="0">
                <a:solidFill>
                  <a:schemeClr val="tx2"/>
                </a:solidFill>
              </a:rPr>
              <a:t>neg</a:t>
            </a:r>
            <a:r>
              <a:rPr lang="en-US" sz="2400" dirty="0" smtClean="0">
                <a:solidFill>
                  <a:schemeClr val="tx2"/>
                </a:solidFill>
              </a:rPr>
              <a:t> value</a:t>
            </a:r>
            <a:endParaRPr lang="en-US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872642" y="6266243"/>
                <a:ext cx="13528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≡−1≥0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642" y="6266243"/>
                <a:ext cx="1352871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703" r="-5405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551872" y="61806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Equate to 1 &lt;= 0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0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3" grpId="0"/>
      <p:bldP spid="16" grpId="0"/>
      <p:bldP spid="18" grpId="0" animBg="1"/>
      <p:bldP spid="19" grpId="0"/>
      <p:bldP spid="20" grpId="0"/>
      <p:bldP spid="25" grpId="0" animBg="1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Automating Coefficient Finding [Cont.]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5841" y="1628075"/>
                <a:ext cx="761791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+(2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 ≥0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41" y="1628075"/>
                <a:ext cx="7617919" cy="7386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41930" y="2182073"/>
                <a:ext cx="13528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≡−1≥0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930" y="2182073"/>
                <a:ext cx="135287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703" r="-5405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5545940" y="3581400"/>
            <a:ext cx="32785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Every solution for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the constraints will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make the inequalities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unsatisfiable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3589765" y="28194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10203" y="3581400"/>
                <a:ext cx="2098715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203" y="3581400"/>
                <a:ext cx="2098715" cy="1477328"/>
              </a:xfrm>
              <a:prstGeom prst="rect">
                <a:avLst/>
              </a:prstGeom>
              <a:blipFill rotWithShape="0">
                <a:blip r:embed="rId5"/>
                <a:stretch>
                  <a:fillRect l="-581" r="-2907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22"/>
          <p:cNvSpPr/>
          <p:nvPr/>
        </p:nvSpPr>
        <p:spPr>
          <a:xfrm>
            <a:off x="4941771" y="3962400"/>
            <a:ext cx="592667" cy="240423"/>
          </a:xfrm>
          <a:custGeom>
            <a:avLst/>
            <a:gdLst>
              <a:gd name="connsiteX0" fmla="*/ 592667 w 592667"/>
              <a:gd name="connsiteY0" fmla="*/ 240423 h 240423"/>
              <a:gd name="connsiteX1" fmla="*/ 558800 w 592667"/>
              <a:gd name="connsiteY1" fmla="*/ 198090 h 240423"/>
              <a:gd name="connsiteX2" fmla="*/ 524933 w 592667"/>
              <a:gd name="connsiteY2" fmla="*/ 181157 h 240423"/>
              <a:gd name="connsiteX3" fmla="*/ 474133 w 592667"/>
              <a:gd name="connsiteY3" fmla="*/ 164223 h 240423"/>
              <a:gd name="connsiteX4" fmla="*/ 423333 w 592667"/>
              <a:gd name="connsiteY4" fmla="*/ 147290 h 240423"/>
              <a:gd name="connsiteX5" fmla="*/ 397933 w 592667"/>
              <a:gd name="connsiteY5" fmla="*/ 138823 h 240423"/>
              <a:gd name="connsiteX6" fmla="*/ 372533 w 592667"/>
              <a:gd name="connsiteY6" fmla="*/ 130357 h 240423"/>
              <a:gd name="connsiteX7" fmla="*/ 304800 w 592667"/>
              <a:gd name="connsiteY7" fmla="*/ 104957 h 240423"/>
              <a:gd name="connsiteX8" fmla="*/ 211667 w 592667"/>
              <a:gd name="connsiteY8" fmla="*/ 96490 h 240423"/>
              <a:gd name="connsiteX9" fmla="*/ 160867 w 592667"/>
              <a:gd name="connsiteY9" fmla="*/ 88023 h 240423"/>
              <a:gd name="connsiteX10" fmla="*/ 84667 w 592667"/>
              <a:gd name="connsiteY10" fmla="*/ 79557 h 240423"/>
              <a:gd name="connsiteX11" fmla="*/ 50800 w 592667"/>
              <a:gd name="connsiteY11" fmla="*/ 88023 h 240423"/>
              <a:gd name="connsiteX12" fmla="*/ 25400 w 592667"/>
              <a:gd name="connsiteY12" fmla="*/ 96490 h 240423"/>
              <a:gd name="connsiteX13" fmla="*/ 59267 w 592667"/>
              <a:gd name="connsiteY13" fmla="*/ 37223 h 240423"/>
              <a:gd name="connsiteX14" fmla="*/ 110067 w 592667"/>
              <a:gd name="connsiteY14" fmla="*/ 3357 h 240423"/>
              <a:gd name="connsiteX15" fmla="*/ 67733 w 592667"/>
              <a:gd name="connsiteY15" fmla="*/ 37223 h 240423"/>
              <a:gd name="connsiteX16" fmla="*/ 42333 w 592667"/>
              <a:gd name="connsiteY16" fmla="*/ 45690 h 240423"/>
              <a:gd name="connsiteX17" fmla="*/ 16933 w 592667"/>
              <a:gd name="connsiteY17" fmla="*/ 96490 h 240423"/>
              <a:gd name="connsiteX18" fmla="*/ 0 w 592667"/>
              <a:gd name="connsiteY18" fmla="*/ 121890 h 240423"/>
              <a:gd name="connsiteX19" fmla="*/ 76200 w 592667"/>
              <a:gd name="connsiteY19" fmla="*/ 138823 h 240423"/>
              <a:gd name="connsiteX20" fmla="*/ 127000 w 592667"/>
              <a:gd name="connsiteY20" fmla="*/ 155757 h 240423"/>
              <a:gd name="connsiteX21" fmla="*/ 177800 w 592667"/>
              <a:gd name="connsiteY21" fmla="*/ 189623 h 240423"/>
              <a:gd name="connsiteX22" fmla="*/ 211667 w 592667"/>
              <a:gd name="connsiteY22" fmla="*/ 223490 h 24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2667" h="240423">
                <a:moveTo>
                  <a:pt x="592667" y="240423"/>
                </a:moveTo>
                <a:cubicBezTo>
                  <a:pt x="581378" y="226312"/>
                  <a:pt x="572400" y="209990"/>
                  <a:pt x="558800" y="198090"/>
                </a:cubicBezTo>
                <a:cubicBezTo>
                  <a:pt x="549301" y="189779"/>
                  <a:pt x="536652" y="185844"/>
                  <a:pt x="524933" y="181157"/>
                </a:cubicBezTo>
                <a:cubicBezTo>
                  <a:pt x="508360" y="174528"/>
                  <a:pt x="491066" y="169867"/>
                  <a:pt x="474133" y="164223"/>
                </a:cubicBezTo>
                <a:lnTo>
                  <a:pt x="423333" y="147290"/>
                </a:lnTo>
                <a:lnTo>
                  <a:pt x="397933" y="138823"/>
                </a:lnTo>
                <a:cubicBezTo>
                  <a:pt x="389466" y="136001"/>
                  <a:pt x="380819" y="133672"/>
                  <a:pt x="372533" y="130357"/>
                </a:cubicBezTo>
                <a:cubicBezTo>
                  <a:pt x="372132" y="130197"/>
                  <a:pt x="315129" y="106433"/>
                  <a:pt x="304800" y="104957"/>
                </a:cubicBezTo>
                <a:cubicBezTo>
                  <a:pt x="273941" y="100549"/>
                  <a:pt x="242626" y="100132"/>
                  <a:pt x="211667" y="96490"/>
                </a:cubicBezTo>
                <a:cubicBezTo>
                  <a:pt x="194618" y="94484"/>
                  <a:pt x="177883" y="90292"/>
                  <a:pt x="160867" y="88023"/>
                </a:cubicBezTo>
                <a:cubicBezTo>
                  <a:pt x="135535" y="84645"/>
                  <a:pt x="110067" y="82379"/>
                  <a:pt x="84667" y="79557"/>
                </a:cubicBezTo>
                <a:cubicBezTo>
                  <a:pt x="73378" y="82379"/>
                  <a:pt x="61989" y="84826"/>
                  <a:pt x="50800" y="88023"/>
                </a:cubicBezTo>
                <a:cubicBezTo>
                  <a:pt x="42219" y="90475"/>
                  <a:pt x="30350" y="103916"/>
                  <a:pt x="25400" y="96490"/>
                </a:cubicBezTo>
                <a:cubicBezTo>
                  <a:pt x="12503" y="77144"/>
                  <a:pt x="50610" y="43956"/>
                  <a:pt x="59267" y="37223"/>
                </a:cubicBezTo>
                <a:cubicBezTo>
                  <a:pt x="75331" y="24729"/>
                  <a:pt x="124458" y="-11033"/>
                  <a:pt x="110067" y="3357"/>
                </a:cubicBezTo>
                <a:cubicBezTo>
                  <a:pt x="94317" y="19106"/>
                  <a:pt x="89094" y="26543"/>
                  <a:pt x="67733" y="37223"/>
                </a:cubicBezTo>
                <a:cubicBezTo>
                  <a:pt x="59751" y="41214"/>
                  <a:pt x="50800" y="42868"/>
                  <a:pt x="42333" y="45690"/>
                </a:cubicBezTo>
                <a:cubicBezTo>
                  <a:pt x="-6194" y="118482"/>
                  <a:pt x="51986" y="26383"/>
                  <a:pt x="16933" y="96490"/>
                </a:cubicBezTo>
                <a:cubicBezTo>
                  <a:pt x="12382" y="105591"/>
                  <a:pt x="5644" y="113423"/>
                  <a:pt x="0" y="121890"/>
                </a:cubicBezTo>
                <a:cubicBezTo>
                  <a:pt x="72672" y="146115"/>
                  <a:pt x="-43007" y="109021"/>
                  <a:pt x="76200" y="138823"/>
                </a:cubicBezTo>
                <a:cubicBezTo>
                  <a:pt x="93516" y="143152"/>
                  <a:pt x="112148" y="145856"/>
                  <a:pt x="127000" y="155757"/>
                </a:cubicBezTo>
                <a:cubicBezTo>
                  <a:pt x="143933" y="167046"/>
                  <a:pt x="163410" y="175233"/>
                  <a:pt x="177800" y="189623"/>
                </a:cubicBezTo>
                <a:lnTo>
                  <a:pt x="211667" y="2234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193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5000" y="5543253"/>
                <a:ext cx="3971097" cy="7301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 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 ,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543253"/>
                <a:ext cx="3971097" cy="730136"/>
              </a:xfrm>
              <a:prstGeom prst="rect">
                <a:avLst/>
              </a:prstGeom>
              <a:blipFill rotWithShape="0">
                <a:blip r:embed="rId6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84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1" grpId="0"/>
      <p:bldP spid="23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Template-based </a:t>
            </a:r>
            <a:r>
              <a:rPr lang="en-US" dirty="0"/>
              <a:t>I</a:t>
            </a:r>
            <a:r>
              <a:rPr lang="en-US" dirty="0" smtClean="0"/>
              <a:t>nvariant Inference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2400" y="1524000"/>
                <a:ext cx="49714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0∧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≥0∧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0"/>
                <a:ext cx="497148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45" t="-1639" r="-735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070460" y="1212672"/>
            <a:ext cx="3157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Find values for </a:t>
            </a:r>
            <a:r>
              <a:rPr lang="en-US" sz="2400" dirty="0" err="1" smtClean="0">
                <a:solidFill>
                  <a:schemeClr val="tx2"/>
                </a:solidFill>
              </a:rPr>
              <a:t>a,b,c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tx2"/>
                </a:solidFill>
              </a:rPr>
              <a:t>s.t.</a:t>
            </a:r>
            <a:r>
              <a:rPr lang="en-US" sz="2400" dirty="0" smtClean="0">
                <a:solidFill>
                  <a:schemeClr val="tx2"/>
                </a:solidFill>
              </a:rPr>
              <a:t> the formula becomes unsatisfiable</a:t>
            </a:r>
            <a:endParaRPr lang="en-US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1831" y="2667000"/>
                <a:ext cx="3157403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31" y="2667000"/>
                <a:ext cx="3157403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1351" r="-1158" b="-1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/>
          <p:cNvSpPr/>
          <p:nvPr/>
        </p:nvSpPr>
        <p:spPr>
          <a:xfrm>
            <a:off x="2171933" y="1984449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69988" y="276163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Multiplying </a:t>
            </a:r>
            <a:r>
              <a:rPr lang="en-US" sz="2400" dirty="0" smtClean="0">
                <a:solidFill>
                  <a:schemeClr val="tx2"/>
                </a:solidFill>
              </a:rPr>
              <a:t>by unknown non-negative values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477793" y="1572413"/>
            <a:ext cx="592667" cy="240423"/>
          </a:xfrm>
          <a:custGeom>
            <a:avLst/>
            <a:gdLst>
              <a:gd name="connsiteX0" fmla="*/ 592667 w 592667"/>
              <a:gd name="connsiteY0" fmla="*/ 240423 h 240423"/>
              <a:gd name="connsiteX1" fmla="*/ 558800 w 592667"/>
              <a:gd name="connsiteY1" fmla="*/ 198090 h 240423"/>
              <a:gd name="connsiteX2" fmla="*/ 524933 w 592667"/>
              <a:gd name="connsiteY2" fmla="*/ 181157 h 240423"/>
              <a:gd name="connsiteX3" fmla="*/ 474133 w 592667"/>
              <a:gd name="connsiteY3" fmla="*/ 164223 h 240423"/>
              <a:gd name="connsiteX4" fmla="*/ 423333 w 592667"/>
              <a:gd name="connsiteY4" fmla="*/ 147290 h 240423"/>
              <a:gd name="connsiteX5" fmla="*/ 397933 w 592667"/>
              <a:gd name="connsiteY5" fmla="*/ 138823 h 240423"/>
              <a:gd name="connsiteX6" fmla="*/ 372533 w 592667"/>
              <a:gd name="connsiteY6" fmla="*/ 130357 h 240423"/>
              <a:gd name="connsiteX7" fmla="*/ 304800 w 592667"/>
              <a:gd name="connsiteY7" fmla="*/ 104957 h 240423"/>
              <a:gd name="connsiteX8" fmla="*/ 211667 w 592667"/>
              <a:gd name="connsiteY8" fmla="*/ 96490 h 240423"/>
              <a:gd name="connsiteX9" fmla="*/ 160867 w 592667"/>
              <a:gd name="connsiteY9" fmla="*/ 88023 h 240423"/>
              <a:gd name="connsiteX10" fmla="*/ 84667 w 592667"/>
              <a:gd name="connsiteY10" fmla="*/ 79557 h 240423"/>
              <a:gd name="connsiteX11" fmla="*/ 50800 w 592667"/>
              <a:gd name="connsiteY11" fmla="*/ 88023 h 240423"/>
              <a:gd name="connsiteX12" fmla="*/ 25400 w 592667"/>
              <a:gd name="connsiteY12" fmla="*/ 96490 h 240423"/>
              <a:gd name="connsiteX13" fmla="*/ 59267 w 592667"/>
              <a:gd name="connsiteY13" fmla="*/ 37223 h 240423"/>
              <a:gd name="connsiteX14" fmla="*/ 110067 w 592667"/>
              <a:gd name="connsiteY14" fmla="*/ 3357 h 240423"/>
              <a:gd name="connsiteX15" fmla="*/ 67733 w 592667"/>
              <a:gd name="connsiteY15" fmla="*/ 37223 h 240423"/>
              <a:gd name="connsiteX16" fmla="*/ 42333 w 592667"/>
              <a:gd name="connsiteY16" fmla="*/ 45690 h 240423"/>
              <a:gd name="connsiteX17" fmla="*/ 16933 w 592667"/>
              <a:gd name="connsiteY17" fmla="*/ 96490 h 240423"/>
              <a:gd name="connsiteX18" fmla="*/ 0 w 592667"/>
              <a:gd name="connsiteY18" fmla="*/ 121890 h 240423"/>
              <a:gd name="connsiteX19" fmla="*/ 76200 w 592667"/>
              <a:gd name="connsiteY19" fmla="*/ 138823 h 240423"/>
              <a:gd name="connsiteX20" fmla="*/ 127000 w 592667"/>
              <a:gd name="connsiteY20" fmla="*/ 155757 h 240423"/>
              <a:gd name="connsiteX21" fmla="*/ 177800 w 592667"/>
              <a:gd name="connsiteY21" fmla="*/ 189623 h 240423"/>
              <a:gd name="connsiteX22" fmla="*/ 211667 w 592667"/>
              <a:gd name="connsiteY22" fmla="*/ 223490 h 24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2667" h="240423">
                <a:moveTo>
                  <a:pt x="592667" y="240423"/>
                </a:moveTo>
                <a:cubicBezTo>
                  <a:pt x="581378" y="226312"/>
                  <a:pt x="572400" y="209990"/>
                  <a:pt x="558800" y="198090"/>
                </a:cubicBezTo>
                <a:cubicBezTo>
                  <a:pt x="549301" y="189779"/>
                  <a:pt x="536652" y="185844"/>
                  <a:pt x="524933" y="181157"/>
                </a:cubicBezTo>
                <a:cubicBezTo>
                  <a:pt x="508360" y="174528"/>
                  <a:pt x="491066" y="169867"/>
                  <a:pt x="474133" y="164223"/>
                </a:cubicBezTo>
                <a:lnTo>
                  <a:pt x="423333" y="147290"/>
                </a:lnTo>
                <a:lnTo>
                  <a:pt x="397933" y="138823"/>
                </a:lnTo>
                <a:cubicBezTo>
                  <a:pt x="389466" y="136001"/>
                  <a:pt x="380819" y="133672"/>
                  <a:pt x="372533" y="130357"/>
                </a:cubicBezTo>
                <a:cubicBezTo>
                  <a:pt x="372132" y="130197"/>
                  <a:pt x="315129" y="106433"/>
                  <a:pt x="304800" y="104957"/>
                </a:cubicBezTo>
                <a:cubicBezTo>
                  <a:pt x="273941" y="100549"/>
                  <a:pt x="242626" y="100132"/>
                  <a:pt x="211667" y="96490"/>
                </a:cubicBezTo>
                <a:cubicBezTo>
                  <a:pt x="194618" y="94484"/>
                  <a:pt x="177883" y="90292"/>
                  <a:pt x="160867" y="88023"/>
                </a:cubicBezTo>
                <a:cubicBezTo>
                  <a:pt x="135535" y="84645"/>
                  <a:pt x="110067" y="82379"/>
                  <a:pt x="84667" y="79557"/>
                </a:cubicBezTo>
                <a:cubicBezTo>
                  <a:pt x="73378" y="82379"/>
                  <a:pt x="61989" y="84826"/>
                  <a:pt x="50800" y="88023"/>
                </a:cubicBezTo>
                <a:cubicBezTo>
                  <a:pt x="42219" y="90475"/>
                  <a:pt x="30350" y="103916"/>
                  <a:pt x="25400" y="96490"/>
                </a:cubicBezTo>
                <a:cubicBezTo>
                  <a:pt x="12503" y="77144"/>
                  <a:pt x="50610" y="43956"/>
                  <a:pt x="59267" y="37223"/>
                </a:cubicBezTo>
                <a:cubicBezTo>
                  <a:pt x="75331" y="24729"/>
                  <a:pt x="124458" y="-11033"/>
                  <a:pt x="110067" y="3357"/>
                </a:cubicBezTo>
                <a:cubicBezTo>
                  <a:pt x="94317" y="19106"/>
                  <a:pt x="89094" y="26543"/>
                  <a:pt x="67733" y="37223"/>
                </a:cubicBezTo>
                <a:cubicBezTo>
                  <a:pt x="59751" y="41214"/>
                  <a:pt x="50800" y="42868"/>
                  <a:pt x="42333" y="45690"/>
                </a:cubicBezTo>
                <a:cubicBezTo>
                  <a:pt x="-6194" y="118482"/>
                  <a:pt x="51986" y="26383"/>
                  <a:pt x="16933" y="96490"/>
                </a:cubicBezTo>
                <a:cubicBezTo>
                  <a:pt x="12382" y="105591"/>
                  <a:pt x="5644" y="113423"/>
                  <a:pt x="0" y="121890"/>
                </a:cubicBezTo>
                <a:cubicBezTo>
                  <a:pt x="72672" y="146115"/>
                  <a:pt x="-43007" y="109021"/>
                  <a:pt x="76200" y="138823"/>
                </a:cubicBezTo>
                <a:cubicBezTo>
                  <a:pt x="93516" y="143152"/>
                  <a:pt x="112148" y="145856"/>
                  <a:pt x="127000" y="155757"/>
                </a:cubicBezTo>
                <a:cubicBezTo>
                  <a:pt x="143933" y="167046"/>
                  <a:pt x="163410" y="175233"/>
                  <a:pt x="177800" y="189623"/>
                </a:cubicBezTo>
                <a:lnTo>
                  <a:pt x="211667" y="2234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1733" y="4605491"/>
                <a:ext cx="57216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3" y="4605491"/>
                <a:ext cx="572169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65" r="-532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own Arrow 17"/>
          <p:cNvSpPr/>
          <p:nvPr/>
        </p:nvSpPr>
        <p:spPr>
          <a:xfrm>
            <a:off x="2171933" y="3926547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3438" y="392654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Adding the inequalities</a:t>
            </a:r>
            <a:endParaRPr lang="en-US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112" y="5760570"/>
                <a:ext cx="63988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" y="5760570"/>
                <a:ext cx="639880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762" r="-286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wn Arrow 24"/>
          <p:cNvSpPr/>
          <p:nvPr/>
        </p:nvSpPr>
        <p:spPr>
          <a:xfrm>
            <a:off x="2171933" y="5055562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38019" y="515116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Adding an unknown non-</a:t>
            </a:r>
            <a:r>
              <a:rPr lang="en-US" sz="2400" dirty="0" err="1" smtClean="0">
                <a:solidFill>
                  <a:schemeClr val="tx2"/>
                </a:solidFill>
              </a:rPr>
              <a:t>neg</a:t>
            </a:r>
            <a:r>
              <a:rPr lang="en-US" sz="2400" dirty="0" smtClean="0">
                <a:solidFill>
                  <a:schemeClr val="tx2"/>
                </a:solidFill>
              </a:rPr>
              <a:t> value</a:t>
            </a:r>
            <a:endParaRPr lang="en-US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872642" y="6266243"/>
                <a:ext cx="13528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≡−1≥0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642" y="6266243"/>
                <a:ext cx="1352871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703" r="-5405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551872" y="61806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Equate to 1 &lt;= 0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3" grpId="0"/>
      <p:bldP spid="16" grpId="0"/>
      <p:bldP spid="18" grpId="0" animBg="1"/>
      <p:bldP spid="19" grpId="0"/>
      <p:bldP spid="20" grpId="0"/>
      <p:bldP spid="25" grpId="0" animBg="1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Farkas</a:t>
            </a:r>
            <a:r>
              <a:rPr lang="en-US" dirty="0" smtClean="0"/>
              <a:t>’ Constraints [Cont.]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95400" y="1693188"/>
                <a:ext cx="6398803" cy="335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693188"/>
                <a:ext cx="6398803" cy="335756"/>
              </a:xfrm>
              <a:prstGeom prst="rect">
                <a:avLst/>
              </a:prstGeom>
              <a:blipFill rotWithShape="0">
                <a:blip r:embed="rId3"/>
                <a:stretch>
                  <a:fillRect l="-858" r="-286" b="-5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41930" y="2182073"/>
                <a:ext cx="13528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≡−1≥0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930" y="2182073"/>
                <a:ext cx="135287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703" r="-5405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5545940" y="3581400"/>
            <a:ext cx="32785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Every solution for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the constraints will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make the inequalities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unsatisfiable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3589765" y="28194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10203" y="3581400"/>
                <a:ext cx="1987724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203" y="3581400"/>
                <a:ext cx="1987724" cy="1477328"/>
              </a:xfrm>
              <a:prstGeom prst="rect">
                <a:avLst/>
              </a:prstGeom>
              <a:blipFill rotWithShape="0">
                <a:blip r:embed="rId5"/>
                <a:stretch>
                  <a:fillRect l="-3374" r="-3067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22"/>
          <p:cNvSpPr/>
          <p:nvPr/>
        </p:nvSpPr>
        <p:spPr>
          <a:xfrm>
            <a:off x="4941771" y="3962400"/>
            <a:ext cx="592667" cy="240423"/>
          </a:xfrm>
          <a:custGeom>
            <a:avLst/>
            <a:gdLst>
              <a:gd name="connsiteX0" fmla="*/ 592667 w 592667"/>
              <a:gd name="connsiteY0" fmla="*/ 240423 h 240423"/>
              <a:gd name="connsiteX1" fmla="*/ 558800 w 592667"/>
              <a:gd name="connsiteY1" fmla="*/ 198090 h 240423"/>
              <a:gd name="connsiteX2" fmla="*/ 524933 w 592667"/>
              <a:gd name="connsiteY2" fmla="*/ 181157 h 240423"/>
              <a:gd name="connsiteX3" fmla="*/ 474133 w 592667"/>
              <a:gd name="connsiteY3" fmla="*/ 164223 h 240423"/>
              <a:gd name="connsiteX4" fmla="*/ 423333 w 592667"/>
              <a:gd name="connsiteY4" fmla="*/ 147290 h 240423"/>
              <a:gd name="connsiteX5" fmla="*/ 397933 w 592667"/>
              <a:gd name="connsiteY5" fmla="*/ 138823 h 240423"/>
              <a:gd name="connsiteX6" fmla="*/ 372533 w 592667"/>
              <a:gd name="connsiteY6" fmla="*/ 130357 h 240423"/>
              <a:gd name="connsiteX7" fmla="*/ 304800 w 592667"/>
              <a:gd name="connsiteY7" fmla="*/ 104957 h 240423"/>
              <a:gd name="connsiteX8" fmla="*/ 211667 w 592667"/>
              <a:gd name="connsiteY8" fmla="*/ 96490 h 240423"/>
              <a:gd name="connsiteX9" fmla="*/ 160867 w 592667"/>
              <a:gd name="connsiteY9" fmla="*/ 88023 h 240423"/>
              <a:gd name="connsiteX10" fmla="*/ 84667 w 592667"/>
              <a:gd name="connsiteY10" fmla="*/ 79557 h 240423"/>
              <a:gd name="connsiteX11" fmla="*/ 50800 w 592667"/>
              <a:gd name="connsiteY11" fmla="*/ 88023 h 240423"/>
              <a:gd name="connsiteX12" fmla="*/ 25400 w 592667"/>
              <a:gd name="connsiteY12" fmla="*/ 96490 h 240423"/>
              <a:gd name="connsiteX13" fmla="*/ 59267 w 592667"/>
              <a:gd name="connsiteY13" fmla="*/ 37223 h 240423"/>
              <a:gd name="connsiteX14" fmla="*/ 110067 w 592667"/>
              <a:gd name="connsiteY14" fmla="*/ 3357 h 240423"/>
              <a:gd name="connsiteX15" fmla="*/ 67733 w 592667"/>
              <a:gd name="connsiteY15" fmla="*/ 37223 h 240423"/>
              <a:gd name="connsiteX16" fmla="*/ 42333 w 592667"/>
              <a:gd name="connsiteY16" fmla="*/ 45690 h 240423"/>
              <a:gd name="connsiteX17" fmla="*/ 16933 w 592667"/>
              <a:gd name="connsiteY17" fmla="*/ 96490 h 240423"/>
              <a:gd name="connsiteX18" fmla="*/ 0 w 592667"/>
              <a:gd name="connsiteY18" fmla="*/ 121890 h 240423"/>
              <a:gd name="connsiteX19" fmla="*/ 76200 w 592667"/>
              <a:gd name="connsiteY19" fmla="*/ 138823 h 240423"/>
              <a:gd name="connsiteX20" fmla="*/ 127000 w 592667"/>
              <a:gd name="connsiteY20" fmla="*/ 155757 h 240423"/>
              <a:gd name="connsiteX21" fmla="*/ 177800 w 592667"/>
              <a:gd name="connsiteY21" fmla="*/ 189623 h 240423"/>
              <a:gd name="connsiteX22" fmla="*/ 211667 w 592667"/>
              <a:gd name="connsiteY22" fmla="*/ 223490 h 24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2667" h="240423">
                <a:moveTo>
                  <a:pt x="592667" y="240423"/>
                </a:moveTo>
                <a:cubicBezTo>
                  <a:pt x="581378" y="226312"/>
                  <a:pt x="572400" y="209990"/>
                  <a:pt x="558800" y="198090"/>
                </a:cubicBezTo>
                <a:cubicBezTo>
                  <a:pt x="549301" y="189779"/>
                  <a:pt x="536652" y="185844"/>
                  <a:pt x="524933" y="181157"/>
                </a:cubicBezTo>
                <a:cubicBezTo>
                  <a:pt x="508360" y="174528"/>
                  <a:pt x="491066" y="169867"/>
                  <a:pt x="474133" y="164223"/>
                </a:cubicBezTo>
                <a:lnTo>
                  <a:pt x="423333" y="147290"/>
                </a:lnTo>
                <a:lnTo>
                  <a:pt x="397933" y="138823"/>
                </a:lnTo>
                <a:cubicBezTo>
                  <a:pt x="389466" y="136001"/>
                  <a:pt x="380819" y="133672"/>
                  <a:pt x="372533" y="130357"/>
                </a:cubicBezTo>
                <a:cubicBezTo>
                  <a:pt x="372132" y="130197"/>
                  <a:pt x="315129" y="106433"/>
                  <a:pt x="304800" y="104957"/>
                </a:cubicBezTo>
                <a:cubicBezTo>
                  <a:pt x="273941" y="100549"/>
                  <a:pt x="242626" y="100132"/>
                  <a:pt x="211667" y="96490"/>
                </a:cubicBezTo>
                <a:cubicBezTo>
                  <a:pt x="194618" y="94484"/>
                  <a:pt x="177883" y="90292"/>
                  <a:pt x="160867" y="88023"/>
                </a:cubicBezTo>
                <a:cubicBezTo>
                  <a:pt x="135535" y="84645"/>
                  <a:pt x="110067" y="82379"/>
                  <a:pt x="84667" y="79557"/>
                </a:cubicBezTo>
                <a:cubicBezTo>
                  <a:pt x="73378" y="82379"/>
                  <a:pt x="61989" y="84826"/>
                  <a:pt x="50800" y="88023"/>
                </a:cubicBezTo>
                <a:cubicBezTo>
                  <a:pt x="42219" y="90475"/>
                  <a:pt x="30350" y="103916"/>
                  <a:pt x="25400" y="96490"/>
                </a:cubicBezTo>
                <a:cubicBezTo>
                  <a:pt x="12503" y="77144"/>
                  <a:pt x="50610" y="43956"/>
                  <a:pt x="59267" y="37223"/>
                </a:cubicBezTo>
                <a:cubicBezTo>
                  <a:pt x="75331" y="24729"/>
                  <a:pt x="124458" y="-11033"/>
                  <a:pt x="110067" y="3357"/>
                </a:cubicBezTo>
                <a:cubicBezTo>
                  <a:pt x="94317" y="19106"/>
                  <a:pt x="89094" y="26543"/>
                  <a:pt x="67733" y="37223"/>
                </a:cubicBezTo>
                <a:cubicBezTo>
                  <a:pt x="59751" y="41214"/>
                  <a:pt x="50800" y="42868"/>
                  <a:pt x="42333" y="45690"/>
                </a:cubicBezTo>
                <a:cubicBezTo>
                  <a:pt x="-6194" y="118482"/>
                  <a:pt x="51986" y="26383"/>
                  <a:pt x="16933" y="96490"/>
                </a:cubicBezTo>
                <a:cubicBezTo>
                  <a:pt x="12382" y="105591"/>
                  <a:pt x="5644" y="113423"/>
                  <a:pt x="0" y="121890"/>
                </a:cubicBezTo>
                <a:cubicBezTo>
                  <a:pt x="72672" y="146115"/>
                  <a:pt x="-43007" y="109021"/>
                  <a:pt x="76200" y="138823"/>
                </a:cubicBezTo>
                <a:cubicBezTo>
                  <a:pt x="93516" y="143152"/>
                  <a:pt x="112148" y="145856"/>
                  <a:pt x="127000" y="155757"/>
                </a:cubicBezTo>
                <a:cubicBezTo>
                  <a:pt x="143933" y="167046"/>
                  <a:pt x="163410" y="175233"/>
                  <a:pt x="177800" y="189623"/>
                </a:cubicBezTo>
                <a:lnTo>
                  <a:pt x="211667" y="2234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05000" y="5543253"/>
                <a:ext cx="3971097" cy="10909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=−1,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 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 ,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543253"/>
                <a:ext cx="3971097" cy="1090940"/>
              </a:xfrm>
              <a:prstGeom prst="rect">
                <a:avLst/>
              </a:prstGeom>
              <a:blipFill rotWithShape="0">
                <a:blip r:embed="rId6"/>
                <a:stretch>
                  <a:fillRect b="-5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15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1" grpId="0"/>
      <p:bldP spid="23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We had a formula of the form: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b="1" dirty="0" smtClean="0"/>
              </a:p>
              <a:p>
                <a:r>
                  <a:rPr lang="en-US" sz="2400" dirty="0" smtClean="0"/>
                  <a:t>We wanted to find a value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that will make the implication hold for all </a:t>
                </a:r>
                <a14:m>
                  <m:oMath xmlns:m="http://schemas.openxmlformats.org/officeDocument/2006/math">
                    <m:r>
                      <a:rPr lang="en-US" sz="2400" b="1" dirty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In other words, we are trying to find a satisfiable assignment for a quantified formula.</a:t>
                </a:r>
              </a:p>
              <a:p>
                <a:r>
                  <a:rPr lang="en-US" sz="2400" dirty="0" smtClean="0"/>
                  <a:t>Farkas’ Lemma converts it to </a:t>
                </a:r>
                <a:r>
                  <a:rPr lang="en-US" sz="2400" dirty="0" err="1" smtClean="0"/>
                  <a:t>satisfiability</a:t>
                </a:r>
                <a:r>
                  <a:rPr lang="en-US" sz="2400" dirty="0" smtClean="0"/>
                  <a:t> of quantifier-free non-linea</a:t>
                </a:r>
                <a:r>
                  <a:rPr lang="en-US" sz="2400" dirty="0"/>
                  <a:t>r</a:t>
                </a:r>
                <a:r>
                  <a:rPr lang="en-US" sz="2400" dirty="0" smtClean="0"/>
                  <a:t> real constraints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r="-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2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 smtClean="0"/>
              <a:t>The Farkas’ Lemma approach provides a way to find linear invariants for programs that</a:t>
            </a:r>
          </a:p>
          <a:p>
            <a:r>
              <a:rPr lang="en-US" sz="2400" dirty="0" smtClean="0"/>
              <a:t>do not have many disjunctions</a:t>
            </a:r>
          </a:p>
          <a:p>
            <a:r>
              <a:rPr lang="en-US" sz="2400" dirty="0" smtClean="0"/>
              <a:t>do </a:t>
            </a:r>
            <a:r>
              <a:rPr lang="en-US" sz="2400" dirty="0" smtClean="0"/>
              <a:t>not have functions</a:t>
            </a:r>
          </a:p>
          <a:p>
            <a:r>
              <a:rPr lang="en-US" sz="2400" dirty="0" smtClean="0"/>
              <a:t>do not have data structures</a:t>
            </a:r>
          </a:p>
          <a:p>
            <a:r>
              <a:rPr lang="en-US" sz="2400" dirty="0" smtClean="0"/>
              <a:t>do not have nonlinear </a:t>
            </a:r>
            <a:r>
              <a:rPr lang="en-US" sz="2400" dirty="0" smtClean="0"/>
              <a:t>arithmetic</a:t>
            </a:r>
          </a:p>
          <a:p>
            <a:endParaRPr lang="en-US" sz="2400" dirty="0" smtClean="0"/>
          </a:p>
          <a:p>
            <a:pPr marL="11430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0410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 and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2000" dirty="0"/>
              <a:t>We </a:t>
            </a:r>
            <a:r>
              <a:rPr lang="en-US" sz="2000" dirty="0" smtClean="0"/>
              <a:t>developed </a:t>
            </a:r>
            <a:r>
              <a:rPr lang="en-US" sz="2000" dirty="0"/>
              <a:t>an approach that addresses some of these </a:t>
            </a:r>
            <a:r>
              <a:rPr lang="en-US" sz="2000" dirty="0" smtClean="0"/>
              <a:t>limitations. </a:t>
            </a:r>
          </a:p>
          <a:p>
            <a:pPr marL="114300" indent="0">
              <a:buNone/>
            </a:pPr>
            <a:r>
              <a:rPr lang="en-US" sz="2000" dirty="0" smtClean="0"/>
              <a:t>For </a:t>
            </a:r>
            <a:r>
              <a:rPr lang="en-US" sz="2000" dirty="0"/>
              <a:t>more details see:</a:t>
            </a:r>
          </a:p>
          <a:p>
            <a:pPr marL="114300" indent="0">
              <a:buNone/>
            </a:pPr>
            <a:r>
              <a:rPr lang="en-US" sz="2000" dirty="0"/>
              <a:t>“Symbolic Resource Bounds Inference For Functional Programs”, CAV 2014: </a:t>
            </a:r>
            <a:r>
              <a:rPr lang="en-US" sz="2000" dirty="0">
                <a:hlinkClick r:id="rId2"/>
              </a:rPr>
              <a:t>pdf</a:t>
            </a:r>
            <a:r>
              <a:rPr lang="en-US" sz="2000" dirty="0"/>
              <a:t> ,  </a:t>
            </a:r>
            <a:r>
              <a:rPr lang="en-US" sz="2000" dirty="0">
                <a:hlinkClick r:id="rId3"/>
              </a:rPr>
              <a:t>slides</a:t>
            </a:r>
            <a:endParaRPr lang="en-US" sz="2000" dirty="0"/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An extension of Leon (a slightly old version) that supports templates: </a:t>
            </a:r>
          </a:p>
          <a:p>
            <a:pPr marL="411480" lvl="1" indent="0">
              <a:buNone/>
            </a:pPr>
            <a:r>
              <a:rPr lang="en-US" dirty="0" smtClean="0"/>
              <a:t>Orb 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://lara.epfl.ch/w/rbound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More Related Works</a:t>
            </a:r>
          </a:p>
          <a:p>
            <a:pPr lvl="1"/>
            <a:r>
              <a:rPr lang="en-US" dirty="0" smtClean="0"/>
              <a:t>“Linear </a:t>
            </a:r>
            <a:r>
              <a:rPr lang="en-US" dirty="0"/>
              <a:t>invariant generation </a:t>
            </a:r>
            <a:r>
              <a:rPr lang="en-US" dirty="0" smtClean="0"/>
              <a:t>using non-linear </a:t>
            </a:r>
            <a:r>
              <a:rPr lang="en-US" dirty="0"/>
              <a:t>constraint solving</a:t>
            </a:r>
            <a:r>
              <a:rPr lang="en-US" dirty="0" smtClean="0"/>
              <a:t>.”, Colon et al., CAV 2003</a:t>
            </a:r>
            <a:endParaRPr lang="en-US" dirty="0"/>
          </a:p>
          <a:p>
            <a:pPr lvl="1"/>
            <a:r>
              <a:rPr lang="en-US" dirty="0"/>
              <a:t>“Program analysis as </a:t>
            </a:r>
            <a:r>
              <a:rPr lang="en-US" dirty="0" smtClean="0"/>
              <a:t>constraint solving.”, S. </a:t>
            </a:r>
            <a:r>
              <a:rPr lang="en-US" dirty="0" err="1" smtClean="0"/>
              <a:t>Gulwani</a:t>
            </a:r>
            <a:r>
              <a:rPr lang="en-US" dirty="0"/>
              <a:t> </a:t>
            </a:r>
            <a:r>
              <a:rPr lang="en-US" dirty="0" smtClean="0"/>
              <a:t>et al., PLDI 2008</a:t>
            </a:r>
          </a:p>
          <a:p>
            <a:pPr lvl="1"/>
            <a:r>
              <a:rPr lang="en-US" dirty="0" smtClean="0"/>
              <a:t>“Constraint </a:t>
            </a:r>
            <a:r>
              <a:rPr lang="en-US" dirty="0"/>
              <a:t>solving for interpolation</a:t>
            </a:r>
            <a:r>
              <a:rPr lang="en-US" dirty="0" smtClean="0"/>
              <a:t>.”, </a:t>
            </a:r>
            <a:r>
              <a:rPr lang="en-US" dirty="0" err="1" smtClean="0"/>
              <a:t>A.Rybalchenko</a:t>
            </a:r>
            <a:r>
              <a:rPr lang="en-US" dirty="0"/>
              <a:t> </a:t>
            </a:r>
            <a:r>
              <a:rPr lang="en-US" dirty="0" smtClean="0"/>
              <a:t>et al., VMCAI 2007</a:t>
            </a:r>
          </a:p>
          <a:p>
            <a:pPr lvl="1"/>
            <a:r>
              <a:rPr lang="en-US" dirty="0" smtClean="0"/>
              <a:t>“Non-linear </a:t>
            </a:r>
            <a:r>
              <a:rPr lang="en-US" dirty="0"/>
              <a:t>loop invariant </a:t>
            </a:r>
            <a:r>
              <a:rPr lang="en-US" dirty="0" smtClean="0"/>
              <a:t>generation using </a:t>
            </a:r>
            <a:r>
              <a:rPr lang="en-US" dirty="0" err="1" smtClean="0"/>
              <a:t>grobner</a:t>
            </a:r>
            <a:r>
              <a:rPr lang="en-US" dirty="0" smtClean="0"/>
              <a:t> </a:t>
            </a:r>
            <a:r>
              <a:rPr lang="en-US" dirty="0"/>
              <a:t>bases.” </a:t>
            </a:r>
            <a:r>
              <a:rPr lang="en-US" dirty="0" err="1" smtClean="0"/>
              <a:t>Sankaranarayanan</a:t>
            </a:r>
            <a:r>
              <a:rPr lang="en-US" dirty="0" smtClean="0"/>
              <a:t> et al., POPL 2004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4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Dictionary Meaning:</a:t>
            </a:r>
            <a:r>
              <a:rPr lang="en-US" dirty="0" smtClean="0"/>
              <a:t>  A function, quantity, or </a:t>
            </a:r>
            <a:r>
              <a:rPr lang="en-US" b="1" dirty="0" smtClean="0"/>
              <a:t>property</a:t>
            </a:r>
            <a:r>
              <a:rPr lang="en-US" dirty="0" smtClean="0"/>
              <a:t> which remains unchanged</a:t>
            </a:r>
          </a:p>
          <a:p>
            <a:r>
              <a:rPr lang="en-US" dirty="0" smtClean="0"/>
              <a:t>Property (in our context): a predicate that holds for some, all, or no states</a:t>
            </a:r>
          </a:p>
          <a:p>
            <a:endParaRPr lang="en-US" dirty="0" smtClean="0"/>
          </a:p>
          <a:p>
            <a:r>
              <a:rPr lang="en-US" dirty="0" smtClean="0"/>
              <a:t>Invariant is a property of a program</a:t>
            </a:r>
          </a:p>
          <a:p>
            <a:pPr lvl="1"/>
            <a:r>
              <a:rPr lang="en-US" dirty="0" smtClean="0"/>
              <a:t>at a specific program location</a:t>
            </a:r>
          </a:p>
          <a:p>
            <a:pPr lvl="1"/>
            <a:r>
              <a:rPr lang="en-US" dirty="0" smtClean="0"/>
              <a:t>that  holds for </a:t>
            </a:r>
            <a:r>
              <a:rPr lang="en-US" b="1" dirty="0" smtClean="0"/>
              <a:t>every </a:t>
            </a:r>
            <a:r>
              <a:rPr lang="en-US" dirty="0" smtClean="0"/>
              <a:t>program state that </a:t>
            </a:r>
            <a:r>
              <a:rPr lang="en-US" b="1" dirty="0" smtClean="0"/>
              <a:t>reaches</a:t>
            </a:r>
            <a:r>
              <a:rPr lang="en-US" dirty="0" smtClean="0"/>
              <a:t> the program point</a:t>
            </a:r>
            <a:endParaRPr lang="en-US" b="1" dirty="0" smtClean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Specifications are invariants at exit points of programs or procedures</a:t>
            </a:r>
          </a:p>
          <a:p>
            <a:r>
              <a:rPr lang="en-US" dirty="0" smtClean="0"/>
              <a:t>Also called reachability properties.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5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pPr marL="114300" indent="0">
              <a:buNone/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while(y &gt; 0){</a:t>
            </a:r>
          </a:p>
          <a:p>
            <a:pPr marL="114300" indent="0">
              <a:buNone/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x = x + 1</a:t>
            </a:r>
            <a:endParaRPr lang="en-US" sz="2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y = y - 1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//invariant: </a:t>
            </a:r>
            <a:r>
              <a:rPr 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//invariant: y&gt;=0 =&gt; x&lt;=n</a:t>
            </a:r>
          </a:p>
        </p:txBody>
      </p:sp>
    </p:spTree>
    <p:extLst>
      <p:ext uri="{BB962C8B-B14F-4D97-AF65-F5344CB8AC3E}">
        <p14:creationId xmlns:p14="http://schemas.microsoft.com/office/powerpoint/2010/main" val="3237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Invariants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20000" cy="4953000"/>
              </a:xfrm>
            </p:spPr>
            <p:txBody>
              <a:bodyPr>
                <a:normAutofit fontScale="92500" lnSpcReduction="10000"/>
              </a:bodyPr>
              <a:lstStyle/>
              <a:p>
                <a:pPr marL="11430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0</a:t>
                </a:r>
              </a:p>
              <a:p>
                <a:pPr marL="11430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n</a:t>
                </a:r>
              </a:p>
              <a:p>
                <a:pPr marL="114300" indent="0">
                  <a:buNone/>
                </a:pPr>
                <a:r>
                  <a:rPr lang="en-US" sz="28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lang="en-US" sz="2800" b="1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x+y</a:t>
                </a:r>
                <a:r>
                  <a:rPr lang="en-US" sz="28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endParaRPr lang="en-US" sz="28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while(y &gt; 0){</a:t>
                </a: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lang="en-US" sz="2800" b="1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x+y</a:t>
                </a:r>
                <a:r>
                  <a:rPr lang="en-US" sz="28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n</a:t>
                </a:r>
                <a:r>
                  <a:rPr lang="en-US" sz="28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</m:oMath>
                </a14:m>
                <a:r>
                  <a:rPr lang="en-US" sz="28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y &gt;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endParaRPr lang="en-US" sz="28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x = x + 1</a:t>
                </a: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lang="en-US" sz="2800" b="1" dirty="0" err="1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x+y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n+1</a:t>
                </a:r>
                <a:endParaRPr lang="en-US" sz="28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y = y – 1</a:t>
                </a:r>
              </a:p>
              <a:p>
                <a:pPr marL="11430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lang="en-US" sz="2800" b="1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x+y</a:t>
                </a:r>
                <a:r>
                  <a:rPr lang="en-US" sz="28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} </a:t>
                </a: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//invariant: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x+y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n</a:t>
                </a:r>
              </a:p>
              <a:p>
                <a:pPr marL="114300" indent="0">
                  <a:buNone/>
                </a:pPr>
                <a:endParaRPr lang="en-US" sz="2800" dirty="0" smtClean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1430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20000" cy="4953000"/>
              </a:xfrm>
              <a:blipFill rotWithShape="0">
                <a:blip r:embed="rId3"/>
                <a:stretch>
                  <a:fillRect t="-1847" b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69992" y="2590800"/>
            <a:ext cx="52050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Invariant holds initially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Invariant holds at the start of the loop</a:t>
            </a:r>
          </a:p>
          <a:p>
            <a:r>
              <a:rPr lang="en-US" sz="2400" dirty="0" smtClean="0"/>
              <a:t>                                    =&gt;</a:t>
            </a:r>
          </a:p>
          <a:p>
            <a:r>
              <a:rPr lang="en-US" sz="2400" dirty="0" smtClean="0"/>
              <a:t>     invariant holds at the end of the loop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17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Invariants are Inductive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20000" cy="4953000"/>
              </a:xfrm>
            </p:spPr>
            <p:txBody>
              <a:bodyPr>
                <a:normAutofit fontScale="92500" lnSpcReduction="10000"/>
              </a:bodyPr>
              <a:lstStyle/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 = 0</a:t>
                </a:r>
              </a:p>
              <a:p>
                <a:pPr marL="11430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n</a:t>
                </a:r>
              </a:p>
              <a:p>
                <a:pPr marL="114300" indent="0">
                  <a:buNone/>
                </a:pP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//y&gt;=0 =&gt; x&lt;=n</a:t>
                </a:r>
                <a:endParaRPr lang="en-US" sz="28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while(y &gt; 0){</a:t>
                </a: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//x &lt;= 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</m:oMath>
                </a14:m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y &gt; 0</a:t>
                </a:r>
                <a:endParaRPr lang="en-US" sz="28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x = x + 1</a:t>
                </a:r>
              </a:p>
              <a:p>
                <a:pPr marL="11430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//x &lt;= n+1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</m:oMath>
                </a14:m>
                <a:r>
                  <a:rPr lang="en-US" sz="28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y &gt;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endParaRPr lang="en-US" sz="28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y = y – 1</a:t>
                </a:r>
              </a:p>
              <a:p>
                <a:pPr marL="11430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//x &lt;= n+1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</m:oMath>
                </a14:m>
                <a:r>
                  <a:rPr lang="en-US" sz="28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y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&gt;= 0</a:t>
                </a: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} </a:t>
                </a: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//invariant: y&gt;=0 =&gt; x &lt;= n </a:t>
                </a:r>
                <a:endParaRPr lang="en-US" sz="28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20000" cy="4953000"/>
              </a:xfrm>
              <a:blipFill rotWithShape="0">
                <a:blip r:embed="rId3"/>
                <a:stretch>
                  <a:fillRect t="-1847" b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715000" y="5029200"/>
            <a:ext cx="3157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Invariant cannot be 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proved by induction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876800" y="5474538"/>
            <a:ext cx="685800" cy="474902"/>
          </a:xfrm>
          <a:custGeom>
            <a:avLst/>
            <a:gdLst>
              <a:gd name="connsiteX0" fmla="*/ 633984 w 633984"/>
              <a:gd name="connsiteY0" fmla="*/ 0 h 711251"/>
              <a:gd name="connsiteX1" fmla="*/ 548640 w 633984"/>
              <a:gd name="connsiteY1" fmla="*/ 24384 h 711251"/>
              <a:gd name="connsiteX2" fmla="*/ 512064 w 633984"/>
              <a:gd name="connsiteY2" fmla="*/ 60960 h 711251"/>
              <a:gd name="connsiteX3" fmla="*/ 463296 w 633984"/>
              <a:gd name="connsiteY3" fmla="*/ 85344 h 711251"/>
              <a:gd name="connsiteX4" fmla="*/ 390144 w 633984"/>
              <a:gd name="connsiteY4" fmla="*/ 170688 h 711251"/>
              <a:gd name="connsiteX5" fmla="*/ 316992 w 633984"/>
              <a:gd name="connsiteY5" fmla="*/ 304800 h 711251"/>
              <a:gd name="connsiteX6" fmla="*/ 304800 w 633984"/>
              <a:gd name="connsiteY6" fmla="*/ 341376 h 711251"/>
              <a:gd name="connsiteX7" fmla="*/ 170688 w 633984"/>
              <a:gd name="connsiteY7" fmla="*/ 524256 h 711251"/>
              <a:gd name="connsiteX8" fmla="*/ 134112 w 633984"/>
              <a:gd name="connsiteY8" fmla="*/ 597408 h 711251"/>
              <a:gd name="connsiteX9" fmla="*/ 0 w 633984"/>
              <a:gd name="connsiteY9" fmla="*/ 707136 h 711251"/>
              <a:gd name="connsiteX10" fmla="*/ 24384 w 633984"/>
              <a:gd name="connsiteY10" fmla="*/ 670560 h 711251"/>
              <a:gd name="connsiteX11" fmla="*/ 60960 w 633984"/>
              <a:gd name="connsiteY11" fmla="*/ 646176 h 711251"/>
              <a:gd name="connsiteX12" fmla="*/ 97536 w 633984"/>
              <a:gd name="connsiteY12" fmla="*/ 585216 h 711251"/>
              <a:gd name="connsiteX13" fmla="*/ 134112 w 633984"/>
              <a:gd name="connsiteY13" fmla="*/ 536448 h 711251"/>
              <a:gd name="connsiteX14" fmla="*/ 146304 w 633984"/>
              <a:gd name="connsiteY14" fmla="*/ 451104 h 711251"/>
              <a:gd name="connsiteX15" fmla="*/ 158496 w 633984"/>
              <a:gd name="connsiteY15" fmla="*/ 414528 h 711251"/>
              <a:gd name="connsiteX16" fmla="*/ 109728 w 633984"/>
              <a:gd name="connsiteY16" fmla="*/ 597408 h 711251"/>
              <a:gd name="connsiteX17" fmla="*/ 48768 w 633984"/>
              <a:gd name="connsiteY17" fmla="*/ 670560 h 711251"/>
              <a:gd name="connsiteX18" fmla="*/ 12192 w 633984"/>
              <a:gd name="connsiteY18" fmla="*/ 707136 h 711251"/>
              <a:gd name="connsiteX19" fmla="*/ 97536 w 633984"/>
              <a:gd name="connsiteY19" fmla="*/ 694944 h 711251"/>
              <a:gd name="connsiteX20" fmla="*/ 377952 w 633984"/>
              <a:gd name="connsiteY20" fmla="*/ 707136 h 71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3984" h="711251">
                <a:moveTo>
                  <a:pt x="633984" y="0"/>
                </a:moveTo>
                <a:cubicBezTo>
                  <a:pt x="605536" y="8128"/>
                  <a:pt x="575103" y="11153"/>
                  <a:pt x="548640" y="24384"/>
                </a:cubicBezTo>
                <a:cubicBezTo>
                  <a:pt x="533218" y="32095"/>
                  <a:pt x="526094" y="50938"/>
                  <a:pt x="512064" y="60960"/>
                </a:cubicBezTo>
                <a:cubicBezTo>
                  <a:pt x="497275" y="71524"/>
                  <a:pt x="478085" y="74780"/>
                  <a:pt x="463296" y="85344"/>
                </a:cubicBezTo>
                <a:cubicBezTo>
                  <a:pt x="441570" y="100863"/>
                  <a:pt x="402631" y="149876"/>
                  <a:pt x="390144" y="170688"/>
                </a:cubicBezTo>
                <a:cubicBezTo>
                  <a:pt x="363945" y="214353"/>
                  <a:pt x="339765" y="259254"/>
                  <a:pt x="316992" y="304800"/>
                </a:cubicBezTo>
                <a:cubicBezTo>
                  <a:pt x="311245" y="316295"/>
                  <a:pt x="311929" y="330683"/>
                  <a:pt x="304800" y="341376"/>
                </a:cubicBezTo>
                <a:cubicBezTo>
                  <a:pt x="262868" y="404275"/>
                  <a:pt x="204495" y="456642"/>
                  <a:pt x="170688" y="524256"/>
                </a:cubicBezTo>
                <a:cubicBezTo>
                  <a:pt x="158496" y="548640"/>
                  <a:pt x="150734" y="575799"/>
                  <a:pt x="134112" y="597408"/>
                </a:cubicBezTo>
                <a:cubicBezTo>
                  <a:pt x="72740" y="677192"/>
                  <a:pt x="68117" y="673077"/>
                  <a:pt x="0" y="707136"/>
                </a:cubicBezTo>
                <a:cubicBezTo>
                  <a:pt x="8128" y="694944"/>
                  <a:pt x="14023" y="680921"/>
                  <a:pt x="24384" y="670560"/>
                </a:cubicBezTo>
                <a:cubicBezTo>
                  <a:pt x="34745" y="660199"/>
                  <a:pt x="51424" y="657301"/>
                  <a:pt x="60960" y="646176"/>
                </a:cubicBezTo>
                <a:cubicBezTo>
                  <a:pt x="76382" y="628184"/>
                  <a:pt x="84391" y="604933"/>
                  <a:pt x="97536" y="585216"/>
                </a:cubicBezTo>
                <a:cubicBezTo>
                  <a:pt x="108808" y="568309"/>
                  <a:pt x="121920" y="552704"/>
                  <a:pt x="134112" y="536448"/>
                </a:cubicBezTo>
                <a:cubicBezTo>
                  <a:pt x="138176" y="508000"/>
                  <a:pt x="140668" y="479283"/>
                  <a:pt x="146304" y="451104"/>
                </a:cubicBezTo>
                <a:cubicBezTo>
                  <a:pt x="148824" y="438502"/>
                  <a:pt x="158496" y="401677"/>
                  <a:pt x="158496" y="414528"/>
                </a:cubicBezTo>
                <a:cubicBezTo>
                  <a:pt x="158496" y="564391"/>
                  <a:pt x="176108" y="531028"/>
                  <a:pt x="109728" y="597408"/>
                </a:cubicBezTo>
                <a:cubicBezTo>
                  <a:pt x="89243" y="658863"/>
                  <a:pt x="110770" y="617416"/>
                  <a:pt x="48768" y="670560"/>
                </a:cubicBezTo>
                <a:cubicBezTo>
                  <a:pt x="35677" y="681781"/>
                  <a:pt x="-3230" y="699425"/>
                  <a:pt x="12192" y="707136"/>
                </a:cubicBezTo>
                <a:cubicBezTo>
                  <a:pt x="37895" y="719987"/>
                  <a:pt x="69088" y="699008"/>
                  <a:pt x="97536" y="694944"/>
                </a:cubicBezTo>
                <a:cubicBezTo>
                  <a:pt x="410458" y="707461"/>
                  <a:pt x="504017" y="707136"/>
                  <a:pt x="377952" y="7071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Strengthening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20000" cy="4953000"/>
              </a:xfrm>
            </p:spPr>
            <p:txBody>
              <a:bodyPr>
                <a:normAutofit fontScale="92500" lnSpcReduction="20000"/>
              </a:bodyPr>
              <a:lstStyle/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 = 0</a:t>
                </a:r>
              </a:p>
              <a:p>
                <a:pPr marL="11430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n</a:t>
                </a:r>
              </a:p>
              <a:p>
                <a:pPr marL="114300" indent="0">
                  <a:buNone/>
                </a:pP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//(y&gt;=0 =&gt; x&lt;=n)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 </m:t>
                    </m:r>
                  </m:oMath>
                </a14:m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x+y=n</a:t>
                </a:r>
                <a:endParaRPr lang="en-US" sz="2800" dirty="0" smtClean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while(y &gt; 0){</a:t>
                </a:r>
              </a:p>
              <a:p>
                <a:pPr marL="11430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//x&lt;n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 </m:t>
                    </m:r>
                  </m:oMath>
                </a14:m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y&gt;0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 </m:t>
                    </m:r>
                  </m:oMath>
                </a14:m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x+y=n</a:t>
                </a:r>
                <a:endParaRPr lang="en-US" sz="28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1430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x = x + 1</a:t>
                </a:r>
              </a:p>
              <a:p>
                <a:pPr marL="11430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//x</a:t>
                </a:r>
                <a:r>
                  <a:rPr lang="en-US" sz="28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&lt;=n</a:t>
                </a:r>
                <a:r>
                  <a:rPr lang="en-US" sz="28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 </m:t>
                    </m:r>
                  </m:oMath>
                </a14:m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y&gt;0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 </m:t>
                    </m:r>
                  </m:oMath>
                </a14:m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x+y=n+1</a:t>
                </a:r>
                <a:endParaRPr lang="en-US" sz="28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y = y – 1</a:t>
                </a:r>
              </a:p>
              <a:p>
                <a:pPr marL="11430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//x</a:t>
                </a:r>
                <a:r>
                  <a:rPr lang="en-US" sz="28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&lt;=n</a:t>
                </a:r>
                <a:r>
                  <a:rPr lang="en-US" sz="28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 </m:t>
                    </m:r>
                  </m:oMath>
                </a14:m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y&gt;=0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 </m:t>
                    </m:r>
                  </m:oMath>
                </a14:m>
                <a:r>
                  <a:rPr lang="en-US" sz="2800" b="1" dirty="0" err="1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x+y</a:t>
                </a:r>
                <a:r>
                  <a:rPr lang="en-US" sz="2800" b="1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sz="2800" b="1" dirty="0" err="1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endParaRPr lang="en-US" sz="28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} </a:t>
                </a: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//invariant: y&gt;=0 =&gt; x&lt;=n</a:t>
                </a:r>
              </a:p>
              <a:p>
                <a:pPr marL="114300" indent="0"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endParaRPr lang="en-US" sz="28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20000" cy="4953000"/>
              </a:xfrm>
              <a:blipFill rotWithShape="0">
                <a:blip r:embed="rId3"/>
                <a:stretch>
                  <a:fillRect t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67400" y="4110567"/>
            <a:ext cx="3157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Implied by the stronger inductive invariant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181600" y="5020660"/>
            <a:ext cx="685800" cy="474902"/>
          </a:xfrm>
          <a:custGeom>
            <a:avLst/>
            <a:gdLst>
              <a:gd name="connsiteX0" fmla="*/ 633984 w 633984"/>
              <a:gd name="connsiteY0" fmla="*/ 0 h 711251"/>
              <a:gd name="connsiteX1" fmla="*/ 548640 w 633984"/>
              <a:gd name="connsiteY1" fmla="*/ 24384 h 711251"/>
              <a:gd name="connsiteX2" fmla="*/ 512064 w 633984"/>
              <a:gd name="connsiteY2" fmla="*/ 60960 h 711251"/>
              <a:gd name="connsiteX3" fmla="*/ 463296 w 633984"/>
              <a:gd name="connsiteY3" fmla="*/ 85344 h 711251"/>
              <a:gd name="connsiteX4" fmla="*/ 390144 w 633984"/>
              <a:gd name="connsiteY4" fmla="*/ 170688 h 711251"/>
              <a:gd name="connsiteX5" fmla="*/ 316992 w 633984"/>
              <a:gd name="connsiteY5" fmla="*/ 304800 h 711251"/>
              <a:gd name="connsiteX6" fmla="*/ 304800 w 633984"/>
              <a:gd name="connsiteY6" fmla="*/ 341376 h 711251"/>
              <a:gd name="connsiteX7" fmla="*/ 170688 w 633984"/>
              <a:gd name="connsiteY7" fmla="*/ 524256 h 711251"/>
              <a:gd name="connsiteX8" fmla="*/ 134112 w 633984"/>
              <a:gd name="connsiteY8" fmla="*/ 597408 h 711251"/>
              <a:gd name="connsiteX9" fmla="*/ 0 w 633984"/>
              <a:gd name="connsiteY9" fmla="*/ 707136 h 711251"/>
              <a:gd name="connsiteX10" fmla="*/ 24384 w 633984"/>
              <a:gd name="connsiteY10" fmla="*/ 670560 h 711251"/>
              <a:gd name="connsiteX11" fmla="*/ 60960 w 633984"/>
              <a:gd name="connsiteY11" fmla="*/ 646176 h 711251"/>
              <a:gd name="connsiteX12" fmla="*/ 97536 w 633984"/>
              <a:gd name="connsiteY12" fmla="*/ 585216 h 711251"/>
              <a:gd name="connsiteX13" fmla="*/ 134112 w 633984"/>
              <a:gd name="connsiteY13" fmla="*/ 536448 h 711251"/>
              <a:gd name="connsiteX14" fmla="*/ 146304 w 633984"/>
              <a:gd name="connsiteY14" fmla="*/ 451104 h 711251"/>
              <a:gd name="connsiteX15" fmla="*/ 158496 w 633984"/>
              <a:gd name="connsiteY15" fmla="*/ 414528 h 711251"/>
              <a:gd name="connsiteX16" fmla="*/ 109728 w 633984"/>
              <a:gd name="connsiteY16" fmla="*/ 597408 h 711251"/>
              <a:gd name="connsiteX17" fmla="*/ 48768 w 633984"/>
              <a:gd name="connsiteY17" fmla="*/ 670560 h 711251"/>
              <a:gd name="connsiteX18" fmla="*/ 12192 w 633984"/>
              <a:gd name="connsiteY18" fmla="*/ 707136 h 711251"/>
              <a:gd name="connsiteX19" fmla="*/ 97536 w 633984"/>
              <a:gd name="connsiteY19" fmla="*/ 694944 h 711251"/>
              <a:gd name="connsiteX20" fmla="*/ 377952 w 633984"/>
              <a:gd name="connsiteY20" fmla="*/ 707136 h 71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3984" h="711251">
                <a:moveTo>
                  <a:pt x="633984" y="0"/>
                </a:moveTo>
                <a:cubicBezTo>
                  <a:pt x="605536" y="8128"/>
                  <a:pt x="575103" y="11153"/>
                  <a:pt x="548640" y="24384"/>
                </a:cubicBezTo>
                <a:cubicBezTo>
                  <a:pt x="533218" y="32095"/>
                  <a:pt x="526094" y="50938"/>
                  <a:pt x="512064" y="60960"/>
                </a:cubicBezTo>
                <a:cubicBezTo>
                  <a:pt x="497275" y="71524"/>
                  <a:pt x="478085" y="74780"/>
                  <a:pt x="463296" y="85344"/>
                </a:cubicBezTo>
                <a:cubicBezTo>
                  <a:pt x="441570" y="100863"/>
                  <a:pt x="402631" y="149876"/>
                  <a:pt x="390144" y="170688"/>
                </a:cubicBezTo>
                <a:cubicBezTo>
                  <a:pt x="363945" y="214353"/>
                  <a:pt x="339765" y="259254"/>
                  <a:pt x="316992" y="304800"/>
                </a:cubicBezTo>
                <a:cubicBezTo>
                  <a:pt x="311245" y="316295"/>
                  <a:pt x="311929" y="330683"/>
                  <a:pt x="304800" y="341376"/>
                </a:cubicBezTo>
                <a:cubicBezTo>
                  <a:pt x="262868" y="404275"/>
                  <a:pt x="204495" y="456642"/>
                  <a:pt x="170688" y="524256"/>
                </a:cubicBezTo>
                <a:cubicBezTo>
                  <a:pt x="158496" y="548640"/>
                  <a:pt x="150734" y="575799"/>
                  <a:pt x="134112" y="597408"/>
                </a:cubicBezTo>
                <a:cubicBezTo>
                  <a:pt x="72740" y="677192"/>
                  <a:pt x="68117" y="673077"/>
                  <a:pt x="0" y="707136"/>
                </a:cubicBezTo>
                <a:cubicBezTo>
                  <a:pt x="8128" y="694944"/>
                  <a:pt x="14023" y="680921"/>
                  <a:pt x="24384" y="670560"/>
                </a:cubicBezTo>
                <a:cubicBezTo>
                  <a:pt x="34745" y="660199"/>
                  <a:pt x="51424" y="657301"/>
                  <a:pt x="60960" y="646176"/>
                </a:cubicBezTo>
                <a:cubicBezTo>
                  <a:pt x="76382" y="628184"/>
                  <a:pt x="84391" y="604933"/>
                  <a:pt x="97536" y="585216"/>
                </a:cubicBezTo>
                <a:cubicBezTo>
                  <a:pt x="108808" y="568309"/>
                  <a:pt x="121920" y="552704"/>
                  <a:pt x="134112" y="536448"/>
                </a:cubicBezTo>
                <a:cubicBezTo>
                  <a:pt x="138176" y="508000"/>
                  <a:pt x="140668" y="479283"/>
                  <a:pt x="146304" y="451104"/>
                </a:cubicBezTo>
                <a:cubicBezTo>
                  <a:pt x="148824" y="438502"/>
                  <a:pt x="158496" y="401677"/>
                  <a:pt x="158496" y="414528"/>
                </a:cubicBezTo>
                <a:cubicBezTo>
                  <a:pt x="158496" y="564391"/>
                  <a:pt x="176108" y="531028"/>
                  <a:pt x="109728" y="597408"/>
                </a:cubicBezTo>
                <a:cubicBezTo>
                  <a:pt x="89243" y="658863"/>
                  <a:pt x="110770" y="617416"/>
                  <a:pt x="48768" y="670560"/>
                </a:cubicBezTo>
                <a:cubicBezTo>
                  <a:pt x="35677" y="681781"/>
                  <a:pt x="-3230" y="699425"/>
                  <a:pt x="12192" y="707136"/>
                </a:cubicBezTo>
                <a:cubicBezTo>
                  <a:pt x="37895" y="719987"/>
                  <a:pt x="69088" y="699008"/>
                  <a:pt x="97536" y="694944"/>
                </a:cubicBezTo>
                <a:cubicBezTo>
                  <a:pt x="410458" y="707461"/>
                  <a:pt x="504017" y="707136"/>
                  <a:pt x="377952" y="7071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9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Formulating Inductiveness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71" y="1329267"/>
            <a:ext cx="4521429" cy="228600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0</a:t>
            </a:r>
          </a:p>
          <a:p>
            <a:pPr marL="114300" indent="0">
              <a:buNone/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while(y &gt; 0){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x = x + 1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y = y – 1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//invariant: y&gt;=0 =&gt; x&lt;=n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0" y="3649134"/>
                <a:ext cx="47282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&lt;0∨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649134"/>
                <a:ext cx="472828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804" r="-1675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95400" y="5182824"/>
                <a:ext cx="6898812" cy="786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&lt;0∨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&gt;0∧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+1∧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′&lt;0∨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182824"/>
                <a:ext cx="6898812" cy="786177"/>
              </a:xfrm>
              <a:prstGeom prst="rect">
                <a:avLst/>
              </a:prstGeom>
              <a:blipFill rotWithShape="0">
                <a:blip r:embed="rId4"/>
                <a:stretch>
                  <a:fillRect b="-17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 rot="5400000">
            <a:off x="2362200" y="4116024"/>
            <a:ext cx="3048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12809" y="4474825"/>
                <a:ext cx="2035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809" y="4474825"/>
                <a:ext cx="20358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6364" r="-36364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/>
          <p:cNvSpPr/>
          <p:nvPr/>
        </p:nvSpPr>
        <p:spPr>
          <a:xfrm rot="5400000">
            <a:off x="4076700" y="4653657"/>
            <a:ext cx="304800" cy="685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73698" y="4462317"/>
            <a:ext cx="8764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Guard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5400000">
            <a:off x="6312775" y="3449905"/>
            <a:ext cx="304800" cy="29192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18158" y="4353931"/>
            <a:ext cx="142084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Transition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60136" y="1807780"/>
            <a:ext cx="3157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tx2"/>
                </a:solidFill>
              </a:rPr>
              <a:t>Generally referred </a:t>
            </a:r>
            <a:r>
              <a:rPr lang="en-US" sz="2800" dirty="0" smtClean="0">
                <a:solidFill>
                  <a:schemeClr val="tx2"/>
                </a:solidFill>
              </a:rPr>
              <a:t>to as the verification condition (VC)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2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Formulating Inductive Strengthening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71" y="1329267"/>
            <a:ext cx="4521429" cy="228600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0</a:t>
            </a:r>
          </a:p>
          <a:p>
            <a:pPr marL="114300" indent="0">
              <a:buNone/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while(y &gt; 0){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x = x + 1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y = y – 1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//invariant: y&gt;=0 =&gt; x&lt;=n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3600568"/>
                <a:ext cx="52137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&lt;0∨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600568"/>
                <a:ext cx="5213735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93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0600" y="5241335"/>
                <a:ext cx="7391511" cy="786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&lt;0∨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&gt;0∧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+1∧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&lt;0∨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241335"/>
                <a:ext cx="7391511" cy="786177"/>
              </a:xfrm>
              <a:prstGeom prst="rect">
                <a:avLst/>
              </a:prstGeom>
              <a:blipFill rotWithShape="0">
                <a:blip r:embed="rId4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 rot="5400000">
            <a:off x="2057400" y="4147530"/>
            <a:ext cx="3048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08009" y="4485781"/>
                <a:ext cx="2035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009" y="4485781"/>
                <a:ext cx="20358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6364" r="-3636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/>
          <p:cNvSpPr/>
          <p:nvPr/>
        </p:nvSpPr>
        <p:spPr>
          <a:xfrm rot="5400000">
            <a:off x="4229100" y="4664613"/>
            <a:ext cx="304800" cy="685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26098" y="4473273"/>
            <a:ext cx="8764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Guard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5400000">
            <a:off x="6312775" y="3449905"/>
            <a:ext cx="304800" cy="29192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18158" y="4353931"/>
            <a:ext cx="142084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Transition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6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Finding Linear Invariants</a:t>
            </a:r>
            <a:br>
              <a:rPr lang="en-US" sz="4000" dirty="0" smtClean="0"/>
            </a:br>
            <a:r>
              <a:rPr lang="en-US" sz="4000" dirty="0" smtClean="0"/>
              <a:t>[Colon et al. CAV ‘03]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71" y="1329267"/>
            <a:ext cx="4521429" cy="228600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0</a:t>
            </a:r>
          </a:p>
          <a:p>
            <a:pPr marL="114300" indent="0">
              <a:buNone/>
            </a:pPr>
            <a:r>
              <a:rPr 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while(y &gt; 0){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x = x + 1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y = y – 1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//invariant: y&gt;=0 =&gt; x&lt;=n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3585869"/>
                <a:ext cx="72585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&lt;0∨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585869"/>
                <a:ext cx="7258526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639" r="-504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5256195"/>
                <a:ext cx="9229321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&lt;0∨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&gt;0∧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+1∧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&lt;0∨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6195"/>
                <a:ext cx="9229321" cy="1107996"/>
              </a:xfrm>
              <a:prstGeom prst="rect">
                <a:avLst/>
              </a:prstGeom>
              <a:blipFill rotWithShape="0">
                <a:blip r:embed="rId4"/>
                <a:stretch>
                  <a:fillRect r="-264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 rot="5400000">
            <a:off x="1066800" y="4163995"/>
            <a:ext cx="3048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17409" y="4502246"/>
                <a:ext cx="2035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409" y="4502246"/>
                <a:ext cx="20358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2353" r="-3529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/>
          <p:cNvSpPr/>
          <p:nvPr/>
        </p:nvSpPr>
        <p:spPr>
          <a:xfrm rot="5400000">
            <a:off x="5295900" y="4779433"/>
            <a:ext cx="304800" cy="685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92898" y="4588093"/>
            <a:ext cx="8764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Guard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5400000">
            <a:off x="7379575" y="3564725"/>
            <a:ext cx="304800" cy="29192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84958" y="4468751"/>
            <a:ext cx="142084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Transition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0136" y="1807780"/>
            <a:ext cx="3157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Perhaps could be called a parametric VC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142352</TotalTime>
  <Words>1051</Words>
  <Application>Microsoft Office PowerPoint</Application>
  <PresentationFormat>On-screen Show (4:3)</PresentationFormat>
  <Paragraphs>230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Courier New</vt:lpstr>
      <vt:lpstr>Calibri</vt:lpstr>
      <vt:lpstr>Cambria Math</vt:lpstr>
      <vt:lpstr>Arial</vt:lpstr>
      <vt:lpstr>Cambria</vt:lpstr>
      <vt:lpstr>Adjacency</vt:lpstr>
      <vt:lpstr>   Constraint-based Invariant  Inference</vt:lpstr>
      <vt:lpstr>Invariants</vt:lpstr>
      <vt:lpstr>Invariants</vt:lpstr>
      <vt:lpstr>Inductive Invariants</vt:lpstr>
      <vt:lpstr>Not all Invariants are Inductive</vt:lpstr>
      <vt:lpstr>Inductive Strengthening</vt:lpstr>
      <vt:lpstr>Formulating Inductiveness</vt:lpstr>
      <vt:lpstr>Formulating Inductive Strengthening</vt:lpstr>
      <vt:lpstr>Finding Linear Invariants [Colon et al. CAV ‘03]</vt:lpstr>
      <vt:lpstr>Finding Template Coefficients</vt:lpstr>
      <vt:lpstr>Farkas’ Lemma Example</vt:lpstr>
      <vt:lpstr>Automating Coefficient Finding</vt:lpstr>
      <vt:lpstr>Automating Coefficient Finding [Cont.]</vt:lpstr>
      <vt:lpstr>Template-based Invariant Inference</vt:lpstr>
      <vt:lpstr>Farkas’ Constraints [Cont.]</vt:lpstr>
      <vt:lpstr>In summary</vt:lpstr>
      <vt:lpstr>Limitations</vt:lpstr>
      <vt:lpstr>Further Reading and Software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Purity Analysis an Abstract</dc:title>
  <dc:creator>Ravichandhran Kandhadai Madhavan</dc:creator>
  <cp:lastModifiedBy>ravi</cp:lastModifiedBy>
  <cp:revision>3600</cp:revision>
  <dcterms:created xsi:type="dcterms:W3CDTF">2006-08-16T00:00:00Z</dcterms:created>
  <dcterms:modified xsi:type="dcterms:W3CDTF">2015-03-27T13:30:32Z</dcterms:modified>
</cp:coreProperties>
</file>