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4"/>
  </p:notesMasterIdLst>
  <p:sldIdLst>
    <p:sldId id="390" r:id="rId2"/>
    <p:sldId id="499" r:id="rId3"/>
    <p:sldId id="502" r:id="rId4"/>
    <p:sldId id="503" r:id="rId5"/>
    <p:sldId id="504" r:id="rId6"/>
    <p:sldId id="505" r:id="rId7"/>
    <p:sldId id="507" r:id="rId8"/>
    <p:sldId id="508" r:id="rId9"/>
    <p:sldId id="509" r:id="rId10"/>
    <p:sldId id="510" r:id="rId11"/>
    <p:sldId id="511" r:id="rId12"/>
    <p:sldId id="512" r:id="rId13"/>
  </p:sldIdLst>
  <p:sldSz cx="9144000" cy="6858000" type="screen4x3"/>
  <p:notesSz cx="6858000" cy="9144000"/>
  <p:embeddedFontLst>
    <p:embeddedFont>
      <p:font typeface="cmsy10" charset="0"/>
      <p:regular r:id="rId15"/>
    </p:embeddedFont>
  </p:embeddedFontLst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BF4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2071" autoAdjust="0"/>
  </p:normalViewPr>
  <p:slideViewPr>
    <p:cSldViewPr snapToGrid="0" showGuides="1">
      <p:cViewPr varScale="1">
        <p:scale>
          <a:sx n="99" d="100"/>
          <a:sy n="99" d="100"/>
        </p:scale>
        <p:origin x="-146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1800225" cy="18002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0" units="1/dev"/>
        </inkml:channelProperties>
      </inkml:inkSource>
      <inkml:timestamp xml:id="ts0" timeString="2009-02-08T21:10:49.09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1652 1299 8,'0'0'9,"0"0"1,0 0 0,-1 10 0,1-10 0,0 0-1,0 0 0,0 0-1,0 0 1,0 0-3,0 0 0,0 0 0,0 0-1,-9 1-2,9-1 0,0 0 0,0 0-1,0 0 0,-11 3 0,11-3-1,0 0 1,-10 6-1,10-6 1,0 0 0,-11 4-1,11-4 1,-10 4-1,10-4 1,-11 3-1,11-3 0,-11 5 0,11-5 0,-15 6 0,15-6 0,-14 7-1,14-7 2,-18 8-1,8-5 0,0 3 0,-1 0 0,0-1-1,1-1 1,-2 2 0,-1 0-1,0 1 0,2 0 1,-2-1-1,-1 1 0,5 2 0,-1-1 1,-2 0-1,1-2 0,4 5 0,-2-1 0,2-1 1,0 2-1,-1 1 0,0 3 0,2-3 1,1 1-1,-3 1 1,2-1 0,0 3-1,0-4 1,1 1 0,-1-3 0,2 2-1,0 0 0,1-2 1,0 0-1,1 2 0,-1-2 0,5 2 0,-2 0 0,0 1 2,1 0-2,3 0 0,-1 3 1,0-4-1,-1 2 1,3 1-1,1 1 1,0-4 0,2 2 0,-1 0-1,2-1 1,3 0 0,1-1-1,-2-1 1,0-1 0,4 1-1,0 0 1,-3-3-1,0-1 0,2 3 1,-1-3-1,0 0 1,-2-2-1,-2 1 0,-9-6 0,19 13 0,-10-9 1,-9-4-1,13 7 0,-13-7 0,14 9 0,-14-9 0,0 0 1,11 4-1,-11-4 1,0 0 0,0 0 0,0 0 0,0 0-1,0 0 0,0 0-3,-7-10-2,7 10-9,0 0-10,-9-14-11,9 14 0,1-14 1</inkml:trace>
  <inkml:trace contextRef="#ctx0" brushRef="#br0" timeOffset="1154">1536 1813 27,'0'0'25,"-13"5"-5,13-5-2,0 0-3,0 0-5,0 0-3,0 0-1,0 0 0,5 12-1,-5-12 0,7 11-1,0 0 0,-7-11 0,11 16-2,-11-16 1,13 21-2,-8-11 0,4 3 0,-1 0-1,-2-1 1,1 2-1,1-1 1,-1 2-1,0-3 1,-2 1-1,0-1 0,-1-1 0,-4-11 1,7 15-1,-7-15 0,2 11 2,-2-11-1,0 0 1,0 0-1,0 0 0,-6 11 1,6-11-1,0 0 0,-15 1 0,15-1-1,-12 4 1,12-4-1,-15 1 0,4 2 0,1-1 0,-2 1 1,-1 0-1,-1 3 0,-2 0 1,0 1-1,-2-2 1,-3 2 0,1-2 0,2 0 0,1-1 1,1 0 0,1-5-1,5 1 1,-1 1 0,11-1 0,0 0-1,0 0 1,-10-2-1,10 2 0,0 0 0,0 0-1,0 0 1,0 0-1,0 0-1,0 0 0,0 0-3,0 0-7,13-9-26,-2 4 1,-2-5-2,0-4 2</inkml:trace>
  <inkml:trace contextRef="#ctx0" brushRef="#br0" timeOffset="2839">4424 417 12,'0'0'17,"-10"-1"0,10 1 0,0 0-1,0 0-1,-11-1-2,11 1-3,-10-3 0,10 3-1,-9-9-1,9 9-1,-12-10-1,2 3 0,10 7-1,-13-13 0,13 13-1,-14-14 0,14 14-2,-14-11 2,14 11-2,-12-14 0,12 14 0,-13-9 0,13 9 0,-16-13 0,16 13 0,-20-12 0,9 7-1,-3-2 1,0 2-1,-2-3 0,-1 2 0,-2-1 0,-1-2 0,-3 2 0,-1 1 0,-3-2 0,-1-3 0,-4 1-1,0 3 1,-1-2-1,-2 3 1,0-3-1,-2 2 1,-2-2-1,2 5 1,-3 0-1,-1-2 1,-1 1-1,-2-1 0,-3 4 0,-1-3 1,-2 3-1,-3-4 0,-1 2 1,2 0-1,-2-2 0,-1 2 0,1-2 0,3 4 0,-1-2 0,0 0 1,-2-1-1,-1 3 0,-1 1 0,-1-4 0,1 2 0,-2-2 0,2 3 0,0-1 0,4 1 1,0-2 0,-1-1-1,3 0 0,-2 0 1,-3-1-1,-4-2 0,3 4 0,-2-3 0,-2 1 0,-2 0 0,1 3 1,2 2-1,1 0 0,-1 1 1,-3-1-1,-4 2 0,3 4 0,1 0 0,-4-1 0,2 0-1,0 6 1,2 0 1,1 0-1,5 1 1,1 2 0,-2 2-1,3-2 0,0 2 1,3 0-1,1 1-1,3 4 0,1 1 1,-2-3 0,2 0-1,46-18 1,-80 47 1,80-47 0,-82 43-1,82-43 0,-70 45 0,70-45 1,-60 49-1,60-49 0,-56 56 0,56-56-1,-38 61 1,38-61 0,-39 66 0,39-66-1,-24 74 2,24-74-1,-22 76-1,22-76 1,-20 86 0,20-86 0,-14 93 0,14-93 0,-21 94 0,14-44-1,7-50 1,-11 97 0,11-97 0,-5 97 0,4-45 0,1-52 0,5 98 0,0-47 0,1 0 0,4-1 0,0 0 0,-10-50 0,22 96 0,-22-96 0,35 92 0,-35-92 0,35 81 0,-35-81 0,43 83 1,-43-83 0,49 74-1,-49-74 1,50 72-1,-25-37-1,-2 0 0,1-2 1,-2-3-1,5 0-1,-7-1 1,-1-2 1,0-4-2,5 2 2,-1 3 1,-2-4-1,-1 2 0,-1 0 1,2 1-1,-1-3 1,0 3-1,-2 0 0,-2-1 0,6 1 1,-1 0-1,3 0 0,-1-1 0,4 3 0,0 1 0,2-4 1,0 1-1,-1 1 0,0 0 1,-3-3-1,2 1 0,0-2 0,0 0-1,0-2 0,0 1 0,-1 0 1,-3-1-1,4-1 0,0 0 1,-4-3 0,1-1 1,1 2-1,0-4 1,-1-2-1,3-2 1,-5 2-1,2-2 1,2 0-1,0 0 0,-8-3 0,2 0 0,1 1 0,-3-1 1,-2-2-1,-3-1 0,0 2 0,-3 1 0,2-2 0,1 0 0,-2-1 0,-11-5 1,19 14-1,-10-10 0,-9-4 0,10 2 0,-10-2-1,0 0-2,0 0-4,-6-12-11,-2 3-22,0-3 1,-2-2-1,1-1 1</inkml:trace>
  <inkml:trace contextRef="#ctx0" brushRef="#br0" timeOffset="4852">1394 2975 16,'-5'10'28,"-11"-9"1,16-1 1,-11 13-15,11-13 0,-4 11-2,4-11-2,6 16-2,-6-16 0,17 21-2,-9-10 0,4 7-2,0-2 0,1 4-2,0-3 0,2 4-1,0-2 0,0 0-1,-2 1 0,5-2 0,-2-2 0,-1 1-1,-1-3 1,0 2 0,-4-2 0,0-2 0,-10-12-1,14 17 1,-14-17 0,7 16 0,-7-16 0,1 11 0,-1-11-1,-5 10 1,5-10 0,-7 13-1,7-13 1,-12 12-1,12-12 1,-15 13 0,15-13 0,-20 13 0,6-6 0,0 0 0,-1-1-1,-6 0 1,1-1 0,0 2 0,0-1-1,2-4 1,-1-1-2,6 3 1,2 0-2,1-5-2,10 1-8,-5 13-28,5-13-1,11 6 1,-11-6-1</inkml:trace>
  <inkml:trace contextRef="#ctx0" brushRef="#br0" timeOffset="12948">1140 4347 10,'0'0'10,"0"0"0,-10 1 1,10-1 1,0 0-1,-12-1 0,12 1 2,0 0-2,-9-2 1,9 2-1,0 0-1,0 0 0,-9-2-2,9 2-1,0 0-1,0 0-1,0 0 0,0 0 0,0 0-2,2 10 0,-2-10 1,1 14-1,-1-14 0,5 19-1,-3-5 1,3 0-1,-1 1 0,4 3 0,0-1 0,0 2-1,0-2 0,0 5 0,2 0 1,1-1-2,0 2 1,0 1 0,0 1-1,4 2 1,-1-1-1,1-3 1,-1 0 0,3 2-1,-2-3 0,-2-3 1,-1-3-1,-1-1 1,-2-3-1,0-3 1,-9-9-1,7 9 2,-7-9-1,0 0 0,0 0 0,0 0 0,0 0 0,-12 2 0,12-2-1,-16-1 1,16 1-1,-18-1 0,7 0 0,0 0 0,-1 0 0,-6-2 1,3 0-1,-1 0 0,-2-1 0,-3-2 1,-5-1 0,0 1 0,1-1 0,1 0 0,-3-2 0,1 3 1,-1-1-1,3 2 0,4 1 0,0 0-1,2 1 1,4-1-1,2 4 0,1-3 1,11 3-1,-11-1-1,11 1 0,0 0 0,0 0-3,0 0-5,14 0-26,-1 0-7,-1-3 1,2-2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0" units="1/dev"/>
        </inkml:channelProperties>
      </inkml:inkSource>
      <inkml:timestamp xml:id="ts0" timeString="2009-02-08T21:10:56.16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31-3 16,'0'0'11,"0"0"0,0 0 0,0 0-2,-11 8 0,11-8-2,0 0 0,0 0 0,0 0-1,0 0-2,0 0 1,0 0-2,0 0 0,0 0-1,0 0-1,-10 0 1,10 0 0,0 0-1,0 0 0,0 0 0,0 0 1,0 0-1,0 0-3,0 0-10,0 0-15,0 0 1,0 0-1,-16-10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0" units="1/dev"/>
        </inkml:channelProperties>
      </inkml:inkSource>
      <inkml:timestamp xml:id="ts0" timeString="2009-02-08T21:10:57.99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6728 663 13,'0'0'14,"0"0"-1,0 0-1,0 0 0,0 0-1,0 0 0,0 0-1,0 0 0,0 0-1,0 0 0,0 0 0,0 0-2,-11 5-1,11-5-1,0 0 0,0 0-1,-11-6-1,11 6 0,0 0 2,-9-8-2,9 8 0,-10-8 0,10 8-1,-12-7 0,12 7 0,-17-9 0,4 4-1,2 3 0,-2-1 0,-3-1 0,-1-1-1,2 3 1,-4 0-1,2-2 0,-2-1 1,1 3-1,-3 0 1,0 0-1,-2-1 1,1-2 1,-3-1-2,1 3 1,-1-1 0,-2-5 0,-1 1 0,2 4-1,-2 1 1,0-3 0,0 0-1,1 0 1,0 2-1,1 0 1,0 0-1,0-2 1,-1-1-1,2 5 0,0-2 1,-2-2-1,1 1 0,0 1 0,0 0 0,0-4 1,-2 1-1,0 2 0,-2 1 0,-2-1 0,2 1 1,-2-1 0,0-2-1,1 3 0,0 0 0,0-3 1,1-2-1,2 4 0,0-2 0,0 0 0,0-2 0,-1 1 1,1 1-1,-1 0 0,0-1 1,-1-1 0,0 1-1,-2 1 0,1-2 1,-1 0-1,-3 0 0,1 1 0,-1 0 0,-4-1 0,2 0 0,0 1 0,0 3 0,1 1 0,-1-3-1,0-1 2,1-1-2,1 6 1,1-4 0,-1 1 0,-1-2 0,1 2 0,-1 2 0,1 0 0,-3 0 1,3-1-1,-4 1 0,2-1 0,-2 2 0,2 0 1,-1-1-1,3 1 0,1 1 0,-5-2 1,3 1-1,-1 2 0,1 0 0,-1-3 0,0 1 0,-2 3 0,0-1 0,1 0 0,-2-1 0,-1 1 0,0-2 0,1 2 0,-1 0 0,-1-3 1,3 1-2,0 2 1,2 0 0,-2-1 1,1 1-1,-1-1 0,2 2 0,-1-1 0,1 3 1,-5-3-1,4 0 0,0 1 0,-2 1 0,0-1 0,0-2 0,2 3 0,-1-2 0,3-2 0,1-1 0,3 2 0,0-3 0,2 0 0,-1 0 1,2 1-1,-2-4 0,4 4 0,-1 1 1,-2-2-1,-1-1 1,3 4-2,-1-1 1,-4-4 0,2 4 0,0 1 1,-2-2-2,1 1 1,0 2 0,-1 0 0,1-1 0,4 2 0,-2 0 0,-1-2 0,0 1 1,0 1-1,2 2 1,-1-4-1,-1 1 1,0 3-1,0-2 1,-1 0-1,2 0 0,-2 0 0,-3-3 0,1 2-1,0 0 1,-3-4 0,1 1 0,1 2 0,1 2 0,-2-5 0,3 2 0,0 3 0,0-1 1,0-2-1,2 4 1,-2-1 0,0 0 0,2 3-1,-1 1 1,-3-3 0,0 0-1,2 5-1,-3-1 1,-2-2-1,2 1 1,0 2 0,2 1-1,-2-1 1,0 3-1,-2 0 1,2-2 0,36-7 0,-74 22 1,74-22 0,-83 15-1,83-15 0,-75 23 1,75-23 0,-71 19-1,71-19 0,-66 29-1,66-29 0,-52 35 1,52-35 0,-52 39 0,52-39-1,0 0 1,-61 66 0,61-66 0,0 0 0,-58 75 0,58-75 0,-32 49-1,32-49 1,-31 57 0,31-57 0,-21 52 0,21-52 0,-25 53-1,25-53 1,-18 58 0,18-58-1,-16 50 1,16-50 0,-14 58-1,14-58 1,-11 53 0,11-53 0,-10 59 0,10-59 0,-11 62 0,11-62 1,-16 64-1,16-64 0,-4 70 0,4-70 0,-13 71-1,13-71 1,-2 78 1,2-78-1,1 74-1,-1-74 1,1 75 0,-1-75 0,13 71 0,-13-71 0,6 70 0,-6-70 0,20 73 1,-20-73-1,13 74 0,-13-74 0,15 77 0,-15-77 0,15 79 0,-15-79 0,11 84 0,-11-84 1,13 81-1,-13-81 0,5 87 0,-5-87 0,13 85 0,-13-85 0,7 80 0,-7-80 0,17 89 1,-17-89-1,15 83 0,-15-83 0,17 89 0,-17-89 0,23 90 0,-23-90 1,23 89-2,-23-89 1,34 92 1,-34-92-1,28 87 1,-28-87-1,35 92 0,-35-92 1,32 87-1,-32-87 0,35 89 1,-35-89-1,43 87 0,-43-87 0,38 85 0,-38-85 1,45 86-1,-45-86 1,38 82-1,-17-37 0,1-2-1,-1 0 1,-2 0-1,1 1 1,-3 0-1,3 1 0,-1-2 0,-2 1 1,-1 0 0,2-2 0,2 1 0,-3 0 1,2-3-1,1 3 0,-1-1 0,1-2 1,-1 3-1,-1 2 0,1 0 1,-1-3 0,3 5 0,-1-2-1,-1 0 0,2-2 1,2-1-1,-1-3 1,-1-3-1,1 2 0,0-5 0,-2-3 0,-1-2 0,2-1 0,-4-2 0,0-5 0,-1-1 0,0-3 0,-5-2 1,1-2-1,2-3-1,-14-9 1,15 14 0,-4-8-1,-11-6 0,14 9 1,-14-9-1,16 5 0,-16-5 1,10 8-1,-10-8 0,11 9 1,-11-9 1,11 13-2,-11-13 2,8 14-1,-8-14 0,15 18 0,-7-7 0,0 0 0,-8-11 0,15 20 0,-7-7 0,0-3 0,-1-1 0,-7-9 1,10 16-1,-10-16 0,11 10 0,-11-10 0,0 0 0,12 3-1,-12-3 1,0 0 0,0 0 0,0 0 0,0 0 0,0 0 0,0 0 0,0 0 1,0 0-1,0 0 0,11 2 0,-11-2 0,0 0 0,0 0 0,0 0 0,0 0 0,9 2 0,-9-2 0,0 0 0,0 0 0,0 0-1,0 0 1,0 0-1,0 0 0,10 6-2,-10-6-5,0 0-32,0 0 0,-2-20 0,2 5-1</inkml:trace>
  <inkml:trace contextRef="#ctx0" brushRef="#br0" timeOffset="17737">6663 658 0,'6'-12'15,"-6"12"-1,0 0-3,13-3-3,-13 3-1,0 0-2,10 1 0,-10-1-2,0 0 1,13 3-1,-13-3 0,14 4 0,-14-4 1,12-1-1,-12 1 0,16 2-1,-16-2 0,13 0-1,-13 0 0,13 3 0,-13-3-1,10 4 1,-10-4-1,10 4 0,-10-4 1,9 5-1,-9-5 1,10 1 0,-10-1-1,9 4 1,-9-4-1,0 0 1,13 3 0,-13-3-1,9 3 0,-9-3 1,0 0-1,13 4 0,-13-4 0,10 3 0,-10-3 1,9 2-1,-9-2 0,0 0 0,12 8 0,-12-8 0,0 0 0,10 6 1,-10-6-1,0 0 0,0 0 0,10 5 0,-10-5 0,0 0 1,0 0-1,9 6 0,-9-6-1,0 0-1,10 5-1,-10-5-1,0 0-5,0 0-9,13 9-7,-13-9 1</inkml:trace>
  <inkml:trace contextRef="#ctx0" brushRef="#br0" timeOffset="28486">4002 5745 24,'0'0'25,"0"0"-2,-11 3-1,11-3-3,0 0-3,0 0-3,0 0-1,0 0-2,0 0-2,0 0-1,0 0-3,0 0 0,0 0-1,0 0 0,0 0-1,3-10-1,-3 10 1,0 0-1,0 0 0,0 0 0,0 0 0,0 0 0,12-1-1,-12 1 1,0 0 0,12 0 0,-12 0 0,12 1 0,-12-1-1,13-3 1,-13 3 0,13-2 0,-13 2-1,13-4 1,-13 4 0,12-1-1,-12 1 0,14 1 1,-14-1-1,13-2 0,-13 2 0,17 2 0,-17-2 1,14-1-1,-5 2 0,-9-1 0,17 2 1,-8-1-1,-9-1 1,16 3-1,-16-3 0,15 5 0,-15-5 0,14 3 1,-14-3-1,15 3 0,-15-3 0,14 0 0,-14 0 0,15 2 0,-15-2 0,16 1 0,-16-1 1,14 1-1,-14-1-1,18 3 2,-9-3-1,-9 0 0,18 2 0,-9-1 0,0 1 0,-9-2 0,18 1 0,-9 0 0,0-1 0,-9 0 0,18 1 0,-9 0 0,1 1 0,-1-1 1,0-1-1,-9 0 0,17 3 0,-8-2 0,-9-1 0,13-1 0,-13 1 0,14 3 0,-14-3 0,13 3 0,-13-3 0,13 1 0,-13-1 0,13 2 1,-13-2-1,12-2 0,-12 2 0,10-1 0,-10 1 0,0 0 0,12-2 1,-12 2-2,0 0 1,10-2 1,-10 2-1,0 0-1,0 0 1,11 0 1,-11 0-1,0 0 0,0 0 0,0 0 0,0 0-1,0 0-2,0 0-11,-14-6-26,14 6 1,-20 0 0,6-1-1</inkml:trace>
  <inkml:trace contextRef="#ctx0" brushRef="#br0" timeOffset="30529">7695 4342 14,'0'0'15,"0"0"0,11 1-1,-11-1-1,0 0 1,14 4-1,-14-4-1,12 2-2,-12-2 0,14 0-2,-14 0-1,17 0-1,-17 0-2,19-1 0,-10 1-1,2 2 0,1-2 0,1 1 1,-2-1-2,3 4 0,-2-3 1,1 1-1,-1-3 0,1 4 0,1-2 0,1-1-1,-2 0 1,1 0-1,0 0 1,0 0-1,-1-1 0,0-1 0,-2 1-1,0 2 1,-1-2 0,1 0 0,0-1-1,1 3 1,1 0-1,-1-1 1,1 1-1,0-1 1,-1 3-1,1-1 0,-1 0 1,0-1-1,-1 1 1,0 1-1,1-1 0,-1-1 1,0-1-1,2 3 0,1-2 1,0 1-1,-1-2 1,2 1-1,0 0 1,2 0-1,-1 0 1,0-2-1,-1 0 0,1 2 1,-1 0-1,1-2 1,-1 0-1,1 1 0,-2-1 0,2 0 1,-2 0-1,1 0 0,-2 1 0,1-1 0,-1 1 1,1-3-1,1 1 0,1 1 1,-1-2-1,1-1 0,-1-1 1,2 1-1,-2-1 0,1 1 1,-3-1-1,0 1 0,0 1 0,-1 1 0,2 0 1,0-1-1,2 2 0,1 2 0,1-1 0,1 0 1,0 0-1,2 1 0,1 0 0,-2 1 0,1-2 0,0 1 0,-3 0 0,2 0 1,-1 0-1,-2 0 0,0 0 0,-1 1 1,1 1-1,-3-2 0,2 1 0,-1 1 1,0 0-1,-2 1 0,2-1 0,-1-1 1,0 0-1,-2 1 0,1-1 0,2-1 0,-2 0 0,3 1 0,-2-1 0,1-1 1,0 0-1,2 1 0,0 2 0,-1-1 0,-1 0 0,3 1 1,-1 0-1,0 0 0,1-2 0,-1 0 0,1-2 0,-2 2 0,1-2 0,-1-1 1,1 0-1,0 2 0,-1-2 0,1 1 1,-1 0-1,3 1 0,-1 0 0,0-1 0,1 2 0,-1-3 1,0 1-1,0 1 0,0 0 0,-1-3 0,-2 1 0,1 2 0,-2 1 0,-2-2 0,-1 1 0,0 1 1,-2 1-1,-9-2 0,16 6 0,-16-6 0,13 7 0,-13-7 0,17 10 0,-17-10 1,12 5-2,-12-5 1,12 6 1,-12-6-1,0 0 0,0 0 1,0 0-1,0 0 0,0 0 0,-13 8-1,13-8-2,-18 2-4,18-2-24,-16 4-9,5-6 0,-1-1 0</inkml:trace>
  <inkml:trace contextRef="#ctx0" brushRef="#br0" timeOffset="32791">5508 2989 13,'1'11'18,"-1"-11"-2,0 0-1,10 3-1,-10-3 0,13 2-2,-13-2-2,14 1-1,-14-1-1,20-2 0,-11-2-1,5 2-1,-2-3-1,5 3-1,-3-3 0,4 1-1,-2-1 1,3 3-2,-3 1 0,3 0 0,-3-1 0,2 2 0,-1 1-1,-2 0 1,0-1-1,-1 1 0,-2 1 0,2 1 0,-3 1 0,1-1-1,-1 0 1,0 2 0,1 0 0,-1 0-1,3-2 1,0 3 0,1-2 0,-1 0 0,1-1-1,-1 0 1,0-1-1,1 1 1,-3-1-1,0-1 1,-1-1-1,1 2 1,0-1-1,0-2 1,1 0-1,-1 1 1,3 0-1,-1 0 1,2 0-1,0-1 1,1 1-1,0 0 0,3 0 1,-1-1-1,1-1 0,3 2 0,-1-1 1,-1-1-1,2 1 0,0 1 1,-1 0-1,-1 1 1,1-1-1,-1 0 1,-2 1-1,1 0 0,0-1 1,-1-2-1,2 1 0,0 1 1,0 0-1,0-1 1,1 0-1,-1 1 0,1 1 1,0-1-1,-3-1 0,2 0 1,-1-1-1,1 2 0,1-2 1,-1 0-1,0 0 0,1 1 0,2-1 0,-2-3 0,2 2 1,-2 0-1,1 1 0,1-1 0,-2 1 0,-1 1 1,0 1-1,0 1 0,-2 1 0,-1-1 0,0 1 0,0 2 0,-1 0 0,-2-3 0,0 2 0,1-1 0,0 0 1,-1 0-1,0-2 0,0 1 1,0 1-1,-1 0 0,1 1 0,-3-1 1,-1-1-1,1 2 0,0 0 0,-2-2 0,2 1 0,-1-1 1,1 1-2,0-1 1,0 0 1,3-3-1,1 0 0,1 1 0,1 0 0,1-2 0,2 0 1,1 1-1,-1 0 0,0-1 0,-1 1 0,0 1 0,-1 0 0,-3 1 0,0-1 0,-2 2 0,-1 0 0,-1 1 0,1 1 0,-3-1 0,-1-1 0,2 3 0,-11-4 1,14 4-1,-14-4 0,10 5 0,-10-5 1,0 0-1,0 0 0,0 0 0,0 0-1,0 0-6,0 0-31,-12 6-1,2-10 0,-1-4-1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9A6D1A1-3268-47F4-853A-0FB506A8E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97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FEF48E-7FB8-455A-AC7F-0D16199B9AA7}" type="slidenum">
              <a:rPr lang="en-US" smtClean="0">
                <a:latin typeface="Arial" pitchFamily="34" charset="0"/>
              </a:rPr>
              <a:pPr>
                <a:defRPr/>
              </a:pPr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D1E91-9E94-4E52-B1E5-6D37551AE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5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C58AC-B84F-4410-927F-250DADC1C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1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31F30-E769-4CFF-B315-66B04E9A6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6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46551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EA490-F0A4-421A-8EA8-7DA4F74FF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8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47DDE-2951-4A90-A4DF-19352CF47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66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B8049-6EBD-44B2-9AB9-76FB0AAB2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4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74490-698B-4BC2-A3E8-94645AE4F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32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9D931-A618-4A0A-8664-27B75563D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0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E6F24-3952-4897-B430-E72A1A854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04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F996C-E16D-4078-9D4A-ADDC11CCC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9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ED1B2-897E-4CEE-AA3B-D13C79EC8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99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9D4E99B-89CE-4506-8717-E144003B1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82563"/>
            <a:ext cx="8229600" cy="960437"/>
          </a:xfrm>
        </p:spPr>
        <p:txBody>
          <a:bodyPr/>
          <a:lstStyle/>
          <a:p>
            <a:r>
              <a:rPr lang="en-US" smtClean="0"/>
              <a:t>Linked List Implementation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995363"/>
            <a:ext cx="8543925" cy="5646737"/>
          </a:xfrm>
          <a:solidFill>
            <a:schemeClr val="accent5"/>
          </a:solidFill>
        </p:spPr>
        <p:txBody>
          <a:bodyPr/>
          <a:lstStyle/>
          <a:p>
            <a:pPr>
              <a:buFontTx/>
              <a:buNone/>
              <a:defRPr/>
            </a:pPr>
            <a:r>
              <a:rPr lang="hr-HR" sz="2000" b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hr-HR" sz="2000" smtClean="0">
                <a:latin typeface="Courier New" pitchFamily="49" charset="0"/>
                <a:cs typeface="Courier New" pitchFamily="49" charset="0"/>
              </a:rPr>
              <a:t> List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Tx/>
              <a:buNone/>
              <a:defRPr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List next;</a:t>
            </a:r>
          </a:p>
          <a:p>
            <a:pPr>
              <a:buFontTx/>
              <a:buNone/>
              <a:defRPr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Object data;</a:t>
            </a:r>
          </a:p>
          <a:p>
            <a:pPr>
              <a:buFontTx/>
              <a:buNone/>
              <a:defRPr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List root;</a:t>
            </a:r>
          </a:p>
          <a:p>
            <a:pPr>
              <a:buFontTx/>
              <a:buNone/>
              <a:defRPr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private static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size;  </a:t>
            </a:r>
          </a:p>
          <a:p>
            <a:pPr>
              <a:buFontTx/>
              <a:buNone/>
              <a:defRPr/>
            </a:pP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  <a:defRPr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addNew(Object x)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Tx/>
              <a:buNone/>
              <a:defRPr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   List n1 =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List();</a:t>
            </a:r>
          </a:p>
          <a:p>
            <a:pPr>
              <a:buFontTx/>
              <a:buNone/>
              <a:defRPr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   n1.next = root;</a:t>
            </a:r>
          </a:p>
          <a:p>
            <a:pPr>
              <a:buFontTx/>
              <a:buNone/>
              <a:defRPr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   n1.data = x;</a:t>
            </a:r>
          </a:p>
          <a:p>
            <a:pPr>
              <a:buFontTx/>
              <a:buNone/>
              <a:defRPr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   root = n1;</a:t>
            </a:r>
          </a:p>
          <a:p>
            <a:pPr>
              <a:buFontTx/>
              <a:buNone/>
              <a:defRPr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   size = size + 1;</a:t>
            </a:r>
          </a:p>
          <a:p>
            <a:pPr>
              <a:buFontTx/>
              <a:buNone/>
              <a:defRPr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Tx/>
              <a:buNone/>
              <a:defRPr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2292" name="Text Box 9"/>
          <p:cNvSpPr txBox="1">
            <a:spLocks noChangeArrowheads="1"/>
          </p:cNvSpPr>
          <p:nvPr/>
        </p:nvSpPr>
        <p:spPr bwMode="auto">
          <a:xfrm>
            <a:off x="6137275" y="4375150"/>
            <a:ext cx="63023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>
              <a:lnSpc>
                <a:spcPct val="83000"/>
              </a:lnSpc>
              <a:buClr>
                <a:srgbClr val="000000"/>
              </a:buClr>
              <a:buSzPct val="45000"/>
              <a:buFont typeface="StarSymbol"/>
              <a:buNone/>
            </a:pPr>
            <a:r>
              <a:rPr lang="en-GB"/>
              <a:t>next</a:t>
            </a: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4729163" y="4700588"/>
            <a:ext cx="360362" cy="336550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/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/>
          </a:p>
        </p:txBody>
      </p:sp>
      <p:sp>
        <p:nvSpPr>
          <p:cNvPr id="12294" name="Oval 11"/>
          <p:cNvSpPr>
            <a:spLocks noChangeArrowheads="1"/>
          </p:cNvSpPr>
          <p:nvPr/>
        </p:nvSpPr>
        <p:spPr bwMode="auto">
          <a:xfrm>
            <a:off x="5776913" y="4700588"/>
            <a:ext cx="360362" cy="336550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/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/>
          </a:p>
        </p:txBody>
      </p:sp>
      <p:sp>
        <p:nvSpPr>
          <p:cNvPr id="12295" name="Oval 12"/>
          <p:cNvSpPr>
            <a:spLocks noChangeArrowheads="1"/>
          </p:cNvSpPr>
          <p:nvPr/>
        </p:nvSpPr>
        <p:spPr bwMode="auto">
          <a:xfrm>
            <a:off x="6821488" y="4700588"/>
            <a:ext cx="360362" cy="336550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/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/>
          </a:p>
        </p:txBody>
      </p:sp>
      <p:sp>
        <p:nvSpPr>
          <p:cNvPr id="12296" name="Oval 13"/>
          <p:cNvSpPr>
            <a:spLocks noChangeArrowheads="1"/>
          </p:cNvSpPr>
          <p:nvPr/>
        </p:nvSpPr>
        <p:spPr bwMode="auto">
          <a:xfrm>
            <a:off x="7845425" y="4700588"/>
            <a:ext cx="361950" cy="336550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/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 flipH="1">
            <a:off x="5087938" y="4813300"/>
            <a:ext cx="69215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5"/>
          <p:cNvSpPr>
            <a:spLocks noChangeShapeType="1"/>
          </p:cNvSpPr>
          <p:nvPr/>
        </p:nvSpPr>
        <p:spPr bwMode="auto">
          <a:xfrm flipH="1">
            <a:off x="6134100" y="4813300"/>
            <a:ext cx="69056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6"/>
          <p:cNvSpPr>
            <a:spLocks noChangeShapeType="1"/>
          </p:cNvSpPr>
          <p:nvPr/>
        </p:nvSpPr>
        <p:spPr bwMode="auto">
          <a:xfrm flipH="1">
            <a:off x="7180263" y="4813300"/>
            <a:ext cx="68897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5110163" y="4375150"/>
            <a:ext cx="6318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>
              <a:lnSpc>
                <a:spcPct val="83000"/>
              </a:lnSpc>
              <a:buClr>
                <a:srgbClr val="000000"/>
              </a:buClr>
              <a:buSzPct val="45000"/>
              <a:buFont typeface="StarSymbol"/>
              <a:buNone/>
            </a:pPr>
            <a:r>
              <a:rPr lang="en-GB"/>
              <a:t>next</a:t>
            </a:r>
          </a:p>
        </p:txBody>
      </p:sp>
      <p:sp>
        <p:nvSpPr>
          <p:cNvPr id="12301" name="Text Box 18"/>
          <p:cNvSpPr txBox="1">
            <a:spLocks noChangeArrowheads="1"/>
          </p:cNvSpPr>
          <p:nvPr/>
        </p:nvSpPr>
        <p:spPr bwMode="auto">
          <a:xfrm>
            <a:off x="7181850" y="4375150"/>
            <a:ext cx="63023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>
              <a:lnSpc>
                <a:spcPct val="83000"/>
              </a:lnSpc>
              <a:buClr>
                <a:srgbClr val="000000"/>
              </a:buClr>
              <a:buSzPct val="45000"/>
              <a:buFont typeface="StarSymbol"/>
              <a:buNone/>
            </a:pPr>
            <a:r>
              <a:rPr lang="en-GB"/>
              <a:t>next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5546725" y="3765550"/>
            <a:ext cx="630238" cy="914400"/>
            <a:chOff x="5618805" y="3581400"/>
            <a:chExt cx="629595" cy="914400"/>
          </a:xfrm>
        </p:grpSpPr>
        <p:sp>
          <p:nvSpPr>
            <p:cNvPr id="12316" name="Line 19"/>
            <p:cNvSpPr>
              <a:spLocks noChangeShapeType="1"/>
            </p:cNvSpPr>
            <p:nvPr/>
          </p:nvSpPr>
          <p:spPr bwMode="auto">
            <a:xfrm flipH="1" flipV="1">
              <a:off x="5943599" y="3886200"/>
              <a:ext cx="45719" cy="609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Text Box 20"/>
            <p:cNvSpPr txBox="1">
              <a:spLocks noChangeArrowheads="1"/>
            </p:cNvSpPr>
            <p:nvPr/>
          </p:nvSpPr>
          <p:spPr bwMode="auto">
            <a:xfrm>
              <a:off x="5618805" y="3581400"/>
              <a:ext cx="629595" cy="279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>
                <a:lnSpc>
                  <a:spcPct val="83000"/>
                </a:lnSpc>
                <a:buClr>
                  <a:srgbClr val="000000"/>
                </a:buClr>
                <a:buSzPct val="45000"/>
                <a:buFont typeface="StarSymbol"/>
                <a:buNone/>
              </a:pPr>
              <a:r>
                <a:rPr lang="en-GB"/>
                <a:t>root</a:t>
              </a:r>
            </a:p>
          </p:txBody>
        </p:sp>
      </p:grpSp>
      <p:sp>
        <p:nvSpPr>
          <p:cNvPr id="17" name="Line 21"/>
          <p:cNvSpPr>
            <a:spLocks noChangeShapeType="1"/>
          </p:cNvSpPr>
          <p:nvPr/>
        </p:nvSpPr>
        <p:spPr bwMode="auto">
          <a:xfrm>
            <a:off x="4899025" y="5046663"/>
            <a:ext cx="0" cy="11096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4933950" y="5586413"/>
            <a:ext cx="6318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>
              <a:lnSpc>
                <a:spcPct val="83000"/>
              </a:lnSpc>
              <a:buClr>
                <a:srgbClr val="000000"/>
              </a:buClr>
              <a:buSzPct val="45000"/>
              <a:buFont typeface="StarSymbol"/>
              <a:buNone/>
            </a:pPr>
            <a:r>
              <a:rPr lang="en-GB"/>
              <a:t>data</a:t>
            </a:r>
          </a:p>
        </p:txBody>
      </p:sp>
      <p:sp>
        <p:nvSpPr>
          <p:cNvPr id="12305" name="Line 23"/>
          <p:cNvSpPr>
            <a:spLocks noChangeShapeType="1"/>
          </p:cNvSpPr>
          <p:nvPr/>
        </p:nvSpPr>
        <p:spPr bwMode="auto">
          <a:xfrm>
            <a:off x="5945188" y="5029200"/>
            <a:ext cx="0" cy="11096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06" name="Text Box 24"/>
          <p:cNvSpPr txBox="1">
            <a:spLocks noChangeArrowheads="1"/>
          </p:cNvSpPr>
          <p:nvPr/>
        </p:nvSpPr>
        <p:spPr bwMode="auto">
          <a:xfrm>
            <a:off x="5981700" y="5568950"/>
            <a:ext cx="63023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>
              <a:lnSpc>
                <a:spcPct val="83000"/>
              </a:lnSpc>
              <a:buClr>
                <a:srgbClr val="000000"/>
              </a:buClr>
              <a:buSzPct val="45000"/>
              <a:buFont typeface="StarSymbol"/>
              <a:buNone/>
            </a:pPr>
            <a:r>
              <a:rPr lang="en-GB"/>
              <a:t>data</a:t>
            </a:r>
          </a:p>
        </p:txBody>
      </p:sp>
      <p:sp>
        <p:nvSpPr>
          <p:cNvPr id="12307" name="Line 25"/>
          <p:cNvSpPr>
            <a:spLocks noChangeShapeType="1"/>
          </p:cNvSpPr>
          <p:nvPr/>
        </p:nvSpPr>
        <p:spPr bwMode="auto">
          <a:xfrm>
            <a:off x="6991350" y="5037138"/>
            <a:ext cx="0" cy="11096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08" name="Text Box 26"/>
          <p:cNvSpPr txBox="1">
            <a:spLocks noChangeArrowheads="1"/>
          </p:cNvSpPr>
          <p:nvPr/>
        </p:nvSpPr>
        <p:spPr bwMode="auto">
          <a:xfrm>
            <a:off x="7027863" y="5576888"/>
            <a:ext cx="63023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>
              <a:lnSpc>
                <a:spcPct val="83000"/>
              </a:lnSpc>
              <a:buClr>
                <a:srgbClr val="000000"/>
              </a:buClr>
              <a:buSzPct val="45000"/>
              <a:buFont typeface="StarSymbol"/>
              <a:buNone/>
            </a:pPr>
            <a:r>
              <a:rPr lang="en-GB"/>
              <a:t>data</a:t>
            </a:r>
          </a:p>
        </p:txBody>
      </p:sp>
      <p:sp>
        <p:nvSpPr>
          <p:cNvPr id="12309" name="Line 27"/>
          <p:cNvSpPr>
            <a:spLocks noChangeShapeType="1"/>
          </p:cNvSpPr>
          <p:nvPr/>
        </p:nvSpPr>
        <p:spPr bwMode="auto">
          <a:xfrm>
            <a:off x="8024813" y="5033963"/>
            <a:ext cx="0" cy="11096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10" name="Text Box 28"/>
          <p:cNvSpPr txBox="1">
            <a:spLocks noChangeArrowheads="1"/>
          </p:cNvSpPr>
          <p:nvPr/>
        </p:nvSpPr>
        <p:spPr bwMode="auto">
          <a:xfrm>
            <a:off x="8059738" y="5572125"/>
            <a:ext cx="6318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>
              <a:lnSpc>
                <a:spcPct val="83000"/>
              </a:lnSpc>
              <a:buClr>
                <a:srgbClr val="000000"/>
              </a:buClr>
              <a:buSzPct val="45000"/>
              <a:buFont typeface="StarSymbol"/>
              <a:buNone/>
            </a:pPr>
            <a:r>
              <a:rPr lang="en-GB"/>
              <a:t>data</a:t>
            </a:r>
          </a:p>
        </p:txBody>
      </p:sp>
      <p:sp>
        <p:nvSpPr>
          <p:cNvPr id="12311" name="Oval 29"/>
          <p:cNvSpPr>
            <a:spLocks noChangeArrowheads="1"/>
          </p:cNvSpPr>
          <p:nvPr/>
        </p:nvSpPr>
        <p:spPr bwMode="auto">
          <a:xfrm>
            <a:off x="4724400" y="6127750"/>
            <a:ext cx="385763" cy="33496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</a:pPr>
            <a:r>
              <a:rPr lang="en-US" sz="2000"/>
              <a:t>x</a:t>
            </a:r>
          </a:p>
        </p:txBody>
      </p:sp>
      <p:sp>
        <p:nvSpPr>
          <p:cNvPr id="12312" name="Oval 30"/>
          <p:cNvSpPr>
            <a:spLocks noChangeArrowheads="1"/>
          </p:cNvSpPr>
          <p:nvPr/>
        </p:nvSpPr>
        <p:spPr bwMode="auto">
          <a:xfrm>
            <a:off x="5761038" y="6127750"/>
            <a:ext cx="385762" cy="33496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/>
          </a:p>
        </p:txBody>
      </p:sp>
      <p:sp>
        <p:nvSpPr>
          <p:cNvPr id="12313" name="Oval 31"/>
          <p:cNvSpPr>
            <a:spLocks noChangeArrowheads="1"/>
          </p:cNvSpPr>
          <p:nvPr/>
        </p:nvSpPr>
        <p:spPr bwMode="auto">
          <a:xfrm>
            <a:off x="6811963" y="6127750"/>
            <a:ext cx="385762" cy="33496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/>
          </a:p>
        </p:txBody>
      </p:sp>
      <p:sp>
        <p:nvSpPr>
          <p:cNvPr id="12314" name="Oval 32"/>
          <p:cNvSpPr>
            <a:spLocks noChangeArrowheads="1"/>
          </p:cNvSpPr>
          <p:nvPr/>
        </p:nvSpPr>
        <p:spPr bwMode="auto">
          <a:xfrm>
            <a:off x="7839075" y="6142038"/>
            <a:ext cx="385763" cy="33496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/>
          </a:p>
        </p:txBody>
      </p:sp>
      <p:sp>
        <p:nvSpPr>
          <p:cNvPr id="12315" name="Rectangle 28"/>
          <p:cNvSpPr>
            <a:spLocks noChangeArrowheads="1"/>
          </p:cNvSpPr>
          <p:nvPr/>
        </p:nvSpPr>
        <p:spPr bwMode="auto">
          <a:xfrm>
            <a:off x="1041400" y="2768600"/>
            <a:ext cx="6076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663300"/>
                </a:solidFill>
              </a:rPr>
              <a:t>invariant : size = |{data(x). next*(root,x)}|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11111E-6 L -0.11545 1.11111E-6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3" grpId="0"/>
      <p:bldP spid="17" grpId="0" animBg="1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485188" cy="758825"/>
          </a:xfrm>
        </p:spPr>
        <p:txBody>
          <a:bodyPr/>
          <a:lstStyle/>
          <a:p>
            <a:r>
              <a:rPr lang="en-US" smtClean="0"/>
              <a:t>Fragment of Insertion into Tree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169988"/>
            <a:ext cx="8404225" cy="4956175"/>
          </a:xfrm>
        </p:spPr>
        <p:txBody>
          <a:bodyPr/>
          <a:lstStyle/>
          <a:p>
            <a:pPr>
              <a:buFontTx/>
              <a:buNone/>
            </a:pPr>
            <a:endParaRPr lang="en-US" smtClean="0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39" t="18015" r="17554" b="18382"/>
          <a:stretch>
            <a:fillRect/>
          </a:stretch>
        </p:blipFill>
        <p:spPr bwMode="auto">
          <a:xfrm>
            <a:off x="322263" y="1049338"/>
            <a:ext cx="8294687" cy="580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Oval 25"/>
          <p:cNvSpPr>
            <a:spLocks noChangeArrowheads="1"/>
          </p:cNvSpPr>
          <p:nvPr/>
        </p:nvSpPr>
        <p:spPr bwMode="auto">
          <a:xfrm>
            <a:off x="6364288" y="4429125"/>
            <a:ext cx="360362" cy="365125"/>
          </a:xfrm>
          <a:prstGeom prst="ellipse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/>
          </a:p>
        </p:txBody>
      </p:sp>
      <p:sp>
        <p:nvSpPr>
          <p:cNvPr id="21510" name="Oval 26"/>
          <p:cNvSpPr>
            <a:spLocks noChangeArrowheads="1"/>
          </p:cNvSpPr>
          <p:nvPr/>
        </p:nvSpPr>
        <p:spPr bwMode="auto">
          <a:xfrm>
            <a:off x="6053138" y="5122863"/>
            <a:ext cx="360362" cy="363537"/>
          </a:xfrm>
          <a:prstGeom prst="ellipse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/>
          </a:p>
        </p:txBody>
      </p:sp>
      <p:sp>
        <p:nvSpPr>
          <p:cNvPr id="21511" name="Line 27"/>
          <p:cNvSpPr>
            <a:spLocks noChangeShapeType="1"/>
          </p:cNvSpPr>
          <p:nvPr/>
        </p:nvSpPr>
        <p:spPr bwMode="auto">
          <a:xfrm flipV="1">
            <a:off x="6246813" y="4768850"/>
            <a:ext cx="220662" cy="3778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Oval 28"/>
          <p:cNvSpPr>
            <a:spLocks noChangeArrowheads="1"/>
          </p:cNvSpPr>
          <p:nvPr/>
        </p:nvSpPr>
        <p:spPr bwMode="auto">
          <a:xfrm>
            <a:off x="6824663" y="5076825"/>
            <a:ext cx="361950" cy="365125"/>
          </a:xfrm>
          <a:prstGeom prst="ellipse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/>
          </a:p>
        </p:txBody>
      </p:sp>
      <p:sp>
        <p:nvSpPr>
          <p:cNvPr id="21513" name="Line 29"/>
          <p:cNvSpPr>
            <a:spLocks noChangeShapeType="1"/>
          </p:cNvSpPr>
          <p:nvPr/>
        </p:nvSpPr>
        <p:spPr bwMode="auto">
          <a:xfrm flipH="1" flipV="1">
            <a:off x="6669088" y="4713288"/>
            <a:ext cx="312737" cy="3857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Oval 30"/>
          <p:cNvSpPr>
            <a:spLocks noChangeArrowheads="1"/>
          </p:cNvSpPr>
          <p:nvPr/>
        </p:nvSpPr>
        <p:spPr bwMode="auto">
          <a:xfrm>
            <a:off x="5741988" y="5684838"/>
            <a:ext cx="360362" cy="365125"/>
          </a:xfrm>
          <a:prstGeom prst="ellipse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/>
          </a:p>
        </p:txBody>
      </p:sp>
      <p:sp>
        <p:nvSpPr>
          <p:cNvPr id="21515" name="Line 31"/>
          <p:cNvSpPr>
            <a:spLocks noChangeShapeType="1"/>
          </p:cNvSpPr>
          <p:nvPr/>
        </p:nvSpPr>
        <p:spPr bwMode="auto">
          <a:xfrm flipV="1">
            <a:off x="5984875" y="5427663"/>
            <a:ext cx="123825" cy="2730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Oval 32"/>
          <p:cNvSpPr>
            <a:spLocks noChangeArrowheads="1"/>
          </p:cNvSpPr>
          <p:nvPr/>
        </p:nvSpPr>
        <p:spPr bwMode="auto">
          <a:xfrm>
            <a:off x="6280150" y="5713413"/>
            <a:ext cx="361950" cy="365125"/>
          </a:xfrm>
          <a:prstGeom prst="ellipse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/>
          </a:p>
        </p:txBody>
      </p:sp>
      <p:sp>
        <p:nvSpPr>
          <p:cNvPr id="21517" name="Line 33"/>
          <p:cNvSpPr>
            <a:spLocks noChangeShapeType="1"/>
          </p:cNvSpPr>
          <p:nvPr/>
        </p:nvSpPr>
        <p:spPr bwMode="auto">
          <a:xfrm flipH="1" flipV="1">
            <a:off x="6357938" y="5416550"/>
            <a:ext cx="114300" cy="3079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Text Box 34"/>
          <p:cNvSpPr txBox="1">
            <a:spLocks noChangeArrowheads="1"/>
          </p:cNvSpPr>
          <p:nvPr/>
        </p:nvSpPr>
        <p:spPr bwMode="auto">
          <a:xfrm>
            <a:off x="6877050" y="4713288"/>
            <a:ext cx="46355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>
              <a:lnSpc>
                <a:spcPct val="83000"/>
              </a:lnSpc>
              <a:buClr>
                <a:srgbClr val="000000"/>
              </a:buClr>
              <a:buSzPct val="45000"/>
              <a:buFont typeface="StarSymbol"/>
              <a:buNone/>
            </a:pPr>
            <a:r>
              <a:rPr lang="en-GB" sz="1800"/>
              <a:t>right</a:t>
            </a:r>
          </a:p>
        </p:txBody>
      </p:sp>
      <p:sp>
        <p:nvSpPr>
          <p:cNvPr id="21519" name="Text Box 35"/>
          <p:cNvSpPr txBox="1">
            <a:spLocks noChangeArrowheads="1"/>
          </p:cNvSpPr>
          <p:nvPr/>
        </p:nvSpPr>
        <p:spPr bwMode="auto">
          <a:xfrm>
            <a:off x="5988050" y="4738688"/>
            <a:ext cx="3175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>
              <a:lnSpc>
                <a:spcPct val="83000"/>
              </a:lnSpc>
              <a:buClr>
                <a:srgbClr val="000000"/>
              </a:buClr>
              <a:buSzPct val="45000"/>
              <a:buFont typeface="StarSymbol"/>
              <a:buNone/>
            </a:pPr>
            <a:r>
              <a:rPr lang="en-GB" sz="1800"/>
              <a:t>left</a:t>
            </a:r>
          </a:p>
        </p:txBody>
      </p:sp>
      <p:sp>
        <p:nvSpPr>
          <p:cNvPr id="21520" name="Text Box 39"/>
          <p:cNvSpPr txBox="1">
            <a:spLocks noChangeArrowheads="1"/>
          </p:cNvSpPr>
          <p:nvPr/>
        </p:nvSpPr>
        <p:spPr bwMode="auto">
          <a:xfrm>
            <a:off x="6483350" y="5449888"/>
            <a:ext cx="46355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>
              <a:lnSpc>
                <a:spcPct val="83000"/>
              </a:lnSpc>
              <a:buClr>
                <a:srgbClr val="000000"/>
              </a:buClr>
              <a:buSzPct val="45000"/>
              <a:buFont typeface="StarSymbol"/>
              <a:buNone/>
            </a:pPr>
            <a:r>
              <a:rPr lang="en-GB" sz="1800"/>
              <a:t>right</a:t>
            </a:r>
          </a:p>
        </p:txBody>
      </p:sp>
      <p:sp>
        <p:nvSpPr>
          <p:cNvPr id="21521" name="Text Box 40"/>
          <p:cNvSpPr txBox="1">
            <a:spLocks noChangeArrowheads="1"/>
          </p:cNvSpPr>
          <p:nvPr/>
        </p:nvSpPr>
        <p:spPr bwMode="auto">
          <a:xfrm>
            <a:off x="5645150" y="5424488"/>
            <a:ext cx="3175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>
              <a:lnSpc>
                <a:spcPct val="83000"/>
              </a:lnSpc>
              <a:buClr>
                <a:srgbClr val="000000"/>
              </a:buClr>
              <a:buSzPct val="45000"/>
              <a:buFont typeface="StarSymbol"/>
              <a:buNone/>
            </a:pPr>
            <a:r>
              <a:rPr lang="en-GB" sz="1800"/>
              <a:t>left</a:t>
            </a:r>
          </a:p>
        </p:txBody>
      </p:sp>
      <p:sp>
        <p:nvSpPr>
          <p:cNvPr id="21522" name="Line 10"/>
          <p:cNvSpPr>
            <a:spLocks noChangeShapeType="1"/>
          </p:cNvSpPr>
          <p:nvPr/>
        </p:nvSpPr>
        <p:spPr bwMode="auto">
          <a:xfrm flipV="1">
            <a:off x="5903913" y="6035675"/>
            <a:ext cx="0" cy="304800"/>
          </a:xfrm>
          <a:prstGeom prst="line">
            <a:avLst/>
          </a:prstGeom>
          <a:noFill/>
          <a:ln w="3672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Rectangle 14"/>
          <p:cNvSpPr>
            <a:spLocks noChangeArrowheads="1"/>
          </p:cNvSpPr>
          <p:nvPr/>
        </p:nvSpPr>
        <p:spPr bwMode="auto">
          <a:xfrm>
            <a:off x="5700713" y="6327775"/>
            <a:ext cx="381000" cy="24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/>
          </a:p>
        </p:txBody>
      </p:sp>
      <p:sp>
        <p:nvSpPr>
          <p:cNvPr id="21524" name="Line 10"/>
          <p:cNvSpPr>
            <a:spLocks noChangeShapeType="1"/>
          </p:cNvSpPr>
          <p:nvPr/>
        </p:nvSpPr>
        <p:spPr bwMode="auto">
          <a:xfrm flipV="1">
            <a:off x="6467475" y="6075363"/>
            <a:ext cx="0" cy="304800"/>
          </a:xfrm>
          <a:prstGeom prst="line">
            <a:avLst/>
          </a:prstGeom>
          <a:noFill/>
          <a:ln w="3672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Rectangle 14"/>
          <p:cNvSpPr>
            <a:spLocks noChangeArrowheads="1"/>
          </p:cNvSpPr>
          <p:nvPr/>
        </p:nvSpPr>
        <p:spPr bwMode="auto">
          <a:xfrm>
            <a:off x="6264275" y="6367463"/>
            <a:ext cx="381000" cy="24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/>
          </a:p>
        </p:txBody>
      </p:sp>
      <p:sp>
        <p:nvSpPr>
          <p:cNvPr id="21526" name="Line 10"/>
          <p:cNvSpPr>
            <a:spLocks noChangeShapeType="1"/>
          </p:cNvSpPr>
          <p:nvPr/>
        </p:nvSpPr>
        <p:spPr bwMode="auto">
          <a:xfrm flipV="1">
            <a:off x="7046913" y="5443538"/>
            <a:ext cx="0" cy="304800"/>
          </a:xfrm>
          <a:prstGeom prst="line">
            <a:avLst/>
          </a:prstGeom>
          <a:noFill/>
          <a:ln w="3672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Rectangle 14"/>
          <p:cNvSpPr>
            <a:spLocks noChangeArrowheads="1"/>
          </p:cNvSpPr>
          <p:nvPr/>
        </p:nvSpPr>
        <p:spPr bwMode="auto">
          <a:xfrm>
            <a:off x="6843713" y="5735638"/>
            <a:ext cx="381000" cy="24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/>
          </a:p>
        </p:txBody>
      </p:sp>
      <p:sp>
        <p:nvSpPr>
          <p:cNvPr id="21528" name="Text Box 34"/>
          <p:cNvSpPr txBox="1">
            <a:spLocks noChangeArrowheads="1"/>
          </p:cNvSpPr>
          <p:nvPr/>
        </p:nvSpPr>
        <p:spPr bwMode="auto">
          <a:xfrm>
            <a:off x="7124700" y="5457825"/>
            <a:ext cx="4635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>
              <a:lnSpc>
                <a:spcPct val="83000"/>
              </a:lnSpc>
              <a:buClr>
                <a:srgbClr val="000000"/>
              </a:buClr>
              <a:buSzPct val="45000"/>
              <a:buFont typeface="StarSymbol"/>
              <a:buNone/>
            </a:pPr>
            <a:r>
              <a:rPr lang="en-GB" sz="1800"/>
              <a:t>data</a:t>
            </a:r>
          </a:p>
        </p:txBody>
      </p:sp>
      <p:sp>
        <p:nvSpPr>
          <p:cNvPr id="21529" name="Text Box 34"/>
          <p:cNvSpPr txBox="1">
            <a:spLocks noChangeArrowheads="1"/>
          </p:cNvSpPr>
          <p:nvPr/>
        </p:nvSpPr>
        <p:spPr bwMode="auto">
          <a:xfrm>
            <a:off x="6550025" y="6067425"/>
            <a:ext cx="4635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>
              <a:lnSpc>
                <a:spcPct val="83000"/>
              </a:lnSpc>
              <a:buClr>
                <a:srgbClr val="000000"/>
              </a:buClr>
              <a:buSzPct val="45000"/>
              <a:buFont typeface="StarSymbol"/>
              <a:buNone/>
            </a:pPr>
            <a:r>
              <a:rPr lang="en-GB" sz="1800"/>
              <a:t>data</a:t>
            </a:r>
          </a:p>
        </p:txBody>
      </p:sp>
      <p:sp>
        <p:nvSpPr>
          <p:cNvPr id="21530" name="Text Box 34"/>
          <p:cNvSpPr txBox="1">
            <a:spLocks noChangeArrowheads="1"/>
          </p:cNvSpPr>
          <p:nvPr/>
        </p:nvSpPr>
        <p:spPr bwMode="auto">
          <a:xfrm>
            <a:off x="5384800" y="6084888"/>
            <a:ext cx="46355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>
              <a:lnSpc>
                <a:spcPct val="83000"/>
              </a:lnSpc>
              <a:buClr>
                <a:srgbClr val="000000"/>
              </a:buClr>
              <a:buSzPct val="45000"/>
              <a:buFont typeface="StarSymbol"/>
              <a:buNone/>
            </a:pPr>
            <a:r>
              <a:rPr lang="en-GB" sz="1800"/>
              <a:t>data</a:t>
            </a:r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 flipH="1" flipV="1">
            <a:off x="5270500" y="5567363"/>
            <a:ext cx="498475" cy="2682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2" name="Text Box 34"/>
          <p:cNvSpPr txBox="1">
            <a:spLocks noChangeArrowheads="1"/>
          </p:cNvSpPr>
          <p:nvPr/>
        </p:nvSpPr>
        <p:spPr bwMode="auto">
          <a:xfrm>
            <a:off x="5029200" y="5419725"/>
            <a:ext cx="285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>
              <a:lnSpc>
                <a:spcPct val="83000"/>
              </a:lnSpc>
              <a:buClr>
                <a:srgbClr val="000000"/>
              </a:buClr>
              <a:buSzPct val="45000"/>
              <a:buFont typeface="StarSymbol"/>
              <a:buNone/>
            </a:pPr>
            <a:r>
              <a:rPr lang="en-GB" sz="1800"/>
              <a:t>p</a:t>
            </a:r>
          </a:p>
        </p:txBody>
      </p:sp>
      <p:sp>
        <p:nvSpPr>
          <p:cNvPr id="37" name="Oval 30"/>
          <p:cNvSpPr>
            <a:spLocks noChangeArrowheads="1"/>
          </p:cNvSpPr>
          <p:nvPr/>
        </p:nvSpPr>
        <p:spPr bwMode="auto">
          <a:xfrm>
            <a:off x="4819650" y="5957888"/>
            <a:ext cx="360363" cy="365125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/>
          </a:p>
        </p:txBody>
      </p:sp>
      <p:sp>
        <p:nvSpPr>
          <p:cNvPr id="38" name="Line 27"/>
          <p:cNvSpPr>
            <a:spLocks noChangeShapeType="1"/>
          </p:cNvSpPr>
          <p:nvPr/>
        </p:nvSpPr>
        <p:spPr bwMode="auto">
          <a:xfrm flipV="1">
            <a:off x="5164138" y="5916613"/>
            <a:ext cx="563562" cy="1889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Text Box 35"/>
          <p:cNvSpPr txBox="1">
            <a:spLocks noChangeArrowheads="1"/>
          </p:cNvSpPr>
          <p:nvPr/>
        </p:nvSpPr>
        <p:spPr bwMode="auto">
          <a:xfrm>
            <a:off x="5078413" y="5778500"/>
            <a:ext cx="3175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>
              <a:lnSpc>
                <a:spcPct val="83000"/>
              </a:lnSpc>
              <a:buClr>
                <a:srgbClr val="000000"/>
              </a:buClr>
              <a:buSzPct val="45000"/>
              <a:buFont typeface="StarSymbol"/>
              <a:buNone/>
            </a:pPr>
            <a:r>
              <a:rPr lang="en-GB" sz="1800"/>
              <a:t>left</a:t>
            </a:r>
          </a:p>
        </p:txBody>
      </p:sp>
      <p:sp>
        <p:nvSpPr>
          <p:cNvPr id="43" name="Line 10"/>
          <p:cNvSpPr>
            <a:spLocks noChangeShapeType="1"/>
          </p:cNvSpPr>
          <p:nvPr/>
        </p:nvSpPr>
        <p:spPr bwMode="auto">
          <a:xfrm flipV="1">
            <a:off x="4992688" y="6324600"/>
            <a:ext cx="0" cy="304800"/>
          </a:xfrm>
          <a:prstGeom prst="line">
            <a:avLst/>
          </a:prstGeom>
          <a:noFill/>
          <a:ln w="3672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4803775" y="6602413"/>
            <a:ext cx="387350" cy="255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/>
          </a:p>
        </p:txBody>
      </p:sp>
      <p:sp>
        <p:nvSpPr>
          <p:cNvPr id="45" name="Text Box 34"/>
          <p:cNvSpPr txBox="1">
            <a:spLocks noChangeArrowheads="1"/>
          </p:cNvSpPr>
          <p:nvPr/>
        </p:nvSpPr>
        <p:spPr bwMode="auto">
          <a:xfrm>
            <a:off x="4475163" y="6373813"/>
            <a:ext cx="46355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>
              <a:lnSpc>
                <a:spcPct val="83000"/>
              </a:lnSpc>
              <a:buClr>
                <a:srgbClr val="000000"/>
              </a:buClr>
              <a:buSzPct val="45000"/>
              <a:buFont typeface="StarSymbol"/>
              <a:buNone/>
            </a:pPr>
            <a:r>
              <a:rPr lang="en-GB" sz="1800"/>
              <a:t>data</a:t>
            </a:r>
          </a:p>
        </p:txBody>
      </p:sp>
      <p:sp>
        <p:nvSpPr>
          <p:cNvPr id="21539" name="Rectangle 14"/>
          <p:cNvSpPr>
            <a:spLocks noChangeArrowheads="1"/>
          </p:cNvSpPr>
          <p:nvPr/>
        </p:nvSpPr>
        <p:spPr bwMode="auto">
          <a:xfrm>
            <a:off x="7788275" y="2271713"/>
            <a:ext cx="381000" cy="24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/>
          </a:p>
        </p:txBody>
      </p:sp>
      <p:sp>
        <p:nvSpPr>
          <p:cNvPr id="21540" name="Oval 28"/>
          <p:cNvSpPr>
            <a:spLocks noChangeArrowheads="1"/>
          </p:cNvSpPr>
          <p:nvPr/>
        </p:nvSpPr>
        <p:spPr bwMode="auto">
          <a:xfrm>
            <a:off x="7824788" y="2822575"/>
            <a:ext cx="361950" cy="365125"/>
          </a:xfrm>
          <a:prstGeom prst="ellipse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/>
      <p:bldP spid="43" grpId="0" animBg="1"/>
      <p:bldP spid="44" grpId="0" animBg="1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155575"/>
            <a:ext cx="9144000" cy="1143000"/>
          </a:xfrm>
        </p:spPr>
        <p:txBody>
          <a:bodyPr/>
          <a:lstStyle/>
          <a:p>
            <a:r>
              <a:rPr lang="en-US" smtClean="0"/>
              <a:t>Verification Condition for Tree Insertion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5" t="22060" r="1149" b="18199"/>
          <a:stretch>
            <a:fillRect/>
          </a:stretch>
        </p:blipFill>
        <p:spPr bwMode="auto">
          <a:xfrm>
            <a:off x="93663" y="1425575"/>
            <a:ext cx="9050337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097088" y="3092450"/>
            <a:ext cx="2676525" cy="309563"/>
          </a:xfrm>
          <a:prstGeom prst="rect">
            <a:avLst/>
          </a:prstGeom>
          <a:solidFill>
            <a:srgbClr val="00B050">
              <a:alpha val="1019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101850" y="4679950"/>
            <a:ext cx="5818188" cy="336550"/>
          </a:xfrm>
          <a:prstGeom prst="rect">
            <a:avLst/>
          </a:prstGeom>
          <a:solidFill>
            <a:srgbClr val="00B050">
              <a:alpha val="1019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2106613" y="5432425"/>
            <a:ext cx="5168900" cy="309563"/>
          </a:xfrm>
          <a:prstGeom prst="rect">
            <a:avLst/>
          </a:prstGeom>
          <a:solidFill>
            <a:srgbClr val="00B050">
              <a:alpha val="1019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28600" y="6051550"/>
            <a:ext cx="8848725" cy="484188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/>
              <a:t>Conjunction of projections unsatisfiable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so is original formula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09563" y="155575"/>
            <a:ext cx="8632825" cy="1143000"/>
          </a:xfrm>
        </p:spPr>
        <p:txBody>
          <a:bodyPr/>
          <a:lstStyle/>
          <a:p>
            <a:r>
              <a:rPr lang="en-US" smtClean="0"/>
              <a:t>Decision Procedure for Combination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95275" y="1390650"/>
            <a:ext cx="8848725" cy="46609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800" smtClean="0"/>
              <a:t>Separate formula into WS2S, C</a:t>
            </a:r>
            <a:r>
              <a:rPr lang="en-US" sz="2800" baseline="30000" smtClean="0"/>
              <a:t>2</a:t>
            </a:r>
            <a:r>
              <a:rPr lang="en-US" sz="2800" smtClean="0"/>
              <a:t>, BAPA parts</a:t>
            </a:r>
          </a:p>
          <a:p>
            <a:pPr marL="514350" indent="-514350">
              <a:buFontTx/>
              <a:buAutoNum type="arabicPeriod"/>
            </a:pPr>
            <a:r>
              <a:rPr lang="en-US" sz="2800" smtClean="0"/>
              <a:t>For each part, compute projection onto set vars</a:t>
            </a:r>
          </a:p>
          <a:p>
            <a:pPr marL="514350" indent="-514350">
              <a:buFontTx/>
              <a:buAutoNum type="arabicPeriod"/>
            </a:pPr>
            <a:r>
              <a:rPr lang="en-US" sz="2800" smtClean="0"/>
              <a:t>Check satisfiability of conjunction of projections</a:t>
            </a:r>
          </a:p>
          <a:p>
            <a:pPr marL="514350" indent="-514350">
              <a:buFontTx/>
              <a:buNone/>
            </a:pPr>
            <a:r>
              <a:rPr lang="en-US" sz="2800" b="1" smtClean="0"/>
              <a:t>Definition: </a:t>
            </a:r>
            <a:r>
              <a:rPr lang="en-US" sz="2800" smtClean="0"/>
              <a:t>Logic is </a:t>
            </a:r>
            <a:r>
              <a:rPr lang="en-US" sz="2800" i="1" smtClean="0"/>
              <a:t>effectively cardinality-linear</a:t>
            </a:r>
            <a:r>
              <a:rPr lang="en-US" sz="2800" smtClean="0"/>
              <a:t> iff there is an algorithm that computes projections of formulas onto set variables, and these projections are quantifier-free BAPA formulas.</a:t>
            </a:r>
          </a:p>
          <a:p>
            <a:pPr marL="514350" indent="-514350">
              <a:buFontTx/>
              <a:buNone/>
            </a:pPr>
            <a:r>
              <a:rPr lang="en-US" sz="2800" b="1" smtClean="0"/>
              <a:t>Theorem: </a:t>
            </a:r>
            <a:r>
              <a:rPr lang="en-US" sz="2800" smtClean="0"/>
              <a:t>WS2S, C</a:t>
            </a:r>
            <a:r>
              <a:rPr lang="en-US" sz="2800" baseline="30000" smtClean="0"/>
              <a:t>2</a:t>
            </a:r>
            <a:r>
              <a:rPr lang="en-US" sz="2800" smtClean="0"/>
              <a:t>, BAPA are all cardinality linear.</a:t>
            </a:r>
          </a:p>
          <a:p>
            <a:pPr marL="514350" indent="-514350">
              <a:buFontTx/>
              <a:buNone/>
            </a:pPr>
            <a:r>
              <a:rPr lang="en-US" sz="2800" b="1" smtClean="0"/>
              <a:t>Proof: </a:t>
            </a:r>
            <a:r>
              <a:rPr lang="en-US" sz="2800" smtClean="0"/>
              <a:t>WS2S – Parikh image of tree language is in PA</a:t>
            </a:r>
            <a:br>
              <a:rPr lang="en-US" sz="2800" smtClean="0"/>
            </a:br>
            <a:r>
              <a:rPr lang="en-US" sz="2800" smtClean="0"/>
              <a:t>	  C</a:t>
            </a:r>
            <a:r>
              <a:rPr lang="en-US" sz="2800" baseline="30000" smtClean="0"/>
              <a:t>2</a:t>
            </a:r>
            <a:r>
              <a:rPr lang="en-US" sz="2800" smtClean="0"/>
              <a:t> – proof by Pratt-Hartmann reduces to PA</a:t>
            </a:r>
          </a:p>
          <a:p>
            <a:pPr marL="514350" indent="-514350">
              <a:buFontTx/>
              <a:buNone/>
            </a:pPr>
            <a:r>
              <a:rPr lang="en-US" sz="2800" b="1" smtClean="0"/>
              <a:t>		  </a:t>
            </a:r>
            <a:r>
              <a:rPr lang="en-US" sz="2800" smtClean="0"/>
              <a:t>BAPA - has quantifier elimination</a:t>
            </a:r>
            <a:endParaRPr 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5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143000"/>
          </a:xfrm>
        </p:spPr>
        <p:txBody>
          <a:bodyPr/>
          <a:lstStyle/>
          <a:p>
            <a:r>
              <a:rPr lang="en-US" smtClean="0"/>
              <a:t>Verification Condition for addNew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95275" y="1425575"/>
            <a:ext cx="8607425" cy="2030413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  <a:defRPr/>
            </a:pPr>
            <a:r>
              <a:rPr lang="en-US" sz="2800" smtClean="0">
                <a:solidFill>
                  <a:schemeClr val="accent6"/>
                </a:solidFill>
                <a:sym typeface="Symbol"/>
              </a:rPr>
              <a:t></a:t>
            </a:r>
            <a:r>
              <a:rPr lang="en-US" sz="2800" smtClean="0">
                <a:solidFill>
                  <a:schemeClr val="accent6"/>
                </a:solidFill>
              </a:rPr>
              <a:t>next0*(root0,n1)</a:t>
            </a:r>
            <a:r>
              <a:rPr lang="en-US" sz="2800" smtClean="0">
                <a:solidFill>
                  <a:schemeClr val="accent6"/>
                </a:solidFill>
                <a:sym typeface="Symbol"/>
              </a:rPr>
              <a:t> </a:t>
            </a:r>
            <a:r>
              <a:rPr lang="en-US" sz="2800" b="1" smtClean="0">
                <a:solidFill>
                  <a:schemeClr val="accent6"/>
                </a:solidFill>
                <a:sym typeface="Symbol"/>
              </a:rPr>
              <a:t></a:t>
            </a:r>
            <a:r>
              <a:rPr lang="en-US" sz="2800" smtClean="0">
                <a:solidFill>
                  <a:schemeClr val="accent6"/>
                </a:solidFill>
                <a:sym typeface="Symbol"/>
              </a:rPr>
              <a:t> x </a:t>
            </a: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</a:t>
            </a: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smtClean="0">
                <a:solidFill>
                  <a:schemeClr val="accent6"/>
                </a:solidFill>
              </a:rPr>
              <a:t>{data0(n) | next0*(root0,n)} </a:t>
            </a:r>
            <a:r>
              <a:rPr lang="en-US" sz="2800" b="1" smtClean="0">
                <a:solidFill>
                  <a:schemeClr val="accent6"/>
                </a:solidFill>
                <a:sym typeface="Symbol"/>
              </a:rPr>
              <a:t> </a:t>
            </a:r>
            <a:br>
              <a:rPr lang="en-US" sz="2800" b="1" smtClean="0">
                <a:solidFill>
                  <a:schemeClr val="accent6"/>
                </a:solidFill>
                <a:sym typeface="Symbol"/>
              </a:rPr>
            </a:br>
            <a:r>
              <a:rPr lang="en-US" sz="2800" smtClean="0">
                <a:solidFill>
                  <a:schemeClr val="accent6"/>
                </a:solidFill>
              </a:rPr>
              <a:t>n</a:t>
            </a:r>
            <a:r>
              <a:rPr lang="hr-HR" sz="2800" smtClean="0">
                <a:solidFill>
                  <a:schemeClr val="accent6"/>
                </a:solidFill>
              </a:rPr>
              <a:t>ext</a:t>
            </a:r>
            <a:r>
              <a:rPr lang="en-US" sz="2800" smtClean="0">
                <a:solidFill>
                  <a:schemeClr val="accent6"/>
                </a:solidFill>
              </a:rPr>
              <a:t>=next0[n1:=</a:t>
            </a:r>
            <a:r>
              <a:rPr lang="hr-HR" sz="2800" smtClean="0">
                <a:solidFill>
                  <a:schemeClr val="accent6"/>
                </a:solidFill>
              </a:rPr>
              <a:t>root</a:t>
            </a:r>
            <a:r>
              <a:rPr lang="en-US" sz="2800" smtClean="0">
                <a:solidFill>
                  <a:schemeClr val="accent6"/>
                </a:solidFill>
              </a:rPr>
              <a:t>0]</a:t>
            </a:r>
            <a:r>
              <a:rPr lang="en-US" sz="2800" smtClean="0">
                <a:solidFill>
                  <a:schemeClr val="accent6"/>
                </a:solidFill>
                <a:sym typeface="Symbol"/>
              </a:rPr>
              <a:t></a:t>
            </a:r>
            <a:r>
              <a:rPr lang="en-US" sz="2800" b="1" smtClean="0">
                <a:solidFill>
                  <a:schemeClr val="accent6"/>
                </a:solidFill>
                <a:sym typeface="Symbol"/>
              </a:rPr>
              <a:t></a:t>
            </a:r>
            <a:r>
              <a:rPr lang="en-US" sz="2800" smtClean="0">
                <a:solidFill>
                  <a:schemeClr val="accent6"/>
                </a:solidFill>
              </a:rPr>
              <a:t> data=data0[n1:=x] </a:t>
            </a:r>
            <a:r>
              <a:rPr lang="en-US" sz="2800" smtClean="0">
                <a:solidFill>
                  <a:schemeClr val="accent6"/>
                </a:solidFill>
                <a:sym typeface="Wingdings" pitchFamily="2" charset="2"/>
              </a:rPr>
              <a:t></a:t>
            </a:r>
            <a:endParaRPr lang="en-US" sz="2800" smtClean="0">
              <a:solidFill>
                <a:schemeClr val="accent6"/>
              </a:solidFill>
            </a:endParaRPr>
          </a:p>
          <a:p>
            <a:pPr>
              <a:buFontTx/>
              <a:buNone/>
              <a:defRPr/>
            </a:pPr>
            <a:r>
              <a:rPr lang="en-US" sz="2800" smtClean="0">
                <a:solidFill>
                  <a:schemeClr val="accent6"/>
                </a:solidFill>
              </a:rPr>
              <a:t>|{data(n) . </a:t>
            </a:r>
            <a:r>
              <a:rPr lang="hr-HR" sz="2800" smtClean="0">
                <a:solidFill>
                  <a:schemeClr val="accent6"/>
                </a:solidFill>
                <a:sym typeface="Symbol"/>
              </a:rPr>
              <a:t>next</a:t>
            </a:r>
            <a:r>
              <a:rPr lang="en-US" sz="2800" smtClean="0">
                <a:solidFill>
                  <a:schemeClr val="accent6"/>
                </a:solidFill>
                <a:sym typeface="Symbol"/>
              </a:rPr>
              <a:t>*</a:t>
            </a:r>
            <a:r>
              <a:rPr lang="hr-HR" sz="2800" smtClean="0">
                <a:solidFill>
                  <a:schemeClr val="accent6"/>
                </a:solidFill>
              </a:rPr>
              <a:t>(</a:t>
            </a:r>
            <a:r>
              <a:rPr lang="en-US" sz="2800" smtClean="0">
                <a:solidFill>
                  <a:schemeClr val="accent6"/>
                </a:solidFill>
              </a:rPr>
              <a:t>n1</a:t>
            </a:r>
            <a:r>
              <a:rPr lang="hr-HR" sz="2800" smtClean="0">
                <a:solidFill>
                  <a:schemeClr val="accent6"/>
                </a:solidFill>
              </a:rPr>
              <a:t>,</a:t>
            </a:r>
            <a:r>
              <a:rPr lang="en-US" sz="2800" smtClean="0">
                <a:solidFill>
                  <a:schemeClr val="accent6"/>
                </a:solidFill>
              </a:rPr>
              <a:t>n</a:t>
            </a:r>
            <a:r>
              <a:rPr lang="hr-HR" sz="2800" smtClean="0">
                <a:solidFill>
                  <a:schemeClr val="accent6"/>
                </a:solidFill>
              </a:rPr>
              <a:t>)</a:t>
            </a:r>
            <a:r>
              <a:rPr lang="en-US" sz="2800" smtClean="0">
                <a:solidFill>
                  <a:schemeClr val="accent6"/>
                </a:solidFill>
              </a:rPr>
              <a:t>}| = </a:t>
            </a:r>
          </a:p>
          <a:p>
            <a:pPr>
              <a:buFontTx/>
              <a:buNone/>
              <a:defRPr/>
            </a:pPr>
            <a:r>
              <a:rPr lang="en-US" sz="2800" smtClean="0">
                <a:solidFill>
                  <a:schemeClr val="accent6"/>
                </a:solidFill>
              </a:rPr>
              <a:t>|{data0(n) . next0*(root0,n)}| + 1</a:t>
            </a:r>
            <a:endParaRPr lang="en-US" sz="2800" smtClean="0"/>
          </a:p>
        </p:txBody>
      </p:sp>
      <p:sp>
        <p:nvSpPr>
          <p:cNvPr id="9" name="Rectangle 8"/>
          <p:cNvSpPr/>
          <p:nvPr/>
        </p:nvSpPr>
        <p:spPr>
          <a:xfrm>
            <a:off x="282575" y="3878263"/>
            <a:ext cx="8620125" cy="2727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>
                <a:solidFill>
                  <a:srgbClr val="000000"/>
                </a:solidFill>
                <a:latin typeface="Arial"/>
                <a:cs typeface="+mn-cs"/>
              </a:rPr>
              <a:t>Expressing this VC requires a rich logic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800" kern="0">
                <a:solidFill>
                  <a:srgbClr val="000000"/>
                </a:solidFill>
                <a:latin typeface="Arial"/>
              </a:rPr>
              <a:t>transitive closure * (in lists and also in trees)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800" kern="0">
                <a:solidFill>
                  <a:srgbClr val="000000"/>
                </a:solidFill>
                <a:latin typeface="Arial"/>
              </a:rPr>
              <a:t>unconstraint functions (data, data0)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800" kern="0">
                <a:solidFill>
                  <a:srgbClr val="000000"/>
                </a:solidFill>
                <a:latin typeface="Arial"/>
              </a:rPr>
              <a:t>cardinality operator on sets | ... |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>
                <a:solidFill>
                  <a:srgbClr val="000000"/>
                </a:solidFill>
                <a:latin typeface="Arial"/>
                <a:cs typeface="+mn-cs"/>
              </a:rPr>
              <a:t>Is there a decidable logic containing all this?</a:t>
            </a:r>
          </a:p>
        </p:txBody>
      </p:sp>
      <p:sp>
        <p:nvSpPr>
          <p:cNvPr id="10" name="Rectangle 9"/>
          <p:cNvSpPr/>
          <p:nvPr/>
        </p:nvSpPr>
        <p:spPr>
          <a:xfrm>
            <a:off x="949325" y="3460750"/>
            <a:ext cx="81153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kern="0">
                <a:solidFill>
                  <a:srgbClr val="0070C0"/>
                </a:solidFill>
                <a:latin typeface="Arial"/>
              </a:rPr>
              <a:t>“The number of stored objects has increased by one.”</a:t>
            </a:r>
            <a:endParaRPr lang="en-US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143000"/>
          </a:xfrm>
        </p:spPr>
        <p:txBody>
          <a:bodyPr/>
          <a:lstStyle/>
          <a:p>
            <a:r>
              <a:rPr lang="en-US" smtClean="0"/>
              <a:t>Decomposing the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5713"/>
            <a:ext cx="8229600" cy="3836987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mtClean="0">
                <a:solidFill>
                  <a:srgbClr val="000000"/>
                </a:solidFill>
              </a:rPr>
              <a:t>Consider a (simpler) formula</a:t>
            </a:r>
            <a:endParaRPr lang="en-US" smtClean="0">
              <a:solidFill>
                <a:schemeClr val="accent6"/>
              </a:solidFill>
            </a:endParaRPr>
          </a:p>
          <a:p>
            <a:pPr algn="ctr">
              <a:buFontTx/>
              <a:buNone/>
              <a:defRPr/>
            </a:pPr>
            <a:r>
              <a:rPr lang="en-US" smtClean="0">
                <a:solidFill>
                  <a:schemeClr val="accent6"/>
                </a:solidFill>
              </a:rPr>
              <a:t>|{data(x) . </a:t>
            </a:r>
            <a:r>
              <a:rPr lang="hr-HR" smtClean="0">
                <a:solidFill>
                  <a:schemeClr val="accent6"/>
                </a:solidFill>
                <a:sym typeface="Symbol"/>
              </a:rPr>
              <a:t>next</a:t>
            </a:r>
            <a:r>
              <a:rPr lang="en-US" smtClean="0">
                <a:solidFill>
                  <a:schemeClr val="accent6"/>
                </a:solidFill>
                <a:sym typeface="Symbol"/>
              </a:rPr>
              <a:t>*</a:t>
            </a:r>
            <a:r>
              <a:rPr lang="hr-HR" smtClean="0">
                <a:solidFill>
                  <a:schemeClr val="accent6"/>
                </a:solidFill>
              </a:rPr>
              <a:t>(</a:t>
            </a:r>
            <a:r>
              <a:rPr lang="en-US" smtClean="0">
                <a:solidFill>
                  <a:schemeClr val="accent6"/>
                </a:solidFill>
              </a:rPr>
              <a:t>root</a:t>
            </a:r>
            <a:r>
              <a:rPr lang="hr-HR" smtClean="0">
                <a:solidFill>
                  <a:schemeClr val="accent6"/>
                </a:solidFill>
              </a:rPr>
              <a:t>,</a:t>
            </a:r>
            <a:r>
              <a:rPr lang="en-US" smtClean="0">
                <a:solidFill>
                  <a:schemeClr val="accent6"/>
                </a:solidFill>
              </a:rPr>
              <a:t>x</a:t>
            </a:r>
            <a:r>
              <a:rPr lang="hr-HR" smtClean="0">
                <a:solidFill>
                  <a:schemeClr val="accent6"/>
                </a:solidFill>
              </a:rPr>
              <a:t>)</a:t>
            </a:r>
            <a:r>
              <a:rPr lang="en-US" smtClean="0">
                <a:solidFill>
                  <a:schemeClr val="accent6"/>
                </a:solidFill>
              </a:rPr>
              <a:t>}|=k+1</a:t>
            </a:r>
          </a:p>
          <a:p>
            <a:pPr>
              <a:buFontTx/>
              <a:buNone/>
              <a:defRPr/>
            </a:pPr>
            <a:r>
              <a:rPr lang="en-US" smtClean="0">
                <a:solidFill>
                  <a:srgbClr val="000000"/>
                </a:solidFill>
              </a:rPr>
              <a:t>Introduce fresh variables denoting sets:</a:t>
            </a:r>
            <a:br>
              <a:rPr lang="en-US" smtClean="0">
                <a:solidFill>
                  <a:srgbClr val="000000"/>
                </a:solidFill>
              </a:rPr>
            </a:br>
            <a:r>
              <a:rPr lang="en-US" smtClean="0">
                <a:solidFill>
                  <a:schemeClr val="accent6"/>
                </a:solidFill>
              </a:rPr>
              <a:t>A = {x. </a:t>
            </a:r>
            <a:r>
              <a:rPr lang="hr-HR" smtClean="0">
                <a:solidFill>
                  <a:schemeClr val="accent6"/>
                </a:solidFill>
                <a:sym typeface="Symbol"/>
              </a:rPr>
              <a:t>next</a:t>
            </a:r>
            <a:r>
              <a:rPr lang="en-US" smtClean="0">
                <a:solidFill>
                  <a:schemeClr val="accent6"/>
                </a:solidFill>
                <a:sym typeface="Symbol"/>
              </a:rPr>
              <a:t>*</a:t>
            </a:r>
            <a:r>
              <a:rPr lang="hr-HR" smtClean="0">
                <a:solidFill>
                  <a:schemeClr val="accent6"/>
                </a:solidFill>
              </a:rPr>
              <a:t>(</a:t>
            </a:r>
            <a:r>
              <a:rPr lang="en-US" smtClean="0">
                <a:solidFill>
                  <a:schemeClr val="accent6"/>
                </a:solidFill>
              </a:rPr>
              <a:t>root</a:t>
            </a:r>
            <a:r>
              <a:rPr lang="hr-HR" smtClean="0">
                <a:solidFill>
                  <a:schemeClr val="accent6"/>
                </a:solidFill>
              </a:rPr>
              <a:t>,</a:t>
            </a:r>
            <a:r>
              <a:rPr lang="en-US" smtClean="0">
                <a:solidFill>
                  <a:schemeClr val="accent6"/>
                </a:solidFill>
              </a:rPr>
              <a:t>x</a:t>
            </a:r>
            <a:r>
              <a:rPr lang="hr-HR" smtClean="0">
                <a:solidFill>
                  <a:schemeClr val="accent6"/>
                </a:solidFill>
              </a:rPr>
              <a:t>)</a:t>
            </a:r>
            <a:r>
              <a:rPr lang="en-US" smtClean="0">
                <a:solidFill>
                  <a:schemeClr val="accent6"/>
                </a:solidFill>
              </a:rPr>
              <a:t>} </a:t>
            </a:r>
            <a:r>
              <a:rPr lang="en-US" b="1" smtClean="0">
                <a:solidFill>
                  <a:schemeClr val="accent6"/>
                </a:solidFill>
                <a:sym typeface="Symbol"/>
              </a:rPr>
              <a:t> </a:t>
            </a:r>
            <a:r>
              <a:rPr lang="en-US" smtClean="0">
                <a:solidFill>
                  <a:schemeClr val="accent6"/>
                </a:solidFill>
              </a:rPr>
              <a:t/>
            </a:r>
            <a:br>
              <a:rPr lang="en-US" smtClean="0">
                <a:solidFill>
                  <a:schemeClr val="accent6"/>
                </a:solidFill>
              </a:rPr>
            </a:br>
            <a:r>
              <a:rPr lang="en-US" smtClean="0">
                <a:solidFill>
                  <a:schemeClr val="accent6"/>
                </a:solidFill>
              </a:rPr>
              <a:t>B = {y. </a:t>
            </a:r>
            <a:r>
              <a:rPr lang="en-US" b="1" smtClean="0">
                <a:solidFill>
                  <a:schemeClr val="accent6"/>
                </a:solidFill>
                <a:sym typeface="Symbol"/>
              </a:rPr>
              <a:t></a:t>
            </a:r>
            <a:r>
              <a:rPr lang="en-US" smtClean="0">
                <a:solidFill>
                  <a:schemeClr val="accent6"/>
                </a:solidFill>
                <a:sym typeface="Symbol"/>
              </a:rPr>
              <a:t> x. data(x,y) </a:t>
            </a:r>
            <a:r>
              <a:rPr lang="en-US" b="1" smtClean="0">
                <a:solidFill>
                  <a:schemeClr val="accent6"/>
                </a:solidFill>
                <a:sym typeface="Symbol"/>
              </a:rPr>
              <a:t> </a:t>
            </a:r>
            <a:r>
              <a:rPr lang="en-US" smtClean="0">
                <a:solidFill>
                  <a:schemeClr val="accent6"/>
                </a:solidFill>
                <a:sym typeface="Symbol"/>
              </a:rPr>
              <a:t>x</a:t>
            </a:r>
            <a:r>
              <a:rPr lang="en-US" b="1" smtClean="0">
                <a:solidFill>
                  <a:schemeClr val="accent6"/>
                </a:solidFill>
                <a:sym typeface="Symbol"/>
              </a:rPr>
              <a:t>  </a:t>
            </a:r>
            <a:r>
              <a:rPr lang="en-US" smtClean="0">
                <a:solidFill>
                  <a:schemeClr val="accent6"/>
                </a:solidFill>
                <a:sym typeface="Symbol"/>
              </a:rPr>
              <a:t>A}</a:t>
            </a:r>
            <a:r>
              <a:rPr lang="en-US" b="1" smtClean="0">
                <a:solidFill>
                  <a:schemeClr val="accent6"/>
                </a:solidFill>
                <a:sym typeface="Symbol"/>
              </a:rPr>
              <a:t>  </a:t>
            </a:r>
            <a:r>
              <a:rPr lang="en-US" smtClean="0">
                <a:solidFill>
                  <a:schemeClr val="accent6"/>
                </a:solidFill>
              </a:rPr>
              <a:t/>
            </a:r>
            <a:br>
              <a:rPr lang="en-US" smtClean="0">
                <a:solidFill>
                  <a:schemeClr val="accent6"/>
                </a:solidFill>
              </a:rPr>
            </a:br>
            <a:r>
              <a:rPr lang="en-US" smtClean="0">
                <a:solidFill>
                  <a:schemeClr val="accent6"/>
                </a:solidFill>
              </a:rPr>
              <a:t>|B|=k+1</a:t>
            </a:r>
          </a:p>
          <a:p>
            <a:pPr>
              <a:buFontTx/>
              <a:buNone/>
              <a:defRPr/>
            </a:pPr>
            <a:r>
              <a:rPr lang="en-US" smtClean="0">
                <a:solidFill>
                  <a:srgbClr val="000000"/>
                </a:solidFill>
              </a:rPr>
              <a:t>Conjuncts belong to decidable fragments!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035800" y="3052763"/>
            <a:ext cx="165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1) WS2S</a:t>
            </a: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27863" y="3514725"/>
            <a:ext cx="11255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2) C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endParaRPr lang="en-US" baseline="300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005638" y="3940175"/>
            <a:ext cx="1720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3) BAPA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0700" y="5076825"/>
            <a:ext cx="6858000" cy="16192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>
                <a:solidFill>
                  <a:srgbClr val="000000"/>
                </a:solidFill>
                <a:latin typeface="Arial"/>
                <a:cs typeface="+mn-cs"/>
              </a:rPr>
              <a:t>Next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800" kern="0">
                <a:solidFill>
                  <a:srgbClr val="000000"/>
                </a:solidFill>
                <a:latin typeface="Arial"/>
              </a:rPr>
              <a:t>define these 3 fragments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800" kern="0">
                <a:solidFill>
                  <a:srgbClr val="000000"/>
                </a:solidFill>
                <a:latin typeface="Arial"/>
              </a:rPr>
              <a:t>sketch a technique to combine them</a:t>
            </a:r>
            <a:endParaRPr lang="en-US" kern="0">
              <a:solidFill>
                <a:srgbClr val="2D2D8A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4000">
                <a:solidFill>
                  <a:schemeClr val="tx2"/>
                </a:solidFill>
              </a:rPr>
              <a:t>WS2S: Monadic 2</a:t>
            </a:r>
            <a:r>
              <a:rPr lang="en-US" sz="4000" baseline="30000">
                <a:solidFill>
                  <a:schemeClr val="tx2"/>
                </a:solidFill>
              </a:rPr>
              <a:t>nd</a:t>
            </a:r>
            <a:r>
              <a:rPr lang="en-US" sz="4000">
                <a:solidFill>
                  <a:schemeClr val="tx2"/>
                </a:solidFill>
              </a:rPr>
              <a:t> Order Logic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5900" y="1236663"/>
            <a:ext cx="8739188" cy="488315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800" kern="0">
                <a:latin typeface="+mn-lt"/>
                <a:cs typeface="+mn-cs"/>
              </a:rPr>
              <a:t>Weak Monadic 2</a:t>
            </a:r>
            <a:r>
              <a:rPr lang="en-US" sz="2800" kern="0" baseline="30000">
                <a:latin typeface="+mn-lt"/>
                <a:cs typeface="+mn-cs"/>
              </a:rPr>
              <a:t>nd</a:t>
            </a:r>
            <a:r>
              <a:rPr lang="en-US" sz="2800" kern="0">
                <a:latin typeface="+mn-lt"/>
                <a:cs typeface="+mn-cs"/>
              </a:rPr>
              <a:t>-order Logic of 2 Successors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800" kern="0">
                <a:latin typeface="+mn-lt"/>
                <a:cs typeface="+mn-cs"/>
              </a:rPr>
              <a:t>In HOL, satisfiability of formulas of the form: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800" kern="0">
                <a:latin typeface="+mn-lt"/>
                <a:cs typeface="+mn-cs"/>
              </a:rPr>
              <a:t>	tree[f1,f2] &amp; F(f1,f2,S,T)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800" kern="0">
                <a:latin typeface="+mn-lt"/>
                <a:cs typeface="+mn-cs"/>
              </a:rPr>
              <a:t>where</a:t>
            </a:r>
            <a:br>
              <a:rPr lang="en-US" sz="2800" kern="0">
                <a:latin typeface="+mn-lt"/>
                <a:cs typeface="+mn-cs"/>
              </a:rPr>
            </a:br>
            <a:r>
              <a:rPr lang="en-US" sz="2800" kern="0">
                <a:latin typeface="+mn-lt"/>
                <a:cs typeface="+mn-cs"/>
              </a:rPr>
              <a:t>- tree[f1,f2] means f1,f2 form a tree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800" kern="0">
                <a:latin typeface="+mn-lt"/>
                <a:cs typeface="+mn-cs"/>
              </a:rPr>
              <a:t>F ::= x=f1(y) | x=f2(y) |x</a:t>
            </a:r>
            <a:r>
              <a:rPr lang="en-US" sz="2800" kern="0">
                <a:latin typeface="+mn-lt"/>
                <a:cs typeface="+mn-cs"/>
                <a:sym typeface="Symbol"/>
              </a:rPr>
              <a:t>S </a:t>
            </a:r>
            <a:r>
              <a:rPr lang="en-US" sz="2800" kern="0">
                <a:latin typeface="+mn-lt"/>
                <a:cs typeface="+mn-cs"/>
              </a:rPr>
              <a:t>| </a:t>
            </a:r>
            <a:r>
              <a:rPr lang="en-US" sz="2800" kern="0"/>
              <a:t>S</a:t>
            </a:r>
            <a:r>
              <a:rPr lang="en-US" sz="2800" kern="0">
                <a:sym typeface="Symbol"/>
              </a:rPr>
              <a:t>T</a:t>
            </a:r>
            <a:r>
              <a:rPr lang="en-US" sz="2800" kern="0"/>
              <a:t> | </a:t>
            </a:r>
            <a:r>
              <a:rPr lang="en-US" sz="2800">
                <a:solidFill>
                  <a:srgbClr val="002060"/>
                </a:solidFill>
                <a:latin typeface="cmsy10" pitchFamily="34" charset="0"/>
              </a:rPr>
              <a:t>9</a:t>
            </a:r>
            <a:r>
              <a:rPr lang="en-US" sz="2800">
                <a:solidFill>
                  <a:srgbClr val="002060"/>
                </a:solidFill>
              </a:rPr>
              <a:t>S.F | </a:t>
            </a:r>
            <a:r>
              <a:rPr lang="en-US" sz="2800"/>
              <a:t>F</a:t>
            </a:r>
            <a:r>
              <a:rPr lang="en-US" sz="2800" baseline="-25000"/>
              <a:t>1</a:t>
            </a:r>
            <a:r>
              <a:rPr lang="en-US" sz="2800"/>
              <a:t> </a:t>
            </a:r>
            <a:r>
              <a:rPr lang="en-US" sz="2800">
                <a:latin typeface="cmsy10" pitchFamily="34" charset="0"/>
              </a:rPr>
              <a:t>Æ</a:t>
            </a:r>
            <a:r>
              <a:rPr lang="en-US" sz="2800"/>
              <a:t> F</a:t>
            </a:r>
            <a:r>
              <a:rPr lang="en-US" sz="2800" baseline="-25000"/>
              <a:t>2</a:t>
            </a:r>
            <a:r>
              <a:rPr lang="en-US" sz="2800"/>
              <a:t>  | </a:t>
            </a:r>
            <a:r>
              <a:rPr lang="en-US" sz="2800">
                <a:latin typeface="cmsy10" pitchFamily="34" charset="0"/>
              </a:rPr>
              <a:t>:</a:t>
            </a:r>
            <a:r>
              <a:rPr lang="en-US" sz="2800"/>
              <a:t>F </a:t>
            </a:r>
            <a:r>
              <a:rPr lang="en-US" sz="2800" kern="0">
                <a:latin typeface="+mn-lt"/>
                <a:cs typeface="+mn-cs"/>
              </a:rPr>
              <a:t>- quantification is over finite sets of positions in tree</a:t>
            </a:r>
            <a:br>
              <a:rPr lang="en-US" sz="2800" kern="0">
                <a:latin typeface="+mn-lt"/>
                <a:cs typeface="+mn-cs"/>
              </a:rPr>
            </a:br>
            <a:r>
              <a:rPr lang="en-US" sz="2800" kern="0">
                <a:latin typeface="+mn-lt"/>
                <a:cs typeface="+mn-cs"/>
              </a:rPr>
              <a:t>- transitive closure encoded using set quantification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800" kern="0">
                <a:latin typeface="+mn-lt"/>
                <a:cs typeface="+mn-cs"/>
              </a:rPr>
              <a:t>Decision procedure</a:t>
            </a:r>
          </a:p>
          <a:p>
            <a:pPr marL="800100" lvl="1" indent="-342900" eaLnBrk="0" hangingPunct="0">
              <a:spcBef>
                <a:spcPct val="20000"/>
              </a:spcBef>
              <a:defRPr/>
            </a:pPr>
            <a:r>
              <a:rPr lang="en-US" sz="2800" kern="0">
                <a:latin typeface="+mn-lt"/>
                <a:cs typeface="+mn-cs"/>
              </a:rPr>
              <a:t>- recognize WS2S formula within HOL</a:t>
            </a:r>
          </a:p>
          <a:p>
            <a:pPr marL="800100" lvl="1" indent="-342900" eaLnBrk="0" hangingPunct="0">
              <a:spcBef>
                <a:spcPct val="20000"/>
              </a:spcBef>
              <a:defRPr/>
            </a:pPr>
            <a:r>
              <a:rPr lang="en-US" sz="2800" kern="0">
                <a:latin typeface="+mn-lt"/>
                <a:cs typeface="+mn-cs"/>
              </a:rPr>
              <a:t>- run the MONA tool (tree automata, BDDs)</a:t>
            </a:r>
          </a:p>
        </p:txBody>
      </p:sp>
      <p:grpSp>
        <p:nvGrpSpPr>
          <p:cNvPr id="15364" name="Group 24"/>
          <p:cNvGrpSpPr>
            <a:grpSpLocks/>
          </p:cNvGrpSpPr>
          <p:nvPr/>
        </p:nvGrpSpPr>
        <p:grpSpPr bwMode="auto">
          <a:xfrm>
            <a:off x="6845300" y="1714500"/>
            <a:ext cx="2168525" cy="1666875"/>
            <a:chOff x="7006105" y="2036575"/>
            <a:chExt cx="2169268" cy="1667342"/>
          </a:xfrm>
        </p:grpSpPr>
        <p:sp>
          <p:nvSpPr>
            <p:cNvPr id="15365" name="Oval 25"/>
            <p:cNvSpPr>
              <a:spLocks noChangeArrowheads="1"/>
            </p:cNvSpPr>
            <p:nvPr/>
          </p:nvSpPr>
          <p:spPr bwMode="auto">
            <a:xfrm>
              <a:off x="7803216" y="2036575"/>
              <a:ext cx="360363" cy="365125"/>
            </a:xfrm>
            <a:prstGeom prst="ellipse">
              <a:avLst/>
            </a:prstGeom>
            <a:gradFill rotWithShape="0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15366" name="Oval 26"/>
            <p:cNvSpPr>
              <a:spLocks noChangeArrowheads="1"/>
            </p:cNvSpPr>
            <p:nvPr/>
          </p:nvSpPr>
          <p:spPr bwMode="auto">
            <a:xfrm>
              <a:off x="7317255" y="2730312"/>
              <a:ext cx="360363" cy="363538"/>
            </a:xfrm>
            <a:prstGeom prst="ellipse">
              <a:avLst/>
            </a:prstGeom>
            <a:gradFill rotWithShape="0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15367" name="Line 27"/>
            <p:cNvSpPr>
              <a:spLocks noChangeShapeType="1"/>
            </p:cNvSpPr>
            <p:nvPr/>
          </p:nvSpPr>
          <p:spPr bwMode="auto">
            <a:xfrm flipV="1">
              <a:off x="7557247" y="2376299"/>
              <a:ext cx="349157" cy="39379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Oval 28"/>
            <p:cNvSpPr>
              <a:spLocks noChangeArrowheads="1"/>
            </p:cNvSpPr>
            <p:nvPr/>
          </p:nvSpPr>
          <p:spPr bwMode="auto">
            <a:xfrm>
              <a:off x="8411508" y="2684275"/>
              <a:ext cx="361950" cy="365125"/>
            </a:xfrm>
            <a:prstGeom prst="ellipse">
              <a:avLst/>
            </a:prstGeom>
            <a:gradFill rotWithShape="0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15369" name="Line 29"/>
            <p:cNvSpPr>
              <a:spLocks noChangeShapeType="1"/>
            </p:cNvSpPr>
            <p:nvPr/>
          </p:nvSpPr>
          <p:spPr bwMode="auto">
            <a:xfrm flipH="1" flipV="1">
              <a:off x="8108016" y="2320736"/>
              <a:ext cx="403972" cy="3955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Oval 30"/>
            <p:cNvSpPr>
              <a:spLocks noChangeArrowheads="1"/>
            </p:cNvSpPr>
            <p:nvPr/>
          </p:nvSpPr>
          <p:spPr bwMode="auto">
            <a:xfrm>
              <a:off x="7006105" y="3292287"/>
              <a:ext cx="360363" cy="365125"/>
            </a:xfrm>
            <a:prstGeom prst="ellipse">
              <a:avLst/>
            </a:prstGeom>
            <a:gradFill rotWithShape="0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15371" name="Line 31"/>
            <p:cNvSpPr>
              <a:spLocks noChangeShapeType="1"/>
            </p:cNvSpPr>
            <p:nvPr/>
          </p:nvSpPr>
          <p:spPr bwMode="auto">
            <a:xfrm flipV="1">
              <a:off x="7248993" y="3035112"/>
              <a:ext cx="123825" cy="2730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Oval 32"/>
            <p:cNvSpPr>
              <a:spLocks noChangeArrowheads="1"/>
            </p:cNvSpPr>
            <p:nvPr/>
          </p:nvSpPr>
          <p:spPr bwMode="auto">
            <a:xfrm>
              <a:off x="7544268" y="3320862"/>
              <a:ext cx="361950" cy="365125"/>
            </a:xfrm>
            <a:prstGeom prst="ellipse">
              <a:avLst/>
            </a:prstGeom>
            <a:gradFill rotWithShape="0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15373" name="Line 33"/>
            <p:cNvSpPr>
              <a:spLocks noChangeShapeType="1"/>
            </p:cNvSpPr>
            <p:nvPr/>
          </p:nvSpPr>
          <p:spPr bwMode="auto">
            <a:xfrm flipH="1" flipV="1">
              <a:off x="7600409" y="3076854"/>
              <a:ext cx="135946" cy="25511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Text Box 34"/>
            <p:cNvSpPr txBox="1">
              <a:spLocks noChangeArrowheads="1"/>
            </p:cNvSpPr>
            <p:nvPr/>
          </p:nvSpPr>
          <p:spPr bwMode="auto">
            <a:xfrm>
              <a:off x="8315973" y="2320287"/>
              <a:ext cx="368518" cy="230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>
                <a:lnSpc>
                  <a:spcPct val="83000"/>
                </a:lnSpc>
                <a:buClr>
                  <a:srgbClr val="000000"/>
                </a:buClr>
                <a:buSzPct val="45000"/>
                <a:buFont typeface="StarSymbol"/>
                <a:buNone/>
              </a:pPr>
              <a:r>
                <a:rPr lang="en-GB" sz="1800"/>
                <a:t>f2</a:t>
              </a:r>
            </a:p>
          </p:txBody>
        </p:sp>
        <p:sp>
          <p:nvSpPr>
            <p:cNvPr id="15375" name="Text Box 35"/>
            <p:cNvSpPr txBox="1">
              <a:spLocks noChangeArrowheads="1"/>
            </p:cNvSpPr>
            <p:nvPr/>
          </p:nvSpPr>
          <p:spPr bwMode="auto">
            <a:xfrm>
              <a:off x="7494730" y="2346137"/>
              <a:ext cx="317500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>
                <a:lnSpc>
                  <a:spcPct val="83000"/>
                </a:lnSpc>
                <a:buClr>
                  <a:srgbClr val="000000"/>
                </a:buClr>
                <a:buSzPct val="45000"/>
                <a:buFont typeface="StarSymbol"/>
                <a:buNone/>
              </a:pPr>
              <a:r>
                <a:rPr lang="en-GB" sz="1800"/>
                <a:t>f1</a:t>
              </a:r>
            </a:p>
          </p:txBody>
        </p:sp>
        <p:sp>
          <p:nvSpPr>
            <p:cNvPr id="15376" name="Text Box 39"/>
            <p:cNvSpPr txBox="1">
              <a:spLocks noChangeArrowheads="1"/>
            </p:cNvSpPr>
            <p:nvPr/>
          </p:nvSpPr>
          <p:spPr bwMode="auto">
            <a:xfrm>
              <a:off x="7639891" y="2976655"/>
              <a:ext cx="320768" cy="237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>
                <a:lnSpc>
                  <a:spcPct val="83000"/>
                </a:lnSpc>
                <a:buClr>
                  <a:srgbClr val="000000"/>
                </a:buClr>
                <a:buSzPct val="45000"/>
                <a:buFont typeface="StarSymbol"/>
                <a:buNone/>
              </a:pPr>
              <a:r>
                <a:rPr lang="en-GB" sz="1800"/>
                <a:t>f2</a:t>
              </a:r>
            </a:p>
          </p:txBody>
        </p:sp>
        <p:sp>
          <p:nvSpPr>
            <p:cNvPr id="15377" name="Text Box 40"/>
            <p:cNvSpPr txBox="1">
              <a:spLocks noChangeArrowheads="1"/>
            </p:cNvSpPr>
            <p:nvPr/>
          </p:nvSpPr>
          <p:spPr bwMode="auto">
            <a:xfrm>
              <a:off x="7022190" y="2975476"/>
              <a:ext cx="317500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>
                <a:lnSpc>
                  <a:spcPct val="83000"/>
                </a:lnSpc>
                <a:buClr>
                  <a:srgbClr val="000000"/>
                </a:buClr>
                <a:buSzPct val="45000"/>
                <a:buFont typeface="StarSymbol"/>
                <a:buNone/>
              </a:pPr>
              <a:r>
                <a:rPr lang="en-GB" sz="1800"/>
                <a:t>f1</a:t>
              </a:r>
            </a:p>
          </p:txBody>
        </p:sp>
        <p:sp>
          <p:nvSpPr>
            <p:cNvPr id="15378" name="Oval 30"/>
            <p:cNvSpPr>
              <a:spLocks noChangeArrowheads="1"/>
            </p:cNvSpPr>
            <p:nvPr/>
          </p:nvSpPr>
          <p:spPr bwMode="auto">
            <a:xfrm>
              <a:off x="8113242" y="3310217"/>
              <a:ext cx="360363" cy="365125"/>
            </a:xfrm>
            <a:prstGeom prst="ellipse">
              <a:avLst/>
            </a:prstGeom>
            <a:gradFill rotWithShape="0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15379" name="Line 31"/>
            <p:cNvSpPr>
              <a:spLocks noChangeShapeType="1"/>
            </p:cNvSpPr>
            <p:nvPr/>
          </p:nvSpPr>
          <p:spPr bwMode="auto">
            <a:xfrm flipV="1">
              <a:off x="8356129" y="3031687"/>
              <a:ext cx="158979" cy="2944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Oval 32"/>
            <p:cNvSpPr>
              <a:spLocks noChangeArrowheads="1"/>
            </p:cNvSpPr>
            <p:nvPr/>
          </p:nvSpPr>
          <p:spPr bwMode="auto">
            <a:xfrm>
              <a:off x="8651405" y="3338792"/>
              <a:ext cx="361950" cy="365125"/>
            </a:xfrm>
            <a:prstGeom prst="ellipse">
              <a:avLst/>
            </a:prstGeom>
            <a:gradFill rotWithShape="0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15381" name="Line 33"/>
            <p:cNvSpPr>
              <a:spLocks noChangeShapeType="1"/>
            </p:cNvSpPr>
            <p:nvPr/>
          </p:nvSpPr>
          <p:spPr bwMode="auto">
            <a:xfrm flipH="1" flipV="1">
              <a:off x="8684497" y="3031686"/>
              <a:ext cx="147701" cy="3069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Text Box 39"/>
            <p:cNvSpPr txBox="1">
              <a:spLocks noChangeArrowheads="1"/>
            </p:cNvSpPr>
            <p:nvPr/>
          </p:nvSpPr>
          <p:spPr bwMode="auto">
            <a:xfrm>
              <a:off x="8854605" y="3075267"/>
              <a:ext cx="320768" cy="237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>
                <a:lnSpc>
                  <a:spcPct val="83000"/>
                </a:lnSpc>
                <a:buClr>
                  <a:srgbClr val="000000"/>
                </a:buClr>
                <a:buSzPct val="45000"/>
                <a:buFont typeface="StarSymbol"/>
                <a:buNone/>
              </a:pPr>
              <a:r>
                <a:rPr lang="en-GB" sz="1800"/>
                <a:t>f2</a:t>
              </a:r>
            </a:p>
          </p:txBody>
        </p:sp>
        <p:sp>
          <p:nvSpPr>
            <p:cNvPr id="15383" name="Text Box 40"/>
            <p:cNvSpPr txBox="1">
              <a:spLocks noChangeArrowheads="1"/>
            </p:cNvSpPr>
            <p:nvPr/>
          </p:nvSpPr>
          <p:spPr bwMode="auto">
            <a:xfrm>
              <a:off x="8150875" y="3009526"/>
              <a:ext cx="317500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>
                <a:lnSpc>
                  <a:spcPct val="83000"/>
                </a:lnSpc>
                <a:buClr>
                  <a:srgbClr val="000000"/>
                </a:buClr>
                <a:buSzPct val="45000"/>
                <a:buFont typeface="StarSymbol"/>
                <a:buNone/>
              </a:pPr>
              <a:r>
                <a:rPr lang="en-GB" sz="1800"/>
                <a:t>f1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254000" y="274638"/>
            <a:ext cx="873760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4000">
                <a:solidFill>
                  <a:schemeClr val="tx2"/>
                </a:solidFill>
              </a:rPr>
              <a:t>C</a:t>
            </a:r>
            <a:r>
              <a:rPr lang="en-US" sz="4000" baseline="30000">
                <a:solidFill>
                  <a:schemeClr val="tx2"/>
                </a:solidFill>
              </a:rPr>
              <a:t>2</a:t>
            </a:r>
            <a:r>
              <a:rPr lang="en-US" sz="4000">
                <a:solidFill>
                  <a:schemeClr val="tx2"/>
                </a:solidFill>
              </a:rPr>
              <a:t> : Two-Variable Logic w/ Counting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15900" y="1236663"/>
            <a:ext cx="8928100" cy="488315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800" kern="0">
                <a:latin typeface="+mn-lt"/>
                <a:cs typeface="+mn-cs"/>
              </a:rPr>
              <a:t>Two-Variable Logic with Counting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800" kern="0"/>
              <a:t>	F ::= P(v</a:t>
            </a:r>
            <a:r>
              <a:rPr lang="en-US" sz="2800" kern="0" baseline="-25000"/>
              <a:t>1</a:t>
            </a:r>
            <a:r>
              <a:rPr lang="en-US" sz="2800" kern="0"/>
              <a:t>,...,v</a:t>
            </a:r>
            <a:r>
              <a:rPr lang="en-US" sz="2800" kern="0" baseline="-25000"/>
              <a:t>n</a:t>
            </a:r>
            <a:r>
              <a:rPr lang="en-US" sz="2800" kern="0"/>
              <a:t>) | </a:t>
            </a:r>
            <a:r>
              <a:rPr lang="en-US" sz="2800"/>
              <a:t>F</a:t>
            </a:r>
            <a:r>
              <a:rPr lang="en-US" sz="2800" baseline="-25000"/>
              <a:t>1</a:t>
            </a:r>
            <a:r>
              <a:rPr lang="en-US" sz="2800"/>
              <a:t> </a:t>
            </a:r>
            <a:r>
              <a:rPr lang="en-US" sz="2800">
                <a:latin typeface="cmsy10" pitchFamily="34" charset="0"/>
              </a:rPr>
              <a:t>Æ</a:t>
            </a:r>
            <a:r>
              <a:rPr lang="en-US" sz="2800"/>
              <a:t> F</a:t>
            </a:r>
            <a:r>
              <a:rPr lang="en-US" sz="2800" baseline="-25000"/>
              <a:t>2</a:t>
            </a:r>
            <a:r>
              <a:rPr lang="en-US" sz="2800"/>
              <a:t>  | </a:t>
            </a:r>
            <a:r>
              <a:rPr lang="en-US" sz="2800">
                <a:latin typeface="cmsy10" pitchFamily="34" charset="0"/>
              </a:rPr>
              <a:t>:</a:t>
            </a:r>
            <a:r>
              <a:rPr lang="en-US" sz="2800"/>
              <a:t>F |</a:t>
            </a:r>
            <a:r>
              <a:rPr lang="en-US" sz="2800" kern="0"/>
              <a:t> </a:t>
            </a:r>
            <a:r>
              <a:rPr lang="en-US" sz="2800">
                <a:solidFill>
                  <a:srgbClr val="002060"/>
                </a:solidFill>
                <a:latin typeface="cmsy10" pitchFamily="34" charset="0"/>
              </a:rPr>
              <a:t>9</a:t>
            </a:r>
            <a:r>
              <a:rPr lang="en-US" sz="2800" b="1" baseline="30000">
                <a:solidFill>
                  <a:srgbClr val="002060"/>
                </a:solidFill>
              </a:rPr>
              <a:t>count</a:t>
            </a:r>
            <a:r>
              <a:rPr lang="en-US" sz="2800" baseline="30000">
                <a:solidFill>
                  <a:srgbClr val="002060"/>
                </a:solidFill>
              </a:rPr>
              <a:t> </a:t>
            </a:r>
            <a:r>
              <a:rPr lang="en-US" sz="2800">
                <a:solidFill>
                  <a:srgbClr val="002060"/>
                </a:solidFill>
              </a:rPr>
              <a:t>v</a:t>
            </a:r>
            <a:r>
              <a:rPr lang="en-US" sz="2800" baseline="-25000">
                <a:solidFill>
                  <a:srgbClr val="002060"/>
                </a:solidFill>
              </a:rPr>
              <a:t>i</a:t>
            </a:r>
            <a:r>
              <a:rPr lang="en-US" sz="2800">
                <a:solidFill>
                  <a:srgbClr val="002060"/>
                </a:solidFill>
              </a:rPr>
              <a:t>.F</a:t>
            </a:r>
            <a:endParaRPr lang="en-US" sz="2800" kern="0"/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800" kern="0"/>
              <a:t>where</a:t>
            </a:r>
            <a:br>
              <a:rPr lang="en-US" sz="2800" kern="0"/>
            </a:br>
            <a:r>
              <a:rPr lang="en-US" sz="2800" kern="0"/>
              <a:t>P : is a predicate symbol</a:t>
            </a:r>
          </a:p>
          <a:p>
            <a:pPr marL="800100" lvl="1" indent="-342900" eaLnBrk="0" hangingPunct="0">
              <a:spcBef>
                <a:spcPct val="20000"/>
              </a:spcBef>
              <a:defRPr/>
            </a:pPr>
            <a:r>
              <a:rPr lang="en-US" sz="2800" kern="0"/>
              <a:t>v</a:t>
            </a:r>
            <a:r>
              <a:rPr lang="en-US" sz="2800" kern="0" baseline="-25000"/>
              <a:t>i </a:t>
            </a:r>
            <a:r>
              <a:rPr lang="en-US" sz="2800" kern="0"/>
              <a:t> : is one of the </a:t>
            </a:r>
            <a:r>
              <a:rPr lang="en-US" sz="2800" b="1" i="1" kern="0"/>
              <a:t>two</a:t>
            </a:r>
            <a:r>
              <a:rPr lang="en-US" sz="2800" kern="0"/>
              <a:t> variable names x,y</a:t>
            </a:r>
          </a:p>
          <a:p>
            <a:pPr marL="800100" lvl="1" indent="-342900" eaLnBrk="0" hangingPunct="0">
              <a:spcBef>
                <a:spcPct val="20000"/>
              </a:spcBef>
              <a:defRPr/>
            </a:pPr>
            <a:r>
              <a:rPr lang="en-US" sz="2800" b="1" kern="0" baseline="30000"/>
              <a:t>count</a:t>
            </a:r>
            <a:r>
              <a:rPr lang="en-US" sz="2800" kern="0"/>
              <a:t> : is =k, </a:t>
            </a:r>
            <a:r>
              <a:rPr lang="en-US" sz="2800" kern="0">
                <a:sym typeface="Symbol"/>
              </a:rPr>
              <a:t></a:t>
            </a:r>
            <a:r>
              <a:rPr lang="en-US" sz="2800" kern="0"/>
              <a:t>k, or </a:t>
            </a:r>
            <a:r>
              <a:rPr lang="en-US" sz="2800" kern="0">
                <a:sym typeface="Symbol"/>
              </a:rPr>
              <a:t></a:t>
            </a:r>
            <a:r>
              <a:rPr lang="en-US" sz="2800" kern="0"/>
              <a:t>k for nonnegative </a:t>
            </a:r>
            <a:r>
              <a:rPr lang="en-US" sz="2800" i="1" kern="0"/>
              <a:t>constants</a:t>
            </a:r>
            <a:r>
              <a:rPr lang="en-US" sz="2800" kern="0"/>
              <a:t> k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800" kern="0"/>
              <a:t>We can write (</a:t>
            </a:r>
            <a:r>
              <a:rPr lang="en-US" sz="2800">
                <a:solidFill>
                  <a:srgbClr val="002060"/>
                </a:solidFill>
                <a:latin typeface="cmsy10" pitchFamily="34" charset="0"/>
              </a:rPr>
              <a:t>9</a:t>
            </a:r>
            <a:r>
              <a:rPr lang="en-US" sz="2800" kern="0" baseline="30000">
                <a:sym typeface="Symbol"/>
              </a:rPr>
              <a:t> </a:t>
            </a:r>
            <a:r>
              <a:rPr lang="en-US" sz="2800" kern="0" baseline="30000"/>
              <a:t>k</a:t>
            </a:r>
            <a:r>
              <a:rPr lang="en-US" sz="2800" baseline="30000">
                <a:solidFill>
                  <a:srgbClr val="002060"/>
                </a:solidFill>
              </a:rPr>
              <a:t> </a:t>
            </a:r>
            <a:r>
              <a:rPr lang="en-US" sz="2800">
                <a:solidFill>
                  <a:srgbClr val="002060"/>
                </a:solidFill>
              </a:rPr>
              <a:t>v</a:t>
            </a:r>
            <a:r>
              <a:rPr lang="en-US" sz="2800" baseline="-25000">
                <a:solidFill>
                  <a:srgbClr val="002060"/>
                </a:solidFill>
              </a:rPr>
              <a:t>i</a:t>
            </a:r>
            <a:r>
              <a:rPr lang="en-US" sz="2800">
                <a:solidFill>
                  <a:srgbClr val="002060"/>
                </a:solidFill>
              </a:rPr>
              <a:t>.F) as |{v</a:t>
            </a:r>
            <a:r>
              <a:rPr lang="en-US" sz="2800" baseline="-25000">
                <a:solidFill>
                  <a:srgbClr val="002060"/>
                </a:solidFill>
              </a:rPr>
              <a:t>i</a:t>
            </a:r>
            <a:r>
              <a:rPr lang="en-US" sz="2800">
                <a:solidFill>
                  <a:srgbClr val="002060"/>
                </a:solidFill>
              </a:rPr>
              <a:t>.F}|</a:t>
            </a:r>
            <a:r>
              <a:rPr lang="en-US" sz="2800" kern="0">
                <a:sym typeface="Symbol"/>
              </a:rPr>
              <a:t></a:t>
            </a:r>
            <a:r>
              <a:rPr lang="en-US" sz="2800" kern="0"/>
              <a:t>k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800" kern="0"/>
              <a:t>We can define </a:t>
            </a:r>
            <a:r>
              <a:rPr lang="en-US" sz="2800" b="1">
                <a:solidFill>
                  <a:srgbClr val="002060"/>
                </a:solidFill>
                <a:latin typeface="cmsy10" pitchFamily="34" charset="0"/>
              </a:rPr>
              <a:t>9</a:t>
            </a:r>
            <a:r>
              <a:rPr lang="en-US" sz="2800" kern="0">
                <a:solidFill>
                  <a:srgbClr val="002060"/>
                </a:solidFill>
              </a:rPr>
              <a:t>,</a:t>
            </a:r>
            <a:r>
              <a:rPr lang="en-US" sz="2800" b="1">
                <a:solidFill>
                  <a:srgbClr val="002060"/>
                </a:solidFill>
                <a:latin typeface="cmsy10" pitchFamily="34" charset="0"/>
              </a:rPr>
              <a:t>8</a:t>
            </a:r>
            <a:r>
              <a:rPr lang="en-US" sz="2800" kern="0"/>
              <a:t> and axiomatize total functions: </a:t>
            </a:r>
            <a:r>
              <a:rPr lang="en-US" sz="2800" b="1">
                <a:solidFill>
                  <a:srgbClr val="002060"/>
                </a:solidFill>
                <a:latin typeface="cmsy10" pitchFamily="34" charset="0"/>
              </a:rPr>
              <a:t>8</a:t>
            </a:r>
            <a:r>
              <a:rPr lang="en-US" sz="2800" kern="0"/>
              <a:t>x</a:t>
            </a:r>
            <a:r>
              <a:rPr lang="en-US" sz="2800">
                <a:solidFill>
                  <a:srgbClr val="002060"/>
                </a:solidFill>
                <a:latin typeface="cmsy10" pitchFamily="34" charset="0"/>
              </a:rPr>
              <a:t>9</a:t>
            </a:r>
            <a:r>
              <a:rPr lang="en-US" sz="2800" kern="0" baseline="30000"/>
              <a:t>=1</a:t>
            </a:r>
            <a:r>
              <a:rPr lang="en-US" sz="2800" kern="0"/>
              <a:t>y.R(x,y)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800" kern="0"/>
              <a:t>Decidable sat. and fin-sat. (1997), NEXPTIME </a:t>
            </a:r>
            <a:br>
              <a:rPr lang="en-US" sz="2800" kern="0"/>
            </a:br>
            <a:r>
              <a:rPr lang="en-US" sz="2800" kern="0"/>
              <a:t>even for binary-encoded k: Pratt-Hartman ‘05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3505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tx1"/>
                </a:solidFill>
              </a:rPr>
              <a:t>BAPA:</a:t>
            </a:r>
            <a:r>
              <a:rPr lang="en-US" sz="3200" smtClean="0">
                <a:solidFill>
                  <a:schemeClr val="accent2"/>
                </a:solidFill>
              </a:rPr>
              <a:t/>
            </a:r>
            <a:br>
              <a:rPr lang="en-US" sz="3200" smtClean="0">
                <a:solidFill>
                  <a:schemeClr val="accent2"/>
                </a:solidFill>
              </a:rPr>
            </a:br>
            <a:r>
              <a:rPr lang="en-US" sz="3200" smtClean="0">
                <a:solidFill>
                  <a:schemeClr val="accent2"/>
                </a:solidFill>
              </a:rPr>
              <a:t>Boolean Algebra</a:t>
            </a:r>
            <a:r>
              <a:rPr lang="en-US" sz="3200" smtClean="0">
                <a:solidFill>
                  <a:srgbClr val="CC0000"/>
                </a:solidFill>
              </a:rPr>
              <a:t> with </a:t>
            </a:r>
            <a:r>
              <a:rPr lang="en-US" sz="3200" smtClean="0">
                <a:solidFill>
                  <a:srgbClr val="009900"/>
                </a:solidFill>
              </a:rPr>
              <a:t>Presburger Arithmetic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429000"/>
            <a:ext cx="8382000" cy="28908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800" smtClean="0">
                <a:solidFill>
                  <a:srgbClr val="000000"/>
                </a:solidFill>
              </a:rPr>
              <a:t>Essence of decidability: Feferman, Vaught 1959</a:t>
            </a:r>
          </a:p>
          <a:p>
            <a:pPr eaLnBrk="1" hangingPunct="1">
              <a:buFontTx/>
              <a:buNone/>
            </a:pPr>
            <a:r>
              <a:rPr lang="en-GB" sz="2800" smtClean="0">
                <a:solidFill>
                  <a:srgbClr val="000000"/>
                </a:solidFill>
              </a:rPr>
              <a:t>Our results</a:t>
            </a:r>
          </a:p>
          <a:p>
            <a:pPr lvl="1" eaLnBrk="1" hangingPunct="1"/>
            <a:r>
              <a:rPr lang="en-GB" sz="2400" smtClean="0"/>
              <a:t>first implementation for BAPA (CADE’05)</a:t>
            </a:r>
          </a:p>
          <a:p>
            <a:pPr lvl="1" eaLnBrk="1" hangingPunct="1"/>
            <a:r>
              <a:rPr lang="en-GB" sz="2400" smtClean="0"/>
              <a:t>first, exact, complexity for full BAPA (JAR’06)</a:t>
            </a:r>
          </a:p>
          <a:p>
            <a:pPr lvl="1" eaLnBrk="1" hangingPunct="1"/>
            <a:r>
              <a:rPr lang="en-GB" sz="2400" smtClean="0"/>
              <a:t>first, exact, complexity for QFBAPA (CADE’07)</a:t>
            </a:r>
          </a:p>
          <a:p>
            <a:pPr lvl="1" eaLnBrk="1" hangingPunct="1"/>
            <a:r>
              <a:rPr lang="en-GB" sz="2400" smtClean="0"/>
              <a:t>generalize to multisets (VMCAI’08,CAV’08,CSL’08)</a:t>
            </a:r>
          </a:p>
          <a:p>
            <a:pPr eaLnBrk="1" hangingPunct="1">
              <a:buFontTx/>
              <a:buNone/>
            </a:pPr>
            <a:r>
              <a:rPr lang="en-GB" sz="2800" smtClean="0"/>
              <a:t>New: role of BAPA in combination of logics</a:t>
            </a:r>
          </a:p>
          <a:p>
            <a:pPr lvl="1" eaLnBrk="1" hangingPunct="1"/>
            <a:endParaRPr lang="en-GB" sz="2400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71525" y="1287463"/>
            <a:ext cx="7848600" cy="207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50000"/>
              </a:spcBef>
            </a:pPr>
            <a:r>
              <a:rPr lang="en-US" sz="2800" b="1"/>
              <a:t>S ::= V  |  </a:t>
            </a:r>
            <a:r>
              <a:rPr lang="en-US" sz="2800" b="1">
                <a:solidFill>
                  <a:schemeClr val="accent2"/>
                </a:solidFill>
              </a:rPr>
              <a:t>S</a:t>
            </a:r>
            <a:r>
              <a:rPr lang="en-US" sz="2800" b="1" baseline="-25000">
                <a:solidFill>
                  <a:schemeClr val="accent2"/>
                </a:solidFill>
              </a:rPr>
              <a:t>1</a:t>
            </a:r>
            <a:r>
              <a:rPr lang="en-US" sz="2800" b="1">
                <a:solidFill>
                  <a:schemeClr val="accent2"/>
                </a:solidFill>
              </a:rPr>
              <a:t> </a:t>
            </a:r>
            <a:r>
              <a:rPr lang="en-US" sz="2800" b="1">
                <a:solidFill>
                  <a:schemeClr val="accent2"/>
                </a:solidFill>
                <a:latin typeface="cmsy10" pitchFamily="34" charset="0"/>
              </a:rPr>
              <a:t>[</a:t>
            </a:r>
            <a:r>
              <a:rPr lang="en-US" sz="2800" b="1">
                <a:solidFill>
                  <a:schemeClr val="accent2"/>
                </a:solidFill>
              </a:rPr>
              <a:t> S</a:t>
            </a:r>
            <a:r>
              <a:rPr lang="en-US" sz="2800" b="1" baseline="-25000">
                <a:solidFill>
                  <a:schemeClr val="accent2"/>
                </a:solidFill>
              </a:rPr>
              <a:t>2</a:t>
            </a:r>
            <a:r>
              <a:rPr lang="en-US" sz="2800" b="1">
                <a:solidFill>
                  <a:schemeClr val="accent2"/>
                </a:solidFill>
              </a:rPr>
              <a:t>  |  S</a:t>
            </a:r>
            <a:r>
              <a:rPr lang="en-US" sz="2800" b="1" baseline="-25000">
                <a:solidFill>
                  <a:schemeClr val="accent2"/>
                </a:solidFill>
              </a:rPr>
              <a:t>1</a:t>
            </a:r>
            <a:r>
              <a:rPr lang="en-US" sz="2800" b="1">
                <a:solidFill>
                  <a:schemeClr val="accent2"/>
                </a:solidFill>
              </a:rPr>
              <a:t> </a:t>
            </a:r>
            <a:r>
              <a:rPr lang="en-US" sz="2800" b="1">
                <a:solidFill>
                  <a:schemeClr val="accent2"/>
                </a:solidFill>
                <a:latin typeface="cmsy10" pitchFamily="34" charset="0"/>
              </a:rPr>
              <a:t>Å</a:t>
            </a:r>
            <a:r>
              <a:rPr lang="en-US" sz="2800" b="1">
                <a:solidFill>
                  <a:schemeClr val="accent2"/>
                </a:solidFill>
              </a:rPr>
              <a:t> S</a:t>
            </a:r>
            <a:r>
              <a:rPr lang="en-US" sz="2800" b="1" baseline="-25000">
                <a:solidFill>
                  <a:schemeClr val="accent2"/>
                </a:solidFill>
              </a:rPr>
              <a:t>2</a:t>
            </a:r>
            <a:r>
              <a:rPr lang="en-US" sz="2800" b="1">
                <a:solidFill>
                  <a:schemeClr val="accent2"/>
                </a:solidFill>
              </a:rPr>
              <a:t>  |  S</a:t>
            </a:r>
            <a:r>
              <a:rPr lang="en-US" sz="2800" b="1" baseline="-25000">
                <a:solidFill>
                  <a:schemeClr val="accent2"/>
                </a:solidFill>
              </a:rPr>
              <a:t>1</a:t>
            </a:r>
            <a:r>
              <a:rPr lang="en-US" sz="2800" b="1">
                <a:solidFill>
                  <a:schemeClr val="accent2"/>
                </a:solidFill>
              </a:rPr>
              <a:t> </a:t>
            </a:r>
            <a:r>
              <a:rPr lang="en-US" sz="2800" b="1">
                <a:solidFill>
                  <a:schemeClr val="accent2"/>
                </a:solidFill>
                <a:latin typeface="cmsy10" pitchFamily="34" charset="0"/>
              </a:rPr>
              <a:t>n</a:t>
            </a:r>
            <a:r>
              <a:rPr lang="en-US" sz="2800" b="1">
                <a:solidFill>
                  <a:schemeClr val="accent2"/>
                </a:solidFill>
              </a:rPr>
              <a:t> S</a:t>
            </a:r>
            <a:r>
              <a:rPr lang="en-US" sz="2800" b="1" baseline="-25000">
                <a:solidFill>
                  <a:schemeClr val="accent2"/>
                </a:solidFill>
              </a:rPr>
              <a:t>2</a:t>
            </a:r>
            <a:r>
              <a:rPr lang="en-US" sz="2800" b="1"/>
              <a:t/>
            </a:r>
            <a:br>
              <a:rPr lang="en-US" sz="2800" b="1"/>
            </a:br>
            <a:r>
              <a:rPr lang="en-US" sz="2800" b="1"/>
              <a:t>T ::= k  |  </a:t>
            </a:r>
            <a:r>
              <a:rPr lang="en-US" sz="2800" b="1">
                <a:solidFill>
                  <a:srgbClr val="009900"/>
                </a:solidFill>
              </a:rPr>
              <a:t>C  |</a:t>
            </a:r>
            <a:r>
              <a:rPr lang="en-US" sz="2800" b="1"/>
              <a:t>  </a:t>
            </a:r>
            <a:r>
              <a:rPr lang="en-US" sz="2800" b="1">
                <a:solidFill>
                  <a:srgbClr val="009900"/>
                </a:solidFill>
              </a:rPr>
              <a:t>T</a:t>
            </a:r>
            <a:r>
              <a:rPr lang="en-US" sz="2800" b="1" baseline="-25000">
                <a:solidFill>
                  <a:srgbClr val="009900"/>
                </a:solidFill>
              </a:rPr>
              <a:t>1</a:t>
            </a:r>
            <a:r>
              <a:rPr lang="en-US" sz="2800" b="1">
                <a:solidFill>
                  <a:srgbClr val="009900"/>
                </a:solidFill>
              </a:rPr>
              <a:t> + T</a:t>
            </a:r>
            <a:r>
              <a:rPr lang="en-US" sz="2800" b="1" baseline="-25000">
                <a:solidFill>
                  <a:srgbClr val="009900"/>
                </a:solidFill>
              </a:rPr>
              <a:t>2</a:t>
            </a:r>
            <a:r>
              <a:rPr lang="en-US" sz="2800" b="1">
                <a:solidFill>
                  <a:srgbClr val="009900"/>
                </a:solidFill>
              </a:rPr>
              <a:t>  |  T</a:t>
            </a:r>
            <a:r>
              <a:rPr lang="en-US" sz="2800" b="1" baseline="-25000">
                <a:solidFill>
                  <a:srgbClr val="009900"/>
                </a:solidFill>
              </a:rPr>
              <a:t>1</a:t>
            </a:r>
            <a:r>
              <a:rPr lang="en-US" sz="2800" b="1">
                <a:solidFill>
                  <a:srgbClr val="009900"/>
                </a:solidFill>
              </a:rPr>
              <a:t> – T</a:t>
            </a:r>
            <a:r>
              <a:rPr lang="en-US" sz="2800" b="1" baseline="-25000">
                <a:solidFill>
                  <a:srgbClr val="009900"/>
                </a:solidFill>
              </a:rPr>
              <a:t>2</a:t>
            </a:r>
            <a:r>
              <a:rPr lang="en-US" sz="2800" b="1">
                <a:solidFill>
                  <a:srgbClr val="009900"/>
                </a:solidFill>
              </a:rPr>
              <a:t>  | C</a:t>
            </a:r>
            <a:r>
              <a:rPr lang="en-US" sz="2800" b="1">
                <a:solidFill>
                  <a:srgbClr val="009900"/>
                </a:solidFill>
                <a:latin typeface="cmsy10" pitchFamily="34" charset="0"/>
              </a:rPr>
              <a:t>¢</a:t>
            </a:r>
            <a:r>
              <a:rPr lang="en-US" sz="2800" b="1">
                <a:solidFill>
                  <a:srgbClr val="009900"/>
                </a:solidFill>
              </a:rPr>
              <a:t>T</a:t>
            </a:r>
            <a:r>
              <a:rPr lang="en-US" sz="2800" b="1"/>
              <a:t> | </a:t>
            </a:r>
            <a:r>
              <a:rPr lang="en-US" sz="2800" b="1">
                <a:solidFill>
                  <a:srgbClr val="CC0000"/>
                </a:solidFill>
              </a:rPr>
              <a:t>  |S|</a:t>
            </a:r>
            <a:br>
              <a:rPr lang="en-US" sz="2800" b="1">
                <a:solidFill>
                  <a:srgbClr val="CC0000"/>
                </a:solidFill>
              </a:rPr>
            </a:br>
            <a:r>
              <a:rPr lang="en-US" sz="2800" b="1"/>
              <a:t>A ::= </a:t>
            </a:r>
            <a:r>
              <a:rPr lang="en-US" sz="2800" b="1">
                <a:solidFill>
                  <a:schemeClr val="accent2"/>
                </a:solidFill>
              </a:rPr>
              <a:t>S</a:t>
            </a:r>
            <a:r>
              <a:rPr lang="en-US" sz="2800" b="1" baseline="-25000">
                <a:solidFill>
                  <a:schemeClr val="accent2"/>
                </a:solidFill>
              </a:rPr>
              <a:t>1</a:t>
            </a:r>
            <a:r>
              <a:rPr lang="en-US" sz="2800" b="1">
                <a:solidFill>
                  <a:schemeClr val="accent2"/>
                </a:solidFill>
              </a:rPr>
              <a:t> = S</a:t>
            </a:r>
            <a:r>
              <a:rPr lang="en-US" sz="2800" b="1" baseline="-25000">
                <a:solidFill>
                  <a:schemeClr val="accent2"/>
                </a:solidFill>
              </a:rPr>
              <a:t>2</a:t>
            </a:r>
            <a:r>
              <a:rPr lang="en-US" sz="2800" b="1">
                <a:solidFill>
                  <a:schemeClr val="accent2"/>
                </a:solidFill>
              </a:rPr>
              <a:t>  |  S</a:t>
            </a:r>
            <a:r>
              <a:rPr lang="en-US" sz="2800" b="1" baseline="-25000">
                <a:solidFill>
                  <a:schemeClr val="accent2"/>
                </a:solidFill>
              </a:rPr>
              <a:t>1</a:t>
            </a:r>
            <a:r>
              <a:rPr lang="en-US" sz="2800" b="1">
                <a:solidFill>
                  <a:schemeClr val="accent2"/>
                </a:solidFill>
              </a:rPr>
              <a:t> </a:t>
            </a:r>
            <a:r>
              <a:rPr lang="en-US" sz="2800" b="1">
                <a:solidFill>
                  <a:schemeClr val="accent2"/>
                </a:solidFill>
                <a:latin typeface="cmsy10" pitchFamily="34" charset="0"/>
              </a:rPr>
              <a:t>µ</a:t>
            </a:r>
            <a:r>
              <a:rPr lang="en-US" sz="2800" b="1">
                <a:solidFill>
                  <a:schemeClr val="accent2"/>
                </a:solidFill>
              </a:rPr>
              <a:t> S</a:t>
            </a:r>
            <a:r>
              <a:rPr lang="en-US" sz="2800" b="1" baseline="-25000">
                <a:solidFill>
                  <a:schemeClr val="accent2"/>
                </a:solidFill>
              </a:rPr>
              <a:t>2</a:t>
            </a:r>
            <a:r>
              <a:rPr lang="en-US" sz="2800" b="1"/>
              <a:t>  |  </a:t>
            </a:r>
            <a:r>
              <a:rPr lang="en-US" sz="2800" b="1">
                <a:solidFill>
                  <a:srgbClr val="009900"/>
                </a:solidFill>
              </a:rPr>
              <a:t>T</a:t>
            </a:r>
            <a:r>
              <a:rPr lang="en-US" sz="2800" b="1" baseline="-25000">
                <a:solidFill>
                  <a:srgbClr val="009900"/>
                </a:solidFill>
              </a:rPr>
              <a:t>1</a:t>
            </a:r>
            <a:r>
              <a:rPr lang="en-US" sz="2800" b="1">
                <a:solidFill>
                  <a:srgbClr val="009900"/>
                </a:solidFill>
              </a:rPr>
              <a:t> = T</a:t>
            </a:r>
            <a:r>
              <a:rPr lang="en-US" sz="2800" b="1" baseline="-25000">
                <a:solidFill>
                  <a:srgbClr val="009900"/>
                </a:solidFill>
              </a:rPr>
              <a:t>2</a:t>
            </a:r>
            <a:r>
              <a:rPr lang="en-US" sz="2800" b="1">
                <a:solidFill>
                  <a:srgbClr val="009900"/>
                </a:solidFill>
              </a:rPr>
              <a:t>  |  T</a:t>
            </a:r>
            <a:r>
              <a:rPr lang="en-US" sz="2800" b="1" baseline="-25000">
                <a:solidFill>
                  <a:srgbClr val="009900"/>
                </a:solidFill>
              </a:rPr>
              <a:t>1</a:t>
            </a:r>
            <a:r>
              <a:rPr lang="en-US" sz="2800" b="1">
                <a:solidFill>
                  <a:srgbClr val="009900"/>
                </a:solidFill>
              </a:rPr>
              <a:t> &lt; T</a:t>
            </a:r>
            <a:r>
              <a:rPr lang="en-US" sz="2800" b="1" baseline="-25000">
                <a:solidFill>
                  <a:srgbClr val="009900"/>
                </a:solidFill>
              </a:rPr>
              <a:t>2</a:t>
            </a:r>
            <a:r>
              <a:rPr lang="en-US" sz="2800" b="1">
                <a:solidFill>
                  <a:srgbClr val="009900"/>
                </a:solidFill>
              </a:rPr>
              <a:t/>
            </a:r>
            <a:br>
              <a:rPr lang="en-US" sz="2800" b="1">
                <a:solidFill>
                  <a:srgbClr val="009900"/>
                </a:solidFill>
              </a:rPr>
            </a:br>
            <a:r>
              <a:rPr lang="en-US" sz="2800" b="1"/>
              <a:t>F ::= A |  F</a:t>
            </a:r>
            <a:r>
              <a:rPr lang="en-US" sz="2800" b="1" baseline="-25000"/>
              <a:t>1</a:t>
            </a:r>
            <a:r>
              <a:rPr lang="en-US" sz="2800" b="1"/>
              <a:t> </a:t>
            </a:r>
            <a:r>
              <a:rPr lang="en-US" sz="2800" b="1">
                <a:latin typeface="cmsy10" pitchFamily="34" charset="0"/>
              </a:rPr>
              <a:t>Æ</a:t>
            </a:r>
            <a:r>
              <a:rPr lang="en-US" sz="2800" b="1"/>
              <a:t> F</a:t>
            </a:r>
            <a:r>
              <a:rPr lang="en-US" sz="2800" b="1" baseline="-25000"/>
              <a:t>2</a:t>
            </a:r>
            <a:r>
              <a:rPr lang="en-US" sz="2800" b="1"/>
              <a:t>  |  F</a:t>
            </a:r>
            <a:r>
              <a:rPr lang="en-US" sz="2800" b="1" baseline="-25000"/>
              <a:t>1</a:t>
            </a:r>
            <a:r>
              <a:rPr lang="en-US" sz="2800" b="1"/>
              <a:t> </a:t>
            </a:r>
            <a:r>
              <a:rPr lang="en-US" sz="2800" b="1">
                <a:latin typeface="cmsy10" pitchFamily="34" charset="0"/>
              </a:rPr>
              <a:t>Ç</a:t>
            </a:r>
            <a:r>
              <a:rPr lang="en-US" sz="2800" b="1"/>
              <a:t> F</a:t>
            </a:r>
            <a:r>
              <a:rPr lang="en-US" sz="2800" b="1" baseline="-25000"/>
              <a:t>2</a:t>
            </a:r>
            <a:r>
              <a:rPr lang="en-US" sz="2800" b="1"/>
              <a:t>  | </a:t>
            </a:r>
            <a:r>
              <a:rPr lang="en-US" sz="2800" b="1">
                <a:latin typeface="cmsy10" pitchFamily="34" charset="0"/>
              </a:rPr>
              <a:t>:</a:t>
            </a:r>
            <a:r>
              <a:rPr lang="en-US" sz="2800" b="1"/>
              <a:t>F |</a:t>
            </a:r>
            <a:r>
              <a:rPr lang="en-US" sz="2800" b="1">
                <a:solidFill>
                  <a:schemeClr val="accent2"/>
                </a:solidFill>
              </a:rPr>
              <a:t> </a:t>
            </a:r>
            <a:r>
              <a:rPr lang="en-US" sz="2800" b="1">
                <a:solidFill>
                  <a:schemeClr val="accent2"/>
                </a:solidFill>
                <a:latin typeface="cmsy10" pitchFamily="34" charset="0"/>
              </a:rPr>
              <a:t>9</a:t>
            </a:r>
            <a:r>
              <a:rPr lang="en-US" sz="2800" b="1">
                <a:solidFill>
                  <a:schemeClr val="accent2"/>
                </a:solidFill>
              </a:rPr>
              <a:t>S.F </a:t>
            </a:r>
            <a:r>
              <a:rPr lang="en-US" sz="2800" b="1"/>
              <a:t>| </a:t>
            </a:r>
            <a:r>
              <a:rPr lang="en-US" sz="2800" b="1">
                <a:solidFill>
                  <a:srgbClr val="009900"/>
                </a:solidFill>
                <a:latin typeface="cmsy10" pitchFamily="34" charset="0"/>
              </a:rPr>
              <a:t>9</a:t>
            </a:r>
            <a:r>
              <a:rPr lang="en-US" sz="2800" b="1">
                <a:solidFill>
                  <a:srgbClr val="009900"/>
                </a:solidFill>
              </a:rPr>
              <a:t>k.F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55575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40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 to Decomposing the Formula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55713"/>
            <a:ext cx="8229600" cy="3836987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>
                <a:solidFill>
                  <a:srgbClr val="000000"/>
                </a:solidFill>
                <a:latin typeface="+mn-lt"/>
                <a:cs typeface="+mn-cs"/>
              </a:rPr>
              <a:t>Consider a (simpler) formula</a:t>
            </a:r>
            <a:endParaRPr lang="en-US" sz="3200" kern="0">
              <a:solidFill>
                <a:schemeClr val="accent6"/>
              </a:solidFill>
              <a:latin typeface="+mn-lt"/>
              <a:cs typeface="+mn-cs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  <a:t>|{data(x) . </a:t>
            </a:r>
            <a:r>
              <a:rPr lang="hr-HR" sz="3200" kern="0">
                <a:solidFill>
                  <a:schemeClr val="accent6"/>
                </a:solidFill>
                <a:latin typeface="+mn-lt"/>
                <a:cs typeface="+mn-cs"/>
                <a:sym typeface="Symbol"/>
              </a:rPr>
              <a:t>next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  <a:sym typeface="Symbol"/>
              </a:rPr>
              <a:t>*</a:t>
            </a:r>
            <a:r>
              <a:rPr lang="hr-HR" sz="3200" kern="0">
                <a:solidFill>
                  <a:schemeClr val="accent6"/>
                </a:solidFill>
                <a:latin typeface="+mn-lt"/>
                <a:cs typeface="+mn-cs"/>
              </a:rPr>
              <a:t>(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  <a:t>root</a:t>
            </a:r>
            <a:r>
              <a:rPr lang="hr-HR" sz="3200" kern="0">
                <a:solidFill>
                  <a:schemeClr val="accent6"/>
                </a:solidFill>
                <a:latin typeface="+mn-lt"/>
                <a:cs typeface="+mn-cs"/>
              </a:rPr>
              <a:t>,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  <a:t>x</a:t>
            </a:r>
            <a:r>
              <a:rPr lang="hr-HR" sz="3200" kern="0">
                <a:solidFill>
                  <a:schemeClr val="accent6"/>
                </a:solidFill>
                <a:latin typeface="+mn-lt"/>
                <a:cs typeface="+mn-cs"/>
              </a:rPr>
              <a:t>)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  <a:t>}|=k+1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>
                <a:solidFill>
                  <a:srgbClr val="000000"/>
                </a:solidFill>
                <a:latin typeface="+mn-lt"/>
                <a:cs typeface="+mn-cs"/>
              </a:rPr>
              <a:t>Introduce fresh variables denoting sets:</a:t>
            </a:r>
            <a:br>
              <a:rPr lang="en-US" sz="3200" kern="0">
                <a:solidFill>
                  <a:srgbClr val="000000"/>
                </a:solidFill>
                <a:latin typeface="+mn-lt"/>
                <a:cs typeface="+mn-cs"/>
              </a:rPr>
            </a:b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  <a:t>A = {x. </a:t>
            </a:r>
            <a:r>
              <a:rPr lang="hr-HR" sz="3200" kern="0">
                <a:solidFill>
                  <a:schemeClr val="accent6"/>
                </a:solidFill>
                <a:latin typeface="+mn-lt"/>
                <a:cs typeface="+mn-cs"/>
                <a:sym typeface="Symbol"/>
              </a:rPr>
              <a:t>next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  <a:sym typeface="Symbol"/>
              </a:rPr>
              <a:t>*</a:t>
            </a:r>
            <a:r>
              <a:rPr lang="hr-HR" sz="3200" kern="0">
                <a:solidFill>
                  <a:schemeClr val="accent6"/>
                </a:solidFill>
                <a:latin typeface="+mn-lt"/>
                <a:cs typeface="+mn-cs"/>
              </a:rPr>
              <a:t>(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  <a:t>root</a:t>
            </a:r>
            <a:r>
              <a:rPr lang="hr-HR" sz="3200" kern="0">
                <a:solidFill>
                  <a:schemeClr val="accent6"/>
                </a:solidFill>
                <a:latin typeface="+mn-lt"/>
                <a:cs typeface="+mn-cs"/>
              </a:rPr>
              <a:t>,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  <a:t>x</a:t>
            </a:r>
            <a:r>
              <a:rPr lang="hr-HR" sz="3200" kern="0">
                <a:solidFill>
                  <a:schemeClr val="accent6"/>
                </a:solidFill>
                <a:latin typeface="+mn-lt"/>
                <a:cs typeface="+mn-cs"/>
              </a:rPr>
              <a:t>)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  <a:t>} </a:t>
            </a:r>
            <a:r>
              <a:rPr lang="en-US" sz="3200" b="1" kern="0">
                <a:solidFill>
                  <a:schemeClr val="accent6"/>
                </a:solidFill>
                <a:latin typeface="+mn-lt"/>
                <a:cs typeface="+mn-cs"/>
                <a:sym typeface="Symbol"/>
              </a:rPr>
              <a:t> 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  <a:t/>
            </a:r>
            <a:b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</a:b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  <a:t>B = {y. </a:t>
            </a:r>
            <a:r>
              <a:rPr lang="en-US" sz="3200" b="1" kern="0">
                <a:solidFill>
                  <a:schemeClr val="accent6"/>
                </a:solidFill>
                <a:latin typeface="+mn-lt"/>
                <a:cs typeface="+mn-cs"/>
                <a:sym typeface="Symbol"/>
              </a:rPr>
              <a:t>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  <a:sym typeface="Symbol"/>
              </a:rPr>
              <a:t> x. data(x,y) </a:t>
            </a:r>
            <a:r>
              <a:rPr lang="en-US" sz="3200" b="1" kern="0">
                <a:solidFill>
                  <a:schemeClr val="accent6"/>
                </a:solidFill>
                <a:latin typeface="+mn-lt"/>
                <a:cs typeface="+mn-cs"/>
                <a:sym typeface="Symbol"/>
              </a:rPr>
              <a:t> 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  <a:sym typeface="Symbol"/>
              </a:rPr>
              <a:t>x</a:t>
            </a:r>
            <a:r>
              <a:rPr lang="en-US" sz="3200" b="1" kern="0">
                <a:solidFill>
                  <a:schemeClr val="accent6"/>
                </a:solidFill>
                <a:latin typeface="+mn-lt"/>
                <a:cs typeface="+mn-cs"/>
                <a:sym typeface="Symbol"/>
              </a:rPr>
              <a:t>  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  <a:sym typeface="Symbol"/>
              </a:rPr>
              <a:t>A}</a:t>
            </a:r>
            <a:r>
              <a:rPr lang="en-US" sz="3200" b="1" kern="0">
                <a:solidFill>
                  <a:schemeClr val="accent6"/>
                </a:solidFill>
                <a:latin typeface="+mn-lt"/>
                <a:cs typeface="+mn-cs"/>
                <a:sym typeface="Symbol"/>
              </a:rPr>
              <a:t>  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  <a:t/>
            </a:r>
            <a:b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</a:b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  <a:t>|B|=k+1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>
                <a:solidFill>
                  <a:srgbClr val="000000"/>
                </a:solidFill>
                <a:latin typeface="+mn-lt"/>
                <a:cs typeface="+mn-cs"/>
              </a:rPr>
              <a:t>Conjuncts belong to decidable fragments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7035800" y="3052763"/>
            <a:ext cx="165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1) WS2S</a:t>
            </a:r>
            <a:endParaRPr lang="en-US"/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7027863" y="3514725"/>
            <a:ext cx="11255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2) C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endParaRPr lang="en-US" baseline="30000"/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7005638" y="3940175"/>
            <a:ext cx="1720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3) BAPA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0700" y="5076825"/>
            <a:ext cx="8382000" cy="16192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>
                <a:solidFill>
                  <a:srgbClr val="000000"/>
                </a:solidFill>
                <a:latin typeface="Arial"/>
                <a:cs typeface="+mn-cs"/>
              </a:rPr>
              <a:t>Next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800" kern="0">
                <a:solidFill>
                  <a:srgbClr val="000000"/>
                </a:solidFill>
                <a:latin typeface="Arial"/>
              </a:rPr>
              <a:t>define these 3 fragments – we have seen this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800" b="1" kern="0">
                <a:solidFill>
                  <a:srgbClr val="000000"/>
                </a:solidFill>
                <a:latin typeface="Arial"/>
              </a:rPr>
              <a:t>sketch a technique to combine them</a:t>
            </a:r>
            <a:endParaRPr lang="en-US" b="1" kern="0">
              <a:solidFill>
                <a:srgbClr val="2D2D8A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63538" y="155575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40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Combining Decidable Logics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255713"/>
            <a:ext cx="8780463" cy="3881437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>
                <a:solidFill>
                  <a:srgbClr val="000000"/>
                </a:solidFill>
                <a:latin typeface="+mn-lt"/>
                <a:cs typeface="+mn-cs"/>
              </a:rPr>
              <a:t>Satisfiability problem expressed in HOL:</a:t>
            </a:r>
            <a:endParaRPr lang="en-US" sz="3200" kern="0">
              <a:solidFill>
                <a:schemeClr val="accent6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>
                <a:latin typeface="+mn-lt"/>
                <a:cs typeface="+mn-cs"/>
              </a:rPr>
              <a:t>	(all free symbols existentially quantified)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b="1" kern="0">
                <a:solidFill>
                  <a:schemeClr val="accent6"/>
                </a:solidFill>
                <a:sym typeface="Symbol"/>
              </a:rPr>
              <a:t> </a:t>
            </a:r>
            <a:r>
              <a:rPr lang="en-US" sz="3200" kern="0">
                <a:solidFill>
                  <a:schemeClr val="accent6"/>
                </a:solidFill>
                <a:sym typeface="Symbol"/>
              </a:rPr>
              <a:t>next,data,k. </a:t>
            </a:r>
            <a:r>
              <a:rPr lang="en-US" sz="3200" b="1" kern="0">
                <a:solidFill>
                  <a:schemeClr val="accent6"/>
                </a:solidFill>
                <a:sym typeface="Symbol"/>
              </a:rPr>
              <a:t> </a:t>
            </a:r>
            <a:r>
              <a:rPr lang="en-US" sz="3200" kern="0">
                <a:solidFill>
                  <a:schemeClr val="accent6"/>
                </a:solidFill>
                <a:sym typeface="Symbol"/>
              </a:rPr>
              <a:t>root,A,B.</a:t>
            </a:r>
            <a:r>
              <a:rPr lang="en-US" sz="3200" kern="0">
                <a:solidFill>
                  <a:srgbClr val="000000"/>
                </a:solidFill>
                <a:latin typeface="+mn-lt"/>
                <a:cs typeface="+mn-cs"/>
              </a:rPr>
              <a:t/>
            </a:r>
            <a:br>
              <a:rPr lang="en-US" sz="3200" kern="0">
                <a:solidFill>
                  <a:srgbClr val="000000"/>
                </a:solidFill>
                <a:latin typeface="+mn-lt"/>
                <a:cs typeface="+mn-cs"/>
              </a:rPr>
            </a:b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  <a:t>A = {x. </a:t>
            </a:r>
            <a:r>
              <a:rPr lang="hr-HR" sz="3200" kern="0">
                <a:solidFill>
                  <a:schemeClr val="accent6"/>
                </a:solidFill>
                <a:latin typeface="+mn-lt"/>
                <a:cs typeface="+mn-cs"/>
                <a:sym typeface="Symbol"/>
              </a:rPr>
              <a:t>next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  <a:sym typeface="Symbol"/>
              </a:rPr>
              <a:t>*</a:t>
            </a:r>
            <a:r>
              <a:rPr lang="hr-HR" sz="3200" kern="0">
                <a:solidFill>
                  <a:schemeClr val="accent6"/>
                </a:solidFill>
                <a:latin typeface="+mn-lt"/>
                <a:cs typeface="+mn-cs"/>
              </a:rPr>
              <a:t>(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  <a:t>root</a:t>
            </a:r>
            <a:r>
              <a:rPr lang="hr-HR" sz="3200" kern="0">
                <a:solidFill>
                  <a:schemeClr val="accent6"/>
                </a:solidFill>
                <a:latin typeface="+mn-lt"/>
                <a:cs typeface="+mn-cs"/>
              </a:rPr>
              <a:t>,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  <a:t>x</a:t>
            </a:r>
            <a:r>
              <a:rPr lang="hr-HR" sz="3200" kern="0">
                <a:solidFill>
                  <a:schemeClr val="accent6"/>
                </a:solidFill>
                <a:latin typeface="+mn-lt"/>
                <a:cs typeface="+mn-cs"/>
              </a:rPr>
              <a:t>)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  <a:t>} </a:t>
            </a:r>
            <a:r>
              <a:rPr lang="en-US" sz="3200" b="1" kern="0">
                <a:solidFill>
                  <a:schemeClr val="accent6"/>
                </a:solidFill>
                <a:latin typeface="+mn-lt"/>
                <a:cs typeface="+mn-cs"/>
                <a:sym typeface="Symbol"/>
              </a:rPr>
              <a:t> 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  <a:t/>
            </a:r>
            <a:b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</a:b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  <a:t>B = {y. </a:t>
            </a:r>
            <a:r>
              <a:rPr lang="en-US" sz="3200" b="1" kern="0">
                <a:solidFill>
                  <a:schemeClr val="accent6"/>
                </a:solidFill>
                <a:latin typeface="+mn-lt"/>
                <a:cs typeface="+mn-cs"/>
                <a:sym typeface="Symbol"/>
              </a:rPr>
              <a:t>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  <a:sym typeface="Symbol"/>
              </a:rPr>
              <a:t> x. data(x,y) </a:t>
            </a:r>
            <a:r>
              <a:rPr lang="en-US" sz="3200" b="1" kern="0">
                <a:solidFill>
                  <a:schemeClr val="accent6"/>
                </a:solidFill>
                <a:latin typeface="+mn-lt"/>
                <a:cs typeface="+mn-cs"/>
                <a:sym typeface="Symbol"/>
              </a:rPr>
              <a:t> 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  <a:sym typeface="Symbol"/>
              </a:rPr>
              <a:t>x</a:t>
            </a:r>
            <a:r>
              <a:rPr lang="en-US" sz="3200" b="1" kern="0">
                <a:solidFill>
                  <a:schemeClr val="accent6"/>
                </a:solidFill>
                <a:latin typeface="+mn-lt"/>
                <a:cs typeface="+mn-cs"/>
                <a:sym typeface="Symbol"/>
              </a:rPr>
              <a:t>  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  <a:sym typeface="Symbol"/>
              </a:rPr>
              <a:t>A}</a:t>
            </a:r>
            <a:r>
              <a:rPr lang="en-US" sz="3200" b="1" kern="0">
                <a:solidFill>
                  <a:schemeClr val="accent6"/>
                </a:solidFill>
                <a:latin typeface="+mn-lt"/>
                <a:cs typeface="+mn-cs"/>
                <a:sym typeface="Symbol"/>
              </a:rPr>
              <a:t>  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  <a:t/>
            </a:r>
            <a:b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</a:b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  <a:t>|B|=k+1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>
                <a:latin typeface="+mn-lt"/>
                <a:cs typeface="+mn-cs"/>
              </a:rPr>
              <a:t>We assume formulas share only:</a:t>
            </a:r>
          </a:p>
          <a:p>
            <a:pPr marL="800100" lvl="1" indent="-342900" eaLnBrk="0" hangingPunct="0">
              <a:spcBef>
                <a:spcPct val="20000"/>
              </a:spcBef>
              <a:defRPr/>
            </a:pPr>
            <a:r>
              <a:rPr lang="en-US" sz="3200" kern="0">
                <a:latin typeface="+mn-lt"/>
                <a:cs typeface="+mn-cs"/>
              </a:rPr>
              <a:t>-</a:t>
            </a:r>
            <a:r>
              <a:rPr lang="en-US" sz="3200" b="1" kern="0">
                <a:latin typeface="+mn-lt"/>
                <a:cs typeface="+mn-cs"/>
              </a:rPr>
              <a:t> set variables </a:t>
            </a:r>
            <a:r>
              <a:rPr lang="en-US" sz="3200" kern="0">
                <a:latin typeface="+mn-lt"/>
                <a:cs typeface="+mn-cs"/>
              </a:rPr>
              <a:t>(sets of uninterpreted elems)</a:t>
            </a:r>
            <a:endParaRPr lang="en-US" sz="3200" b="1" kern="0">
              <a:latin typeface="+mn-lt"/>
              <a:cs typeface="+mn-cs"/>
            </a:endParaRPr>
          </a:p>
          <a:p>
            <a:pPr marL="800100" lvl="1" indent="-342900" eaLnBrk="0" hangingPunct="0">
              <a:spcBef>
                <a:spcPct val="20000"/>
              </a:spcBef>
              <a:defRPr/>
            </a:pPr>
            <a:r>
              <a:rPr lang="en-US" sz="3200" kern="0">
                <a:latin typeface="+mn-lt"/>
                <a:cs typeface="+mn-cs"/>
              </a:rPr>
              <a:t>- individual variables, as a special case - {x}</a:t>
            </a:r>
          </a:p>
        </p:txBody>
      </p:sp>
      <p:sp>
        <p:nvSpPr>
          <p:cNvPr id="1031" name="Rectangle 3"/>
          <p:cNvSpPr>
            <a:spLocks noChangeArrowheads="1"/>
          </p:cNvSpPr>
          <p:nvPr/>
        </p:nvSpPr>
        <p:spPr bwMode="auto">
          <a:xfrm>
            <a:off x="6942138" y="3052763"/>
            <a:ext cx="165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1) WS2S</a:t>
            </a:r>
            <a:endParaRPr lang="en-US"/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6934200" y="3514725"/>
            <a:ext cx="11255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2) C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endParaRPr lang="en-US" baseline="30000"/>
          </a:p>
        </p:txBody>
      </p:sp>
      <p:sp>
        <p:nvSpPr>
          <p:cNvPr id="1033" name="Rectangle 5"/>
          <p:cNvSpPr>
            <a:spLocks noChangeArrowheads="1"/>
          </p:cNvSpPr>
          <p:nvPr/>
        </p:nvSpPr>
        <p:spPr bwMode="auto">
          <a:xfrm>
            <a:off x="6911975" y="3940175"/>
            <a:ext cx="1720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3) BAPA</a:t>
            </a:r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26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5750" y="2449513"/>
              <a:ext cx="1593850" cy="1751012"/>
            </p14:xfrm>
          </p:contentPart>
        </mc:Choice>
        <mc:Fallback xmlns="">
          <p:pic>
            <p:nvPicPr>
              <p:cNvPr id="1026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0629" y="2434393"/>
                <a:ext cx="1612932" cy="17812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27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49538" y="2565400"/>
              <a:ext cx="12700" cy="1588"/>
            </p14:xfrm>
          </p:contentPart>
        </mc:Choice>
        <mc:Fallback xmlns="">
          <p:pic>
            <p:nvPicPr>
              <p:cNvPr id="1027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1080" y="-720"/>
                <a:ext cx="1260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28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88913" y="2317750"/>
              <a:ext cx="3581400" cy="2079625"/>
            </p14:xfrm>
          </p:contentPart>
        </mc:Choice>
        <mc:Fallback xmlns="">
          <p:pic>
            <p:nvPicPr>
              <p:cNvPr id="1028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73792" y="2302631"/>
                <a:ext cx="3611641" cy="210950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Line Callout 2 16"/>
          <p:cNvSpPr/>
          <p:nvPr/>
        </p:nvSpPr>
        <p:spPr bwMode="auto">
          <a:xfrm>
            <a:off x="820738" y="5041900"/>
            <a:ext cx="4370387" cy="461963"/>
          </a:xfrm>
          <a:prstGeom prst="borderCallout2">
            <a:avLst>
              <a:gd name="adj1" fmla="val 149854"/>
              <a:gd name="adj2" fmla="val 5950"/>
              <a:gd name="adj3" fmla="val 100703"/>
              <a:gd name="adj4" fmla="val 101"/>
              <a:gd name="adj5" fmla="val 99617"/>
              <a:gd name="adj6" fmla="val -231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>
              <a:latin typeface="Arial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255713"/>
            <a:ext cx="8686800" cy="37338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>
                <a:solidFill>
                  <a:srgbClr val="000000"/>
                </a:solidFill>
                <a:latin typeface="+mn-lt"/>
                <a:cs typeface="+mn-cs"/>
              </a:rPr>
              <a:t>Satisfiability problem expressed in HOL,</a:t>
            </a:r>
            <a:endParaRPr lang="en-US" sz="3200" kern="0">
              <a:solidFill>
                <a:schemeClr val="accent6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>
                <a:latin typeface="+mn-lt"/>
                <a:cs typeface="+mn-cs"/>
              </a:rPr>
              <a:t>	after moving fragment-specific quantifiers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b="1" kern="0">
                <a:solidFill>
                  <a:schemeClr val="accent6"/>
                </a:solidFill>
                <a:sym typeface="Symbol"/>
              </a:rPr>
              <a:t> </a:t>
            </a:r>
            <a:r>
              <a:rPr lang="en-US" sz="3200" kern="0">
                <a:solidFill>
                  <a:schemeClr val="accent6"/>
                </a:solidFill>
                <a:sym typeface="Symbol"/>
              </a:rPr>
              <a:t>root,A,B. </a:t>
            </a:r>
            <a:r>
              <a:rPr lang="en-US" sz="3200" kern="0">
                <a:solidFill>
                  <a:srgbClr val="000000"/>
                </a:solidFill>
                <a:latin typeface="+mn-lt"/>
                <a:cs typeface="+mn-cs"/>
              </a:rPr>
              <a:t/>
            </a:r>
            <a:br>
              <a:rPr lang="en-US" sz="3200" kern="0">
                <a:solidFill>
                  <a:srgbClr val="000000"/>
                </a:solidFill>
                <a:latin typeface="+mn-lt"/>
                <a:cs typeface="+mn-cs"/>
              </a:rPr>
            </a:br>
            <a:r>
              <a:rPr lang="en-US" sz="3200" b="1" kern="0">
                <a:solidFill>
                  <a:schemeClr val="accent6"/>
                </a:solidFill>
                <a:sym typeface="Symbol"/>
              </a:rPr>
              <a:t> </a:t>
            </a:r>
            <a:r>
              <a:rPr lang="en-US" sz="3200" kern="0">
                <a:solidFill>
                  <a:schemeClr val="accent6"/>
                </a:solidFill>
                <a:sym typeface="Symbol"/>
              </a:rPr>
              <a:t>next. 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  <a:t>A = {x. </a:t>
            </a:r>
            <a:r>
              <a:rPr lang="hr-HR" sz="3200" kern="0">
                <a:solidFill>
                  <a:schemeClr val="accent6"/>
                </a:solidFill>
                <a:latin typeface="+mn-lt"/>
                <a:cs typeface="+mn-cs"/>
                <a:sym typeface="Symbol"/>
              </a:rPr>
              <a:t>next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  <a:sym typeface="Symbol"/>
              </a:rPr>
              <a:t>*</a:t>
            </a:r>
            <a:r>
              <a:rPr lang="hr-HR" sz="3200" kern="0">
                <a:solidFill>
                  <a:schemeClr val="accent6"/>
                </a:solidFill>
                <a:latin typeface="+mn-lt"/>
                <a:cs typeface="+mn-cs"/>
              </a:rPr>
              <a:t>(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  <a:t>root</a:t>
            </a:r>
            <a:r>
              <a:rPr lang="hr-HR" sz="3200" kern="0">
                <a:solidFill>
                  <a:schemeClr val="accent6"/>
                </a:solidFill>
                <a:latin typeface="+mn-lt"/>
                <a:cs typeface="+mn-cs"/>
              </a:rPr>
              <a:t>,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  <a:t>x</a:t>
            </a:r>
            <a:r>
              <a:rPr lang="hr-HR" sz="3200" kern="0">
                <a:solidFill>
                  <a:schemeClr val="accent6"/>
                </a:solidFill>
                <a:latin typeface="+mn-lt"/>
                <a:cs typeface="+mn-cs"/>
              </a:rPr>
              <a:t>)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  <a:t>} </a:t>
            </a:r>
            <a:r>
              <a:rPr lang="en-US" sz="3200" b="1" kern="0">
                <a:solidFill>
                  <a:schemeClr val="accent6"/>
                </a:solidFill>
                <a:latin typeface="+mn-lt"/>
                <a:cs typeface="+mn-cs"/>
                <a:sym typeface="Symbol"/>
              </a:rPr>
              <a:t> 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  <a:t/>
            </a:r>
            <a:b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</a:br>
            <a:r>
              <a:rPr lang="en-US" sz="3200" b="1" kern="0">
                <a:solidFill>
                  <a:schemeClr val="accent6"/>
                </a:solidFill>
                <a:sym typeface="Symbol"/>
              </a:rPr>
              <a:t> </a:t>
            </a:r>
            <a:r>
              <a:rPr lang="en-US" sz="3200" kern="0">
                <a:solidFill>
                  <a:schemeClr val="accent6"/>
                </a:solidFill>
                <a:sym typeface="Symbol"/>
              </a:rPr>
              <a:t>data. 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  <a:t>B = {y. </a:t>
            </a:r>
            <a:r>
              <a:rPr lang="en-US" sz="3200" b="1" kern="0">
                <a:solidFill>
                  <a:schemeClr val="accent6"/>
                </a:solidFill>
                <a:latin typeface="+mn-lt"/>
                <a:cs typeface="+mn-cs"/>
                <a:sym typeface="Symbol"/>
              </a:rPr>
              <a:t>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  <a:sym typeface="Symbol"/>
              </a:rPr>
              <a:t> x. data(x,y) </a:t>
            </a:r>
            <a:r>
              <a:rPr lang="en-US" sz="3200" b="1" kern="0">
                <a:solidFill>
                  <a:schemeClr val="accent6"/>
                </a:solidFill>
                <a:latin typeface="+mn-lt"/>
                <a:cs typeface="+mn-cs"/>
                <a:sym typeface="Symbol"/>
              </a:rPr>
              <a:t> 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  <a:sym typeface="Symbol"/>
              </a:rPr>
              <a:t>x</a:t>
            </a:r>
            <a:r>
              <a:rPr lang="en-US" sz="3200" b="1" kern="0">
                <a:solidFill>
                  <a:schemeClr val="accent6"/>
                </a:solidFill>
                <a:latin typeface="+mn-lt"/>
                <a:cs typeface="+mn-cs"/>
                <a:sym typeface="Symbol"/>
              </a:rPr>
              <a:t>  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  <a:sym typeface="Symbol"/>
              </a:rPr>
              <a:t>A}</a:t>
            </a:r>
            <a:r>
              <a:rPr lang="en-US" sz="3200" b="1" kern="0">
                <a:solidFill>
                  <a:schemeClr val="accent6"/>
                </a:solidFill>
                <a:latin typeface="+mn-lt"/>
                <a:cs typeface="+mn-cs"/>
                <a:sym typeface="Symbol"/>
              </a:rPr>
              <a:t>  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  <a:t/>
            </a:r>
            <a:b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</a:br>
            <a:r>
              <a:rPr lang="en-US" sz="3200" b="1" kern="0">
                <a:solidFill>
                  <a:schemeClr val="accent6"/>
                </a:solidFill>
                <a:sym typeface="Symbol"/>
              </a:rPr>
              <a:t> </a:t>
            </a:r>
            <a:r>
              <a:rPr lang="en-US" sz="3200" kern="0">
                <a:solidFill>
                  <a:schemeClr val="accent6"/>
                </a:solidFill>
                <a:sym typeface="Symbol"/>
              </a:rPr>
              <a:t>k. </a:t>
            </a:r>
            <a:r>
              <a:rPr lang="en-US" sz="3200" kern="0">
                <a:solidFill>
                  <a:schemeClr val="accent6"/>
                </a:solidFill>
                <a:latin typeface="+mn-lt"/>
                <a:cs typeface="+mn-cs"/>
              </a:rPr>
              <a:t>|B|=k+1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>
                <a:latin typeface="+mn-lt"/>
                <a:cs typeface="+mn-cs"/>
              </a:rPr>
              <a:t>Extend decision procedures into </a:t>
            </a:r>
            <a:br>
              <a:rPr lang="en-US" sz="3200" kern="0">
                <a:latin typeface="+mn-lt"/>
                <a:cs typeface="+mn-cs"/>
              </a:rPr>
            </a:br>
            <a:r>
              <a:rPr lang="en-US" sz="3200" b="1" kern="0">
                <a:latin typeface="+mn-lt"/>
                <a:cs typeface="+mn-cs"/>
              </a:rPr>
              <a:t>projection procedures</a:t>
            </a:r>
            <a:r>
              <a:rPr lang="en-US" sz="3200" kern="0">
                <a:latin typeface="+mn-lt"/>
                <a:cs typeface="+mn-cs"/>
              </a:rPr>
              <a:t> for WS2S,C</a:t>
            </a:r>
            <a:r>
              <a:rPr lang="en-US" sz="3200" kern="0" baseline="30000">
                <a:latin typeface="+mn-lt"/>
                <a:cs typeface="+mn-cs"/>
              </a:rPr>
              <a:t>2</a:t>
            </a:r>
            <a:r>
              <a:rPr lang="en-US" sz="3200" kern="0">
                <a:latin typeface="+mn-lt"/>
                <a:cs typeface="+mn-cs"/>
              </a:rPr>
              <a:t>,BAPA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>
                <a:latin typeface="+mn-lt"/>
                <a:cs typeface="+mn-cs"/>
              </a:rPr>
              <a:t>	  applies </a:t>
            </a:r>
            <a:r>
              <a:rPr lang="en-US" sz="3200" kern="0">
                <a:sym typeface="Symbol"/>
              </a:rPr>
              <a:t> to all non-set variables</a:t>
            </a: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457200" y="155575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40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Combining Decidable Logics</a:t>
            </a:r>
          </a:p>
        </p:txBody>
      </p:sp>
      <p:sp>
        <p:nvSpPr>
          <p:cNvPr id="8" name="Line Callout 2 7"/>
          <p:cNvSpPr>
            <a:spLocks/>
          </p:cNvSpPr>
          <p:nvPr/>
        </p:nvSpPr>
        <p:spPr bwMode="auto">
          <a:xfrm>
            <a:off x="806450" y="2959100"/>
            <a:ext cx="5043488" cy="482600"/>
          </a:xfrm>
          <a:prstGeom prst="borderCallout2">
            <a:avLst>
              <a:gd name="adj1" fmla="val 2667"/>
              <a:gd name="adj2" fmla="val 100079"/>
              <a:gd name="adj3" fmla="val -23847"/>
              <a:gd name="adj4" fmla="val 112227"/>
              <a:gd name="adj5" fmla="val -24019"/>
              <a:gd name="adj6" fmla="val 111819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46838" y="2619375"/>
            <a:ext cx="9525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kern="0">
                <a:solidFill>
                  <a:srgbClr val="008000"/>
                </a:solidFill>
              </a:rPr>
              <a:t>F</a:t>
            </a:r>
            <a:r>
              <a:rPr lang="en-US" b="1" kern="0" baseline="-25000">
                <a:solidFill>
                  <a:srgbClr val="008000"/>
                </a:solidFill>
              </a:rPr>
              <a:t>WS2S</a:t>
            </a:r>
            <a:endParaRPr lang="en-US" b="1">
              <a:solidFill>
                <a:srgbClr val="008000"/>
              </a:solidFill>
            </a:endParaRPr>
          </a:p>
        </p:txBody>
      </p:sp>
      <p:sp>
        <p:nvSpPr>
          <p:cNvPr id="10" name="Line Callout 2 9"/>
          <p:cNvSpPr>
            <a:spLocks/>
          </p:cNvSpPr>
          <p:nvPr/>
        </p:nvSpPr>
        <p:spPr bwMode="auto">
          <a:xfrm>
            <a:off x="811213" y="3482975"/>
            <a:ext cx="6705600" cy="474663"/>
          </a:xfrm>
          <a:prstGeom prst="borderCallout2">
            <a:avLst>
              <a:gd name="adj1" fmla="val 102667"/>
              <a:gd name="adj2" fmla="val 100148"/>
              <a:gd name="adj3" fmla="val 106079"/>
              <a:gd name="adj4" fmla="val 99718"/>
              <a:gd name="adj5" fmla="val 153079"/>
              <a:gd name="adj6" fmla="val 97741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37400" y="4184650"/>
            <a:ext cx="63341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kern="0">
                <a:solidFill>
                  <a:srgbClr val="008000"/>
                </a:solidFill>
              </a:rPr>
              <a:t>F</a:t>
            </a:r>
            <a:r>
              <a:rPr lang="en-US" b="1" kern="0" baseline="-25000">
                <a:solidFill>
                  <a:srgbClr val="008000"/>
                </a:solidFill>
              </a:rPr>
              <a:t>C2</a:t>
            </a:r>
            <a:endParaRPr lang="en-US" b="1">
              <a:solidFill>
                <a:srgbClr val="008000"/>
              </a:solidFill>
            </a:endParaRPr>
          </a:p>
        </p:txBody>
      </p:sp>
      <p:sp>
        <p:nvSpPr>
          <p:cNvPr id="12" name="Line Callout 2 11"/>
          <p:cNvSpPr>
            <a:spLocks/>
          </p:cNvSpPr>
          <p:nvPr/>
        </p:nvSpPr>
        <p:spPr bwMode="auto">
          <a:xfrm>
            <a:off x="815975" y="3998913"/>
            <a:ext cx="2344738" cy="438150"/>
          </a:xfrm>
          <a:prstGeom prst="borderCallout2">
            <a:avLst>
              <a:gd name="adj1" fmla="val 53736"/>
              <a:gd name="adj2" fmla="val 100722"/>
              <a:gd name="adj3" fmla="val 54102"/>
              <a:gd name="adj4" fmla="val 119792"/>
              <a:gd name="adj5" fmla="val 50102"/>
              <a:gd name="adj6" fmla="val 11884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86175" y="4000500"/>
            <a:ext cx="95091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kern="0">
                <a:solidFill>
                  <a:srgbClr val="008000"/>
                </a:solidFill>
              </a:rPr>
              <a:t>F</a:t>
            </a:r>
            <a:r>
              <a:rPr lang="en-US" b="1" kern="0" baseline="-25000">
                <a:solidFill>
                  <a:srgbClr val="008000"/>
                </a:solidFill>
              </a:rPr>
              <a:t>BAPA</a:t>
            </a:r>
            <a:endParaRPr lang="en-US" b="1">
              <a:solidFill>
                <a:srgbClr val="008000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250113" y="2592388"/>
            <a:ext cx="1746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8000"/>
                </a:solidFill>
                <a:sym typeface="Wingdings" pitchFamily="2" charset="2"/>
              </a:rPr>
              <a:t>: {root}</a:t>
            </a:r>
            <a:r>
              <a:rPr lang="en-US" b="1">
                <a:solidFill>
                  <a:srgbClr val="008000"/>
                </a:solidFill>
                <a:latin typeface="cmsy10" pitchFamily="34" charset="0"/>
              </a:rPr>
              <a:t>µ</a:t>
            </a:r>
            <a:r>
              <a:rPr lang="en-US" b="1">
                <a:solidFill>
                  <a:srgbClr val="008000"/>
                </a:solidFill>
                <a:sym typeface="Wingdings" pitchFamily="2" charset="2"/>
              </a:rPr>
              <a:t>A </a:t>
            </a:r>
            <a:endParaRPr lang="en-US">
              <a:solidFill>
                <a:srgbClr val="008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21588" y="4179888"/>
            <a:ext cx="129698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kern="0">
                <a:solidFill>
                  <a:srgbClr val="008000"/>
                </a:solidFill>
                <a:sym typeface="Wingdings" pitchFamily="2" charset="2"/>
              </a:rPr>
              <a:t>: |</a:t>
            </a:r>
            <a:r>
              <a:rPr lang="en-US" kern="0">
                <a:solidFill>
                  <a:srgbClr val="008000"/>
                </a:solidFill>
                <a:sym typeface="Wingdings" pitchFamily="2" charset="2"/>
              </a:rPr>
              <a:t>B</a:t>
            </a:r>
            <a:r>
              <a:rPr lang="en-US" b="1" kern="0">
                <a:solidFill>
                  <a:srgbClr val="008000"/>
                </a:solidFill>
                <a:sym typeface="Wingdings" pitchFamily="2" charset="2"/>
              </a:rPr>
              <a:t>|</a:t>
            </a:r>
            <a:r>
              <a:rPr lang="en-US" b="1" kern="0">
                <a:solidFill>
                  <a:srgbClr val="008000"/>
                </a:solidFill>
                <a:sym typeface="Symbol"/>
              </a:rPr>
              <a:t>|</a:t>
            </a:r>
            <a:r>
              <a:rPr lang="en-US" kern="0">
                <a:solidFill>
                  <a:srgbClr val="008000"/>
                </a:solidFill>
                <a:sym typeface="Symbol"/>
              </a:rPr>
              <a:t>A</a:t>
            </a:r>
            <a:r>
              <a:rPr lang="en-US" b="1" kern="0">
                <a:solidFill>
                  <a:srgbClr val="008000"/>
                </a:solidFill>
                <a:sym typeface="Symbol"/>
              </a:rPr>
              <a:t>|</a:t>
            </a:r>
            <a:endParaRPr lang="en-US">
              <a:solidFill>
                <a:srgbClr val="008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97388" y="4005263"/>
            <a:ext cx="127793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kern="0">
                <a:solidFill>
                  <a:srgbClr val="008000"/>
                </a:solidFill>
                <a:sym typeface="Symbol"/>
              </a:rPr>
              <a:t>: 1  |B|</a:t>
            </a:r>
            <a:endParaRPr lang="en-US">
              <a:solidFill>
                <a:srgbClr val="008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4500" y="6091238"/>
            <a:ext cx="8483600" cy="5857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>
                <a:solidFill>
                  <a:schemeClr val="accent2"/>
                </a:solidFill>
                <a:sym typeface="Symbol"/>
              </a:rPr>
              <a:t>		 root,A,B.</a:t>
            </a:r>
            <a:r>
              <a:rPr lang="en-US" sz="3200" kern="0">
                <a:solidFill>
                  <a:srgbClr val="008000"/>
                </a:solidFill>
                <a:sym typeface="Symbol"/>
              </a:rPr>
              <a:t> </a:t>
            </a:r>
            <a:r>
              <a:rPr lang="en-US" sz="3200">
                <a:solidFill>
                  <a:srgbClr val="008000"/>
                </a:solidFill>
                <a:sym typeface="Wingdings" pitchFamily="2" charset="2"/>
              </a:rPr>
              <a:t>{root}</a:t>
            </a:r>
            <a:r>
              <a:rPr lang="en-US" sz="3200">
                <a:solidFill>
                  <a:srgbClr val="008000"/>
                </a:solidFill>
                <a:latin typeface="cmsy10" pitchFamily="34" charset="0"/>
              </a:rPr>
              <a:t>µ</a:t>
            </a:r>
            <a:r>
              <a:rPr lang="en-US" sz="3200">
                <a:solidFill>
                  <a:srgbClr val="008000"/>
                </a:solidFill>
                <a:sym typeface="Wingdings" pitchFamily="2" charset="2"/>
              </a:rPr>
              <a:t>A </a:t>
            </a:r>
            <a:r>
              <a:rPr lang="en-US" sz="3200" kern="0">
                <a:solidFill>
                  <a:srgbClr val="008000"/>
                </a:solidFill>
                <a:sym typeface="Symbol"/>
              </a:rPr>
              <a:t></a:t>
            </a:r>
            <a:r>
              <a:rPr lang="en-US" sz="3200" kern="0">
                <a:solidFill>
                  <a:srgbClr val="008000"/>
                </a:solidFill>
                <a:sym typeface="Wingdings" pitchFamily="2" charset="2"/>
              </a:rPr>
              <a:t>|B|</a:t>
            </a:r>
            <a:r>
              <a:rPr lang="en-US" sz="3200" kern="0">
                <a:solidFill>
                  <a:srgbClr val="008000"/>
                </a:solidFill>
                <a:sym typeface="Symbol"/>
              </a:rPr>
              <a:t>|A|  1  |B|</a:t>
            </a:r>
            <a:endParaRPr lang="en-US" sz="3200">
              <a:solidFill>
                <a:srgbClr val="008000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68288" y="5594350"/>
            <a:ext cx="8634412" cy="484188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/>
              <a:t>Conjunction of projections satisfiable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so is original formula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/>
      <p:bldP spid="15" grpId="0"/>
      <p:bldP spid="16" grpId="0"/>
      <p:bldP spid="18" grpId="0"/>
      <p:bldP spid="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6122</TotalTime>
  <Words>540</Words>
  <Application>Microsoft Office PowerPoint</Application>
  <PresentationFormat>On-screen Show (4:3)</PresentationFormat>
  <Paragraphs>136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Symbol</vt:lpstr>
      <vt:lpstr>Wingdings</vt:lpstr>
      <vt:lpstr>Courier New</vt:lpstr>
      <vt:lpstr>StarSymbol</vt:lpstr>
      <vt:lpstr>cmsy10</vt:lpstr>
      <vt:lpstr>Default Design</vt:lpstr>
      <vt:lpstr>Linked List Implementation</vt:lpstr>
      <vt:lpstr>Verification Condition for addNew </vt:lpstr>
      <vt:lpstr>Decomposing the Formula</vt:lpstr>
      <vt:lpstr>PowerPoint Presentation</vt:lpstr>
      <vt:lpstr>PowerPoint Presentation</vt:lpstr>
      <vt:lpstr>BAPA: Boolean Algebra with Presburger Arithmetic</vt:lpstr>
      <vt:lpstr>PowerPoint Presentation</vt:lpstr>
      <vt:lpstr>PowerPoint Presentation</vt:lpstr>
      <vt:lpstr>PowerPoint Presentation</vt:lpstr>
      <vt:lpstr>Fragment of Insertion into Tree</vt:lpstr>
      <vt:lpstr>Verification Condition for Tree Insertion</vt:lpstr>
      <vt:lpstr>Decision Procedure for Combination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Relational Analysis of Algebraic Datatypes</dc:title>
  <dc:creator>MIT</dc:creator>
  <cp:lastModifiedBy>kuncak</cp:lastModifiedBy>
  <cp:revision>1530</cp:revision>
  <dcterms:created xsi:type="dcterms:W3CDTF">2005-06-07T20:03:32Z</dcterms:created>
  <dcterms:modified xsi:type="dcterms:W3CDTF">2012-05-22T12:51:01Z</dcterms:modified>
</cp:coreProperties>
</file>