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BF4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2071" autoAdjust="0"/>
  </p:normalViewPr>
  <p:slideViewPr>
    <p:cSldViewPr snapToGrid="0" showGuides="1">
      <p:cViewPr varScale="1">
        <p:scale>
          <a:sx n="51" d="100"/>
          <a:sy n="51" d="100"/>
        </p:scale>
        <p:origin x="-152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1800225" cy="18002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9A6D1A1-3268-47F4-853A-0FB506A8E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97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D1E91-9E94-4E52-B1E5-6D37551AE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5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C58AC-B84F-4410-927F-250DADC1C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1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31F30-E769-4CFF-B315-66B04E9A6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6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46551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EA490-F0A4-421A-8EA8-7DA4F74FF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8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47DDE-2951-4A90-A4DF-19352CF47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66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B8049-6EBD-44B2-9AB9-76FB0AAB2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4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74490-698B-4BC2-A3E8-94645AE4F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32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9D931-A618-4A0A-8664-27B75563D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0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E6F24-3952-4897-B430-E72A1A854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04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F996C-E16D-4078-9D4A-ADDC11CCC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9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ED1B2-897E-4CEE-AA3B-D13C79EC8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99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9D4E99B-89CE-4506-8717-E144003B1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lara.epfl.ch/~kuncak/papers/SuterETAL10DecisionProceduresforAlgebraicDataTypesAbstraction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Un-interpreted function symbols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470992"/>
            <a:ext cx="8379439" cy="4655172"/>
          </a:xfrm>
        </p:spPr>
        <p:txBody>
          <a:bodyPr/>
          <a:lstStyle/>
          <a:p>
            <a:r>
              <a:rPr lang="en-US" dirty="0" smtClean="0"/>
              <a:t>Checking </a:t>
            </a:r>
            <a:r>
              <a:rPr lang="en-US" dirty="0" err="1" smtClean="0"/>
              <a:t>satisfiability</a:t>
            </a:r>
            <a:r>
              <a:rPr lang="en-US" dirty="0" smtClean="0"/>
              <a:t>, interpretation for</a:t>
            </a:r>
          </a:p>
          <a:p>
            <a:pPr lvl="1"/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function and predicate symbols</a:t>
            </a:r>
          </a:p>
          <a:p>
            <a:r>
              <a:rPr lang="en-US" dirty="0" smtClean="0"/>
              <a:t>Conjunction of literals in quantifier-free FOL</a:t>
            </a:r>
          </a:p>
          <a:p>
            <a:pPr lvl="1"/>
            <a:r>
              <a:rPr lang="en-US" dirty="0" smtClean="0"/>
              <a:t>SAT solver handles disjunctions</a:t>
            </a:r>
          </a:p>
          <a:p>
            <a:r>
              <a:rPr lang="en-US" dirty="0" smtClean="0"/>
              <a:t>Flatten the literals, so they become one of:</a:t>
            </a:r>
          </a:p>
          <a:p>
            <a:pPr marL="457200" lvl="1" indent="0">
              <a:buNone/>
            </a:pPr>
            <a:r>
              <a:rPr lang="en-US" dirty="0" smtClean="0"/>
              <a:t>x=y</a:t>
            </a:r>
            <a:br>
              <a:rPr lang="en-US" dirty="0" smtClean="0"/>
            </a:br>
            <a:r>
              <a:rPr lang="en-US" dirty="0" err="1" smtClean="0"/>
              <a:t>x</a:t>
            </a:r>
            <a:r>
              <a:rPr lang="en-US" dirty="0" err="1" smtClean="0">
                <a:sym typeface="Symbol"/>
              </a:rPr>
              <a:t>y</a:t>
            </a:r>
            <a:r>
              <a:rPr lang="en-US" dirty="0" smtClean="0">
                <a:sym typeface="Symbol"/>
              </a:rPr>
              <a:t/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x=f(y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,...,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where </a:t>
            </a:r>
            <a:r>
              <a:rPr lang="en-US" dirty="0" err="1" smtClean="0">
                <a:sym typeface="Symbol"/>
              </a:rPr>
              <a:t>x,y</a:t>
            </a:r>
            <a:r>
              <a:rPr lang="en-US" dirty="0" smtClean="0">
                <a:sym typeface="Symbol"/>
              </a:rPr>
              <a:t>,</a:t>
            </a:r>
            <a:r>
              <a:rPr lang="en-US" dirty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are free variables.</a:t>
            </a:r>
          </a:p>
        </p:txBody>
      </p:sp>
    </p:spTree>
    <p:extLst>
      <p:ext uri="{BB962C8B-B14F-4D97-AF65-F5344CB8AC3E}">
        <p14:creationId xmlns:p14="http://schemas.microsoft.com/office/powerpoint/2010/main" val="320729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</a:t>
            </a:r>
            <a:r>
              <a:rPr lang="en-US" dirty="0" err="1" smtClean="0"/>
              <a:t>satisfiability</a:t>
            </a:r>
            <a:r>
              <a:rPr lang="en-US" dirty="0" smtClean="0"/>
              <a:t> of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5840"/>
            <a:ext cx="8229600" cy="4655172"/>
          </a:xfrm>
        </p:spPr>
        <p:txBody>
          <a:bodyPr/>
          <a:lstStyle/>
          <a:p>
            <a:pPr marL="0" lvl="1" indent="0">
              <a:buNone/>
            </a:pPr>
            <a:r>
              <a:rPr lang="en-US" dirty="0" smtClean="0"/>
              <a:t>Conjunction of 	x=y,   </a:t>
            </a:r>
            <a:r>
              <a:rPr lang="en-US" dirty="0" err="1" smtClean="0"/>
              <a:t>x</a:t>
            </a:r>
            <a:r>
              <a:rPr lang="en-US" dirty="0" err="1">
                <a:sym typeface="Symbol"/>
              </a:rPr>
              <a:t></a:t>
            </a:r>
            <a:r>
              <a:rPr lang="en-US" dirty="0" err="1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,  x=f(y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>
                <a:sym typeface="Symbol"/>
              </a:rPr>
              <a:t>,...,</a:t>
            </a:r>
            <a:r>
              <a:rPr lang="en-US" dirty="0" err="1">
                <a:sym typeface="Symbol"/>
              </a:rPr>
              <a:t>y</a:t>
            </a:r>
            <a:r>
              <a:rPr lang="en-US" baseline="-25000" dirty="0" err="1">
                <a:sym typeface="Symbol"/>
              </a:rPr>
              <a:t>n</a:t>
            </a:r>
            <a:r>
              <a:rPr lang="en-US" dirty="0">
                <a:sym typeface="Symbol"/>
              </a:rPr>
              <a:t>)</a:t>
            </a:r>
          </a:p>
          <a:p>
            <a:pPr marL="0" indent="0">
              <a:buNone/>
            </a:pPr>
            <a:r>
              <a:rPr lang="en-US" sz="2800" dirty="0"/>
              <a:t>r</a:t>
            </a:r>
            <a:r>
              <a:rPr lang="en-US" sz="2800" dirty="0" smtClean="0"/>
              <a:t>elevant terms T are variables and </a:t>
            </a:r>
            <a:r>
              <a:rPr lang="en-US" sz="2800" dirty="0">
                <a:sym typeface="Symbol"/>
              </a:rPr>
              <a:t>f(y</a:t>
            </a:r>
            <a:r>
              <a:rPr lang="en-US" sz="2800" baseline="-25000" dirty="0">
                <a:sym typeface="Symbol"/>
              </a:rPr>
              <a:t>1</a:t>
            </a:r>
            <a:r>
              <a:rPr lang="en-US" sz="2800" dirty="0">
                <a:sym typeface="Symbol"/>
              </a:rPr>
              <a:t>,...,</a:t>
            </a:r>
            <a:r>
              <a:rPr lang="en-US" sz="2800" dirty="0" err="1">
                <a:sym typeface="Symbol"/>
              </a:rPr>
              <a:t>y</a:t>
            </a:r>
            <a:r>
              <a:rPr lang="en-US" sz="2800" baseline="-25000" dirty="0" err="1">
                <a:sym typeface="Symbol"/>
              </a:rPr>
              <a:t>n</a:t>
            </a:r>
            <a:r>
              <a:rPr lang="en-US" sz="2800" dirty="0" smtClean="0">
                <a:sym typeface="Symbol"/>
              </a:rPr>
              <a:t>).</a:t>
            </a:r>
          </a:p>
          <a:p>
            <a:pPr marL="0" indent="0">
              <a:buNone/>
            </a:pPr>
            <a:r>
              <a:rPr lang="en-US" sz="2800" dirty="0" smtClean="0">
                <a:sym typeface="Symbol"/>
              </a:rPr>
              <a:t>|T| is finite (at most 2n for n conjuncts)</a:t>
            </a:r>
          </a:p>
          <a:p>
            <a:pPr marL="0" indent="0">
              <a:buNone/>
            </a:pPr>
            <a:r>
              <a:rPr lang="en-US" sz="2800" dirty="0" smtClean="0">
                <a:sym typeface="Symbol"/>
              </a:rPr>
              <a:t>Let r</a:t>
            </a:r>
            <a:r>
              <a:rPr lang="en-US" sz="2800" baseline="-25000" dirty="0" smtClean="0">
                <a:sym typeface="Symbol"/>
              </a:rPr>
              <a:t>0 </a:t>
            </a:r>
            <a:r>
              <a:rPr lang="en-US" sz="2800" dirty="0" smtClean="0">
                <a:sym typeface="Symbol"/>
              </a:rPr>
              <a:t>= {(t</a:t>
            </a:r>
            <a:r>
              <a:rPr lang="en-US" sz="2800" baseline="-25000" dirty="0" smtClean="0">
                <a:sym typeface="Symbol"/>
              </a:rPr>
              <a:t>1</a:t>
            </a:r>
            <a:r>
              <a:rPr lang="en-US" sz="2800" dirty="0" smtClean="0">
                <a:sym typeface="Symbol"/>
              </a:rPr>
              <a:t>,t</a:t>
            </a:r>
            <a:r>
              <a:rPr lang="en-US" sz="2800" baseline="-25000" dirty="0" smtClean="0">
                <a:sym typeface="Symbol"/>
              </a:rPr>
              <a:t>2</a:t>
            </a:r>
            <a:r>
              <a:rPr lang="en-US" sz="2800" dirty="0" smtClean="0">
                <a:sym typeface="Symbol"/>
              </a:rPr>
              <a:t>) | (t</a:t>
            </a:r>
            <a:r>
              <a:rPr lang="en-US" sz="2800" baseline="-25000" dirty="0" smtClean="0">
                <a:sym typeface="Symbol"/>
              </a:rPr>
              <a:t>1</a:t>
            </a:r>
            <a:r>
              <a:rPr lang="en-US" sz="2800" dirty="0" smtClean="0">
                <a:sym typeface="Symbol"/>
              </a:rPr>
              <a:t>=t</a:t>
            </a:r>
            <a:r>
              <a:rPr lang="en-US" sz="2800" baseline="-25000" dirty="0" smtClean="0">
                <a:sym typeface="Symbol"/>
              </a:rPr>
              <a:t>2</a:t>
            </a:r>
            <a:r>
              <a:rPr lang="en-US" sz="2800" dirty="0" smtClean="0">
                <a:sym typeface="Symbol"/>
              </a:rPr>
              <a:t>) is an input conjunct}</a:t>
            </a:r>
          </a:p>
          <a:p>
            <a:pPr marL="0" indent="0">
              <a:buNone/>
            </a:pPr>
            <a:r>
              <a:rPr lang="en-US" sz="2800" dirty="0" smtClean="0">
                <a:sym typeface="Symbol"/>
              </a:rPr>
              <a:t>Closure: add elements to satisfy</a:t>
            </a:r>
          </a:p>
          <a:p>
            <a:pPr lvl="1"/>
            <a:r>
              <a:rPr lang="en-US" dirty="0" smtClean="0">
                <a:sym typeface="Symbol"/>
              </a:rPr>
              <a:t>reflexivity, symmetry, transitivity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(preserves that r</a:t>
            </a:r>
            <a:r>
              <a:rPr lang="en-US" baseline="-25000" dirty="0" smtClean="0">
                <a:sym typeface="Symbol"/>
              </a:rPr>
              <a:t>0 </a:t>
            </a:r>
            <a:r>
              <a:rPr lang="en-US" dirty="0" smtClean="0">
                <a:sym typeface="Symbol"/>
              </a:rPr>
              <a:t> T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</a:t>
            </a:r>
            <a:endParaRPr lang="en-US" baseline="30000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congruence on elements of T: if arguments are related, so should the result</a:t>
            </a:r>
          </a:p>
          <a:p>
            <a:r>
              <a:rPr lang="en-US" sz="2800" dirty="0" smtClean="0">
                <a:sym typeface="Symbol"/>
              </a:rPr>
              <a:t>Iterate until </a:t>
            </a:r>
            <a:r>
              <a:rPr lang="en-US" sz="2800" dirty="0" err="1" smtClean="0">
                <a:sym typeface="Symbol"/>
              </a:rPr>
              <a:t>fixpoint</a:t>
            </a:r>
            <a:r>
              <a:rPr lang="en-US" sz="2800" dirty="0" smtClean="0">
                <a:sym typeface="Symbol"/>
              </a:rPr>
              <a:t> (monotonic operator)</a:t>
            </a:r>
            <a:endParaRPr lang="en-US" sz="2800" dirty="0">
              <a:sym typeface="Symbol"/>
            </a:endParaRPr>
          </a:p>
          <a:p>
            <a:pPr marL="0" indent="0">
              <a:buNone/>
            </a:pPr>
            <a:r>
              <a:rPr lang="en-US" sz="2800" dirty="0" smtClean="0">
                <a:sym typeface="Symbol"/>
              </a:rPr>
              <a:t>=&gt; least congruence</a:t>
            </a:r>
            <a:r>
              <a:rPr lang="en-US" sz="2800" dirty="0">
                <a:sym typeface="Symbol"/>
              </a:rPr>
              <a:t> T</a:t>
            </a:r>
            <a:r>
              <a:rPr lang="en-US" sz="2800" baseline="30000" dirty="0">
                <a:sym typeface="Symbol"/>
              </a:rPr>
              <a:t>2</a:t>
            </a:r>
            <a:r>
              <a:rPr lang="en-US" sz="2800" dirty="0" smtClean="0">
                <a:sym typeface="Symbol"/>
              </a:rPr>
              <a:t> containing r</a:t>
            </a:r>
            <a:r>
              <a:rPr lang="en-US" sz="2800" baseline="-25000" dirty="0" smtClean="0">
                <a:sym typeface="Symbol"/>
              </a:rPr>
              <a:t>0      </a:t>
            </a:r>
            <a:r>
              <a:rPr lang="en-US" sz="2800" dirty="0" smtClean="0">
                <a:sym typeface="Symbol"/>
              </a:rPr>
              <a:t> : CC(r</a:t>
            </a:r>
            <a:r>
              <a:rPr lang="en-US" sz="2800" baseline="-25000" dirty="0" smtClean="0">
                <a:sym typeface="Symbol"/>
              </a:rPr>
              <a:t>0</a:t>
            </a:r>
            <a:r>
              <a:rPr lang="en-US" sz="2800" dirty="0" smtClean="0">
                <a:sym typeface="Symbo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1985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Satisfiability</a:t>
            </a:r>
            <a:r>
              <a:rPr lang="en-US" dirty="0" smtClean="0"/>
              <a:t> for Function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312"/>
            <a:ext cx="8229600" cy="4655172"/>
          </a:xfrm>
        </p:spPr>
        <p:txBody>
          <a:bodyPr/>
          <a:lstStyle/>
          <a:p>
            <a:r>
              <a:rPr lang="en-US" dirty="0" smtClean="0"/>
              <a:t>If </a:t>
            </a:r>
            <a:r>
              <a:rPr lang="en-US" dirty="0" err="1"/>
              <a:t>x</a:t>
            </a:r>
            <a:r>
              <a:rPr lang="en-US" dirty="0" err="1">
                <a:sym typeface="Symbol"/>
              </a:rPr>
              <a:t></a:t>
            </a:r>
            <a:r>
              <a:rPr lang="en-US" dirty="0" err="1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 appears but (</a:t>
            </a:r>
            <a:r>
              <a:rPr lang="en-US" dirty="0" err="1" smtClean="0">
                <a:sym typeface="Symbol"/>
              </a:rPr>
              <a:t>x,y</a:t>
            </a:r>
            <a:r>
              <a:rPr lang="en-US" dirty="0" smtClean="0">
                <a:sym typeface="Symbol"/>
              </a:rPr>
              <a:t>) in CC(r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), then we have contradiction, since (x=y) is a consequence of equalities. Assume not.</a:t>
            </a:r>
            <a:endParaRPr lang="en-US" dirty="0" smtClean="0"/>
          </a:p>
          <a:p>
            <a:r>
              <a:rPr lang="en-US" dirty="0" smtClean="0"/>
              <a:t>Let the domain be the equivalence classes of </a:t>
            </a:r>
            <a:r>
              <a:rPr lang="en-US" dirty="0">
                <a:sym typeface="Symbol"/>
              </a:rPr>
              <a:t>CC(r</a:t>
            </a:r>
            <a:r>
              <a:rPr lang="en-US" baseline="-25000" dirty="0">
                <a:sym typeface="Symbol"/>
              </a:rPr>
              <a:t>0</a:t>
            </a:r>
            <a:r>
              <a:rPr lang="en-US" dirty="0" smtClean="0">
                <a:sym typeface="Symbol"/>
              </a:rPr>
              <a:t>), union any extra disjoint set</a:t>
            </a:r>
          </a:p>
          <a:p>
            <a:r>
              <a:rPr lang="en-US" dirty="0" smtClean="0">
                <a:sym typeface="Symbol"/>
              </a:rPr>
              <a:t>Define interpretation of variable x to be [x]</a:t>
            </a:r>
          </a:p>
          <a:p>
            <a:r>
              <a:rPr lang="en-US" dirty="0" smtClean="0">
                <a:sym typeface="Symbol"/>
              </a:rPr>
              <a:t>If f(x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,...,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-25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 is in T (in the formula), define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f([x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],...,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-25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]) = [f(x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>
                <a:sym typeface="Symbol"/>
              </a:rPr>
              <a:t>,...,</a:t>
            </a:r>
            <a:r>
              <a:rPr lang="en-US" dirty="0" err="1">
                <a:sym typeface="Symbol"/>
              </a:rPr>
              <a:t>x</a:t>
            </a:r>
            <a:r>
              <a:rPr lang="en-US" baseline="-25000" dirty="0" err="1">
                <a:sym typeface="Symbol"/>
              </a:rPr>
              <a:t>n</a:t>
            </a:r>
            <a:r>
              <a:rPr lang="en-US" dirty="0" smtClean="0">
                <a:sym typeface="Symbol"/>
              </a:rPr>
              <a:t>)]</a:t>
            </a:r>
          </a:p>
          <a:p>
            <a:r>
              <a:rPr lang="en-US" dirty="0" smtClean="0">
                <a:sym typeface="Symbol"/>
              </a:rPr>
              <a:t>otherwise, define it arbitrarily</a:t>
            </a:r>
          </a:p>
          <a:p>
            <a:r>
              <a:rPr lang="en-US" dirty="0" smtClean="0">
                <a:sym typeface="Symbol"/>
              </a:rPr>
              <a:t>This interpretation satisfies the formula</a:t>
            </a:r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70454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algebras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Checking </a:t>
            </a:r>
            <a:r>
              <a:rPr lang="en-US" dirty="0" err="1"/>
              <a:t>satisfiability</a:t>
            </a:r>
            <a:r>
              <a:rPr lang="en-US" dirty="0"/>
              <a:t>, </a:t>
            </a:r>
            <a:r>
              <a:rPr lang="en-US" dirty="0" smtClean="0"/>
              <a:t>find interpretation for variables, which range over ground terms</a:t>
            </a:r>
          </a:p>
          <a:p>
            <a:pPr marL="0" indent="0">
              <a:buNone/>
            </a:pPr>
            <a:r>
              <a:rPr lang="en-US" dirty="0" smtClean="0"/>
              <a:t>Node(Node(</a:t>
            </a:r>
            <a:r>
              <a:rPr lang="en-US" dirty="0" err="1" smtClean="0"/>
              <a:t>x,y</a:t>
            </a:r>
            <a:r>
              <a:rPr lang="en-US" dirty="0" smtClean="0"/>
              <a:t>),z) = Node(</a:t>
            </a:r>
            <a:r>
              <a:rPr lang="en-US" dirty="0" err="1" smtClean="0"/>
              <a:t>u,Node</a:t>
            </a:r>
            <a:r>
              <a:rPr lang="en-US" dirty="0" smtClean="0"/>
              <a:t>(</a:t>
            </a:r>
            <a:r>
              <a:rPr lang="en-US" dirty="0" err="1" smtClean="0"/>
              <a:t>p,q</a:t>
            </a:r>
            <a:r>
              <a:rPr lang="en-US" dirty="0" smtClean="0"/>
              <a:t>))</a:t>
            </a:r>
          </a:p>
          <a:p>
            <a:pPr marL="0" indent="0">
              <a:buNone/>
            </a:pPr>
            <a:r>
              <a:rPr lang="en-US" dirty="0" smtClean="0"/>
              <a:t>holds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Node(</a:t>
            </a:r>
            <a:r>
              <a:rPr lang="en-US" dirty="0" err="1" smtClean="0"/>
              <a:t>x,y</a:t>
            </a:r>
            <a:r>
              <a:rPr lang="en-US" dirty="0" smtClean="0"/>
              <a:t>) = u</a:t>
            </a:r>
            <a:br>
              <a:rPr lang="en-US" dirty="0" smtClean="0"/>
            </a:br>
            <a:r>
              <a:rPr lang="en-US" dirty="0" smtClean="0"/>
              <a:t>    z = Node(</a:t>
            </a:r>
            <a:r>
              <a:rPr lang="en-US" dirty="0" err="1" smtClean="0"/>
              <a:t>p,q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Technique: unification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45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Satisfiability</a:t>
            </a:r>
            <a:r>
              <a:rPr lang="en-US" dirty="0" smtClean="0"/>
              <a:t> for term algebras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dirty="0"/>
              <a:t>Conjunction of 	x=y,   </a:t>
            </a:r>
            <a:r>
              <a:rPr lang="en-US" sz="2400" dirty="0" err="1"/>
              <a:t>x</a:t>
            </a:r>
            <a:r>
              <a:rPr lang="en-US" sz="2400" dirty="0" err="1">
                <a:sym typeface="Symbol"/>
              </a:rPr>
              <a:t>y</a:t>
            </a:r>
            <a:r>
              <a:rPr lang="en-US" sz="2400" dirty="0">
                <a:sym typeface="Symbol"/>
              </a:rPr>
              <a:t>,  x=f(y</a:t>
            </a:r>
            <a:r>
              <a:rPr lang="en-US" sz="2400" baseline="-25000" dirty="0">
                <a:sym typeface="Symbol"/>
              </a:rPr>
              <a:t>1</a:t>
            </a:r>
            <a:r>
              <a:rPr lang="en-US" sz="2400" dirty="0">
                <a:sym typeface="Symbol"/>
              </a:rPr>
              <a:t>,...,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)  where this time f is a constructor (with 0 or more </a:t>
            </a:r>
            <a:r>
              <a:rPr lang="en-US" sz="2400" dirty="0" err="1" smtClean="0">
                <a:sym typeface="Symbol"/>
              </a:rPr>
              <a:t>args</a:t>
            </a:r>
            <a:r>
              <a:rPr lang="en-US" sz="2400" dirty="0" smtClean="0">
                <a:sym typeface="Symbol"/>
              </a:rPr>
              <a:t>)</a:t>
            </a:r>
          </a:p>
          <a:p>
            <a:pPr marL="342900" lvl="1" indent="-342900">
              <a:buFontTx/>
              <a:buChar char="•"/>
            </a:pPr>
            <a:r>
              <a:rPr lang="en-US" sz="2400" dirty="0" smtClean="0">
                <a:sym typeface="Symbol"/>
              </a:rPr>
              <a:t>Bidirectional closure   f(x)=f(y) </a:t>
            </a:r>
            <a:r>
              <a:rPr lang="en-US" sz="2400" dirty="0" err="1" smtClean="0">
                <a:sym typeface="Symbol"/>
              </a:rPr>
              <a:t>iff</a:t>
            </a:r>
            <a:r>
              <a:rPr lang="en-US" sz="2400" dirty="0" smtClean="0">
                <a:sym typeface="Symbol"/>
              </a:rPr>
              <a:t> x=y</a:t>
            </a:r>
          </a:p>
          <a:p>
            <a:pPr marL="342900" lvl="1" indent="-342900">
              <a:buFontTx/>
              <a:buChar char="•"/>
            </a:pPr>
            <a:r>
              <a:rPr lang="en-US" sz="2400" dirty="0" smtClean="0">
                <a:sym typeface="Symbol"/>
              </a:rPr>
              <a:t>Let T be the terms appearing in input</a:t>
            </a:r>
          </a:p>
          <a:p>
            <a:pPr marL="342900" lvl="1" indent="-342900">
              <a:buFontTx/>
              <a:buChar char="•"/>
            </a:pPr>
            <a:r>
              <a:rPr lang="en-US" sz="2400" dirty="0" smtClean="0">
                <a:sym typeface="Symbol"/>
              </a:rPr>
              <a:t>Find most-general unifier U for positive ones</a:t>
            </a:r>
          </a:p>
          <a:p>
            <a:pPr marL="342900" lvl="1" indent="-342900">
              <a:buFontTx/>
              <a:buChar char="•"/>
            </a:pPr>
            <a:r>
              <a:rPr lang="en-US" sz="2400" dirty="0" smtClean="0">
                <a:sym typeface="Symbol"/>
              </a:rPr>
              <a:t>Check whether for each </a:t>
            </a:r>
            <a:r>
              <a:rPr lang="en-US" sz="2400" dirty="0" err="1"/>
              <a:t>x</a:t>
            </a:r>
            <a:r>
              <a:rPr lang="en-US" sz="2400" dirty="0" err="1">
                <a:sym typeface="Symbol"/>
              </a:rPr>
              <a:t></a:t>
            </a:r>
            <a:r>
              <a:rPr lang="en-US" sz="2400" dirty="0" err="1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, we have U(x)=U(y) (identical substitution). If yes, contradiction</a:t>
            </a:r>
          </a:p>
          <a:p>
            <a:pPr marL="342900" lvl="1" indent="-342900">
              <a:buFontTx/>
              <a:buChar char="•"/>
            </a:pPr>
            <a:r>
              <a:rPr lang="en-US" sz="2400" dirty="0" smtClean="0">
                <a:sym typeface="Symbol"/>
              </a:rPr>
              <a:t>Otherwise, we can pick the variables so that </a:t>
            </a:r>
            <a:r>
              <a:rPr lang="en-US" sz="2400" dirty="0" err="1" smtClean="0">
                <a:sym typeface="Symbol"/>
              </a:rPr>
              <a:t>disequality</a:t>
            </a:r>
            <a:r>
              <a:rPr lang="en-US" sz="2400" dirty="0" smtClean="0">
                <a:sym typeface="Symbol"/>
              </a:rPr>
              <a:t> does hold, by </a:t>
            </a:r>
            <a:r>
              <a:rPr lang="en-US" sz="2400" b="1" i="1" dirty="0" smtClean="0">
                <a:sym typeface="Symbol"/>
              </a:rPr>
              <a:t>Independence of </a:t>
            </a:r>
            <a:r>
              <a:rPr lang="en-US" sz="2400" b="1" i="1" dirty="0" err="1" smtClean="0">
                <a:sym typeface="Symbol"/>
              </a:rPr>
              <a:t>disequations</a:t>
            </a:r>
            <a:r>
              <a:rPr lang="en-US" sz="2400" b="1" i="1" dirty="0" smtClean="0">
                <a:sym typeface="Symbol"/>
              </a:rPr>
              <a:t> lemma</a:t>
            </a:r>
            <a:r>
              <a:rPr lang="en-US" sz="2400" i="1" dirty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(see </a:t>
            </a:r>
            <a:r>
              <a:rPr lang="en-US" sz="2400" b="1" dirty="0"/>
              <a:t>Lemma </a:t>
            </a:r>
            <a:r>
              <a:rPr lang="en-US" sz="2400" b="1" dirty="0" smtClean="0"/>
              <a:t>2 in</a:t>
            </a:r>
            <a:r>
              <a:rPr lang="en-US" sz="2400" i="1" dirty="0" smtClean="0">
                <a:sym typeface="Symbol"/>
              </a:rPr>
              <a:t> </a:t>
            </a:r>
            <a:r>
              <a:rPr lang="en-US" sz="2400" b="1" dirty="0">
                <a:hlinkClick r:id="rId2"/>
              </a:rPr>
              <a:t>Decision Procedures for Algebraic Data Types with </a:t>
            </a:r>
            <a:r>
              <a:rPr lang="en-US" sz="2400" b="1" dirty="0" smtClean="0">
                <a:hlinkClick r:id="rId2"/>
              </a:rPr>
              <a:t>Abstractions</a:t>
            </a:r>
            <a:r>
              <a:rPr lang="en-US" sz="2400" b="1" dirty="0" smtClean="0"/>
              <a:t> , POPL'10)</a:t>
            </a:r>
            <a:endParaRPr lang="en-US" sz="2400" b="1" i="1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42151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6231</TotalTime>
  <Words>142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Symbol</vt:lpstr>
      <vt:lpstr>Default Design</vt:lpstr>
      <vt:lpstr>Un-interpreted function symbols</vt:lpstr>
      <vt:lpstr>Check satisfiability of </vt:lpstr>
      <vt:lpstr>Satisfiability for Function Symbols</vt:lpstr>
      <vt:lpstr>Term algebras</vt:lpstr>
      <vt:lpstr>Satisfiability for term algebras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Relational Analysis of Algebraic Datatypes</dc:title>
  <dc:creator>MIT</dc:creator>
  <cp:lastModifiedBy>kuncak</cp:lastModifiedBy>
  <cp:revision>1573</cp:revision>
  <dcterms:created xsi:type="dcterms:W3CDTF">2005-06-07T20:03:32Z</dcterms:created>
  <dcterms:modified xsi:type="dcterms:W3CDTF">2012-05-22T15:03:15Z</dcterms:modified>
</cp:coreProperties>
</file>