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071" autoAdjust="0"/>
  </p:normalViewPr>
  <p:slideViewPr>
    <p:cSldViewPr snapToGrid="0" showGuides="1">
      <p:cViewPr varScale="1">
        <p:scale>
          <a:sx n="51" d="100"/>
          <a:sy n="51" d="100"/>
        </p:scale>
        <p:origin x="-15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5-22T14:54:01.3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17083 11775 1806,'0'0'4128,"-8"8"258,8-8 0,-1 20-1677,1-20-645,0 20-645,0-6-258,3 13-129,-3-1-387,5 14 258,-4 2-516,1 12 129,-2 1-129,0 14 0,0 1-129,-3 5 0,0 1 0,1 0 0,0-5-129,-1-2 0,3-8 0,0-8-129,0-9 0,2-12-258,1-2-258,-2-14-258,6 5-1290,-7-21-2322,0 0-258,0 0-387,0 0-129</inkml:trace>
  <inkml:trace contextRef="#ctx0" brushRef="#br0" timeOffset="436.0249">17178 12218 6837,'0'0'4644,"0"0"-129,0 0-129,0 0-2580,0 0-516,7-6-387,4 6-258,-1 0-129,7 0-258,1 0 129,7 0-129,0 0 0,0-1-129,1 1 0,0 0-129,0 0 0,-7 0-129,3-1-258,-8-4-387,1 6-903,-15-1-2838,11 0-129,-11 0-258,0 0-258</inkml:trace>
  <inkml:trace contextRef="#ctx0" brushRef="#br0" timeOffset="840.048">17200 12400 4902,'-12'14'4644,"12"-14"-387,0 0 0,-9 3-2451,9-3-516,0 0-258,0 0-516,0 0 129,-4 15-129,4-15 0,0 0 129,0 0-129,10 15 0,-10-15 0,19 5-129,-7-5 0,10 2 0,0-2-129,5 0-129,-1 0 129,3 0-129,-2 0 0,-1 0-129,-5 0 0,-3 0 0,-5 0 129,-4 0-129,-9 0 0,8 0-129,-8 0 0,0 0-387,6 7-774,-6-7-3354,0 0-129,0 0-387,0 0-129</inkml:trace>
  <inkml:trace contextRef="#ctx0" brushRef="#br0" timeOffset="2780.159">18709 12115 3483,'-7'-5'5031,"7"5"-129,0 0-258,-11 13-1806,-1-9-645,4 21-903,-9 0-645,3 10-129,-10 5-387,0 8 129,-5-1-129,-1 5 0,0-3 0,-4-4 0,6-6 0,0-6-258,7-7 0,1-10-516,11-1-774,-4-15-2967,13 0-129,-3-17-516,3-4-387</inkml:trace>
  <inkml:trace contextRef="#ctx0" brushRef="#br0" timeOffset="3036.1736">18404 12175 7482,'0'-15'4773,"0"2"0,0 13-387,0 0-2709,7 13-645,5 6-129,4 8-387,6 7-129,2 6-129,5 5 129,1 1-258,0-2 129,0-2-258,-1-2 129,-5-8-129,-3-8-129,-1 0-129,-5-13-387,6 5-516,-11-16-2967,7 0-387,-4-7-645,4-5-258</inkml:trace>
  <inkml:trace contextRef="#ctx0" brushRef="#br0" timeOffset="3253.1861">18913 12264 8643,'18'-11'4902,"-4"10"-387,0-6-129,8 7-3741,0-9 129,7 5-516,0 1-258,3-3-258,-1 3-387,-4-10-1548,-3 10-2064,-3-1-516,-7 4 0,-6-2-516</inkml:trace>
  <inkml:trace contextRef="#ctx0" brushRef="#br0" timeOffset="3464.1981">18984 12403 4773,'-25'44'5160,"20"-32"-516,8-1 0,8-11-2451,12 7-903,0-7-387,10 4-387,-1-4-258,2 0-387,4 0-258,-7-6-1161,0 1-2838,-1-5-258,-5-1-258,-3-8-387</inkml:trace>
  <inkml:trace contextRef="#ctx0" brushRef="#br0" timeOffset="3884.2222">19458 12138 6837,'7'31'4902,"-7"-9"-387,0 5-258,3 6-3354,1-6 0,7 0-387,5-4-258,2-1-129,5-11 0,2-4 0,5-8 0,4-12-129,-3-7 0,2-1 0,-1-10 129,-3 2 0,-2 0-129,-6 1 129,-6 8 0,-3 6 129,-12 14 129,13-8-258,-13 15 129,0 15 0,-2 11 0,-2 11 0,-4 9 0,-3 6 0,-3 4 0,0 6 0,-3-7 0,1 1-129,1-8-129,0-9-129,4-2-516,-3-21-2709,9 3-1419,-2-15-387,7-11-129,-14 9-387</inkml:trace>
  <inkml:trace contextRef="#ctx0" brushRef="#br0" timeOffset="4396.2514">18373 11848 3225,'-67'42'5031,"33"-14"-258,-1 7-258,6 14-1806,-5-3-903,14 23-387,0-1-645,9 13 0,9 3-258,9 4-258,13-4-129,10-7-258,12-2-387,6-21-2193,17-5-1677,5-14-258,11-9-516,3-14-258</inkml:trace>
  <inkml:trace contextRef="#ctx0" brushRef="#br0" timeOffset="4809.2751">20258 11890 8514,'31'-2'5418,"-10"18"-645,-4 8-129,5 16-3999,-2 4-258,6 18 258,-4 4-516,-1 7 0,-2 3-129,-8 3 0,-3-1 0,-7-6 129,-2-5-129,-10-7-129,-4-10 0,-7-13-129,2-2-774,-8-26-3354,4-7-516,2-10-129,8-14-387</inkml:trace>
  <inkml:trace contextRef="#ctx0" brushRef="#br0" timeOffset="5200.2974">20619 12029 8514,'14'21'5031,"-3"6"-129,-2 6-387,3 11-3999,4 0 0,4 11-129,1-2 0,1-2-258,0-5-129,3-1 0,-2-11 0,1-10 129,-3-6-258,0-5 129,-2-9 0,2-4 0,-2-17 0,-3-5 0,0-11 129,-2-15-129,-4-1 0,-1-8 0,0-1 129,-2 4-129,-1 5 129,-2 4-129,0 15-129,-2 7-258,-2 23-774,6-15-3354,-6 15-387,14-5-129,-2 5-516</inkml:trace>
  <inkml:trace contextRef="#ctx0" brushRef="#br0" timeOffset="5536.3166">21530 11794 5031,'-7'2'5160,"0"10"-258,-1 11-645,-8-2-2709,6 19 129,-12 0-774,7 15 0,-8 5-129,4 14-258,-2 3-258,5 4 0,1 1-129,8 0 0,3-4-129,4-7 129,3-11-129,6-10-129,5-9-129,-1-16-387,11-5-4257,-7-16 129,1-4-645,-2-16-129</inkml:trace>
  <inkml:trace contextRef="#ctx0" brushRef="#br0" timeOffset="6024.3446">21924 12222 6837,'3'28'4902,"-7"-3"-387,-8 6-258,0 12-3354,-9-4 129,1 10-516,-6-4 0,4 0 0,-1-6-129,6-2 0,-2-9-258,5-6-774,8 2-1290,6-24-2580,-9 5-387,7-10-516,2-12 129</inkml:trace>
  <inkml:trace contextRef="#ctx0" brushRef="#br0" timeOffset="6256.3578">21700 12259 8901,'-1'16'5289,"4"8"-129,0-4-387,12 15-3483,-6-8-516,7 7 0,-1 0-387,4 1-129,-2-1 0,7 0-129,-3-6-129,0-3-129,2-3-516,-6-16-903,4 7-3483,-4-13-129,0-7-258,0-11-516</inkml:trace>
  <inkml:trace contextRef="#ctx0" brushRef="#br0" timeOffset="6716.3841">22249 12280 8514,'10'1'5031,"1"-1"0,7 0-1290,-3-7-2580,12 3-258,-2-9-258,6 3-258,0 0-129,1-3-258,-5 3-129,-4 0-387,4 10-1548,-16-1-2451,0 1-516,-11 0-129,-7 9-387</inkml:trace>
  <inkml:trace contextRef="#ctx0" brushRef="#br0" timeOffset="6941.397">22254 12404 6837,'0'13'5160,"14"8"-129,1-16-516,7 7-3096,0-8-387,6 4-258,-1-7-258,1 3-258,1-4-258,-2 0-387,-1 0-1032,-5-4-3225,1-5-258,-5-4-258,3-2-387</inkml:trace>
  <inkml:trace contextRef="#ctx0" brushRef="#br0" timeOffset="7596.4345">22822 12055 5676,'30'-8'5031,"-6"2"-387,2-3-129,9 6-3354,-4-5-258,4 5-129,-3-4-387,2 6-129,-6-2 0,-1 3 0,-6 1 0,-4 8-129,-5 1-129,-4 3 129,-4 3-129,-4 7 0,-5 1 0,-6 4 0,-5 3 0,-3 4 0,-7 4 0,-2-1 258,-5 3-258,3-3 129,-1-2 0,4-2 129,4-7-129,8 0 129,6-8 0,7 0 129,4-9-258,12 4 129,5-4 0,7 0-129,5-4 0,1 2 0,1-4-258,0-2 0,1 1-258,-10-3-516,7 2-2838,-16-5-1290,0-3-129,-8-8-645</inkml:trace>
  <inkml:trace contextRef="#ctx0" brushRef="#br0" timeOffset="7837.4483">22893 12253 5547,'17'17'4773,"4"-12"129,6 0-516,9 6-2709,-7-10-645,9 7-516,-2-5-516,-2-3-774,0-4-3612,-4-7-258,-7 0-258,-4-3-258</inkml:trace>
  <inkml:trace contextRef="#ctx0" brushRef="#br0" timeOffset="8155.4665">23351 11843 7224,'35'9'5289,"-17"8"-129,1-1-258,7 17-3612,-6-4-129,6 17-387,-4 1-258,-2 8-258,-2 5-129,-5 3 0,-1 5-129,-7-2-129,-4-3 0,-1-1-258,-4-4-129,-10-13-258,7 3-903,-17-14-3096,14-7-258,-2-9-129,2-9-387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A6D1A1-3268-47F4-853A-0FB506A8E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97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1E91-9E94-4E52-B1E5-6D37551AE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58AC-B84F-4410-927F-250DADC1C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1F30-E769-4CFF-B315-66B04E9A6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A490-F0A4-421A-8EA8-7DA4F74FF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8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47DDE-2951-4A90-A4DF-19352CF4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8049-6EBD-44B2-9AB9-76FB0AAB2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90-698B-4BC2-A3E8-94645AE4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D931-A618-4A0A-8664-27B75563D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6F24-3952-4897-B430-E72A1A854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996C-E16D-4078-9D4A-ADDC11CCC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D1B2-897E-4CEE-AA3B-D13C79EC8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9D4E99B-89CE-4506-8717-E144003B1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Geometrically, a union of sets is not convex except in very special cases</a:t>
            </a:r>
          </a:p>
          <a:p>
            <a:pPr marL="0" indent="0">
              <a:buNone/>
            </a:pPr>
            <a:r>
              <a:rPr lang="en-US" sz="2800" dirty="0" smtClean="0"/>
              <a:t>Union of solutions = disjunction of formulas</a:t>
            </a:r>
          </a:p>
          <a:p>
            <a:r>
              <a:rPr lang="en-US" sz="2800" b="1" dirty="0" smtClean="0"/>
              <a:t>A </a:t>
            </a:r>
            <a:r>
              <a:rPr lang="en-US" sz="2800" b="1" i="1" dirty="0" smtClean="0"/>
              <a:t>convex theory </a:t>
            </a:r>
            <a:r>
              <a:rPr lang="en-US" sz="2800" b="1" dirty="0" smtClean="0"/>
              <a:t>implies a disjunction of equalities </a:t>
            </a:r>
            <a:r>
              <a:rPr lang="en-US" sz="2800" b="1" dirty="0" err="1" smtClean="0"/>
              <a:t>iff</a:t>
            </a:r>
            <a:r>
              <a:rPr lang="en-US" sz="2800" b="1" dirty="0" smtClean="0"/>
              <a:t> it implies one of the </a:t>
            </a:r>
            <a:r>
              <a:rPr lang="en-US" sz="2800" b="1" dirty="0" err="1" smtClean="0"/>
              <a:t>disjuncts</a:t>
            </a:r>
            <a:r>
              <a:rPr lang="en-US" sz="2800" b="1" dirty="0" smtClean="0"/>
              <a:t>.</a:t>
            </a:r>
          </a:p>
          <a:p>
            <a:r>
              <a:rPr lang="en-US" sz="2800" dirty="0"/>
              <a:t>Convex theories are theories that allow us to avoid guessing the </a:t>
            </a:r>
            <a:r>
              <a:rPr lang="en-US" sz="2800" dirty="0" smtClean="0"/>
              <a:t>arrangement</a:t>
            </a:r>
            <a:endParaRPr lang="en-US" sz="2800" dirty="0"/>
          </a:p>
          <a:p>
            <a:r>
              <a:rPr lang="en-US" sz="2800" dirty="0"/>
              <a:t>Idea: instead of just checking SAT/UNSAT, the decision procedure will derive all equalities that follow from the conjunction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97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Convex theories</a:t>
            </a:r>
          </a:p>
          <a:p>
            <a:pPr lvl="1"/>
            <a:r>
              <a:rPr lang="en-US" dirty="0"/>
              <a:t>linear arithmetic over rational numbers</a:t>
            </a:r>
          </a:p>
          <a:p>
            <a:pPr lvl="1"/>
            <a:r>
              <a:rPr lang="en-US" dirty="0"/>
              <a:t>quantifier-free </a:t>
            </a:r>
            <a:r>
              <a:rPr lang="en-US" dirty="0" err="1"/>
              <a:t>uninterpreted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quantifier-free term algebras</a:t>
            </a:r>
          </a:p>
          <a:p>
            <a:r>
              <a:rPr lang="en-US" dirty="0" smtClean="0"/>
              <a:t>Non-convex: integer linear arithmetic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y=1 /\ z=2 /\ 0 &lt; x /\ x &lt; 3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145920" y="4239000"/>
              <a:ext cx="2345400" cy="387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1520" y="4233240"/>
                <a:ext cx="2373840" cy="40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4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6331</TotalTime>
  <Words>91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Convex Theories</vt:lpstr>
      <vt:lpstr>Examples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Analysis of Algebraic Datatypes</dc:title>
  <dc:creator>MIT</dc:creator>
  <cp:lastModifiedBy>kuncak</cp:lastModifiedBy>
  <cp:revision>1537</cp:revision>
  <dcterms:created xsi:type="dcterms:W3CDTF">2005-06-07T20:03:32Z</dcterms:created>
  <dcterms:modified xsi:type="dcterms:W3CDTF">2012-05-22T16:42:46Z</dcterms:modified>
</cp:coreProperties>
</file>