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2"/>
  </p:notesMasterIdLst>
  <p:sldIdLst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96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978.90918" units="1/in"/>
          <inkml:channelProperty channel="Y" name="resolution" value="2978.66846" units="1/in"/>
          <inkml:channelProperty channel="F" name="resolution" value="INF" units="1/dev"/>
        </inkml:channelProperties>
      </inkml:inkSource>
      <inkml:timestamp xml:id="ts0" timeString="2010-01-19T09:33:59.57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1799 73 16,'0'0'12,"-9"2"0,9-2 0,0 0-1,0 0-1,0 0-1,-8 10-1,8-10-2,0 0-1,0 0-2,-1 9 0,1-9-1,0 0 0,0 0-1,5 9 1,-5-9 0,0 0 0,11 16-1,-11-16 1,9 14 0,-9-14 0,11 18 0,-11-18 0,12 19-1,-7-9 0,-5-10 1,13 16-2,-7-6 1,-6-10 0,13 20-1,-6-10 1,-1-1 0,-6-9 0,14 19 0,-6-8 1,0 0-1,-1 0 1,1-1-1,1 0 0,-1 2 0,0 1 0,1-4-1,-9-9 1,19 20-1,-9-9 1,2 0 0,1-2-1,1-1 1,-1-1-1,3 4 0,-2-1 1,2-1 0,-2-3-1,1 2 1,0 1-1,0 0 1,0-3 0,-1 0 0,0-2-1,0 5 1,2-1 0,-2-3 0,2 0 0,-1 1 0,0 0-1,2 0 1,-1-2-1,-2-2 1,1-1-1,0 5 0,0-2 0,0-1 1,2 0-1,-3-1 0,2 1 1,1 3-1,-1-1 0,0-3 1,-1-1-1,1 3 0,0-1 0,-1 1 0,0-2 2,-1-2-2,0 1 0,-2 3 0,1-2 0,-1-2 1,-2 0-1,2 0 0,-3 0 0,1 2 0,2-3 0,0 0 1,-1-1-2,1 3 1,-1 3 0,2-4 1,-2-2-1,1 2 0,-2-1 0,-1 2 0,2 0 0,-1-3 1,0-3-1,0 6-1,0 0 2,0-2 0,1 0-1,1-1 0,-2 0 0,2 3 0,1-1 1,-2-1-1,2-2 0,-1 3 0,0 0 0,1-1 1,-1 0-1,0-2 0,-1 0 0,-1 3-1,2-1 2,-3-2-1,1 1 0,-10 2-1,18-1 2,-9 1-1,0 0 0,-9 0 0,16-3 0,-16 3 0,14 0 0,-14 0 1,16-3-2,-16 3 1,13-5 0,-13 5 0,16-4 0,-16 4 1,16-9-1,-16 9-1,17-6 2,-17 6-1,14-6 0,-14 6 0,11-11 0,-11 11 0,10-6 0,-10 6 0,9-12 0,-9 12-1,11-8 1,-11 8 1,10-6-1,-10 6 0,8-14 0,-8 14-1,11-6 2,-11 6-1,8-12 0,-8 12 0,9-14 0,-9 14 0,10-6 0,-10 6 0,6-15 0,-6 15 0,0 0 0,8-10 1,-8 10-1,5-13 0,-5 13 0,6-11-1,-6 11 2,6-15-1,-6 15 0,6-14 0,-6 14 0,0 0 0,8-13 1,-8 13-1,4-14 0,-4 14 0,5-10 0,-5 10 0,3-15 0,-3 15 0,3-14 0,-3 14 0,0 0 0,6-11 0,-6 11 0,0 0 0,5-14 0,-5 14 1,5-10-1,-5 10 0,5-13 0,-5 13 0,0 0 0,8-16 1,-8 16-1,1-10 0,-1 10 1,3-11-1,-3 11 1,1-10-1,-1 10 0,2-10-1,-2 10 2,2-10-1,-2 10 0,1-10-1,-1 10 2,0 0-1,5-11 0,-5 11 1,3-11-1,-3 11 0,0 0 0,6-14 1,-6 14-1,1-13-1,-1 13 1,2-12 0,-2 12 0,1-13 0,-1 13 0,0 0-1,0 0 2,1-11-1,-1 11 1,0 0-1,0 0 0,0 0 0,2-10 1,-2 10-1,0 0 0,1-9 0,-1 9 0,0 0 0,0 0 1,0 0-1,0 0 0,0 0 0,0 0 1,2-9 0,-2 9-1,0 0 0,0 0 0,0 0 0,0 0 0,0 0 0,0 0 0,0 0-1,0 0 1,0-11 1,0 11-1,0 0 0,0 0 0,0 0 1,0 0-1,0 0 1,0 0-1,0 0 0,0 0 0,1-9 1,-1 9-1,0 0 0,0 0 0,0 0 0,0 0 1,0 0 0,0 0-1,0 0 1,0 0-1,0 0 1,0 0-1,-10 7 0,10-7 0,0 0-1,-9 8 1,9-8 1,-11 7-1,11-7-1,-10 8 2,10-8-1,0 0 0,0 0 1,-12 9-1,12-9-1,0 0 2,0 0-1,0 0-1,-13 11 2,13-11-2,0 0 1,-11 13 0,11-13 1,-9 8-2,9-8 1,-8 9 0,8-9 0,-9 11 1,9-11-1,-10 5 0,10-5-1,-10 13 1,10-13 1,-12 9-2,12-9 1,-12 12 0,12-12 0,-13 14 0,13-14 0,-13 10 0,13-10 0,-10 15 0,10-15 0,-11 11 0,11-11 0,-10 10 0,10-10 0,-9 13 0,9-13 0,-12 9 0,12-9 0,-10 12 0,10-12 0,-11 11 0,11-11 0,-11 7 0,11-7 0,-8 13 0,8-13 0,0 0 0,-10 10-1,10-10 1,0 0 0,0 0 0,0 0 0,0 0-1,-4 9 0,4-9 1,0 0 0,0 0-1,0 0 1,0 0-1,10-1 1,-10 1 1,0 0-1,10-7 0,-10 7 0,0 0 0,14-10 0,-14 10 1,10-9-1,-10 9 0,12-11-1,-12 11 2,16-16-1,-9 7 0,-7 9-1,14-21 1,-7 12 0,-7 9 0,12-19 1,-8 10-1,-4 9-1,10-10 2,-10 10-1,8-12 0,-8 12 0,8-14 0,-8 14 0,9-8 1,-9 8-1,8-16 0,-8 16-1,0 0 2,8-9-2,-8 9 2,0 0-2,4-9 1,-4 9 0,0 0 0,0 0 1,0 0-1,0 0 0,8-10 0,-8 10 0,0 0 1,0 0-1,0 0 0,6-9 0,-6 9 0,0 0 1,4-11-2,-4 11 1,0 0 1,3-10-1,-3 10 1,0 0-1,0 0 0,0 0 0,2-9 1,-2 9-1,0 0 0,0 0 0,1-11 0,-1 11-1,0 0 2,0 0-1,5-11-1,-5 11 1,0 0 0,0 0 0,0 0 0,0 0 0,0 0 0,0 0 0,0 0 0,7-9 0,-7 9 0,0 0 0,0 0 0,4-9 0,-4 9 1,0 0-1,0 0 0,0 0 0,8-10 0,-8 10 0,0 0 0,0 0 0,0 0 0,0 0-1,10-5 2,-10 5-2,0 0 1,0 0 1,0 0-2,0 0 2,11-3-1,-11 3 0,0 0 0,0 0 0,0 0 1,0 0-1,0 0 0,0 0 0,0 0 1,0 0-1,0 0-2,0 0-5,2-10-28,-2 10 0,0 0-1,0 0 0</inkml:trace>
  <inkml:trace contextRef="#ctx0" brushRef="#br0" timeOffset="4203">3417 29 17,'0'0'17,"0"0"-3,0 0 0,0 0-2,0 9-1,0-9-3,0 0 0,0 0-2,0 0 0,0 0-1,0 0-1,0 0-1,6 10 1,-6-10 0,0 0-1,4 10 0,-4-10 0,0 0-1,5 12 1,-5-12 0,0 0-2,9 15 1,-9-15-1,5 10 1,-5-10-1,4 10 1,-4-10-1,5 10-1,-5-10 1,0 0 1,9 10-2,-9-10 1,9 10-1,-9-10 1,10 11-1,-10-11 0,9 5 0,-9-5 0,9 10 1,-9-10-1,0 0 0,12 11 0,-12-11 0,0 0 0,10 12 1,-10-12-1,0 0 0,11 8 0,-11-8 1,0 0-1,11 12 0,-11-12 0,0 0 2,10 9-2,-10-9 0,0 0 1,8 10-1,-8-10 0,6 10 1,-6-10-1,0 0 0,7 11 0,-7-11 0,6 11 0,-6-11 0,0 0 0,13 11 0,-13-11 0,9 11 0,-9-11 0,8 14 0,-8-14 0,0 0 0,0 0 0,11 14 0,-11-14 1,0 0-2,10 10 1,-10-10 0,0 0 0,10 13 1,-10-13-1,0 0 0,9 11-1,-9-11 1,0 0 1,5 11-1,-5-11 0,0 0 0,0 0-1,8 14 2,-8-14-1,0 0 0,0 0-1,9 9 1,-9-9 1,4 9-1,-4-9 0,0 0 0,0 0-1,0 0 2,0 0 0,0 0-1,0 0 0,0 0 1,0 0-1,0 0 1,0 0 0,0 0-1,0 0 0,0 0 1,0 0-2,0 0-1,0 0-6,-1-11-19,1 11-6,0 0 0,0 0 0</inkml:trace>
  <inkml:trace contextRef="#ctx0" brushRef="#br0" timeOffset="33140">0 121 3,'0'0'6,"0"0"1,0 0 0,0 0 0,0 0 1,2 10-1,-2-10 1,3 10-2,-3-10 0,2 12-1,-2-12-1,5 13-1,1-4 0,-6-9-1,10 12 1,-10-12-1,11 16 1,-6-7-1,-5-9 1,13 17 0,-13-17 0,11 18 0,-5-6 0,4-4 0,-3 4 0,4-1-1,-1 1 0,2 1-1,-1 1 1,3-1-1,-2 0 0,2 4-1,0-1 1,0-1 1,3 1-1,0 0 0,2 1 0,1 2-1,1-3 1,-1 1 0,3-1-1,1 3 1,0 3 1,1-4-1,-1 3 1,2 1-1,-2 0 1,2 1-1,-3 1 1,1-3-1,-2-1 0,2 4-1,0-2 1,1-2-1,0 2 1,1 0 0,-1-3-1,3 2 1,-2 1-1,2-4 1,-1 1 0,2-2 0,-1 0 0,2-3 0,2 4 0,1-6-1,0 0 1,2 3-1,0-1 1,1-2-1,1 1 1,-1-1-1,2 0 0,-2 0 1,3 1-1,-2-2 1,-1-1-1,2 4 0,-1-3 0,3 3 1,-3-4-1,2 2 1,0-3-1,3 3 0,0 2 1,-2-3 0,1 1 0,-3 2-1,0 1 1,1 0-1,-3 0 1,-1-1-1,-1-3 0,0 3 0,0-3 0,1-3 1,1 1-1,2 0 0,0-3 0,1 0 0,3 1 1,-1-2-1,-1 0 0,3 1 0,-2-2 0,0 0 0,-1-1 0,1-1 0,-1-1 0,1 1 0,3 1 2,-1-4-2,3 2 0,1 1 0,2-1 0,-1 0 0,3 1 0,0-1 0,0-1 0,0 3 0,1 0 1,-1-3-1,-1 1 0,0 3 0,-2-3 0,0 3 0,-1 2 0,-3-4 0,-2 2 0,0 2 0,1 2 0,-2-4 0,-1 3 0,0-3 0,-3 0 0,2 1 0,1-2 0,-3-1 0,-3-2 0,1 3 0,-2-2 0,-2 0 0,0 3 1,-1-4-1,-2 0-1,0 1 1,1-1 1,0-2-1,1-2 0,2 2 0,-1-3 0,1-1 0,0 2 1,-1-2-1,-1-3 0,1 5 0,-1-2 0,-2 0 0,2-2 0,0 3 0,-1-2 0,1 3 0,-2 1 0,2-4 0,0 3 0,0 2 0,-1 1 0,-1 0 0,3 0 0,-1-1 0,2-2 0,1 2 0,2-1 0,1-3 1,0-3-1,2 3 0,-1-3 0,0-1 0,2 3 0,-2-4 0,0-1 0,1 3 1,1-1-1,-1-5 1,1 0-2,1 1 1,-1-1-1,-2 2 2,1-2-2,0 0 1,1-1-1,-2 4 1,0 0 0,-1 1 0,-1-2 0,0-3 0,2 2 0,-1 1 0,-2 1 1,0-4-1,-1 0 0,0 3-1,0-1 1,0 2 1,-2 1-1,-1-2 0,-2 0 0,1 3 0,0 1 0,-2-2 0,0 0 0,0 1 0,-2 0 0,1 3 0,-1-1 0,-1-1 0,-3 0 0,-1 3 0,0 0 0,-3 0 1,0-2-1,0 0 0,1 2 0,0 0 0,1-2 0,1-2 0,2-2 1,0 3-2,1-3 2,1 0-1,-3 0 0,2 0 0,-1-1 0,0 4-1,1-3 2,-3 1-1,1-1 0,0 2 0,0-2 0,-1-1 0,2 3 1,-3-2-1,0 1-1,-2-1 2,0 3-1,-2-3 0,-1 0 0,-1 2 0,-2-2-1,0 3 1,-1 1 1,-10 8-1,18-19-1,-18 19 1,15-10 1,-15 10-1,14-12 0,-14 12 0,9-11 0,-9 11 0,0 0 0,13-12 0,-13 12 0,10-13 0,-10 13 0,12-12 0,-12 12 0,15-17 0,-7 8 0,-8 9 0,18-13 0,-11 4 0,-7 9 0,16-16 0,-6 9 0,-1 0 0,0 0 1,2-4-1,-2 1 0,2 1-1,0 0 2,-1-3-1,-2 0 0,2 0 0,-3-1 0,-1 3 0,-6 10 0,14-20 0,-7 10 0,-7 10 0,12-14 1,-12 14-1,9-10 0,-9 10 1,8-14-1,-8 14 0,0 0 0,9-16 1,-9 16-1,7-11-1,-7 11 1,7-13 0,-7 13 1,10-12-1,-10 12-1,8-12 1,-8 12 0,9-12 0,-9 12 1,10-13-2,-5 4 1,-5 9 0,13-12 1,-6 2-1,-7 10 0,13-14 0,-13 14 0,11-15 0,-11 15 0,10-9 0,-10 9 1,0 0-1,8-11 0,-8 11 1,0 0-2,5-10 1,-5 10 1,0 0-1,0 0 0,4-9 0,-4 9-1,0 0 1,0 0 0,0 0 1,0 0-2,0 0 1,0 0 0,0 0 0,0 0 1,5-10-1,-5 10 0,0 0-1,0 0 2,0 0-1,0 0 0,0 0 0,0 0 0,0 0 0,0 0 0,0 0 0,0 0 0,0 0-1,0 0 1,0 0 0,0 0 0,0 0 0,0 0 0,0 0 0,0 0 0,0 0 1,0 0-1,0 0 0,0 0 0,0 0 0,0 0 0,0 0 1,-10 0-1,10 0-1,0 0 2,-9 7-1,9-7 0,-10 8 0,10-8 0,-10 7 0,10-7 0,-13 12 0,4-7 0,9-5 0,-16 15 0,16-15 0,-19 15 0,10-9 0,-2 0 0,0 4 0,2-2 1,-4-2-1,0 0 0,2 4 0,-4-3 0,0 1 0,3 1 0,-2-4 0,-1 1 1,1 3-1,0 1 0,0-5 0,1 0 0,2 2 0,-1 1 0,1-1 0,1 1 0,0-5 1,10-3-2,-17 9 1,8-1 1,9-8-1,-15 5 0,15-5 0,-13 6 0,13-6 0,-10 10 0,10-10 1,-12 3-2,12-3 1,-11 9 0,11-9 0,-15 7 0,15-7 0,-13 6 0,13-6 0,-10 9 0,10-9 1,0 0-1,0 0 0,0 0 0,0 0 1,0 0-1,0 0 1,0 0-2,0 0 1,-10 2 1,10-2-1,0 0 0,0 0-1,0 0 1,0 0 0,0 0 0,0 0 0,0 0 0,0 0-1,0 0 2,0 0-1,11 0 0,-11 0 0,0 0 0,0 0 0,0 0 0,0 0 1,6-9-2,-6 9 1,0 0-1,0 0 1,-15 15-1,4-7 1,-4 1-1,-2 4 1,-2 1 0,-1-2 0,1 2 0,3-4-1,2-1 1,3-1-1,11-8 0,-11 7-2,11-7-2,0 0-7,11-9-8,1 5-13,-6-7 0,9 0 0,-6-7 2</inkml:trace>
  <inkml:trace contextRef="#ctx0" brushRef="#br0" timeOffset="37328">7601 109 5,'0'0'9,"0"0"-1,0 0-1,0 0 1,0 0-1,0 0 0,0 0 0,0 0 0,0 0-1,0 0 0,0 0-1,0 0 1,0 0-2,0 0 0,0 0 0,0 0-2,0 0 1,-4 12 0,4-12 0,0 0 0,1 10 0,-1-10 0,0 12-1,0-12 1,0 16 0,0-16-1,0 17-1,1-6 0,-1 1 0,1-3 0,-1 1-1,0 3 0,-2-3 1,2 3 0,-2 1-1,0-4 1,-1 1-1,1 1 1,2 1-1,0-13 1,-1 18 0,1-18-1,1 13 1,-1-13 0,2 16-1,-2-16 1,0 0 0,1 13-1,-1-13 1,-3 13-1,3-13 0,-3 9 1,3-9-1,-2 12 0,2-12 0,-1 15 0,1-15 0,-1 15 0,1-15 0,-4 19 0,4-19 0,-2 18 0,2-18 0,-1 18 0,1-7 0,0-11 1,-1 16-1,1-6 0,-2-1 0,0 1 1,2-10-1,-5 17 0,5-17 1,-6 18-1,5-7 0,1-11 0,-1 15 1,1-15-1,-3 12 0,3-12 1,1 12-1,-1-12 0,0 10 0,0-10 0,-3 11 1,3-11-1,-3 11-1,3-11 1,-1 11 0,1-11 0,-2 10 0,2-10 0,0 0 0,2 14 0,-2-14 0,0 11 0,0-11 0,-1 13 0,1-13 0,-2 11 0,2-11 0,-2 10 0,2-10 0,0 0 0,0 0 0,0 0 0,0 0 0,0 0 0,0 0-1,0 0-4,0 0-7,0 0-16,0 0-2,3-12 1,-7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51F7F-B589-4F04-8BDD-847C85DA40BE}" type="datetimeFigureOut">
              <a:rPr lang="en-US" smtClean="0"/>
              <a:t>2012-05-22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5B93B-D1C8-4CEF-91BE-77BBAD038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97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2012-05-22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2012-05-22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2012-05-22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9D13-2138-448A-8375-48BF5A5A01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567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37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992"/>
            <a:ext cx="8229600" cy="46551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39F37-B38C-4B45-8190-F702639ADE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086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BB97C-414F-4ABD-A911-F57762907D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349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924B7-028F-4C8A-B291-5A95FFDE4B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829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B9809-E9C4-4E86-B86B-8CEF7A9DE5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5531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79B4E-7A54-4FE1-B1FE-99D3D4ACC2C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9987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5010-6691-4A1D-90E6-E0769E1A21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7557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3C80D-68D2-4345-949F-24FC763E5C9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032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2012-05-22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D96BC-87F3-4F79-919D-82A70A25A9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2457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C07ED-67B2-4346-AA03-AB1B12CC1E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8546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BF365-B055-4911-8388-524B161FD9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7327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9D13-2138-448A-8375-48BF5A5A01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6607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37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992"/>
            <a:ext cx="8229600" cy="46551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39F37-B38C-4B45-8190-F702639ADE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711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BB97C-414F-4ABD-A911-F57762907D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734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924B7-028F-4C8A-B291-5A95FFDE4B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0116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B9809-E9C4-4E86-B86B-8CEF7A9DE5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339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79B4E-7A54-4FE1-B1FE-99D3D4ACC2C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0085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5010-6691-4A1D-90E6-E0769E1A21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226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2012-05-22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3C80D-68D2-4345-949F-24FC763E5C9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8893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D96BC-87F3-4F79-919D-82A70A25A9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5109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C07ED-67B2-4346-AA03-AB1B12CC1E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7542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BF365-B055-4911-8388-524B161FD9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92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2012-05-22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2012-05-22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2012-05-22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2012-05-22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2012-05-22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2012-05-22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2012-05-22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9A688A63-B9C4-46E3-826F-D313A5FD9687}" type="slidenum">
              <a:rPr 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387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9A688A63-B9C4-46E3-826F-D313A5FD9687}" type="slidenum">
              <a:rPr 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907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Selected Decision Procedures </a:t>
            </a:r>
            <a:r>
              <a:rPr lang="en-US" dirty="0" smtClean="0"/>
              <a:t>and Techniques for </a:t>
            </a:r>
            <a:r>
              <a:rPr lang="en-US" dirty="0" smtClean="0"/>
              <a:t>SMT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on combination</a:t>
            </a:r>
          </a:p>
          <a:p>
            <a:pPr lvl="1"/>
            <a:r>
              <a:rPr lang="en-US" dirty="0" smtClean="0"/>
              <a:t>theories </a:t>
            </a:r>
            <a:r>
              <a:rPr lang="en-US" dirty="0"/>
              <a:t>sharing </a:t>
            </a:r>
            <a:r>
              <a:rPr lang="en-US" dirty="0" smtClean="0"/>
              <a:t>sets</a:t>
            </a:r>
          </a:p>
          <a:p>
            <a:pPr lvl="1"/>
            <a:r>
              <a:rPr lang="en-US" dirty="0"/>
              <a:t>convex </a:t>
            </a:r>
            <a:r>
              <a:rPr lang="en-US" dirty="0" smtClean="0"/>
              <a:t>theory</a:t>
            </a:r>
            <a:endParaRPr lang="en-US" dirty="0"/>
          </a:p>
          <a:p>
            <a:r>
              <a:rPr lang="en-US" dirty="0" smtClean="0"/>
              <a:t>Un-interpreted function symbols </a:t>
            </a:r>
            <a:br>
              <a:rPr lang="en-US" dirty="0" smtClean="0"/>
            </a:br>
            <a:r>
              <a:rPr lang="en-US" dirty="0" smtClean="0"/>
              <a:t>(quantifier-free first-order logic)</a:t>
            </a:r>
          </a:p>
          <a:p>
            <a:r>
              <a:rPr lang="en-US" dirty="0" smtClean="0"/>
              <a:t>Ground terms (unification and dis-unification)</a:t>
            </a:r>
          </a:p>
          <a:p>
            <a:r>
              <a:rPr lang="en-US" dirty="0" smtClean="0"/>
              <a:t>Integers and </a:t>
            </a:r>
            <a:r>
              <a:rPr lang="en-US" dirty="0" err="1" smtClean="0"/>
              <a:t>bitvectors</a:t>
            </a:r>
            <a:endParaRPr lang="en-US" dirty="0" smtClean="0"/>
          </a:p>
          <a:p>
            <a:r>
              <a:rPr lang="en-US" dirty="0" smtClean="0"/>
              <a:t>Quantifier instantiation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19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8"/>
          <p:cNvSpPr>
            <a:spLocks noChangeArrowheads="1"/>
          </p:cNvSpPr>
          <p:nvPr/>
        </p:nvSpPr>
        <p:spPr bwMode="auto">
          <a:xfrm>
            <a:off x="1195618" y="3017157"/>
            <a:ext cx="2447925" cy="887187"/>
          </a:xfrm>
          <a:prstGeom prst="rect">
            <a:avLst/>
          </a:prstGeom>
          <a:noFill/>
          <a:ln w="28575" algn="ctr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FFFF00"/>
                </a:solidFill>
                <a:cs typeface="Arial" pitchFamily="34" charset="0"/>
              </a:rPr>
              <a:t>linear arithmetic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B0F0"/>
                </a:solidFill>
                <a:cs typeface="Arial" pitchFamily="34" charset="0"/>
              </a:rPr>
              <a:t>x &lt; y+1 </a:t>
            </a:r>
            <a:r>
              <a:rPr lang="en-US" sz="2000" dirty="0" smtClean="0">
                <a:solidFill>
                  <a:srgbClr val="00B0F0"/>
                </a:solidFill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00B0F0"/>
                </a:solidFill>
                <a:latin typeface="cmsy10" pitchFamily="34" charset="0"/>
                <a:cs typeface="Arial" pitchFamily="34" charset="0"/>
                <a:sym typeface="Symbol"/>
              </a:rPr>
              <a:t> </a:t>
            </a:r>
            <a:r>
              <a:rPr lang="en-US" sz="2000" dirty="0" smtClean="0">
                <a:solidFill>
                  <a:srgbClr val="00B0F0"/>
                </a:solidFill>
                <a:cs typeface="Arial" pitchFamily="34" charset="0"/>
              </a:rPr>
              <a:t> </a:t>
            </a:r>
            <a:r>
              <a:rPr lang="en-US" sz="2000" dirty="0">
                <a:solidFill>
                  <a:srgbClr val="00B0F0"/>
                </a:solidFill>
                <a:cs typeface="Arial" pitchFamily="34" charset="0"/>
              </a:rPr>
              <a:t>y &lt; x+1</a:t>
            </a:r>
          </a:p>
        </p:txBody>
      </p:sp>
      <p:sp>
        <p:nvSpPr>
          <p:cNvPr id="11" name="Rectangle 28"/>
          <p:cNvSpPr>
            <a:spLocks noChangeArrowheads="1"/>
          </p:cNvSpPr>
          <p:nvPr/>
        </p:nvSpPr>
        <p:spPr bwMode="auto">
          <a:xfrm>
            <a:off x="5588666" y="3007665"/>
            <a:ext cx="2536825" cy="896679"/>
          </a:xfrm>
          <a:prstGeom prst="rect">
            <a:avLst/>
          </a:prstGeom>
          <a:noFill/>
          <a:ln w="28575" algn="ctr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FFFF00"/>
                </a:solidFill>
                <a:cs typeface="Arial" pitchFamily="34" charset="0"/>
              </a:rPr>
              <a:t>first-order logic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B0F0"/>
                </a:solidFill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00B0F0"/>
                </a:solidFill>
                <a:cs typeface="Arial" pitchFamily="34" charset="0"/>
              </a:rPr>
              <a:t>x = y </a:t>
            </a:r>
            <a:r>
              <a:rPr lang="en-US" sz="2000" b="1" dirty="0" smtClean="0">
                <a:solidFill>
                  <a:srgbClr val="00B0F0"/>
                </a:solidFill>
                <a:latin typeface="cmsy10" pitchFamily="34" charset="0"/>
                <a:cs typeface="Arial" pitchFamily="34" charset="0"/>
              </a:rPr>
              <a:t>/\</a:t>
            </a:r>
            <a:r>
              <a:rPr lang="en-US" sz="2000" b="1" dirty="0" smtClean="0">
                <a:solidFill>
                  <a:srgbClr val="00B0F0"/>
                </a:solidFill>
                <a:latin typeface="cmsy10" pitchFamily="34" charset="0"/>
                <a:cs typeface="Arial" pitchFamily="34" charset="0"/>
                <a:sym typeface="Symbol"/>
              </a:rPr>
              <a:t> </a:t>
            </a:r>
            <a:r>
              <a:rPr lang="en-US" sz="2000" dirty="0" smtClean="0">
                <a:solidFill>
                  <a:srgbClr val="00B0F0"/>
                </a:solidFill>
                <a:cs typeface="Arial" pitchFamily="34" charset="0"/>
              </a:rPr>
              <a:t>f(x) ≠ f(y)</a:t>
            </a:r>
            <a:endParaRPr lang="en-US" sz="2000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66810" y="3958575"/>
            <a:ext cx="1505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 smtClean="0">
                <a:solidFill>
                  <a:srgbClr val="FFFFFF"/>
                </a:solidFill>
                <a:cs typeface="Arial" pitchFamily="34" charset="0"/>
              </a:rPr>
              <a:t>decidable</a:t>
            </a:r>
            <a:endParaRPr lang="en-US" sz="24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04306" y="3958574"/>
            <a:ext cx="1505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 smtClean="0">
                <a:solidFill>
                  <a:srgbClr val="FFFFFF"/>
                </a:solidFill>
                <a:cs typeface="Arial" pitchFamily="34" charset="0"/>
              </a:rPr>
              <a:t>decidable</a:t>
            </a:r>
            <a:endParaRPr lang="en-US" sz="24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559940" y="1835919"/>
            <a:ext cx="8216897" cy="3852179"/>
          </a:xfrm>
          <a:prstGeom prst="rect">
            <a:avLst/>
          </a:prstGeom>
          <a:noFill/>
          <a:ln w="28575" algn="ctr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SMT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727759" y="3163357"/>
            <a:ext cx="7881258" cy="285931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000000"/>
                </a:solidFill>
              </a:rPr>
              <a:t>Satisfiability</a:t>
            </a:r>
            <a:r>
              <a:rPr lang="en-US" sz="2400" dirty="0" smtClean="0">
                <a:solidFill>
                  <a:srgbClr val="000000"/>
                </a:solidFill>
              </a:rPr>
              <a:t> modulo theories (SMT) solver</a:t>
            </a:r>
          </a:p>
        </p:txBody>
      </p:sp>
      <p:sp>
        <p:nvSpPr>
          <p:cNvPr id="9" name="Rectangle 8"/>
          <p:cNvSpPr/>
          <p:nvPr/>
        </p:nvSpPr>
        <p:spPr>
          <a:xfrm>
            <a:off x="1376666" y="2546002"/>
            <a:ext cx="20858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FFFFFF"/>
                </a:solidFill>
                <a:cs typeface="Arial" pitchFamily="34" charset="0"/>
              </a:rPr>
              <a:t>q</a:t>
            </a:r>
            <a:r>
              <a:rPr lang="en-US" sz="2400" dirty="0" smtClean="0">
                <a:solidFill>
                  <a:srgbClr val="FFFFFF"/>
                </a:solidFill>
                <a:cs typeface="Arial" pitchFamily="34" charset="0"/>
              </a:rPr>
              <a:t>uantifier-free</a:t>
            </a:r>
            <a:endParaRPr lang="en-US" sz="24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14164" y="2546000"/>
            <a:ext cx="20858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FFFFFF"/>
                </a:solidFill>
                <a:cs typeface="Arial" pitchFamily="34" charset="0"/>
              </a:rPr>
              <a:t>q</a:t>
            </a:r>
            <a:r>
              <a:rPr lang="en-US" sz="2400" dirty="0" smtClean="0">
                <a:solidFill>
                  <a:srgbClr val="FFFFFF"/>
                </a:solidFill>
                <a:cs typeface="Arial" pitchFamily="34" charset="0"/>
              </a:rPr>
              <a:t>uantifier-free</a:t>
            </a:r>
            <a:endParaRPr lang="en-US" sz="24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690455" y="1835920"/>
            <a:ext cx="38331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 smtClean="0">
                <a:solidFill>
                  <a:srgbClr val="FFFFFF"/>
                </a:solidFill>
                <a:cs typeface="Arial" pitchFamily="34" charset="0"/>
              </a:rPr>
              <a:t>quantifier-free combination</a:t>
            </a:r>
            <a:br>
              <a:rPr lang="en-US" sz="2400" dirty="0" smtClean="0">
                <a:solidFill>
                  <a:srgbClr val="FFFFFF"/>
                </a:solidFill>
                <a:cs typeface="Arial" pitchFamily="34" charset="0"/>
              </a:rPr>
            </a:br>
            <a:r>
              <a:rPr lang="en-US" sz="2400" dirty="0" smtClean="0">
                <a:solidFill>
                  <a:srgbClr val="FFFFFF"/>
                </a:solidFill>
                <a:cs typeface="Arial" pitchFamily="34" charset="0"/>
              </a:rPr>
              <a:t>using </a:t>
            </a:r>
            <a:r>
              <a:rPr lang="en-US" sz="2400" b="1" dirty="0" smtClean="0">
                <a:solidFill>
                  <a:srgbClr val="FFFF00"/>
                </a:solidFill>
                <a:latin typeface="cmsy10" pitchFamily="34" charset="0"/>
                <a:cs typeface="Arial" pitchFamily="34" charset="0"/>
                <a:sym typeface="Symbol"/>
              </a:rPr>
              <a:t>/\ , \/ ,</a:t>
            </a:r>
            <a:r>
              <a:rPr lang="en-US" sz="2400" b="1" dirty="0" smtClean="0">
                <a:solidFill>
                  <a:srgbClr val="FFFF00"/>
                </a:solidFill>
                <a:latin typeface="cmsy10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cmsy10" pitchFamily="34" charset="0"/>
                <a:cs typeface="Arial" pitchFamily="34" charset="0"/>
                <a:sym typeface="Symbol"/>
              </a:rPr>
              <a:t></a:t>
            </a:r>
            <a:endParaRPr lang="en-US" sz="2400" dirty="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66726" y="1374254"/>
            <a:ext cx="16033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FFFFFF"/>
                </a:solidFill>
                <a:cs typeface="Arial" pitchFamily="34" charset="0"/>
              </a:rPr>
              <a:t>decidable</a:t>
            </a:r>
            <a:endParaRPr lang="en-US" sz="2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914400" y="4593016"/>
            <a:ext cx="2939834" cy="86135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</a:rPr>
              <a:t>l</a:t>
            </a:r>
            <a:r>
              <a:rPr lang="en-US" sz="2400" dirty="0" smtClean="0">
                <a:solidFill>
                  <a:srgbClr val="000000"/>
                </a:solidFill>
              </a:rPr>
              <a:t>inear programing solver</a:t>
            </a:r>
          </a:p>
        </p:txBody>
      </p:sp>
      <p:sp>
        <p:nvSpPr>
          <p:cNvPr id="23" name="Rounded Rectangle 22"/>
          <p:cNvSpPr/>
          <p:nvPr/>
        </p:nvSpPr>
        <p:spPr bwMode="auto">
          <a:xfrm>
            <a:off x="5387161" y="4593016"/>
            <a:ext cx="2939834" cy="86135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</a:rPr>
              <a:t>congruence closure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implementation</a:t>
            </a:r>
          </a:p>
        </p:txBody>
      </p:sp>
      <p:sp>
        <p:nvSpPr>
          <p:cNvPr id="24" name="Rounded Rectangle 23"/>
          <p:cNvSpPr/>
          <p:nvPr/>
        </p:nvSpPr>
        <p:spPr bwMode="auto">
          <a:xfrm>
            <a:off x="3898798" y="3614981"/>
            <a:ext cx="1539180" cy="86135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</a:rPr>
              <a:t>SAT</a:t>
            </a:r>
            <a:r>
              <a:rPr lang="en-US" sz="2400" dirty="0">
                <a:solidFill>
                  <a:srgbClr val="000000"/>
                </a:solidFill>
              </a:rPr>
              <a:t/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solver</a:t>
            </a:r>
          </a:p>
        </p:txBody>
      </p:sp>
    </p:spTree>
    <p:extLst>
      <p:ext uri="{BB962C8B-B14F-4D97-AF65-F5344CB8AC3E}">
        <p14:creationId xmlns:p14="http://schemas.microsoft.com/office/powerpoint/2010/main" val="420881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5" grpId="0" animBg="1"/>
      <p:bldP spid="19" grpId="0"/>
      <p:bldP spid="18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 bwMode="auto">
          <a:xfrm>
            <a:off x="711200" y="2481944"/>
            <a:ext cx="7837714" cy="114051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</a:rPr>
              <a:t>SMT</a:t>
            </a:r>
          </a:p>
        </p:txBody>
      </p:sp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511175" y="343588"/>
            <a:ext cx="8229600" cy="1143000"/>
          </a:xfrm>
        </p:spPr>
        <p:txBody>
          <a:bodyPr/>
          <a:lstStyle/>
          <a:p>
            <a:r>
              <a:rPr lang="sk-SK" sz="3200" dirty="0" smtClean="0">
                <a:solidFill>
                  <a:srgbClr val="FFFF00"/>
                </a:solidFill>
              </a:rPr>
              <a:t>State of the art </a:t>
            </a:r>
            <a:r>
              <a:rPr lang="en-US" sz="3200" dirty="0" smtClean="0">
                <a:solidFill>
                  <a:srgbClr val="FFFF00"/>
                </a:solidFill>
              </a:rPr>
              <a:t>SMT solvers</a:t>
            </a:r>
            <a:r>
              <a:rPr lang="sk-SK" sz="3200" dirty="0" smtClean="0">
                <a:solidFill>
                  <a:srgbClr val="FFFF00"/>
                </a:solidFill>
              </a:rPr>
              <a:t/>
            </a:r>
            <a:br>
              <a:rPr lang="sk-SK" sz="3200" dirty="0" smtClean="0">
                <a:solidFill>
                  <a:srgbClr val="FFFF00"/>
                </a:solidFill>
              </a:rPr>
            </a:br>
            <a:r>
              <a:rPr lang="en-US" sz="3200" dirty="0" smtClean="0">
                <a:solidFill>
                  <a:srgbClr val="FFFF00"/>
                </a:solidFill>
              </a:rPr>
              <a:t>combine formulas with </a:t>
            </a:r>
            <a:r>
              <a:rPr lang="en-US" sz="3200" b="1" dirty="0" smtClean="0">
                <a:solidFill>
                  <a:srgbClr val="FFFF00"/>
                </a:solidFill>
              </a:rPr>
              <a:t>disjoint</a:t>
            </a:r>
            <a:r>
              <a:rPr lang="en-US" sz="3200" dirty="0" smtClean="0">
                <a:solidFill>
                  <a:srgbClr val="FFFF00"/>
                </a:solidFill>
              </a:rPr>
              <a:t> signatures (Nelson-</a:t>
            </a:r>
            <a:r>
              <a:rPr lang="en-US" sz="3200" dirty="0" err="1" smtClean="0">
                <a:solidFill>
                  <a:srgbClr val="FFFF00"/>
                </a:solidFill>
              </a:rPr>
              <a:t>Oppen</a:t>
            </a:r>
            <a:r>
              <a:rPr lang="en-US" sz="3200" dirty="0" smtClean="0">
                <a:solidFill>
                  <a:srgbClr val="FFFF00"/>
                </a:solidFill>
              </a:rPr>
              <a:t> approach)</a:t>
            </a:r>
          </a:p>
        </p:txBody>
      </p:sp>
      <p:sp>
        <p:nvSpPr>
          <p:cNvPr id="39941" name="TextBox 5"/>
          <p:cNvSpPr txBox="1">
            <a:spLocks noChangeArrowheads="1"/>
          </p:cNvSpPr>
          <p:nvPr/>
        </p:nvSpPr>
        <p:spPr bwMode="auto">
          <a:xfrm>
            <a:off x="1438275" y="1873487"/>
            <a:ext cx="62295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B0F0"/>
                </a:solidFill>
                <a:cs typeface="Arial" pitchFamily="34" charset="0"/>
              </a:rPr>
              <a:t>x &lt; y+1 </a:t>
            </a:r>
            <a:r>
              <a:rPr lang="en-US" sz="2400" b="1" dirty="0" smtClean="0">
                <a:solidFill>
                  <a:srgbClr val="FFFF00"/>
                </a:solidFill>
                <a:latin typeface="cmsy10" pitchFamily="34" charset="0"/>
                <a:cs typeface="Arial" pitchFamily="34" charset="0"/>
              </a:rPr>
              <a:t>/\</a:t>
            </a:r>
            <a:r>
              <a:rPr lang="en-US" sz="2400" dirty="0" smtClean="0">
                <a:solidFill>
                  <a:srgbClr val="00B0F0"/>
                </a:solidFill>
                <a:cs typeface="Arial" pitchFamily="34" charset="0"/>
              </a:rPr>
              <a:t> </a:t>
            </a:r>
            <a:r>
              <a:rPr lang="en-US" sz="2400" dirty="0">
                <a:solidFill>
                  <a:srgbClr val="00B0F0"/>
                </a:solidFill>
                <a:cs typeface="Arial" pitchFamily="34" charset="0"/>
              </a:rPr>
              <a:t>y &lt; x+1 </a:t>
            </a:r>
            <a:r>
              <a:rPr lang="en-US" sz="2400" b="1" dirty="0">
                <a:solidFill>
                  <a:srgbClr val="FFFF00"/>
                </a:solidFill>
                <a:latin typeface="cmsy10" pitchFamily="34" charset="0"/>
                <a:cs typeface="Arial" pitchFamily="34" charset="0"/>
              </a:rPr>
              <a:t>/\</a:t>
            </a:r>
            <a:r>
              <a:rPr lang="en-US" sz="2400" dirty="0" smtClean="0">
                <a:solidFill>
                  <a:srgbClr val="00B0F0"/>
                </a:solidFill>
                <a:cs typeface="Arial" pitchFamily="34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cs typeface="Arial" pitchFamily="34" charset="0"/>
              </a:rPr>
              <a:t>x’=f(x)</a:t>
            </a:r>
            <a:r>
              <a:rPr lang="en-US" sz="2400" dirty="0">
                <a:solidFill>
                  <a:srgbClr val="00B0F0"/>
                </a:solidFill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cmsy10" pitchFamily="34" charset="0"/>
                <a:cs typeface="Arial" pitchFamily="34" charset="0"/>
              </a:rPr>
              <a:t>/\</a:t>
            </a:r>
            <a:r>
              <a:rPr lang="en-US" sz="2400" dirty="0" smtClean="0">
                <a:solidFill>
                  <a:srgbClr val="00B0F0"/>
                </a:solidFill>
                <a:cs typeface="Arial" pitchFamily="34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cs typeface="Arial" pitchFamily="34" charset="0"/>
              </a:rPr>
              <a:t>y’=f(y)</a:t>
            </a:r>
            <a:r>
              <a:rPr lang="en-US" sz="2400" dirty="0">
                <a:solidFill>
                  <a:srgbClr val="00B0F0"/>
                </a:solidFill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cmsy10" pitchFamily="34" charset="0"/>
                <a:cs typeface="Arial" pitchFamily="34" charset="0"/>
              </a:rPr>
              <a:t>/\</a:t>
            </a:r>
            <a:r>
              <a:rPr lang="en-US" sz="2400" dirty="0" smtClean="0">
                <a:solidFill>
                  <a:srgbClr val="00B0F0"/>
                </a:solidFill>
                <a:cs typeface="Arial" pitchFamily="34" charset="0"/>
              </a:rPr>
              <a:t> </a:t>
            </a:r>
            <a:r>
              <a:rPr lang="en-US" sz="2400" dirty="0">
                <a:solidFill>
                  <a:srgbClr val="00B0F0"/>
                </a:solidFill>
                <a:cs typeface="Arial" pitchFamily="34" charset="0"/>
              </a:rPr>
              <a:t>x’=y’+1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806575" y="3692762"/>
            <a:ext cx="12779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B0F0"/>
                </a:solidFill>
                <a:cs typeface="Arial" pitchFamily="34" charset="0"/>
              </a:rPr>
              <a:t>x &lt; y+1</a:t>
            </a:r>
            <a:br>
              <a:rPr lang="en-US" sz="2400" dirty="0">
                <a:solidFill>
                  <a:srgbClr val="00B0F0"/>
                </a:solidFill>
                <a:cs typeface="Arial" pitchFamily="34" charset="0"/>
              </a:rPr>
            </a:br>
            <a:r>
              <a:rPr lang="en-US" sz="2400" dirty="0">
                <a:solidFill>
                  <a:srgbClr val="00B0F0"/>
                </a:solidFill>
                <a:cs typeface="Arial" pitchFamily="34" charset="0"/>
              </a:rPr>
              <a:t>y &lt; x+1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B0F0"/>
                </a:solidFill>
                <a:cs typeface="Arial" pitchFamily="34" charset="0"/>
              </a:rPr>
              <a:t>x’=y’+1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935663" y="3900724"/>
            <a:ext cx="10318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FFFF"/>
                </a:solidFill>
                <a:cs typeface="Arial" pitchFamily="34" charset="0"/>
              </a:rPr>
              <a:t>x’=f(x)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FFFF"/>
                </a:solidFill>
                <a:cs typeface="Arial" pitchFamily="34" charset="0"/>
              </a:rPr>
              <a:t>y’=f(y)</a:t>
            </a:r>
          </a:p>
        </p:txBody>
      </p:sp>
      <p:sp>
        <p:nvSpPr>
          <p:cNvPr id="9" name="Line 38"/>
          <p:cNvSpPr>
            <a:spLocks noChangeShapeType="1"/>
          </p:cNvSpPr>
          <p:nvPr/>
        </p:nvSpPr>
        <p:spPr bwMode="auto">
          <a:xfrm flipV="1">
            <a:off x="3227388" y="4075349"/>
            <a:ext cx="2608262" cy="4603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03700" y="3549887"/>
            <a:ext cx="673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FF00"/>
                </a:solidFill>
                <a:cs typeface="Arial" pitchFamily="34" charset="0"/>
              </a:rPr>
              <a:t>x=y</a:t>
            </a:r>
          </a:p>
        </p:txBody>
      </p:sp>
      <p:sp>
        <p:nvSpPr>
          <p:cNvPr id="11" name="Line 38"/>
          <p:cNvSpPr>
            <a:spLocks noChangeShapeType="1"/>
          </p:cNvSpPr>
          <p:nvPr/>
        </p:nvSpPr>
        <p:spPr bwMode="auto">
          <a:xfrm flipH="1">
            <a:off x="3160713" y="4476987"/>
            <a:ext cx="2662237" cy="4603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181475" y="4616687"/>
            <a:ext cx="860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FF00"/>
                </a:solidFill>
                <a:cs typeface="Arial" pitchFamily="34" charset="0"/>
              </a:rPr>
              <a:t>x’=y’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900238" y="4943712"/>
            <a:ext cx="860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0000"/>
                </a:solidFill>
                <a:cs typeface="Arial" pitchFamily="34" charset="0"/>
              </a:rPr>
              <a:t>0=1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4172" y="5467421"/>
            <a:ext cx="29947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 smtClean="0">
                <a:solidFill>
                  <a:srgbClr val="FFFF00"/>
                </a:solidFill>
                <a:cs typeface="Arial" pitchFamily="34" charset="0"/>
              </a:rPr>
              <a:t>exchange equalities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FFFF00"/>
                </a:solidFill>
                <a:cs typeface="Arial" pitchFamily="34" charset="0"/>
              </a:rPr>
              <a:t>on demand</a:t>
            </a:r>
            <a:endParaRPr lang="en-US" sz="2400" b="1" dirty="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914400" y="2688533"/>
            <a:ext cx="2939834" cy="86135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</a:rPr>
              <a:t>l</a:t>
            </a:r>
            <a:r>
              <a:rPr lang="en-US" sz="2400" dirty="0" smtClean="0">
                <a:solidFill>
                  <a:srgbClr val="000000"/>
                </a:solidFill>
              </a:rPr>
              <a:t>inear programing solver</a:t>
            </a:r>
          </a:p>
        </p:txBody>
      </p:sp>
      <p:sp>
        <p:nvSpPr>
          <p:cNvPr id="18" name="Rounded Rectangle 17"/>
          <p:cNvSpPr/>
          <p:nvPr/>
        </p:nvSpPr>
        <p:spPr bwMode="auto">
          <a:xfrm>
            <a:off x="5387161" y="2688533"/>
            <a:ext cx="2939834" cy="86135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</a:rPr>
              <a:t>congruence closure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implementation</a:t>
            </a:r>
          </a:p>
        </p:txBody>
      </p:sp>
    </p:spTree>
    <p:extLst>
      <p:ext uri="{BB962C8B-B14F-4D97-AF65-F5344CB8AC3E}">
        <p14:creationId xmlns:p14="http://schemas.microsoft.com/office/powerpoint/2010/main" val="25030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2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ounded Rectangle 35"/>
          <p:cNvSpPr/>
          <p:nvPr/>
        </p:nvSpPr>
        <p:spPr bwMode="auto">
          <a:xfrm>
            <a:off x="711200" y="2481944"/>
            <a:ext cx="7837714" cy="121081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</a:rPr>
              <a:t>SMT</a:t>
            </a:r>
          </a:p>
        </p:txBody>
      </p:sp>
      <p:sp>
        <p:nvSpPr>
          <p:cNvPr id="2" name="Cloud 1"/>
          <p:cNvSpPr/>
          <p:nvPr/>
        </p:nvSpPr>
        <p:spPr bwMode="auto">
          <a:xfrm>
            <a:off x="3517392" y="5068779"/>
            <a:ext cx="3426770" cy="1332021"/>
          </a:xfrm>
          <a:prstGeom prst="cloud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511175" y="401644"/>
            <a:ext cx="8229600" cy="1143000"/>
          </a:xfrm>
        </p:spPr>
        <p:txBody>
          <a:bodyPr/>
          <a:lstStyle/>
          <a:p>
            <a:r>
              <a:rPr lang="en-US" sz="3200" dirty="0" smtClean="0">
                <a:solidFill>
                  <a:srgbClr val="FFFF00"/>
                </a:solidFill>
              </a:rPr>
              <a:t>Essence of such existing approach</a:t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3200" dirty="0" smtClean="0">
                <a:solidFill>
                  <a:srgbClr val="FFFF00"/>
                </a:solidFill>
              </a:rPr>
              <a:t>is reduction to equalities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806575" y="3692762"/>
            <a:ext cx="12779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B0F0"/>
                </a:solidFill>
                <a:cs typeface="Arial" pitchFamily="34" charset="0"/>
              </a:rPr>
              <a:t>x &lt; y+1</a:t>
            </a:r>
            <a:br>
              <a:rPr lang="en-US" sz="2400" dirty="0">
                <a:solidFill>
                  <a:srgbClr val="00B0F0"/>
                </a:solidFill>
                <a:cs typeface="Arial" pitchFamily="34" charset="0"/>
              </a:rPr>
            </a:br>
            <a:r>
              <a:rPr lang="en-US" sz="2400" dirty="0">
                <a:solidFill>
                  <a:srgbClr val="00B0F0"/>
                </a:solidFill>
                <a:cs typeface="Arial" pitchFamily="34" charset="0"/>
              </a:rPr>
              <a:t>y &lt; x+1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B0F0"/>
                </a:solidFill>
                <a:cs typeface="Arial" pitchFamily="34" charset="0"/>
              </a:rPr>
              <a:t>x’=y’+1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5935663" y="3900724"/>
            <a:ext cx="10318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FFFF"/>
                </a:solidFill>
                <a:cs typeface="Arial" pitchFamily="34" charset="0"/>
              </a:rPr>
              <a:t>x’=f(x)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FFFF"/>
                </a:solidFill>
                <a:cs typeface="Arial" pitchFamily="34" charset="0"/>
              </a:rPr>
              <a:t>y’=f(y)</a:t>
            </a:r>
          </a:p>
        </p:txBody>
      </p:sp>
      <p:sp>
        <p:nvSpPr>
          <p:cNvPr id="20" name="Line 38"/>
          <p:cNvSpPr>
            <a:spLocks noChangeShapeType="1"/>
          </p:cNvSpPr>
          <p:nvPr/>
        </p:nvSpPr>
        <p:spPr bwMode="auto">
          <a:xfrm>
            <a:off x="2995159" y="4193959"/>
            <a:ext cx="996270" cy="107472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898899" y="5190001"/>
            <a:ext cx="673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FF00"/>
                </a:solidFill>
                <a:cs typeface="Arial" pitchFamily="34" charset="0"/>
              </a:rPr>
              <a:t>x=y</a:t>
            </a:r>
          </a:p>
        </p:txBody>
      </p:sp>
      <p:sp>
        <p:nvSpPr>
          <p:cNvPr id="22" name="Line 38"/>
          <p:cNvSpPr>
            <a:spLocks noChangeShapeType="1"/>
          </p:cNvSpPr>
          <p:nvPr/>
        </p:nvSpPr>
        <p:spPr bwMode="auto">
          <a:xfrm flipH="1">
            <a:off x="6023428" y="4767272"/>
            <a:ext cx="336550" cy="63204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123544" y="5370289"/>
            <a:ext cx="16836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FF00"/>
                </a:solidFill>
                <a:cs typeface="Arial" pitchFamily="34" charset="0"/>
              </a:rPr>
              <a:t>x=y </a:t>
            </a:r>
            <a:r>
              <a:rPr lang="en-US" sz="2400" dirty="0" smtClean="0">
                <a:solidFill>
                  <a:srgbClr val="FFFF00"/>
                </a:solidFill>
                <a:cs typeface="Arial" pitchFamily="34" charset="0"/>
                <a:sym typeface="Wingdings" pitchFamily="2" charset="2"/>
              </a:rPr>
              <a:t></a:t>
            </a:r>
            <a:r>
              <a:rPr lang="en-US" sz="2400" dirty="0" smtClean="0">
                <a:solidFill>
                  <a:srgbClr val="FFFF00"/>
                </a:solidFill>
                <a:cs typeface="Arial" pitchFamily="34" charset="0"/>
              </a:rPr>
              <a:t>x</a:t>
            </a:r>
            <a:r>
              <a:rPr lang="en-US" sz="2400" dirty="0">
                <a:solidFill>
                  <a:srgbClr val="FFFF00"/>
                </a:solidFill>
                <a:cs typeface="Arial" pitchFamily="34" charset="0"/>
              </a:rPr>
              <a:t>’=y’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790043" y="5705259"/>
            <a:ext cx="9571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FF00"/>
                </a:solidFill>
                <a:cs typeface="Arial" pitchFamily="34" charset="0"/>
              </a:rPr>
              <a:t>x’ </a:t>
            </a:r>
            <a:r>
              <a:rPr lang="en-US" sz="2400" b="1" dirty="0" smtClean="0">
                <a:solidFill>
                  <a:srgbClr val="FFFF00"/>
                </a:solidFill>
                <a:latin typeface="Times New Roman"/>
                <a:cs typeface="Times New Roman"/>
                <a:sym typeface="Symbol"/>
              </a:rPr>
              <a:t>≠</a:t>
            </a:r>
            <a:r>
              <a:rPr lang="en-US" sz="2400" dirty="0" smtClean="0">
                <a:solidFill>
                  <a:srgbClr val="FFFF00"/>
                </a:solidFill>
                <a:cs typeface="Arial" pitchFamily="34" charset="0"/>
              </a:rPr>
              <a:t> y’</a:t>
            </a:r>
            <a:endParaRPr lang="en-US" sz="2400" dirty="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26" name="Line 38"/>
          <p:cNvSpPr>
            <a:spLocks noChangeShapeType="1"/>
          </p:cNvSpPr>
          <p:nvPr/>
        </p:nvSpPr>
        <p:spPr bwMode="auto">
          <a:xfrm>
            <a:off x="2596015" y="4825331"/>
            <a:ext cx="1192213" cy="96587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74172" y="5467421"/>
            <a:ext cx="29947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 smtClean="0">
                <a:solidFill>
                  <a:srgbClr val="FFFF00"/>
                </a:solidFill>
                <a:cs typeface="Arial" pitchFamily="34" charset="0"/>
              </a:rPr>
              <a:t>exchange equalities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FFFF00"/>
                </a:solidFill>
                <a:cs typeface="Arial" pitchFamily="34" charset="0"/>
              </a:rPr>
              <a:t>eagerly</a:t>
            </a:r>
            <a:endParaRPr lang="en-US" sz="2400" b="1" dirty="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848080" y="5094523"/>
            <a:ext cx="21652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 err="1" smtClean="0">
                <a:solidFill>
                  <a:srgbClr val="FFFF00"/>
                </a:solidFill>
                <a:cs typeface="Arial" pitchFamily="34" charset="0"/>
              </a:rPr>
              <a:t>unsatifiable</a:t>
            </a:r>
            <a:endParaRPr lang="en-US" sz="2400" dirty="0" smtClean="0">
              <a:solidFill>
                <a:srgbClr val="FFFF00"/>
              </a:solidFill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 smtClean="0">
                <a:solidFill>
                  <a:srgbClr val="FFFF00"/>
                </a:solidFill>
                <a:cs typeface="Arial" pitchFamily="34" charset="0"/>
              </a:rPr>
              <a:t>propositional combination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 smtClean="0">
                <a:solidFill>
                  <a:srgbClr val="FFFF00"/>
                </a:solidFill>
                <a:cs typeface="Arial" pitchFamily="34" charset="0"/>
              </a:rPr>
              <a:t>of equalities</a:t>
            </a:r>
            <a:endParaRPr lang="en-US" sz="2400" b="1" dirty="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616194" y="4678624"/>
            <a:ext cx="6495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FF0000"/>
                </a:solidFill>
                <a:latin typeface="Symbol" pitchFamily="18" charset="2"/>
                <a:cs typeface="Arial" pitchFamily="34" charset="0"/>
              </a:rPr>
              <a:t> </a:t>
            </a:r>
            <a:r>
              <a:rPr lang="en-US" sz="3200" b="1" dirty="0" smtClean="0">
                <a:solidFill>
                  <a:srgbClr val="FF0000"/>
                </a:solidFill>
                <a:cs typeface="Arial" pitchFamily="34" charset="0"/>
              </a:rPr>
              <a:t>f</a:t>
            </a:r>
            <a:endParaRPr lang="en-US" sz="32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15794" y="4134336"/>
            <a:ext cx="1752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FF0000"/>
                </a:solidFill>
                <a:latin typeface="Symbol" pitchFamily="18" charset="2"/>
                <a:cs typeface="Arial" pitchFamily="34" charset="0"/>
              </a:rPr>
              <a:t> </a:t>
            </a:r>
            <a:r>
              <a:rPr lang="en-US" sz="3200" b="1" dirty="0" smtClean="0">
                <a:solidFill>
                  <a:srgbClr val="FF0000"/>
                </a:solidFill>
                <a:cs typeface="Arial" pitchFamily="34" charset="0"/>
              </a:rPr>
              <a:t>(&lt;),(+) </a:t>
            </a:r>
            <a:endParaRPr lang="en-US" sz="32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4" name="TextBox 5"/>
          <p:cNvSpPr txBox="1">
            <a:spLocks noChangeArrowheads="1"/>
          </p:cNvSpPr>
          <p:nvPr/>
        </p:nvSpPr>
        <p:spPr bwMode="auto">
          <a:xfrm>
            <a:off x="1438275" y="1873487"/>
            <a:ext cx="62295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B0F0"/>
                </a:solidFill>
                <a:cs typeface="Arial" pitchFamily="34" charset="0"/>
              </a:rPr>
              <a:t>x &lt; y+1 </a:t>
            </a:r>
            <a:r>
              <a:rPr lang="en-US" sz="2400" b="1" dirty="0">
                <a:solidFill>
                  <a:srgbClr val="FFFF00"/>
                </a:solidFill>
                <a:latin typeface="cmsy10" pitchFamily="34" charset="0"/>
                <a:cs typeface="Arial" pitchFamily="34" charset="0"/>
              </a:rPr>
              <a:t>/</a:t>
            </a:r>
            <a:r>
              <a:rPr lang="en-US" sz="2400" b="1" dirty="0" smtClean="0">
                <a:solidFill>
                  <a:srgbClr val="FFFF00"/>
                </a:solidFill>
                <a:latin typeface="cmsy10" pitchFamily="34" charset="0"/>
                <a:cs typeface="Arial" pitchFamily="34" charset="0"/>
              </a:rPr>
              <a:t>\</a:t>
            </a:r>
            <a:r>
              <a:rPr lang="en-US" sz="2400" dirty="0" smtClean="0">
                <a:solidFill>
                  <a:srgbClr val="00B0F0"/>
                </a:solidFill>
                <a:cs typeface="Arial" pitchFamily="34" charset="0"/>
              </a:rPr>
              <a:t> </a:t>
            </a:r>
            <a:r>
              <a:rPr lang="en-US" sz="2400" dirty="0">
                <a:solidFill>
                  <a:srgbClr val="00B0F0"/>
                </a:solidFill>
                <a:cs typeface="Arial" pitchFamily="34" charset="0"/>
              </a:rPr>
              <a:t>y &lt; x+1 </a:t>
            </a:r>
            <a:r>
              <a:rPr lang="en-US" sz="2400" b="1" dirty="0">
                <a:solidFill>
                  <a:srgbClr val="FFFF00"/>
                </a:solidFill>
                <a:latin typeface="cmsy10" pitchFamily="34" charset="0"/>
                <a:cs typeface="Arial" pitchFamily="34" charset="0"/>
              </a:rPr>
              <a:t>/\</a:t>
            </a:r>
            <a:r>
              <a:rPr lang="en-US" sz="2400" dirty="0" smtClean="0">
                <a:solidFill>
                  <a:srgbClr val="00B0F0"/>
                </a:solidFill>
                <a:cs typeface="Arial" pitchFamily="34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cs typeface="Arial" pitchFamily="34" charset="0"/>
              </a:rPr>
              <a:t>x’=f(x)</a:t>
            </a:r>
            <a:r>
              <a:rPr lang="en-US" sz="2400" dirty="0">
                <a:solidFill>
                  <a:srgbClr val="00B0F0"/>
                </a:solidFill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cmsy10" pitchFamily="34" charset="0"/>
                <a:cs typeface="Arial" pitchFamily="34" charset="0"/>
              </a:rPr>
              <a:t>/\</a:t>
            </a:r>
            <a:r>
              <a:rPr lang="en-US" sz="2400" dirty="0" smtClean="0">
                <a:solidFill>
                  <a:srgbClr val="00B0F0"/>
                </a:solidFill>
                <a:cs typeface="Arial" pitchFamily="34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cs typeface="Arial" pitchFamily="34" charset="0"/>
              </a:rPr>
              <a:t>y’=f(y)</a:t>
            </a:r>
            <a:r>
              <a:rPr lang="en-US" sz="2400" dirty="0">
                <a:solidFill>
                  <a:srgbClr val="00B0F0"/>
                </a:solidFill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cmsy10" pitchFamily="34" charset="0"/>
                <a:cs typeface="Arial" pitchFamily="34" charset="0"/>
              </a:rPr>
              <a:t>/\</a:t>
            </a:r>
            <a:r>
              <a:rPr lang="en-US" sz="2400" dirty="0" smtClean="0">
                <a:solidFill>
                  <a:srgbClr val="00B0F0"/>
                </a:solidFill>
                <a:cs typeface="Arial" pitchFamily="34" charset="0"/>
              </a:rPr>
              <a:t> </a:t>
            </a:r>
            <a:r>
              <a:rPr lang="en-US" sz="2400" dirty="0">
                <a:solidFill>
                  <a:srgbClr val="00B0F0"/>
                </a:solidFill>
                <a:cs typeface="Arial" pitchFamily="34" charset="0"/>
              </a:rPr>
              <a:t>x’=y’+1</a:t>
            </a:r>
          </a:p>
        </p:txBody>
      </p:sp>
      <p:sp>
        <p:nvSpPr>
          <p:cNvPr id="30" name="Rounded Rectangle 29"/>
          <p:cNvSpPr/>
          <p:nvPr/>
        </p:nvSpPr>
        <p:spPr bwMode="auto">
          <a:xfrm>
            <a:off x="5387161" y="2688533"/>
            <a:ext cx="2939834" cy="86135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</a:rPr>
              <a:t>r</a:t>
            </a:r>
            <a:r>
              <a:rPr lang="en-US" sz="2400" dirty="0" smtClean="0">
                <a:solidFill>
                  <a:srgbClr val="000000"/>
                </a:solidFill>
              </a:rPr>
              <a:t>eduction for congruence</a:t>
            </a:r>
          </a:p>
        </p:txBody>
      </p:sp>
      <p:sp>
        <p:nvSpPr>
          <p:cNvPr id="33" name="Rounded Rectangle 32"/>
          <p:cNvSpPr/>
          <p:nvPr/>
        </p:nvSpPr>
        <p:spPr bwMode="auto">
          <a:xfrm>
            <a:off x="914400" y="2688533"/>
            <a:ext cx="2939834" cy="86135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</a:rPr>
              <a:t>reduction for 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linear arithmetic</a:t>
            </a:r>
          </a:p>
        </p:txBody>
      </p:sp>
    </p:spTree>
    <p:extLst>
      <p:ext uri="{BB962C8B-B14F-4D97-AF65-F5344CB8AC3E}">
        <p14:creationId xmlns:p14="http://schemas.microsoft.com/office/powerpoint/2010/main" val="103607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2" grpId="0" animBg="1"/>
      <p:bldP spid="23" grpId="0"/>
      <p:bldP spid="25" grpId="0"/>
      <p:bldP spid="26" grpId="0" animBg="1"/>
      <p:bldP spid="28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loud 23"/>
          <p:cNvSpPr/>
          <p:nvPr/>
        </p:nvSpPr>
        <p:spPr bwMode="auto">
          <a:xfrm>
            <a:off x="1770972" y="4457337"/>
            <a:ext cx="5298725" cy="1851617"/>
          </a:xfrm>
          <a:prstGeom prst="cloud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0286" y="566056"/>
            <a:ext cx="8450489" cy="894443"/>
          </a:xfrm>
          <a:prstGeom prst="rect">
            <a:avLst/>
          </a:prstGeom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kern="0" dirty="0" smtClean="0">
                <a:solidFill>
                  <a:srgbClr val="FFFF00"/>
                </a:solidFill>
                <a:cs typeface="Arial" pitchFamily="34" charset="0"/>
              </a:rPr>
              <a:t>Generalize this reduction to </a:t>
            </a:r>
            <a:r>
              <a:rPr lang="en-US" sz="3200" b="1" kern="0" dirty="0" smtClean="0">
                <a:solidFill>
                  <a:srgbClr val="FFFF00"/>
                </a:solidFill>
                <a:cs typeface="Arial" pitchFamily="34" charset="0"/>
              </a:rPr>
              <a:t>sets</a:t>
            </a:r>
            <a:r>
              <a:rPr lang="en-US" sz="3200" kern="0" dirty="0" smtClean="0">
                <a:solidFill>
                  <a:srgbClr val="FFFF00"/>
                </a:solidFill>
                <a:cs typeface="Arial" pitchFamily="34" charset="0"/>
              </a:rPr>
              <a:t> of elements</a:t>
            </a:r>
            <a:endParaRPr lang="en-US" sz="3200" kern="0" dirty="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2138" y="3281363"/>
            <a:ext cx="3859212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B0F0"/>
                </a:solidFill>
                <a:cs typeface="Arial"/>
                <a:sym typeface="Symbol"/>
              </a:rPr>
              <a:t></a:t>
            </a:r>
            <a:r>
              <a:rPr lang="en-US" sz="2400" dirty="0" smtClean="0">
                <a:solidFill>
                  <a:srgbClr val="00B0F0"/>
                </a:solidFill>
                <a:cs typeface="Arial" pitchFamily="34" charset="0"/>
              </a:rPr>
              <a:t> </a:t>
            </a:r>
            <a:r>
              <a:rPr lang="en-US" sz="2400" dirty="0">
                <a:solidFill>
                  <a:srgbClr val="00B0F0"/>
                </a:solidFill>
                <a:cs typeface="Arial" pitchFamily="34" charset="0"/>
              </a:rPr>
              <a:t>x. x </a:t>
            </a:r>
            <a:r>
              <a:rPr lang="en-US" sz="2400" b="1" dirty="0">
                <a:solidFill>
                  <a:srgbClr val="00B0F0"/>
                </a:solidFill>
                <a:cs typeface="Arial" pitchFamily="34" charset="0"/>
                <a:sym typeface="Symbol"/>
              </a:rPr>
              <a:t></a:t>
            </a:r>
            <a:r>
              <a:rPr lang="en-US" sz="2400" dirty="0">
                <a:solidFill>
                  <a:srgbClr val="00B0F0"/>
                </a:solidFill>
                <a:cs typeface="Arial" pitchFamily="34" charset="0"/>
              </a:rPr>
              <a:t> A </a:t>
            </a:r>
            <a:r>
              <a:rPr lang="en-US" sz="2400" dirty="0">
                <a:solidFill>
                  <a:srgbClr val="00B0F0"/>
                </a:solidFill>
                <a:cs typeface="Arial" pitchFamily="34" charset="0"/>
                <a:sym typeface="Wingdings" pitchFamily="2" charset="2"/>
              </a:rPr>
              <a:t> x </a:t>
            </a:r>
            <a:r>
              <a:rPr lang="en-US" sz="2400" b="1" dirty="0">
                <a:solidFill>
                  <a:srgbClr val="00B0F0"/>
                </a:solidFill>
                <a:cs typeface="Arial" pitchFamily="34" charset="0"/>
                <a:sym typeface="Symbol"/>
              </a:rPr>
              <a:t></a:t>
            </a:r>
            <a:r>
              <a:rPr lang="en-US" sz="2400" dirty="0">
                <a:solidFill>
                  <a:srgbClr val="00B0F0"/>
                </a:solidFill>
                <a:cs typeface="Arial" pitchFamily="34" charset="0"/>
                <a:sym typeface="Wingdings" pitchFamily="2" charset="2"/>
              </a:rPr>
              <a:t> B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B0F0"/>
                </a:solidFill>
                <a:cs typeface="Arial" pitchFamily="34" charset="0"/>
                <a:sym typeface="Wingdings" pitchFamily="2" charset="2"/>
              </a:rPr>
              <a:t>D = A U {c}</a:t>
            </a:r>
            <a:endParaRPr lang="en-US" sz="2400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34125" y="3267075"/>
            <a:ext cx="2620963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FFFFFF"/>
                </a:solidFill>
                <a:cs typeface="Arial" pitchFamily="34" charset="0"/>
              </a:rPr>
              <a:t>D</a:t>
            </a:r>
            <a:r>
              <a:rPr lang="en-US" sz="2400" dirty="0" smtClean="0">
                <a:solidFill>
                  <a:srgbClr val="FFFFFF"/>
                </a:solidFill>
                <a:cs typeface="Arial" pitchFamily="34" charset="0"/>
              </a:rPr>
              <a:t>={h(x</a:t>
            </a:r>
            <a:r>
              <a:rPr lang="en-US" sz="2400" dirty="0">
                <a:solidFill>
                  <a:srgbClr val="FFFFFF"/>
                </a:solidFill>
                <a:cs typeface="Arial" pitchFamily="34" charset="0"/>
              </a:rPr>
              <a:t>). x </a:t>
            </a:r>
            <a:r>
              <a:rPr lang="en-US" sz="2400" b="1" dirty="0" smtClean="0">
                <a:solidFill>
                  <a:srgbClr val="FFFFFF"/>
                </a:solidFill>
                <a:cs typeface="Arial" pitchFamily="34" charset="0"/>
                <a:sym typeface="Symbol"/>
              </a:rPr>
              <a:t></a:t>
            </a:r>
            <a:r>
              <a:rPr lang="en-US" sz="2400" dirty="0" smtClean="0">
                <a:solidFill>
                  <a:srgbClr val="FFFFFF"/>
                </a:solidFill>
                <a:cs typeface="Arial" pitchFamily="34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cs typeface="Arial" pitchFamily="34" charset="0"/>
              </a:rPr>
              <a:t>A}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FFFFFF"/>
                </a:solidFill>
                <a:cs typeface="Arial" pitchFamily="34" charset="0"/>
              </a:rPr>
              <a:t>! (c </a:t>
            </a:r>
            <a:r>
              <a:rPr lang="en-US" sz="2400" b="1" dirty="0">
                <a:solidFill>
                  <a:srgbClr val="FFFFFF"/>
                </a:solidFill>
                <a:cs typeface="Arial" pitchFamily="34" charset="0"/>
                <a:sym typeface="Symbol"/>
              </a:rPr>
              <a:t></a:t>
            </a:r>
            <a:r>
              <a:rPr lang="en-US" sz="2400" dirty="0">
                <a:solidFill>
                  <a:srgbClr val="FFFFFF"/>
                </a:solidFill>
                <a:cs typeface="Arial" pitchFamily="34" charset="0"/>
              </a:rPr>
              <a:t> B</a:t>
            </a:r>
            <a:r>
              <a:rPr lang="en-US" sz="2400" dirty="0" smtClean="0">
                <a:solidFill>
                  <a:srgbClr val="FFFFFF"/>
                </a:solidFill>
                <a:cs typeface="Arial" pitchFamily="34" charset="0"/>
              </a:rPr>
              <a:t>)</a:t>
            </a:r>
            <a:endParaRPr lang="en-US" sz="2400" dirty="0">
              <a:solidFill>
                <a:srgbClr val="FFFFFF"/>
              </a:solidFill>
              <a:cs typeface="Arial" pitchFamily="34" charset="0"/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2800350" y="3797300"/>
            <a:ext cx="1122363" cy="1592263"/>
            <a:chOff x="2799761" y="3797207"/>
            <a:chExt cx="1122453" cy="1592084"/>
          </a:xfrm>
        </p:grpSpPr>
        <p:sp>
          <p:nvSpPr>
            <p:cNvPr id="42003" name="Line 38"/>
            <p:cNvSpPr>
              <a:spLocks noChangeShapeType="1"/>
            </p:cNvSpPr>
            <p:nvPr/>
          </p:nvSpPr>
          <p:spPr bwMode="auto">
            <a:xfrm>
              <a:off x="2799761" y="3797207"/>
              <a:ext cx="484615" cy="118533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42004" name="TextBox 10"/>
            <p:cNvSpPr txBox="1">
              <a:spLocks noChangeArrowheads="1"/>
            </p:cNvSpPr>
            <p:nvPr/>
          </p:nvSpPr>
          <p:spPr bwMode="auto">
            <a:xfrm>
              <a:off x="2912564" y="4927328"/>
              <a:ext cx="100965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FFFF00"/>
                  </a:solidFill>
                  <a:cs typeface="Arial" pitchFamily="34" charset="0"/>
                </a:rPr>
                <a:t>A </a:t>
              </a:r>
              <a:r>
                <a:rPr lang="en-US" sz="2400" b="1" dirty="0">
                  <a:solidFill>
                    <a:srgbClr val="FFFF00"/>
                  </a:solidFill>
                  <a:latin typeface="cmsy10" pitchFamily="34" charset="0"/>
                  <a:cs typeface="Arial" pitchFamily="34" charset="0"/>
                </a:rPr>
                <a:t>µ </a:t>
              </a:r>
              <a:r>
                <a:rPr lang="en-US" sz="2400" dirty="0">
                  <a:solidFill>
                    <a:srgbClr val="FFFF00"/>
                  </a:solidFill>
                  <a:cs typeface="Arial" pitchFamily="34" charset="0"/>
                </a:rPr>
                <a:t>B</a:t>
              </a:r>
            </a:p>
          </p:txBody>
        </p:sp>
      </p:grp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181560" y="6250898"/>
            <a:ext cx="6918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FFFF00"/>
                </a:solidFill>
                <a:cs typeface="Arial" pitchFamily="34" charset="0"/>
              </a:rPr>
              <a:t>unsatisfiable</a:t>
            </a:r>
            <a:r>
              <a:rPr lang="en-US" sz="2400" dirty="0">
                <a:solidFill>
                  <a:srgbClr val="FFFF00"/>
                </a:solidFill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cs typeface="Arial" pitchFamily="34" charset="0"/>
              </a:rPr>
              <a:t>quantifier-free formula about </a:t>
            </a:r>
            <a:r>
              <a:rPr lang="en-US" sz="2400" dirty="0">
                <a:solidFill>
                  <a:srgbClr val="FFFF00"/>
                </a:solidFill>
                <a:cs typeface="Arial" pitchFamily="34" charset="0"/>
              </a:rPr>
              <a:t>sets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4180555" y="3608391"/>
            <a:ext cx="2142448" cy="1782083"/>
            <a:chOff x="4181170" y="3608389"/>
            <a:chExt cx="2142069" cy="1782169"/>
          </a:xfrm>
        </p:grpSpPr>
        <p:sp>
          <p:nvSpPr>
            <p:cNvPr id="42001" name="TextBox 12"/>
            <p:cNvSpPr txBox="1">
              <a:spLocks noChangeArrowheads="1"/>
            </p:cNvSpPr>
            <p:nvPr/>
          </p:nvSpPr>
          <p:spPr bwMode="auto">
            <a:xfrm>
              <a:off x="4181170" y="4928595"/>
              <a:ext cx="146685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FFFF00"/>
                  </a:solidFill>
                  <a:cs typeface="Arial" pitchFamily="34" charset="0"/>
                </a:rPr>
                <a:t>|D| </a:t>
              </a:r>
              <a:r>
                <a:rPr lang="en-US" sz="2400" dirty="0">
                  <a:solidFill>
                    <a:srgbClr val="FFFF00"/>
                  </a:solidFill>
                  <a:cs typeface="Arial" pitchFamily="34" charset="0"/>
                  <a:sym typeface="Symbol" pitchFamily="18" charset="2"/>
                </a:rPr>
                <a:t> |A|</a:t>
              </a:r>
              <a:r>
                <a:rPr lang="en-US" sz="2400" dirty="0">
                  <a:solidFill>
                    <a:srgbClr val="FFFF00"/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42002" name="Line 38"/>
            <p:cNvSpPr>
              <a:spLocks noChangeShapeType="1"/>
            </p:cNvSpPr>
            <p:nvPr/>
          </p:nvSpPr>
          <p:spPr bwMode="auto">
            <a:xfrm flipH="1">
              <a:off x="4976949" y="3608389"/>
              <a:ext cx="1346290" cy="132937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cs typeface="Arial" pitchFamily="34" charset="0"/>
              </a:endParaRPr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4815135" y="4225940"/>
            <a:ext cx="1642839" cy="1685635"/>
            <a:chOff x="4814867" y="4226697"/>
            <a:chExt cx="1643354" cy="1685478"/>
          </a:xfrm>
        </p:grpSpPr>
        <p:sp>
          <p:nvSpPr>
            <p:cNvPr id="41999" name="Line 38"/>
            <p:cNvSpPr>
              <a:spLocks noChangeShapeType="1"/>
            </p:cNvSpPr>
            <p:nvPr/>
          </p:nvSpPr>
          <p:spPr bwMode="auto">
            <a:xfrm flipH="1">
              <a:off x="5695405" y="4226697"/>
              <a:ext cx="762816" cy="124761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814867" y="5450553"/>
              <a:ext cx="1419423" cy="4616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dirty="0">
                  <a:solidFill>
                    <a:srgbClr val="FFFF00"/>
                  </a:solidFill>
                  <a:cs typeface="Arial" pitchFamily="34" charset="0"/>
                </a:rPr>
                <a:t>{</a:t>
              </a:r>
              <a:r>
                <a:rPr lang="en-US" sz="2400" dirty="0" smtClean="0">
                  <a:solidFill>
                    <a:srgbClr val="FFFF00"/>
                  </a:solidFill>
                  <a:cs typeface="Arial" pitchFamily="34" charset="0"/>
                </a:rPr>
                <a:t>c}</a:t>
              </a:r>
              <a:r>
                <a:rPr lang="en-US" sz="2400" b="1" dirty="0" smtClean="0">
                  <a:solidFill>
                    <a:srgbClr val="FFFF00"/>
                  </a:solidFill>
                  <a:cs typeface="Arial" pitchFamily="34" charset="0"/>
                  <a:sym typeface="Symbol"/>
                </a:rPr>
                <a:t></a:t>
              </a:r>
              <a:r>
                <a:rPr lang="en-US" sz="2400" dirty="0" smtClean="0">
                  <a:solidFill>
                    <a:srgbClr val="FFFF00"/>
                  </a:solidFill>
                  <a:cs typeface="Arial" pitchFamily="34" charset="0"/>
                </a:rPr>
                <a:t>B=</a:t>
              </a:r>
              <a:r>
                <a:rPr lang="en-US" sz="2400" b="1" dirty="0" smtClean="0">
                  <a:solidFill>
                    <a:srgbClr val="FFFF00"/>
                  </a:solidFill>
                  <a:cs typeface="Arial" pitchFamily="34" charset="0"/>
                  <a:sym typeface="Symbol"/>
                </a:rPr>
                <a:t></a:t>
              </a:r>
              <a:endParaRPr lang="en-US" sz="2400" b="1" dirty="0">
                <a:solidFill>
                  <a:srgbClr val="FFFF00"/>
                </a:solidFill>
                <a:cs typeface="Arial" pitchFamily="34" charset="0"/>
              </a:endParaRPr>
            </a:p>
          </p:txBody>
        </p:sp>
      </p:grpSp>
      <p:grpSp>
        <p:nvGrpSpPr>
          <p:cNvPr id="10" name="Group 24"/>
          <p:cNvGrpSpPr>
            <a:grpSpLocks/>
          </p:cNvGrpSpPr>
          <p:nvPr/>
        </p:nvGrpSpPr>
        <p:grpSpPr bwMode="auto">
          <a:xfrm>
            <a:off x="1711325" y="4249736"/>
            <a:ext cx="2211388" cy="1680708"/>
            <a:chOff x="1711188" y="4250053"/>
            <a:chExt cx="2211619" cy="1679830"/>
          </a:xfrm>
        </p:grpSpPr>
        <p:sp>
          <p:nvSpPr>
            <p:cNvPr id="41997" name="Line 38"/>
            <p:cNvSpPr>
              <a:spLocks noChangeShapeType="1"/>
            </p:cNvSpPr>
            <p:nvPr/>
          </p:nvSpPr>
          <p:spPr bwMode="auto">
            <a:xfrm>
              <a:off x="1711188" y="4250053"/>
              <a:ext cx="940571" cy="1223283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41998" name="Rectangle 19"/>
            <p:cNvSpPr>
              <a:spLocks noChangeArrowheads="1"/>
            </p:cNvSpPr>
            <p:nvPr/>
          </p:nvSpPr>
          <p:spPr bwMode="auto">
            <a:xfrm>
              <a:off x="2242860" y="5468218"/>
              <a:ext cx="167994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FFFF00"/>
                  </a:solidFill>
                  <a:cs typeface="Arial" pitchFamily="34" charset="0"/>
                  <a:sym typeface="Wingdings" pitchFamily="2" charset="2"/>
                </a:rPr>
                <a:t>D = A U {c}</a:t>
              </a:r>
              <a:endParaRPr lang="en-US" sz="2400" dirty="0">
                <a:solidFill>
                  <a:srgbClr val="FFFF00"/>
                </a:solidFill>
                <a:cs typeface="Arial" pitchFamily="34" charset="0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5295393" y="3502965"/>
            <a:ext cx="649537" cy="58477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FF0000"/>
                </a:solidFill>
                <a:latin typeface="Symbol" pitchFamily="18" charset="2"/>
                <a:cs typeface="Arial" pitchFamily="34" charset="0"/>
              </a:rPr>
              <a:t> </a:t>
            </a:r>
            <a:r>
              <a:rPr lang="en-US" sz="3200" b="1" dirty="0" smtClean="0">
                <a:solidFill>
                  <a:srgbClr val="FF0000"/>
                </a:solidFill>
                <a:cs typeface="Arial" pitchFamily="34" charset="0"/>
              </a:rPr>
              <a:t>f</a:t>
            </a:r>
            <a:endParaRPr lang="en-US" sz="32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067448" y="3640854"/>
            <a:ext cx="180690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0000"/>
                </a:solidFill>
                <a:cs typeface="Arial" pitchFamily="34" charset="0"/>
              </a:rPr>
              <a:t>quantifier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0000"/>
                </a:solidFill>
                <a:cs typeface="Arial" pitchFamily="34" charset="0"/>
              </a:rPr>
              <a:t>elimination</a:t>
            </a:r>
            <a:endParaRPr lang="en-US" sz="24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391885" y="1785257"/>
            <a:ext cx="8348889" cy="136434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000000"/>
                </a:solidFill>
              </a:rPr>
              <a:t>prover</a:t>
            </a:r>
            <a:r>
              <a:rPr lang="en-US" sz="2400" dirty="0" smtClean="0">
                <a:solidFill>
                  <a:srgbClr val="000000"/>
                </a:solidFill>
              </a:rPr>
              <a:t> for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d</a:t>
            </a:r>
            <a:r>
              <a:rPr lang="en-US" sz="2400" dirty="0" smtClean="0">
                <a:solidFill>
                  <a:srgbClr val="000000"/>
                </a:solidFill>
              </a:rPr>
              <a:t>ata 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structures</a:t>
            </a:r>
          </a:p>
        </p:txBody>
      </p:sp>
      <p:sp>
        <p:nvSpPr>
          <p:cNvPr id="27" name="Rounded Rectangle 26"/>
          <p:cNvSpPr/>
          <p:nvPr/>
        </p:nvSpPr>
        <p:spPr bwMode="auto">
          <a:xfrm>
            <a:off x="5387161" y="2103763"/>
            <a:ext cx="2939834" cy="86135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</a:rPr>
              <a:t>r</a:t>
            </a:r>
            <a:r>
              <a:rPr lang="en-US" sz="2400" dirty="0" smtClean="0">
                <a:solidFill>
                  <a:srgbClr val="000000"/>
                </a:solidFill>
              </a:rPr>
              <a:t>eduction for 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logic of set images</a:t>
            </a:r>
          </a:p>
        </p:txBody>
      </p:sp>
      <p:sp>
        <p:nvSpPr>
          <p:cNvPr id="28" name="Rounded Rectangle 27"/>
          <p:cNvSpPr/>
          <p:nvPr/>
        </p:nvSpPr>
        <p:spPr bwMode="auto">
          <a:xfrm>
            <a:off x="653588" y="2089249"/>
            <a:ext cx="2939834" cy="86135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</a:rPr>
              <a:t>reduction for a logic quantified sets</a:t>
            </a:r>
          </a:p>
        </p:txBody>
      </p:sp>
    </p:spTree>
    <p:extLst>
      <p:ext uri="{BB962C8B-B14F-4D97-AF65-F5344CB8AC3E}">
        <p14:creationId xmlns:p14="http://schemas.microsoft.com/office/powerpoint/2010/main" val="408663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2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 bwMode="auto">
          <a:xfrm>
            <a:off x="3753031" y="2101851"/>
            <a:ext cx="2904129" cy="1543958"/>
          </a:xfrm>
          <a:prstGeom prst="ellipse">
            <a:avLst/>
          </a:prstGeom>
          <a:noFill/>
          <a:ln w="3810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US" sz="2400" dirty="0" smtClean="0">
              <a:solidFill>
                <a:srgbClr val="FFFFFF"/>
              </a:solidFill>
            </a:endParaRPr>
          </a:p>
        </p:txBody>
      </p:sp>
      <p:sp>
        <p:nvSpPr>
          <p:cNvPr id="24" name="Cloud 23"/>
          <p:cNvSpPr/>
          <p:nvPr/>
        </p:nvSpPr>
        <p:spPr bwMode="auto">
          <a:xfrm>
            <a:off x="1770972" y="4457337"/>
            <a:ext cx="5298725" cy="1851617"/>
          </a:xfrm>
          <a:prstGeom prst="cloud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0286" y="566056"/>
            <a:ext cx="8450489" cy="894443"/>
          </a:xfrm>
          <a:prstGeom prst="rect">
            <a:avLst/>
          </a:prstGeom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kern="0" dirty="0" smtClean="0">
                <a:solidFill>
                  <a:srgbClr val="FFFF00"/>
                </a:solidFill>
                <a:cs typeface="Arial" pitchFamily="34" charset="0"/>
              </a:rPr>
              <a:t>Why the example is </a:t>
            </a:r>
            <a:r>
              <a:rPr lang="en-US" sz="3200" kern="0" dirty="0" err="1" smtClean="0">
                <a:solidFill>
                  <a:srgbClr val="FFFF00"/>
                </a:solidFill>
                <a:cs typeface="Arial" pitchFamily="34" charset="0"/>
              </a:rPr>
              <a:t>unsatisfiable</a:t>
            </a:r>
            <a:endParaRPr lang="en-US" sz="3200" kern="0" dirty="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42004" name="TextBox 10"/>
          <p:cNvSpPr txBox="1">
            <a:spLocks noChangeArrowheads="1"/>
          </p:cNvSpPr>
          <p:nvPr/>
        </p:nvSpPr>
        <p:spPr bwMode="auto">
          <a:xfrm>
            <a:off x="2913144" y="4927548"/>
            <a:ext cx="1009569" cy="462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FF00"/>
                </a:solidFill>
                <a:cs typeface="Arial" pitchFamily="34" charset="0"/>
              </a:rPr>
              <a:t>A </a:t>
            </a:r>
            <a:r>
              <a:rPr lang="en-US" sz="2400" b="1" dirty="0">
                <a:solidFill>
                  <a:srgbClr val="FFFF00"/>
                </a:solidFill>
                <a:latin typeface="cmsy10" pitchFamily="34" charset="0"/>
                <a:cs typeface="Arial" pitchFamily="34" charset="0"/>
              </a:rPr>
              <a:t>µ </a:t>
            </a:r>
            <a:r>
              <a:rPr lang="en-US" sz="2400" dirty="0">
                <a:solidFill>
                  <a:srgbClr val="FFFF00"/>
                </a:solidFill>
                <a:cs typeface="Arial" pitchFamily="34" charset="0"/>
              </a:rPr>
              <a:t>B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181560" y="6250898"/>
            <a:ext cx="6918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FFFF00"/>
                </a:solidFill>
                <a:cs typeface="Arial" pitchFamily="34" charset="0"/>
              </a:rPr>
              <a:t>unsatisfiable</a:t>
            </a:r>
            <a:r>
              <a:rPr lang="en-US" sz="2400" dirty="0">
                <a:solidFill>
                  <a:srgbClr val="FFFF00"/>
                </a:solidFill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cs typeface="Arial" pitchFamily="34" charset="0"/>
              </a:rPr>
              <a:t>quantifier-free formula about </a:t>
            </a:r>
            <a:r>
              <a:rPr lang="en-US" sz="2400" dirty="0">
                <a:solidFill>
                  <a:srgbClr val="FFFF00"/>
                </a:solidFill>
                <a:cs typeface="Arial" pitchFamily="34" charset="0"/>
              </a:rPr>
              <a:t>sets</a:t>
            </a:r>
          </a:p>
        </p:txBody>
      </p:sp>
      <p:sp>
        <p:nvSpPr>
          <p:cNvPr id="42001" name="TextBox 12"/>
          <p:cNvSpPr txBox="1">
            <a:spLocks noChangeArrowheads="1"/>
          </p:cNvSpPr>
          <p:nvPr/>
        </p:nvSpPr>
        <p:spPr bwMode="auto">
          <a:xfrm>
            <a:off x="4180555" y="4928533"/>
            <a:ext cx="1467110" cy="46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FF00"/>
                </a:solidFill>
                <a:cs typeface="Arial" pitchFamily="34" charset="0"/>
              </a:rPr>
              <a:t>|D| </a:t>
            </a:r>
            <a:r>
              <a:rPr lang="en-US" sz="2400" dirty="0">
                <a:solidFill>
                  <a:srgbClr val="FFFF00"/>
                </a:solidFill>
                <a:cs typeface="Arial" pitchFamily="34" charset="0"/>
                <a:sym typeface="Symbol" pitchFamily="18" charset="2"/>
              </a:rPr>
              <a:t> |A|</a:t>
            </a:r>
            <a:r>
              <a:rPr lang="en-US" sz="2400" dirty="0">
                <a:solidFill>
                  <a:srgbClr val="FFFF00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815135" y="5449910"/>
            <a:ext cx="14189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FFFF00"/>
                </a:solidFill>
                <a:cs typeface="Arial" pitchFamily="34" charset="0"/>
              </a:rPr>
              <a:t>{</a:t>
            </a:r>
            <a:r>
              <a:rPr lang="en-US" sz="2400" dirty="0" smtClean="0">
                <a:solidFill>
                  <a:srgbClr val="FFFF00"/>
                </a:solidFill>
                <a:cs typeface="Arial" pitchFamily="34" charset="0"/>
              </a:rPr>
              <a:t>c}</a:t>
            </a:r>
            <a:r>
              <a:rPr lang="en-US" sz="2400" b="1" dirty="0" smtClean="0">
                <a:solidFill>
                  <a:srgbClr val="FFFF00"/>
                </a:solidFill>
                <a:cs typeface="Arial" pitchFamily="34" charset="0"/>
                <a:sym typeface="Symbol"/>
              </a:rPr>
              <a:t></a:t>
            </a:r>
            <a:r>
              <a:rPr lang="en-US" sz="2400" dirty="0" smtClean="0">
                <a:solidFill>
                  <a:srgbClr val="FFFF00"/>
                </a:solidFill>
                <a:cs typeface="Arial" pitchFamily="34" charset="0"/>
              </a:rPr>
              <a:t>B=</a:t>
            </a:r>
            <a:r>
              <a:rPr lang="en-US" sz="2400" b="1" dirty="0" smtClean="0">
                <a:solidFill>
                  <a:srgbClr val="FFFF00"/>
                </a:solidFill>
                <a:cs typeface="Arial" pitchFamily="34" charset="0"/>
                <a:sym typeface="Symbol"/>
              </a:rPr>
              <a:t></a:t>
            </a:r>
            <a:endParaRPr lang="en-US" sz="2400" b="1" dirty="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41998" name="Rectangle 19"/>
          <p:cNvSpPr>
            <a:spLocks noChangeArrowheads="1"/>
          </p:cNvSpPr>
          <p:nvPr/>
        </p:nvSpPr>
        <p:spPr bwMode="auto">
          <a:xfrm>
            <a:off x="2242941" y="5468538"/>
            <a:ext cx="1679772" cy="461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FF00"/>
                </a:solidFill>
                <a:cs typeface="Arial" pitchFamily="34" charset="0"/>
                <a:sym typeface="Wingdings" pitchFamily="2" charset="2"/>
              </a:rPr>
              <a:t>D = A U {c}</a:t>
            </a:r>
            <a:endParaRPr lang="en-US" sz="2400" dirty="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082827" y="2194525"/>
            <a:ext cx="2441798" cy="1364271"/>
          </a:xfrm>
          <a:prstGeom prst="ellipse">
            <a:avLst/>
          </a:prstGeom>
          <a:noFill/>
          <a:ln w="3810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US" sz="2400" dirty="0" smtClean="0">
              <a:solidFill>
                <a:srgbClr val="FFFFFF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3928478" y="2452915"/>
            <a:ext cx="1356899" cy="841829"/>
          </a:xfrm>
          <a:prstGeom prst="ellipse">
            <a:avLst/>
          </a:prstGeom>
          <a:noFill/>
          <a:ln w="3810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dirty="0">
                <a:solidFill>
                  <a:srgbClr val="FFFFFF"/>
                </a:solidFill>
              </a:rPr>
              <a:t>A</a:t>
            </a:r>
            <a:endParaRPr lang="en-US" sz="2400" dirty="0" smtClean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03508" y="2296052"/>
            <a:ext cx="38985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FFFF"/>
                </a:solidFill>
                <a:cs typeface="Arial" pitchFamily="34" charset="0"/>
              </a:rPr>
              <a:t>B</a:t>
            </a:r>
            <a:endParaRPr lang="en-US" sz="24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09292" y="2542795"/>
            <a:ext cx="54373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FFFF"/>
                </a:solidFill>
                <a:cs typeface="Arial" pitchFamily="34" charset="0"/>
                <a:sym typeface="Wingdings" pitchFamily="2" charset="2"/>
              </a:rPr>
              <a:t>{c}</a:t>
            </a:r>
            <a:endParaRPr lang="en-US" sz="24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817" y="3004460"/>
            <a:ext cx="407484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FFFF"/>
                </a:solidFill>
                <a:cs typeface="Arial" pitchFamily="34" charset="0"/>
              </a:rPr>
              <a:t>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538576" y="3587263"/>
            <a:ext cx="18036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FFFF"/>
                </a:solidFill>
                <a:cs typeface="Arial" pitchFamily="34" charset="0"/>
              </a:rPr>
              <a:t>|D| = |A| + 1</a:t>
            </a:r>
            <a:endParaRPr lang="en-US" sz="2400" dirty="0">
              <a:solidFill>
                <a:srgbClr val="FFFFF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66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loud 23"/>
          <p:cNvSpPr/>
          <p:nvPr/>
        </p:nvSpPr>
        <p:spPr bwMode="auto">
          <a:xfrm>
            <a:off x="2051264" y="4587963"/>
            <a:ext cx="5298725" cy="1851617"/>
          </a:xfrm>
          <a:prstGeom prst="cloud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0286" y="566056"/>
            <a:ext cx="8450489" cy="894443"/>
          </a:xfrm>
          <a:prstGeom prst="rect">
            <a:avLst/>
          </a:prstGeom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kern="0" dirty="0" smtClean="0">
                <a:solidFill>
                  <a:srgbClr val="FFFF00"/>
                </a:solidFill>
                <a:cs typeface="Arial" pitchFamily="34" charset="0"/>
              </a:rPr>
              <a:t>Soundness and Completeness by Definition</a:t>
            </a:r>
            <a:endParaRPr lang="en-US" sz="3200" kern="0" dirty="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34125" y="3267075"/>
            <a:ext cx="2620963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FFFFFF"/>
                </a:solidFill>
                <a:cs typeface="Arial" pitchFamily="34" charset="0"/>
              </a:rPr>
              <a:t>D</a:t>
            </a:r>
            <a:r>
              <a:rPr lang="en-US" sz="2400" dirty="0" smtClean="0">
                <a:solidFill>
                  <a:srgbClr val="FFFFFF"/>
                </a:solidFill>
                <a:cs typeface="Arial" pitchFamily="34" charset="0"/>
              </a:rPr>
              <a:t>={h(x</a:t>
            </a:r>
            <a:r>
              <a:rPr lang="en-US" sz="2400" dirty="0">
                <a:solidFill>
                  <a:srgbClr val="FFFFFF"/>
                </a:solidFill>
                <a:cs typeface="Arial" pitchFamily="34" charset="0"/>
              </a:rPr>
              <a:t>). x </a:t>
            </a:r>
            <a:r>
              <a:rPr lang="en-US" sz="2400" b="1" dirty="0" smtClean="0">
                <a:solidFill>
                  <a:srgbClr val="FFFFFF"/>
                </a:solidFill>
                <a:cs typeface="Arial" pitchFamily="34" charset="0"/>
                <a:sym typeface="Symbol"/>
              </a:rPr>
              <a:t></a:t>
            </a:r>
            <a:r>
              <a:rPr lang="en-US" sz="2400" dirty="0" smtClean="0">
                <a:solidFill>
                  <a:srgbClr val="FFFFFF"/>
                </a:solidFill>
                <a:cs typeface="Arial" pitchFamily="34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cs typeface="Arial" pitchFamily="34" charset="0"/>
              </a:rPr>
              <a:t>A}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FFFFFF"/>
                </a:solidFill>
                <a:cs typeface="Arial" pitchFamily="34" charset="0"/>
              </a:rPr>
              <a:t>! (c </a:t>
            </a:r>
            <a:r>
              <a:rPr lang="en-US" sz="2400" b="1" dirty="0">
                <a:solidFill>
                  <a:srgbClr val="FFFFFF"/>
                </a:solidFill>
                <a:cs typeface="Arial" pitchFamily="34" charset="0"/>
                <a:sym typeface="Symbol"/>
              </a:rPr>
              <a:t></a:t>
            </a:r>
            <a:r>
              <a:rPr lang="en-US" sz="2400" dirty="0">
                <a:solidFill>
                  <a:srgbClr val="FFFFFF"/>
                </a:solidFill>
                <a:cs typeface="Arial" pitchFamily="34" charset="0"/>
              </a:rPr>
              <a:t> B</a:t>
            </a:r>
            <a:r>
              <a:rPr lang="en-US" sz="2400" dirty="0" smtClean="0">
                <a:solidFill>
                  <a:srgbClr val="FFFFFF"/>
                </a:solidFill>
                <a:cs typeface="Arial" pitchFamily="34" charset="0"/>
              </a:rPr>
              <a:t>)</a:t>
            </a:r>
            <a:endParaRPr lang="en-US" sz="2400" dirty="0">
              <a:solidFill>
                <a:srgbClr val="FFFFFF"/>
              </a:solidFill>
              <a:cs typeface="Arial" pitchFamily="34" charset="0"/>
            </a:endParaRP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4180555" y="3608391"/>
            <a:ext cx="2142448" cy="1782083"/>
            <a:chOff x="4181170" y="3608389"/>
            <a:chExt cx="2142069" cy="1782169"/>
          </a:xfrm>
        </p:grpSpPr>
        <p:sp>
          <p:nvSpPr>
            <p:cNvPr id="42001" name="TextBox 12"/>
            <p:cNvSpPr txBox="1">
              <a:spLocks noChangeArrowheads="1"/>
            </p:cNvSpPr>
            <p:nvPr/>
          </p:nvSpPr>
          <p:spPr bwMode="auto">
            <a:xfrm>
              <a:off x="4181170" y="4928595"/>
              <a:ext cx="146685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FFFF00"/>
                  </a:solidFill>
                  <a:cs typeface="Arial" pitchFamily="34" charset="0"/>
                </a:rPr>
                <a:t>|D| </a:t>
              </a:r>
              <a:r>
                <a:rPr lang="en-US" sz="2400" dirty="0">
                  <a:solidFill>
                    <a:srgbClr val="FFFF00"/>
                  </a:solidFill>
                  <a:cs typeface="Arial" pitchFamily="34" charset="0"/>
                  <a:sym typeface="Symbol" pitchFamily="18" charset="2"/>
                </a:rPr>
                <a:t> |A|</a:t>
              </a:r>
              <a:r>
                <a:rPr lang="en-US" sz="2400" dirty="0">
                  <a:solidFill>
                    <a:srgbClr val="FFFF00"/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42002" name="Line 38"/>
            <p:cNvSpPr>
              <a:spLocks noChangeShapeType="1"/>
            </p:cNvSpPr>
            <p:nvPr/>
          </p:nvSpPr>
          <p:spPr bwMode="auto">
            <a:xfrm flipH="1">
              <a:off x="4976949" y="3608389"/>
              <a:ext cx="1346290" cy="132937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cs typeface="Arial" pitchFamily="34" charset="0"/>
              </a:endParaRPr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4815135" y="4225940"/>
            <a:ext cx="1642839" cy="1685635"/>
            <a:chOff x="4814867" y="4226697"/>
            <a:chExt cx="1643354" cy="1685478"/>
          </a:xfrm>
        </p:grpSpPr>
        <p:sp>
          <p:nvSpPr>
            <p:cNvPr id="41999" name="Line 38"/>
            <p:cNvSpPr>
              <a:spLocks noChangeShapeType="1"/>
            </p:cNvSpPr>
            <p:nvPr/>
          </p:nvSpPr>
          <p:spPr bwMode="auto">
            <a:xfrm flipH="1">
              <a:off x="5695405" y="4226697"/>
              <a:ext cx="762816" cy="124761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814867" y="5450553"/>
              <a:ext cx="1419423" cy="4616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dirty="0">
                  <a:solidFill>
                    <a:srgbClr val="FFFF00"/>
                  </a:solidFill>
                  <a:cs typeface="Arial" pitchFamily="34" charset="0"/>
                </a:rPr>
                <a:t>{</a:t>
              </a:r>
              <a:r>
                <a:rPr lang="en-US" sz="2400" dirty="0" smtClean="0">
                  <a:solidFill>
                    <a:srgbClr val="FFFF00"/>
                  </a:solidFill>
                  <a:cs typeface="Arial" pitchFamily="34" charset="0"/>
                </a:rPr>
                <a:t>c}</a:t>
              </a:r>
              <a:r>
                <a:rPr lang="en-US" sz="2400" b="1" dirty="0" smtClean="0">
                  <a:solidFill>
                    <a:srgbClr val="FFFF00"/>
                  </a:solidFill>
                  <a:cs typeface="Arial" pitchFamily="34" charset="0"/>
                  <a:sym typeface="Symbol"/>
                </a:rPr>
                <a:t></a:t>
              </a:r>
              <a:r>
                <a:rPr lang="en-US" sz="2400" dirty="0" smtClean="0">
                  <a:solidFill>
                    <a:srgbClr val="FFFF00"/>
                  </a:solidFill>
                  <a:cs typeface="Arial" pitchFamily="34" charset="0"/>
                </a:rPr>
                <a:t>B=</a:t>
              </a:r>
              <a:r>
                <a:rPr lang="en-US" sz="2400" b="1" dirty="0" smtClean="0">
                  <a:solidFill>
                    <a:srgbClr val="FFFF00"/>
                  </a:solidFill>
                  <a:cs typeface="Arial" pitchFamily="34" charset="0"/>
                  <a:sym typeface="Symbol"/>
                </a:rPr>
                <a:t></a:t>
              </a:r>
              <a:endParaRPr lang="en-US" sz="2400" b="1" dirty="0">
                <a:solidFill>
                  <a:srgbClr val="FFFF00"/>
                </a:solidFill>
                <a:cs typeface="Arial" pitchFamily="34" charset="0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5295393" y="3502965"/>
            <a:ext cx="763351" cy="58477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FF0000"/>
                </a:solidFill>
                <a:latin typeface="Symbol" pitchFamily="18" charset="2"/>
                <a:cs typeface="Arial" pitchFamily="34" charset="0"/>
              </a:rPr>
              <a:t> </a:t>
            </a:r>
            <a:r>
              <a:rPr lang="en-US" sz="3200" b="1" dirty="0" smtClean="0">
                <a:solidFill>
                  <a:srgbClr val="FF0000"/>
                </a:solidFill>
                <a:cs typeface="Arial" pitchFamily="34" charset="0"/>
              </a:rPr>
              <a:t>h</a:t>
            </a:r>
            <a:endParaRPr lang="en-US" sz="32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391885" y="1785257"/>
            <a:ext cx="8348889" cy="136434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000000"/>
                </a:solidFill>
              </a:rPr>
              <a:t>prover</a:t>
            </a:r>
            <a:r>
              <a:rPr lang="en-US" sz="2400" dirty="0" smtClean="0">
                <a:solidFill>
                  <a:srgbClr val="000000"/>
                </a:solidFill>
              </a:rPr>
              <a:t> for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data 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structures</a:t>
            </a:r>
          </a:p>
        </p:txBody>
      </p:sp>
      <p:sp>
        <p:nvSpPr>
          <p:cNvPr id="27" name="Rounded Rectangle 26"/>
          <p:cNvSpPr/>
          <p:nvPr/>
        </p:nvSpPr>
        <p:spPr bwMode="auto">
          <a:xfrm>
            <a:off x="5387161" y="2103763"/>
            <a:ext cx="2939834" cy="86135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</a:rPr>
              <a:t>r</a:t>
            </a:r>
            <a:r>
              <a:rPr lang="en-US" sz="2400" dirty="0" smtClean="0">
                <a:solidFill>
                  <a:srgbClr val="000000"/>
                </a:solidFill>
              </a:rPr>
              <a:t>eduction for 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logic of set images</a:t>
            </a:r>
          </a:p>
        </p:txBody>
      </p:sp>
      <p:sp>
        <p:nvSpPr>
          <p:cNvPr id="5" name="Rectangle 4"/>
          <p:cNvSpPr/>
          <p:nvPr/>
        </p:nvSpPr>
        <p:spPr>
          <a:xfrm>
            <a:off x="913912" y="3150256"/>
            <a:ext cx="427604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Tx/>
              <a:buAutoNum type="arabicParenBoth"/>
            </a:pPr>
            <a:r>
              <a:rPr lang="en-US" sz="2400" dirty="0" smtClean="0">
                <a:solidFill>
                  <a:srgbClr val="00B0F0"/>
                </a:solidFill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cs typeface="Arial" pitchFamily="34" charset="0"/>
              </a:rPr>
              <a:t>R</a:t>
            </a:r>
            <a:r>
              <a:rPr lang="en-US" sz="2400" dirty="0" smtClean="0">
                <a:solidFill>
                  <a:srgbClr val="FFFFFF"/>
                </a:solidFill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B0F0"/>
                </a:solidFill>
                <a:cs typeface="Arial" pitchFamily="34" charset="0"/>
              </a:rPr>
              <a:t>is a consequence </a:t>
            </a:r>
            <a:br>
              <a:rPr lang="en-US" sz="2400" dirty="0" smtClean="0">
                <a:solidFill>
                  <a:srgbClr val="00B0F0"/>
                </a:solidFill>
                <a:cs typeface="Arial" pitchFamily="34" charset="0"/>
              </a:rPr>
            </a:br>
            <a:r>
              <a:rPr lang="en-US" sz="2400" dirty="0" smtClean="0">
                <a:solidFill>
                  <a:srgbClr val="00B0F0"/>
                </a:solidFill>
                <a:cs typeface="Arial" pitchFamily="34" charset="0"/>
              </a:rPr>
              <a:t>(in language of sets)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Tx/>
              <a:buAutoNum type="arabicParenBoth"/>
            </a:pPr>
            <a:r>
              <a:rPr lang="en-US" sz="2400" dirty="0">
                <a:solidFill>
                  <a:srgbClr val="00B0F0"/>
                </a:solidFill>
                <a:cs typeface="Arial" pitchFamily="34" charset="0"/>
              </a:rPr>
              <a:t>m</a:t>
            </a:r>
            <a:r>
              <a:rPr lang="en-US" sz="2400" dirty="0" smtClean="0">
                <a:solidFill>
                  <a:srgbClr val="00B0F0"/>
                </a:solidFill>
                <a:cs typeface="Arial" pitchFamily="34" charset="0"/>
              </a:rPr>
              <a:t>odels of </a:t>
            </a:r>
            <a:r>
              <a:rPr lang="en-US" sz="2400" dirty="0">
                <a:solidFill>
                  <a:srgbClr val="FFFF00"/>
                </a:solidFill>
                <a:cs typeface="Arial" pitchFamily="34" charset="0"/>
              </a:rPr>
              <a:t>R</a:t>
            </a:r>
            <a:r>
              <a:rPr lang="en-US" sz="2400" dirty="0" smtClean="0">
                <a:solidFill>
                  <a:srgbClr val="FFFFFF"/>
                </a:solidFill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B0F0"/>
                </a:solidFill>
                <a:cs typeface="Arial" pitchFamily="34" charset="0"/>
              </a:rPr>
              <a:t>extend to models of original formula</a:t>
            </a:r>
            <a:endParaRPr lang="en-US" sz="2400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29" name="Line 38"/>
          <p:cNvSpPr>
            <a:spLocks noChangeShapeType="1"/>
          </p:cNvSpPr>
          <p:nvPr/>
        </p:nvSpPr>
        <p:spPr bwMode="auto">
          <a:xfrm flipH="1">
            <a:off x="6338421" y="4304668"/>
            <a:ext cx="381289" cy="1085806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50498" y="5172969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FF00"/>
                </a:solidFill>
                <a:cs typeface="Arial" pitchFamily="34" charset="0"/>
              </a:rPr>
              <a:t>…</a:t>
            </a:r>
            <a:endParaRPr lang="en-US" sz="2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874842" y="4751743"/>
            <a:ext cx="3121046" cy="1246916"/>
          </a:xfrm>
          <a:prstGeom prst="ellipse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66329" y="591157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FF00"/>
                </a:solidFill>
                <a:cs typeface="Arial" pitchFamily="34" charset="0"/>
              </a:rPr>
              <a:t>R</a:t>
            </a:r>
            <a:endParaRPr lang="en-US" sz="2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913912" y="2036751"/>
            <a:ext cx="2138021" cy="92836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</a:rPr>
              <a:t>r</a:t>
            </a:r>
            <a:r>
              <a:rPr lang="en-US" sz="2400" dirty="0" smtClean="0">
                <a:solidFill>
                  <a:srgbClr val="000000"/>
                </a:solidFill>
              </a:rPr>
              <a:t>eduction for 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2" name="Rectangle 1"/>
          <p:cNvSpPr/>
          <p:nvPr/>
        </p:nvSpPr>
        <p:spPr>
          <a:xfrm>
            <a:off x="717233" y="1013278"/>
            <a:ext cx="47181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B0F0"/>
                </a:solidFill>
                <a:cs typeface="Arial" pitchFamily="34" charset="0"/>
              </a:rPr>
              <a:t>(3) symbols to extend are disjoint</a:t>
            </a:r>
            <a:br>
              <a:rPr lang="en-US" sz="2400" dirty="0" smtClean="0">
                <a:solidFill>
                  <a:srgbClr val="00B0F0"/>
                </a:solidFill>
                <a:cs typeface="Arial" pitchFamily="34" charset="0"/>
              </a:rPr>
            </a:br>
            <a:r>
              <a:rPr lang="en-US" sz="2400" dirty="0" smtClean="0">
                <a:solidFill>
                  <a:srgbClr val="00B0F0"/>
                </a:solidFill>
                <a:cs typeface="Arial" pitchFamily="34" charset="0"/>
              </a:rPr>
              <a:t>      across  components</a:t>
            </a:r>
            <a:endParaRPr lang="en-US" sz="2400" dirty="0">
              <a:solidFill>
                <a:srgbClr val="00B0F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81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Essence of the reduction is simple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4254"/>
            <a:ext cx="8229600" cy="4655172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chemeClr val="bg1"/>
                </a:solidFill>
                <a:cs typeface="Arial"/>
                <a:sym typeface="Symbol"/>
              </a:rPr>
              <a:t>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y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b="1" dirty="0" smtClean="0">
                <a:solidFill>
                  <a:schemeClr val="bg1"/>
                </a:solidFill>
                <a:cs typeface="Arial"/>
                <a:sym typeface="Symbol"/>
              </a:rPr>
              <a:t>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z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b="1" dirty="0" smtClean="0">
                <a:solidFill>
                  <a:srgbClr val="FFFF00"/>
                </a:solidFill>
                <a:cs typeface="Arial"/>
                <a:sym typeface="Symbol"/>
              </a:rPr>
              <a:t></a:t>
            </a:r>
            <a:r>
              <a:rPr lang="en-US" dirty="0">
                <a:solidFill>
                  <a:srgbClr val="FFFF00"/>
                </a:solidFill>
                <a:sym typeface="Symbol"/>
              </a:rPr>
              <a:t>h</a:t>
            </a:r>
            <a:r>
              <a:rPr lang="en-US" dirty="0" smtClean="0">
                <a:solidFill>
                  <a:schemeClr val="bg1"/>
                </a:solidFill>
              </a:rPr>
              <a:t>.  ( </a:t>
            </a:r>
            <a:r>
              <a:rPr lang="en-US" dirty="0" smtClean="0">
                <a:solidFill>
                  <a:srgbClr val="FFFF00"/>
                </a:solidFill>
              </a:rPr>
              <a:t>P(</a:t>
            </a:r>
            <a:r>
              <a:rPr lang="en-US" dirty="0" err="1" smtClean="0">
                <a:solidFill>
                  <a:srgbClr val="FFFF00"/>
                </a:solidFill>
              </a:rPr>
              <a:t>h,y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cmsy10" pitchFamily="34" charset="0"/>
              </a:rPr>
              <a:t>/\ </a:t>
            </a:r>
            <a:r>
              <a:rPr lang="en-US" dirty="0">
                <a:solidFill>
                  <a:schemeClr val="bg1"/>
                </a:solidFill>
              </a:rPr>
              <a:t>Q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err="1" smtClean="0">
                <a:solidFill>
                  <a:schemeClr val="bg1"/>
                </a:solidFill>
              </a:rPr>
              <a:t>y,z</a:t>
            </a:r>
            <a:r>
              <a:rPr lang="en-US" dirty="0" smtClean="0">
                <a:solidFill>
                  <a:schemeClr val="bg1"/>
                </a:solidFill>
              </a:rPr>
              <a:t>) )</a:t>
            </a: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00B0F0"/>
                </a:solidFill>
              </a:rPr>
              <a:t>is equivalent to</a:t>
            </a: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chemeClr val="bg1"/>
                </a:solidFill>
                <a:cs typeface="Arial"/>
                <a:sym typeface="Symbol"/>
              </a:rPr>
              <a:t>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y</a:t>
            </a:r>
            <a:r>
              <a:rPr lang="en-US" dirty="0" smtClean="0">
                <a:solidFill>
                  <a:schemeClr val="bg1"/>
                </a:solidFill>
              </a:rPr>
              <a:t>. ( (</a:t>
            </a:r>
            <a:r>
              <a:rPr lang="en-US" b="1" dirty="0" smtClean="0">
                <a:solidFill>
                  <a:srgbClr val="FFFF00"/>
                </a:solidFill>
                <a:cs typeface="Arial"/>
                <a:sym typeface="Symbol"/>
              </a:rPr>
              <a:t></a:t>
            </a:r>
            <a:r>
              <a:rPr lang="en-US" dirty="0" err="1" smtClean="0">
                <a:solidFill>
                  <a:srgbClr val="FFFF00"/>
                </a:solidFill>
                <a:sym typeface="Symbol"/>
              </a:rPr>
              <a:t>h</a:t>
            </a:r>
            <a:r>
              <a:rPr lang="en-US" dirty="0" err="1" smtClean="0">
                <a:solidFill>
                  <a:srgbClr val="FFFF00"/>
                </a:solidFill>
              </a:rPr>
              <a:t>.P</a:t>
            </a:r>
            <a:r>
              <a:rPr lang="en-US" dirty="0" smtClean="0">
                <a:solidFill>
                  <a:srgbClr val="FFFF00"/>
                </a:solidFill>
              </a:rPr>
              <a:t>(</a:t>
            </a:r>
            <a:r>
              <a:rPr lang="en-US" dirty="0" err="1">
                <a:solidFill>
                  <a:srgbClr val="FFFF00"/>
                </a:solidFill>
              </a:rPr>
              <a:t>h</a:t>
            </a:r>
            <a:r>
              <a:rPr lang="en-US" dirty="0" err="1" smtClean="0">
                <a:solidFill>
                  <a:srgbClr val="FFFF00"/>
                </a:solidFill>
              </a:rPr>
              <a:t>,y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en-US" b="1" dirty="0" smtClean="0">
                <a:solidFill>
                  <a:schemeClr val="bg1"/>
                </a:solidFill>
                <a:latin typeface="cmsy10" pitchFamily="34" charset="0"/>
              </a:rPr>
              <a:t>/\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b="1" dirty="0" smtClean="0">
                <a:solidFill>
                  <a:schemeClr val="bg1"/>
                </a:solidFill>
                <a:cs typeface="Arial"/>
                <a:sym typeface="Symbol"/>
              </a:rPr>
              <a:t></a:t>
            </a:r>
            <a:r>
              <a:rPr lang="en-US" dirty="0" err="1" smtClean="0">
                <a:solidFill>
                  <a:schemeClr val="bg1"/>
                </a:solidFill>
                <a:sym typeface="Symbol"/>
              </a:rPr>
              <a:t>z</a:t>
            </a:r>
            <a:r>
              <a:rPr lang="en-US" dirty="0" err="1" smtClean="0">
                <a:solidFill>
                  <a:schemeClr val="bg1"/>
                </a:solidFill>
              </a:rPr>
              <a:t>.Q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err="1" smtClean="0">
                <a:solidFill>
                  <a:schemeClr val="bg1"/>
                </a:solidFill>
              </a:rPr>
              <a:t>y,z</a:t>
            </a:r>
            <a:r>
              <a:rPr lang="en-US" dirty="0" smtClean="0">
                <a:solidFill>
                  <a:schemeClr val="bg1"/>
                </a:solidFill>
              </a:rPr>
              <a:t>)) )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bg1"/>
                </a:solidFill>
                <a:cs typeface="Arial"/>
                <a:sym typeface="Symbol"/>
              </a:rPr>
              <a:t>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y</a:t>
            </a:r>
            <a:r>
              <a:rPr lang="en-US" dirty="0" smtClean="0">
                <a:solidFill>
                  <a:schemeClr val="bg1"/>
                </a:solidFill>
              </a:rPr>
              <a:t>.(      </a:t>
            </a:r>
            <a:r>
              <a:rPr lang="en-US" dirty="0" smtClean="0">
                <a:solidFill>
                  <a:srgbClr val="FFFF00"/>
                </a:solidFill>
              </a:rPr>
              <a:t>R</a:t>
            </a:r>
            <a:r>
              <a:rPr lang="en-US" baseline="-25000" dirty="0">
                <a:solidFill>
                  <a:srgbClr val="FFFF00"/>
                </a:solidFill>
              </a:rPr>
              <a:t>P</a:t>
            </a:r>
            <a:r>
              <a:rPr lang="en-US" dirty="0" smtClean="0">
                <a:solidFill>
                  <a:srgbClr val="FFFF00"/>
                </a:solidFill>
              </a:rPr>
              <a:t>(y)</a:t>
            </a:r>
            <a:r>
              <a:rPr lang="en-US" dirty="0" smtClean="0">
                <a:solidFill>
                  <a:schemeClr val="bg1"/>
                </a:solidFill>
              </a:rPr>
              <a:t>    </a:t>
            </a:r>
            <a:r>
              <a:rPr lang="en-US" b="1" dirty="0" smtClean="0">
                <a:solidFill>
                  <a:schemeClr val="bg1"/>
                </a:solidFill>
                <a:latin typeface="cmsy10" pitchFamily="34" charset="0"/>
              </a:rPr>
              <a:t>/\      </a:t>
            </a:r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baseline="-25000" dirty="0">
                <a:solidFill>
                  <a:schemeClr val="bg1"/>
                </a:solidFill>
              </a:rPr>
              <a:t>Q</a:t>
            </a:r>
            <a:r>
              <a:rPr lang="en-US" dirty="0" smtClean="0">
                <a:solidFill>
                  <a:schemeClr val="bg1"/>
                </a:solidFill>
              </a:rPr>
              <a:t>(y)  )</a:t>
            </a:r>
          </a:p>
          <a:p>
            <a:pPr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Reduction eliminates local symbols, </a:t>
            </a:r>
            <a:r>
              <a:rPr lang="en-US" sz="2800" dirty="0">
                <a:solidFill>
                  <a:srgbClr val="FFFF00"/>
                </a:solidFill>
              </a:rPr>
              <a:t>h</a:t>
            </a:r>
            <a:r>
              <a:rPr lang="en-US" sz="2800" dirty="0" smtClean="0">
                <a:solidFill>
                  <a:srgbClr val="00B0F0"/>
                </a:solidFill>
              </a:rPr>
              <a:t> from </a:t>
            </a:r>
            <a:r>
              <a:rPr lang="en-US" sz="2800" dirty="0" smtClean="0">
                <a:solidFill>
                  <a:srgbClr val="FFFF00"/>
                </a:solidFill>
              </a:rPr>
              <a:t>P</a:t>
            </a:r>
            <a:r>
              <a:rPr lang="en-US" sz="2800" dirty="0" smtClean="0">
                <a:solidFill>
                  <a:srgbClr val="00B0F0"/>
                </a:solidFill>
              </a:rPr>
              <a:t>,</a:t>
            </a:r>
            <a:br>
              <a:rPr lang="en-US" sz="2800" dirty="0" smtClean="0">
                <a:solidFill>
                  <a:srgbClr val="00B0F0"/>
                </a:solidFill>
              </a:rPr>
            </a:br>
            <a:r>
              <a:rPr lang="en-US" sz="2800" dirty="0" smtClean="0">
                <a:solidFill>
                  <a:srgbClr val="00B0F0"/>
                </a:solidFill>
              </a:rPr>
              <a:t>gives formula </a:t>
            </a:r>
            <a:r>
              <a:rPr lang="en-US" sz="2800" dirty="0" smtClean="0">
                <a:solidFill>
                  <a:srgbClr val="FFFF00"/>
                </a:solidFill>
              </a:rPr>
              <a:t>R</a:t>
            </a:r>
            <a:r>
              <a:rPr lang="en-US" sz="2800" baseline="-25000" dirty="0">
                <a:solidFill>
                  <a:srgbClr val="FFFF00"/>
                </a:solidFill>
              </a:rPr>
              <a:t>P</a:t>
            </a:r>
            <a:r>
              <a:rPr lang="en-US" sz="2800" dirty="0" smtClean="0">
                <a:solidFill>
                  <a:srgbClr val="FFFF00"/>
                </a:solidFill>
              </a:rPr>
              <a:t>(y) </a:t>
            </a:r>
            <a:r>
              <a:rPr lang="en-US" sz="2800" dirty="0" smtClean="0">
                <a:solidFill>
                  <a:srgbClr val="00B0F0"/>
                </a:solidFill>
              </a:rPr>
              <a:t>equivalent to </a:t>
            </a:r>
            <a:r>
              <a:rPr lang="en-US" sz="2800" b="1" dirty="0" smtClean="0">
                <a:solidFill>
                  <a:srgbClr val="FFFF00"/>
                </a:solidFill>
                <a:cs typeface="Arial"/>
                <a:sym typeface="Symbol"/>
              </a:rPr>
              <a:t></a:t>
            </a:r>
            <a:r>
              <a:rPr lang="en-US" sz="2800" dirty="0" err="1" smtClean="0">
                <a:solidFill>
                  <a:srgbClr val="FFFF00"/>
                </a:solidFill>
                <a:sym typeface="Symbol"/>
              </a:rPr>
              <a:t>h</a:t>
            </a:r>
            <a:r>
              <a:rPr lang="en-US" sz="2800" dirty="0" err="1" smtClean="0">
                <a:solidFill>
                  <a:srgbClr val="FFFF00"/>
                </a:solidFill>
              </a:rPr>
              <a:t>.P</a:t>
            </a:r>
            <a:r>
              <a:rPr lang="en-US" sz="2800" dirty="0" smtClean="0">
                <a:solidFill>
                  <a:srgbClr val="FFFF00"/>
                </a:solidFill>
              </a:rPr>
              <a:t>(</a:t>
            </a:r>
            <a:r>
              <a:rPr lang="en-US" sz="2800" dirty="0" err="1" smtClean="0">
                <a:solidFill>
                  <a:srgbClr val="FFFF00"/>
                </a:solidFill>
              </a:rPr>
              <a:t>h,y</a:t>
            </a:r>
            <a:r>
              <a:rPr lang="en-US" sz="2800" dirty="0" smtClean="0">
                <a:solidFill>
                  <a:srgbClr val="FFFF00"/>
                </a:solidFill>
              </a:rPr>
              <a:t>)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Quantifiers may be bounded and higher-order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Applies to Nelson-</a:t>
            </a:r>
            <a:r>
              <a:rPr lang="en-US" sz="2800" dirty="0" err="1" smtClean="0">
                <a:solidFill>
                  <a:schemeClr val="bg1"/>
                </a:solidFill>
              </a:rPr>
              <a:t>Oppen</a:t>
            </a:r>
            <a:r>
              <a:rPr lang="en-US" sz="2800" dirty="0" smtClean="0">
                <a:solidFill>
                  <a:schemeClr val="bg1"/>
                </a:solidFill>
              </a:rPr>
              <a:t> and more generally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5538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100388" y="1782763"/>
              <a:ext cx="2736850" cy="557212"/>
            </p14:xfrm>
          </p:contentPart>
        </mc:Choice>
        <mc:Fallback xmlns="">
          <p:pic>
            <p:nvPicPr>
              <p:cNvPr id="65538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95708" y="1771604"/>
                <a:ext cx="2751251" cy="58024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160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428</Words>
  <Application>Microsoft Office PowerPoint</Application>
  <PresentationFormat>On-screen Show (4:3)</PresentationFormat>
  <Paragraphs>112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6_Default Design</vt:lpstr>
      <vt:lpstr>Default Design</vt:lpstr>
      <vt:lpstr>Selected Decision Procedures and Techniques for SMT</vt:lpstr>
      <vt:lpstr>SMT</vt:lpstr>
      <vt:lpstr>State of the art SMT solvers combine formulas with disjoint signatures (Nelson-Oppen approach)</vt:lpstr>
      <vt:lpstr>Essence of such existing approach is reduction to equalities</vt:lpstr>
      <vt:lpstr>PowerPoint Presentation</vt:lpstr>
      <vt:lpstr>PowerPoint Presentation</vt:lpstr>
      <vt:lpstr>PowerPoint Presentation</vt:lpstr>
      <vt:lpstr>Essence of the reduction is simple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Selected Decision Procedures for SMT</dc:title>
  <dc:creator>kuncak</dc:creator>
  <cp:lastModifiedBy>kuncak</cp:lastModifiedBy>
  <cp:revision>20</cp:revision>
  <dcterms:created xsi:type="dcterms:W3CDTF">2006-08-16T00:00:00Z</dcterms:created>
  <dcterms:modified xsi:type="dcterms:W3CDTF">2012-05-22T16:42:55Z</dcterms:modified>
</cp:coreProperties>
</file>