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4" r:id="rId1"/>
  </p:sldMasterIdLst>
  <p:notesMasterIdLst>
    <p:notesMasterId r:id="rId25"/>
  </p:notesMasterIdLst>
  <p:sldIdLst>
    <p:sldId id="256" r:id="rId2"/>
    <p:sldId id="515" r:id="rId3"/>
    <p:sldId id="535" r:id="rId4"/>
    <p:sldId id="468" r:id="rId5"/>
    <p:sldId id="406" r:id="rId6"/>
    <p:sldId id="478" r:id="rId7"/>
    <p:sldId id="477" r:id="rId8"/>
    <p:sldId id="487" r:id="rId9"/>
    <p:sldId id="479" r:id="rId10"/>
    <p:sldId id="400" r:id="rId11"/>
    <p:sldId id="471" r:id="rId12"/>
    <p:sldId id="469" r:id="rId13"/>
    <p:sldId id="470" r:id="rId14"/>
    <p:sldId id="472" r:id="rId15"/>
    <p:sldId id="473" r:id="rId16"/>
    <p:sldId id="474" r:id="rId17"/>
    <p:sldId id="475" r:id="rId18"/>
    <p:sldId id="501" r:id="rId19"/>
    <p:sldId id="502" r:id="rId20"/>
    <p:sldId id="503" r:id="rId21"/>
    <p:sldId id="504" r:id="rId22"/>
    <p:sldId id="500" r:id="rId23"/>
    <p:sldId id="49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7263" autoAdjust="0"/>
    <p:restoredTop sz="77273" autoAdjust="0"/>
  </p:normalViewPr>
  <p:slideViewPr>
    <p:cSldViewPr>
      <p:cViewPr varScale="1">
        <p:scale>
          <a:sx n="72" d="100"/>
          <a:sy n="72" d="100"/>
        </p:scale>
        <p:origin x="-852" y="-84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2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BE9E9-CF38-416B-96C4-8D9F33EAF4D8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E23C-B908-4BE6-B759-298985D67E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3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7E23C-B908-4BE6-B759-298985D67E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must ask Fabien for better URLs.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An actual example that works in our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7E23C-B908-4BE6-B759-298985D67EA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An actual example that works in our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7E23C-B908-4BE6-B759-298985D67EA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93D55-B7B6-4871-9F53-2564914CBC69}" type="datetimeFigureOut">
              <a:rPr lang="en-US" smtClean="0"/>
              <a:pPr/>
              <a:t>2011-02-22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cala-lang.org/" TargetMode="External"/><Relationship Id="rId2" Type="http://schemas.openxmlformats.org/officeDocument/2006/relationships/hyperlink" Target="http://moodle.epfl.c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ala-lang.org/node/52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cacm.acm.org/magazines/2009/10/42360-retrospective-an-axiomatic-basis-for-computer-programming/fulltext" TargetMode="External"/><Relationship Id="rId7" Type="http://schemas.openxmlformats.org/officeDocument/2006/relationships/hyperlink" Target="http://cacm.acm.org/magazines/2010/6/92498-sel4-formal-verification-of-an-operating-system-kernel/fulltext" TargetMode="External"/><Relationship Id="rId2" Type="http://schemas.openxmlformats.org/officeDocument/2006/relationships/hyperlink" Target="http://cacm.acm.org/magazines/2010/2/69354-a-few-billion-lines-of-code-later/fulltex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cm.acm.org/magazines/2009/7/32099-formal-verification-of-a-realistic-compiler/fulltext" TargetMode="External"/><Relationship Id="rId5" Type="http://schemas.openxmlformats.org/officeDocument/2006/relationships/hyperlink" Target="http://cacm.acm.org/magazines/2010/2/69362-software-model-checking-takes-off/fulltext" TargetMode="External"/><Relationship Id="rId4" Type="http://schemas.openxmlformats.org/officeDocument/2006/relationships/hyperlink" Target="http://cacm.acm.org/magazines/2009/11/48424-model-checking-algorithmic-verification-and-debugging/fulltex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" y="381001"/>
            <a:ext cx="9144000" cy="1600199"/>
          </a:xfrm>
        </p:spPr>
        <p:txBody>
          <a:bodyPr>
            <a:normAutofit/>
          </a:bodyPr>
          <a:lstStyle/>
          <a:p>
            <a:r>
              <a:rPr lang="en-US" dirty="0" smtClean="0"/>
              <a:t>Synthesis, Analysis, and Verification</a:t>
            </a:r>
            <a:br>
              <a:rPr lang="en-US" dirty="0" smtClean="0"/>
            </a:br>
            <a:r>
              <a:rPr lang="en-US" sz="3200" dirty="0"/>
              <a:t>Lecture </a:t>
            </a:r>
            <a:r>
              <a:rPr lang="en-US" sz="3200" dirty="0" smtClean="0"/>
              <a:t>01c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3962400"/>
            <a:ext cx="8458200" cy="2133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Lectures: </a:t>
            </a:r>
          </a:p>
          <a:p>
            <a:pPr algn="l"/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  </a:t>
            </a:r>
            <a:r>
              <a:rPr lang="en-US" sz="3600" b="1" dirty="0" smtClean="0">
                <a:solidFill>
                  <a:schemeClr val="tx1"/>
                </a:solidFill>
              </a:rPr>
              <a:t>Viktor </a:t>
            </a:r>
            <a:r>
              <a:rPr lang="en-US" sz="3600" b="1" dirty="0" err="1" smtClean="0">
                <a:solidFill>
                  <a:schemeClr val="tx1"/>
                </a:solidFill>
              </a:rPr>
              <a:t>Kuncak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Exercises and Labs: 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</a:rPr>
              <a:t>Eva </a:t>
            </a:r>
            <a:r>
              <a:rPr lang="en-US" sz="3600" b="1" dirty="0" err="1" smtClean="0">
                <a:solidFill>
                  <a:schemeClr val="tx1"/>
                </a:solidFill>
              </a:rPr>
              <a:t>Darulová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   </a:t>
            </a:r>
            <a:r>
              <a:rPr lang="en-US" sz="3600" b="1" dirty="0" err="1" smtClean="0">
                <a:solidFill>
                  <a:schemeClr val="tx1"/>
                </a:solidFill>
              </a:rPr>
              <a:t>Giuliano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Losa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04800" y="2514600"/>
            <a:ext cx="8610600" cy="11430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About Synthesis</a:t>
            </a:r>
            <a:endParaRPr lang="en-US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General Background for the Course</a:t>
            </a:r>
            <a:endParaRPr lang="en-US" sz="3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04800" y="6204466"/>
            <a:ext cx="2495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Friday, 25 </a:t>
            </a:r>
            <a:r>
              <a:rPr lang="en-US" dirty="0" smtClean="0"/>
              <a:t>February </a:t>
            </a:r>
            <a:r>
              <a:rPr lang="en-US" dirty="0" smtClean="0"/>
              <a:t>2011</a:t>
            </a:r>
            <a:endParaRPr lang="en-US" dirty="0"/>
          </a:p>
        </p:txBody>
      </p:sp>
      <p:pic>
        <p:nvPicPr>
          <p:cNvPr id="11" name="Picture 6" descr="epfl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638801"/>
            <a:ext cx="2364826" cy="114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hape 13"/>
          <p:cNvCxnSpPr>
            <a:endCxn id="9" idx="3"/>
          </p:cNvCxnSpPr>
          <p:nvPr/>
        </p:nvCxnSpPr>
        <p:spPr>
          <a:xfrm rot="16200000" flipH="1">
            <a:off x="5391150" y="3981450"/>
            <a:ext cx="2552700" cy="381000"/>
          </a:xfrm>
          <a:prstGeom prst="bentConnector4">
            <a:avLst>
              <a:gd name="adj1" fmla="val 0"/>
              <a:gd name="adj2" fmla="val 385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685800" y="4495800"/>
            <a:ext cx="6172200" cy="1905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5800" y="1676400"/>
            <a:ext cx="5791200" cy="19273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secondsToTime</a:t>
            </a:r>
            <a:r>
              <a:rPr lang="en-US" sz="2400" dirty="0" smtClean="0"/>
              <a:t>(</a:t>
            </a:r>
            <a:r>
              <a:rPr lang="en-US" sz="2400" dirty="0" err="1" smtClean="0"/>
              <a:t>totalSeconds</a:t>
            </a:r>
            <a:r>
              <a:rPr lang="en-US" sz="2400" dirty="0" smtClean="0"/>
              <a:t>: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: 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=</a:t>
            </a:r>
          </a:p>
          <a:p>
            <a:r>
              <a:rPr lang="en-US" sz="2400" b="1" dirty="0" smtClean="0"/>
              <a:t>    choose</a:t>
            </a:r>
            <a:r>
              <a:rPr lang="en-US" sz="2400" dirty="0" smtClean="0"/>
              <a:t>((h: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, m: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, s: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⇒ (</a:t>
            </a:r>
          </a:p>
          <a:p>
            <a:r>
              <a:rPr lang="en-US" sz="2400" dirty="0" smtClean="0"/>
              <a:t>              </a:t>
            </a:r>
            <a:r>
              <a:rPr lang="en-US" sz="2300" dirty="0" smtClean="0"/>
              <a:t> </a:t>
            </a:r>
            <a:r>
              <a:rPr lang="en-US" sz="2400" dirty="0" smtClean="0"/>
              <a:t>h * 3600 + m * 60 + s == </a:t>
            </a:r>
            <a:r>
              <a:rPr lang="en-US" sz="2400" dirty="0" err="1" smtClean="0"/>
              <a:t>totalSeconds</a:t>
            </a:r>
            <a:endParaRPr lang="en-US" sz="2400" dirty="0" smtClean="0"/>
          </a:p>
          <a:p>
            <a:r>
              <a:rPr lang="en-US" sz="2400" dirty="0" smtClean="0"/>
              <a:t>        &amp;&amp; h ≥ 0</a:t>
            </a:r>
          </a:p>
          <a:p>
            <a:r>
              <a:rPr lang="en-US" sz="2400" dirty="0" smtClean="0"/>
              <a:t>        &amp;&amp; m ≥ 0 &amp;&amp; m &lt; 60</a:t>
            </a:r>
          </a:p>
          <a:p>
            <a:r>
              <a:rPr lang="en-US" sz="2400" dirty="0" smtClean="0"/>
              <a:t>        &amp;&amp; s ≥ 0 &amp;&amp; s &lt; 60    ))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secondsToTime</a:t>
            </a:r>
            <a:r>
              <a:rPr lang="en-US" sz="2400" dirty="0" smtClean="0"/>
              <a:t>(</a:t>
            </a:r>
            <a:r>
              <a:rPr lang="en-US" sz="2400" dirty="0" err="1" smtClean="0"/>
              <a:t>totalSeconds</a:t>
            </a:r>
            <a:r>
              <a:rPr lang="en-US" sz="2400" dirty="0" smtClean="0"/>
              <a:t>: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: 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=</a:t>
            </a:r>
            <a:endParaRPr lang="en-US" sz="2400" b="1" dirty="0" smtClean="0"/>
          </a:p>
          <a:p>
            <a:r>
              <a:rPr lang="en-US" sz="2400" b="1" dirty="0" smtClean="0"/>
              <a:t>    </a:t>
            </a:r>
            <a:r>
              <a:rPr lang="en-US" sz="2400" b="1" dirty="0" err="1" smtClean="0"/>
              <a:t>val</a:t>
            </a:r>
            <a:r>
              <a:rPr lang="en-US" sz="2400" dirty="0" smtClean="0"/>
              <a:t> t1 = </a:t>
            </a:r>
            <a:r>
              <a:rPr lang="en-US" sz="2400" dirty="0" err="1" smtClean="0"/>
              <a:t>totalSeconds</a:t>
            </a:r>
            <a:r>
              <a:rPr lang="en-US" sz="2400" dirty="0" smtClean="0"/>
              <a:t> </a:t>
            </a:r>
            <a:r>
              <a:rPr lang="en-US" sz="2400" b="1" dirty="0" smtClean="0"/>
              <a:t>div</a:t>
            </a:r>
            <a:r>
              <a:rPr lang="en-US" sz="2400" dirty="0" smtClean="0"/>
              <a:t> 3600</a:t>
            </a:r>
          </a:p>
          <a:p>
            <a:r>
              <a:rPr lang="en-US" sz="2400" dirty="0" smtClean="0"/>
              <a:t>    </a:t>
            </a:r>
            <a:r>
              <a:rPr lang="en-US" sz="2400" b="1" dirty="0" err="1" smtClean="0"/>
              <a:t>val</a:t>
            </a:r>
            <a:r>
              <a:rPr lang="en-US" sz="2400" b="1" dirty="0" smtClean="0"/>
              <a:t> </a:t>
            </a:r>
            <a:r>
              <a:rPr lang="en-US" sz="2400" dirty="0" smtClean="0"/>
              <a:t>t2 = </a:t>
            </a:r>
            <a:r>
              <a:rPr lang="en-US" sz="2400" dirty="0" err="1" smtClean="0"/>
              <a:t>totalSeconds</a:t>
            </a:r>
            <a:r>
              <a:rPr lang="en-US" sz="2400" dirty="0" smtClean="0"/>
              <a:t> + ((-3600) * t1)</a:t>
            </a:r>
          </a:p>
          <a:p>
            <a:r>
              <a:rPr lang="en-US" sz="2400" dirty="0" smtClean="0"/>
              <a:t>    </a:t>
            </a:r>
            <a:r>
              <a:rPr lang="en-US" sz="2400" b="1" dirty="0" err="1" smtClean="0"/>
              <a:t>val</a:t>
            </a:r>
            <a:r>
              <a:rPr lang="en-US" sz="2400" b="1" dirty="0" smtClean="0"/>
              <a:t> </a:t>
            </a:r>
            <a:r>
              <a:rPr lang="en-US" sz="2400" dirty="0" smtClean="0"/>
              <a:t>t3 = min(t2 </a:t>
            </a:r>
            <a:r>
              <a:rPr lang="en-US" sz="2400" b="1" dirty="0" smtClean="0"/>
              <a:t>div</a:t>
            </a:r>
            <a:r>
              <a:rPr lang="en-US" sz="2400" dirty="0" smtClean="0"/>
              <a:t> 60, 59)</a:t>
            </a:r>
          </a:p>
          <a:p>
            <a:r>
              <a:rPr lang="en-US" sz="2400" dirty="0" smtClean="0"/>
              <a:t>    </a:t>
            </a:r>
            <a:r>
              <a:rPr lang="en-US" sz="2400" b="1" dirty="0" err="1" smtClean="0"/>
              <a:t>val</a:t>
            </a:r>
            <a:r>
              <a:rPr lang="en-US" sz="2400" b="1" dirty="0" smtClean="0"/>
              <a:t> </a:t>
            </a:r>
            <a:r>
              <a:rPr lang="en-US" sz="2400" dirty="0" smtClean="0"/>
              <a:t>t4 = </a:t>
            </a:r>
            <a:r>
              <a:rPr lang="en-US" sz="2400" dirty="0" err="1" smtClean="0"/>
              <a:t>totalSeconds</a:t>
            </a:r>
            <a:r>
              <a:rPr lang="en-US" sz="2400" dirty="0" smtClean="0"/>
              <a:t> + ((-3600) * t1) + (-60 * t3)</a:t>
            </a:r>
          </a:p>
          <a:p>
            <a:r>
              <a:rPr lang="en-US" sz="2400" dirty="0" smtClean="0"/>
              <a:t>    (t1, t3, t4)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447800" y="3683913"/>
            <a:ext cx="5943600" cy="430887"/>
            <a:chOff x="838200" y="5257800"/>
            <a:chExt cx="5943600" cy="430887"/>
          </a:xfrm>
        </p:grpSpPr>
        <p:sp>
          <p:nvSpPr>
            <p:cNvPr id="10" name="TextBox 9"/>
            <p:cNvSpPr txBox="1"/>
            <p:nvPr/>
          </p:nvSpPr>
          <p:spPr>
            <a:xfrm>
              <a:off x="838200" y="5257800"/>
              <a:ext cx="1828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3787 seconds</a:t>
              </a:r>
              <a:endParaRPr lang="en-US" sz="2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05200" y="5257800"/>
              <a:ext cx="3276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1 hour, 3 </a:t>
              </a:r>
              <a:r>
                <a:rPr lang="en-US" sz="2200" dirty="0" err="1" smtClean="0"/>
                <a:t>mins</a:t>
              </a:r>
              <a:r>
                <a:rPr lang="en-US" sz="2200" dirty="0" smtClean="0"/>
                <a:t>. and 7 </a:t>
              </a:r>
              <a:r>
                <a:rPr lang="en-US" sz="2200" dirty="0" err="1" smtClean="0"/>
                <a:t>secs</a:t>
              </a:r>
              <a:r>
                <a:rPr lang="en-US" sz="2200" dirty="0" smtClean="0"/>
                <a:t>.</a:t>
              </a:r>
              <a:endParaRPr lang="en-US" sz="2200" dirty="0"/>
            </a:p>
          </p:txBody>
        </p:sp>
        <p:cxnSp>
          <p:nvCxnSpPr>
            <p:cNvPr id="16" name="Straight Arrow Connector 15"/>
            <p:cNvCxnSpPr>
              <a:stCxn id="10" idx="3"/>
              <a:endCxn id="13" idx="1"/>
            </p:cNvCxnSpPr>
            <p:nvPr/>
          </p:nvCxnSpPr>
          <p:spPr>
            <a:xfrm>
              <a:off x="2667000" y="5473244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19200" y="2286000"/>
            <a:ext cx="44196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starting point: </a:t>
            </a:r>
            <a:br>
              <a:rPr lang="en-US" dirty="0" smtClean="0"/>
            </a:br>
            <a:r>
              <a:rPr lang="en-US" dirty="0" smtClean="0"/>
              <a:t>quantifier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A specification statement of the form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2440" y="3733800"/>
            <a:ext cx="8229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Corresponds to </a:t>
            </a:r>
            <a:r>
              <a:rPr lang="en-US" sz="3200" dirty="0" smtClean="0"/>
              <a:t>constructively solving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quantifier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elimination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</a:t>
            </a:r>
            <a:b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parameter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3622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r = </a:t>
            </a:r>
            <a:r>
              <a:rPr lang="en-US" sz="3200" b="1" i="1" dirty="0" smtClean="0"/>
              <a:t>choose</a:t>
            </a:r>
            <a:r>
              <a:rPr lang="en-US" sz="3200" i="1" dirty="0" smtClean="0"/>
              <a:t>(x ⇒ F( a, x ))</a:t>
            </a:r>
            <a:endParaRPr lang="en-US" sz="3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48006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∃ x . F( a, x )</a:t>
            </a:r>
            <a:endParaRPr lang="en-US" sz="3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3048000"/>
            <a:ext cx="48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“</a:t>
            </a:r>
            <a:r>
              <a:rPr lang="en-US" sz="2600" i="1" dirty="0" smtClean="0"/>
              <a:t>let </a:t>
            </a:r>
            <a:r>
              <a:rPr lang="en-US" sz="2600" dirty="0" smtClean="0"/>
              <a:t>r </a:t>
            </a:r>
            <a:r>
              <a:rPr lang="en-US" sz="2600" i="1" dirty="0" smtClean="0"/>
              <a:t>be </a:t>
            </a:r>
            <a:r>
              <a:rPr lang="en-US" sz="2600" dirty="0" smtClean="0"/>
              <a:t>x</a:t>
            </a:r>
            <a:r>
              <a:rPr lang="en-US" sz="2600" i="1" dirty="0" smtClean="0"/>
              <a:t> such that </a:t>
            </a:r>
            <a:r>
              <a:rPr lang="en-US" sz="2600" dirty="0" smtClean="0"/>
              <a:t>F(a, x)</a:t>
            </a:r>
            <a:r>
              <a:rPr lang="en-US" sz="2600" i="1" dirty="0" smtClean="0"/>
              <a:t> holds</a:t>
            </a:r>
            <a:r>
              <a:rPr lang="en-US" sz="2600" dirty="0" smtClean="0"/>
              <a:t>”</a:t>
            </a:r>
            <a:endParaRPr lang="en-US" sz="2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553028" y="2508432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81828" y="2508432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08896" y="2508432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82276" y="2508432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18788" y="4946832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43134" y="4946832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124134" y="4946832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047702" y="557437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33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6858000" y="4495800"/>
            <a:ext cx="1905000" cy="457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010400" y="3017103"/>
            <a:ext cx="17526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457200"/>
            <a:ext cx="56388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304800" y="5257800"/>
            <a:ext cx="2895600" cy="1219200"/>
            <a:chOff x="381000" y="4876800"/>
            <a:chExt cx="2667000" cy="1219200"/>
          </a:xfrm>
        </p:grpSpPr>
        <p:sp>
          <p:nvSpPr>
            <p:cNvPr id="10" name="Rounded Rectangle 9"/>
            <p:cNvSpPr/>
            <p:nvPr/>
          </p:nvSpPr>
          <p:spPr>
            <a:xfrm>
              <a:off x="381000" y="4876800"/>
              <a:ext cx="2514600" cy="1219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57200" y="4878738"/>
              <a:ext cx="2590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/>
                <a:t>val</a:t>
              </a:r>
              <a:r>
                <a:rPr lang="en-US" sz="2400" b="1" dirty="0" smtClean="0"/>
                <a:t> </a:t>
              </a:r>
              <a:r>
                <a:rPr lang="en-US" sz="2400" dirty="0" smtClean="0"/>
                <a:t>z = ceil(5*a/12)</a:t>
              </a:r>
            </a:p>
            <a:p>
              <a:r>
                <a:rPr lang="en-US" sz="2400" b="1" dirty="0" err="1" smtClean="0"/>
                <a:t>val</a:t>
              </a:r>
              <a:r>
                <a:rPr lang="en-US" sz="2400" b="1" dirty="0" smtClean="0"/>
                <a:t> </a:t>
              </a:r>
              <a:r>
                <a:rPr lang="en-US" sz="2400" dirty="0" smtClean="0"/>
                <a:t>x = -7*z + 3*a</a:t>
              </a:r>
            </a:p>
            <a:p>
              <a:r>
                <a:rPr lang="en-US" sz="2400" b="1" dirty="0" err="1" smtClean="0"/>
                <a:t>val</a:t>
              </a:r>
              <a:r>
                <a:rPr lang="en-US" sz="2400" b="1" dirty="0" smtClean="0"/>
                <a:t> </a:t>
              </a:r>
              <a:r>
                <a:rPr lang="en-US" sz="2400" dirty="0" smtClean="0"/>
                <a:t>y = 5*z + -2*a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397933" y="457200"/>
            <a:ext cx="54970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choose</a:t>
            </a:r>
            <a:r>
              <a:rPr lang="en-US" sz="2400" dirty="0" smtClean="0"/>
              <a:t>((x, y) ⇒ 5 * x + 7 * y == a &amp;&amp; x ≤ 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40542" y="52578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z = ceil(5*31/12) = 13</a:t>
            </a:r>
          </a:p>
          <a:p>
            <a:pPr algn="r"/>
            <a:r>
              <a:rPr lang="en-US" sz="2400" dirty="0" smtClean="0"/>
              <a:t>x = -7*13 + 3*31 = 2</a:t>
            </a:r>
          </a:p>
          <a:p>
            <a:pPr algn="r"/>
            <a:r>
              <a:rPr lang="en-US" sz="2400" dirty="0" smtClean="0"/>
              <a:t>y = 5*13 – 2*31 = 3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349780" y="1251466"/>
            <a:ext cx="3438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dirty="0" smtClean="0"/>
              <a:t>∃ x ∃ y . 5x + 7y = a ∧ x ≤ 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04800" y="1905000"/>
            <a:ext cx="8483742" cy="1200329"/>
            <a:chOff x="304800" y="1752600"/>
            <a:chExt cx="8483742" cy="1200329"/>
          </a:xfrm>
        </p:grpSpPr>
        <p:sp>
          <p:nvSpPr>
            <p:cNvPr id="12" name="Rectangle 11"/>
            <p:cNvSpPr/>
            <p:nvPr/>
          </p:nvSpPr>
          <p:spPr>
            <a:xfrm>
              <a:off x="6731142" y="1752600"/>
              <a:ext cx="2057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 smtClean="0"/>
                <a:t>x = 3a</a:t>
              </a:r>
            </a:p>
            <a:p>
              <a:pPr algn="r"/>
              <a:r>
                <a:rPr lang="en-US" sz="2400" dirty="0" smtClean="0"/>
                <a:t>y = -2a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4800" y="1752600"/>
              <a:ext cx="628099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/>
                <a:t>Use extended Euclid’s algorithm to find particular solution to  5x + 7y = a:</a:t>
              </a:r>
            </a:p>
            <a:p>
              <a:r>
                <a:rPr lang="en-US" sz="2400" dirty="0" smtClean="0"/>
                <a:t>   </a:t>
              </a:r>
              <a:r>
                <a:rPr lang="en-US" sz="2200" dirty="0" smtClean="0"/>
                <a:t>(5,7 are mutually prime, else we get divisibility pre.)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304800" y="2979003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Express general solution of </a:t>
            </a:r>
            <a:r>
              <a:rPr lang="en-US" sz="2400" i="1" dirty="0" smtClean="0"/>
              <a:t>equations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for x, y using a new variable z: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212470" y="2979003"/>
            <a:ext cx="15760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dirty="0" smtClean="0"/>
              <a:t>x = -7z + 3a</a:t>
            </a:r>
          </a:p>
          <a:p>
            <a:pPr algn="r"/>
            <a:r>
              <a:rPr lang="en-US" sz="2400" dirty="0" smtClean="0"/>
              <a:t>y = 5z - 2a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4800" y="4110335"/>
            <a:ext cx="5017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Rewrite </a:t>
            </a:r>
            <a:r>
              <a:rPr lang="en-US" sz="2400" i="1" dirty="0" err="1" smtClean="0"/>
              <a:t>inequations</a:t>
            </a:r>
            <a:r>
              <a:rPr lang="en-US" sz="2400" dirty="0" smtClean="0"/>
              <a:t> x ≤ y in terms of z: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507422" y="4110335"/>
            <a:ext cx="1281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dirty="0" smtClean="0"/>
              <a:t>5a ≤ 12z 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6846985" y="4491335"/>
            <a:ext cx="1941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dirty="0" smtClean="0"/>
              <a:t>z ≥ ceil(5a/12)</a:t>
            </a:r>
          </a:p>
        </p:txBody>
      </p:sp>
      <p:cxnSp>
        <p:nvCxnSpPr>
          <p:cNvPr id="20" name="Straight Arrow Connector 19"/>
          <p:cNvCxnSpPr>
            <a:endCxn id="18" idx="1"/>
          </p:cNvCxnSpPr>
          <p:nvPr/>
        </p:nvCxnSpPr>
        <p:spPr>
          <a:xfrm>
            <a:off x="6324600" y="4719935"/>
            <a:ext cx="522385" cy="22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04800" y="4796135"/>
            <a:ext cx="3764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Obtain synthesized program: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47110" y="5638800"/>
            <a:ext cx="1491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For a = 31: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4800" y="10668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Corresponding quantifier elimination problem: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405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11" grpId="0"/>
      <p:bldP spid="8" grpId="0"/>
      <p:bldP spid="14" grpId="0"/>
      <p:bldP spid="15" grpId="0"/>
      <p:bldP spid="16" grpId="0"/>
      <p:bldP spid="17" grpId="0"/>
      <p:bldP spid="18" grpId="0"/>
      <p:bldP spid="24" grpId="0"/>
      <p:bldP spid="25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457200"/>
            <a:ext cx="67056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7933" y="457200"/>
            <a:ext cx="6635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choose</a:t>
            </a:r>
            <a:r>
              <a:rPr lang="en-US" sz="2400" dirty="0" smtClean="0"/>
              <a:t>((x, y) ⇒ 5 * x + 7 * y == a &amp;&amp; x ≤ y &amp;&amp; x ≥ 0)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304800" y="1295400"/>
            <a:ext cx="8510787" cy="1557814"/>
            <a:chOff x="304800" y="1295400"/>
            <a:chExt cx="8510787" cy="1557814"/>
          </a:xfrm>
        </p:grpSpPr>
        <p:grpSp>
          <p:nvGrpSpPr>
            <p:cNvPr id="43" name="Group 42"/>
            <p:cNvGrpSpPr/>
            <p:nvPr/>
          </p:nvGrpSpPr>
          <p:grpSpPr>
            <a:xfrm>
              <a:off x="304800" y="1295400"/>
              <a:ext cx="8510787" cy="830997"/>
              <a:chOff x="304800" y="1295400"/>
              <a:chExt cx="8510787" cy="83099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04800" y="1295400"/>
                <a:ext cx="54864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/>
                  <a:t>Express general solution of </a:t>
                </a:r>
                <a:r>
                  <a:rPr lang="en-US" sz="2400" i="1" dirty="0" smtClean="0"/>
                  <a:t>equations</a:t>
                </a:r>
                <a:r>
                  <a:rPr lang="en-US" sz="2400" dirty="0" smtClean="0"/>
                  <a:t> </a:t>
                </a:r>
                <a:br>
                  <a:rPr lang="en-US" sz="2400" dirty="0" smtClean="0"/>
                </a:br>
                <a:r>
                  <a:rPr lang="en-US" sz="2400" dirty="0" smtClean="0"/>
                  <a:t>for x, y using a new variable z: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7239515" y="1295400"/>
                <a:ext cx="1576072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2400" dirty="0" smtClean="0"/>
                  <a:t>x = -7z + 3a</a:t>
                </a:r>
              </a:p>
              <a:p>
                <a:pPr algn="r"/>
                <a:r>
                  <a:rPr lang="en-US" sz="2400" dirty="0" smtClean="0"/>
                  <a:t>y = 5z - 2a</a:t>
                </a:r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304800" y="2391549"/>
              <a:ext cx="50173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Rewrite </a:t>
              </a:r>
              <a:r>
                <a:rPr lang="en-US" sz="2400" i="1" dirty="0" err="1" smtClean="0"/>
                <a:t>inequations</a:t>
              </a:r>
              <a:r>
                <a:rPr lang="en-US" sz="2400" dirty="0" smtClean="0"/>
                <a:t> x ≤ y in terms of z: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874030" y="2391549"/>
              <a:ext cx="194155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2400" dirty="0" smtClean="0"/>
                <a:t>z ≥ ceil(5a/12)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04800" y="4572000"/>
            <a:ext cx="4724400" cy="2133600"/>
            <a:chOff x="304800" y="4572000"/>
            <a:chExt cx="4724400" cy="2133600"/>
          </a:xfrm>
        </p:grpSpPr>
        <p:sp>
          <p:nvSpPr>
            <p:cNvPr id="34" name="Rounded Rectangle 33"/>
            <p:cNvSpPr/>
            <p:nvPr/>
          </p:nvSpPr>
          <p:spPr>
            <a:xfrm>
              <a:off x="304800" y="5105400"/>
              <a:ext cx="4648200" cy="1600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87531" y="5105400"/>
              <a:ext cx="464166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assert</a:t>
              </a:r>
              <a:r>
                <a:rPr lang="en-US" sz="2400" dirty="0" smtClean="0"/>
                <a:t>(ceil(5*a/12) ≤ floor(3*a/7))</a:t>
              </a:r>
              <a:endParaRPr lang="en-US" sz="2400" b="1" dirty="0" smtClean="0"/>
            </a:p>
            <a:p>
              <a:r>
                <a:rPr lang="en-US" sz="2400" b="1" dirty="0" err="1" smtClean="0"/>
                <a:t>val</a:t>
              </a:r>
              <a:r>
                <a:rPr lang="en-US" sz="2400" b="1" dirty="0" smtClean="0"/>
                <a:t> </a:t>
              </a:r>
              <a:r>
                <a:rPr lang="en-US" sz="2400" dirty="0" smtClean="0"/>
                <a:t>z = ceil(5*a/12)</a:t>
              </a:r>
            </a:p>
            <a:p>
              <a:r>
                <a:rPr lang="en-US" sz="2400" b="1" dirty="0" err="1" smtClean="0"/>
                <a:t>val</a:t>
              </a:r>
              <a:r>
                <a:rPr lang="en-US" sz="2400" b="1" dirty="0" smtClean="0"/>
                <a:t> </a:t>
              </a:r>
              <a:r>
                <a:rPr lang="en-US" sz="2400" dirty="0" smtClean="0"/>
                <a:t>x = -7*z + 3*a</a:t>
              </a:r>
            </a:p>
            <a:p>
              <a:r>
                <a:rPr lang="en-US" sz="2400" b="1" dirty="0" err="1" smtClean="0"/>
                <a:t>val</a:t>
              </a:r>
              <a:r>
                <a:rPr lang="en-US" sz="2400" b="1" dirty="0" smtClean="0"/>
                <a:t> </a:t>
              </a:r>
              <a:r>
                <a:rPr lang="en-US" sz="2400" dirty="0" smtClean="0"/>
                <a:t>y = 5*z + -2*a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4800" y="4572000"/>
              <a:ext cx="37644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Obtain synthesized program: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04800" y="3118366"/>
            <a:ext cx="8510787" cy="461665"/>
            <a:chOff x="304800" y="3118366"/>
            <a:chExt cx="8510787" cy="461665"/>
          </a:xfrm>
        </p:grpSpPr>
        <p:sp>
          <p:nvSpPr>
            <p:cNvPr id="23" name="Rectangle 22"/>
            <p:cNvSpPr/>
            <p:nvPr/>
          </p:nvSpPr>
          <p:spPr>
            <a:xfrm>
              <a:off x="6858000" y="3118366"/>
              <a:ext cx="195758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sz="2400" dirty="0" smtClean="0"/>
                <a:t>z ≤ floor(3a/7)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04800" y="3118366"/>
              <a:ext cx="188006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Rewrite x ≥ 0: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04800" y="3845183"/>
            <a:ext cx="8520112" cy="867549"/>
            <a:chOff x="304800" y="3845183"/>
            <a:chExt cx="8520112" cy="867549"/>
          </a:xfrm>
        </p:grpSpPr>
        <p:sp>
          <p:nvSpPr>
            <p:cNvPr id="36" name="Rounded Rectangle 35"/>
            <p:cNvSpPr/>
            <p:nvPr/>
          </p:nvSpPr>
          <p:spPr>
            <a:xfrm>
              <a:off x="5624512" y="3857624"/>
              <a:ext cx="3200400" cy="457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304800" y="3845183"/>
              <a:ext cx="8520112" cy="867549"/>
              <a:chOff x="304800" y="3845183"/>
              <a:chExt cx="8520112" cy="867549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304800" y="3845183"/>
                <a:ext cx="8510787" cy="461665"/>
                <a:chOff x="304800" y="3845183"/>
                <a:chExt cx="8510787" cy="461665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5567583" y="3845183"/>
                  <a:ext cx="324800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sz="2400" dirty="0" smtClean="0"/>
                    <a:t>ceil(5a/12) ≤ floor(3a/7)</a:t>
                  </a: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304800" y="3845183"/>
                  <a:ext cx="247195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smtClean="0"/>
                    <a:t>Precondition on a:</a:t>
                  </a:r>
                </a:p>
              </p:txBody>
            </p:sp>
          </p:grpSp>
          <p:sp>
            <p:nvSpPr>
              <p:cNvPr id="35" name="TextBox 34"/>
              <p:cNvSpPr txBox="1"/>
              <p:nvPr/>
            </p:nvSpPr>
            <p:spPr>
              <a:xfrm>
                <a:off x="5853112" y="4343400"/>
                <a:ext cx="2971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 smtClean="0"/>
                  <a:t>(exact precondition)</a:t>
                </a:r>
                <a:endParaRPr lang="en-US" dirty="0"/>
              </a:p>
            </p:txBody>
          </p:sp>
        </p:grpSp>
      </p:grpSp>
      <p:sp>
        <p:nvSpPr>
          <p:cNvPr id="37" name="Oval 36"/>
          <p:cNvSpPr/>
          <p:nvPr/>
        </p:nvSpPr>
        <p:spPr>
          <a:xfrm rot="21100099">
            <a:off x="6057830" y="373420"/>
            <a:ext cx="990600" cy="59705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590099" y="5407742"/>
            <a:ext cx="33183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With more inequalities</a:t>
            </a:r>
          </a:p>
          <a:p>
            <a:r>
              <a:rPr lang="en-US" sz="2200" dirty="0" smtClean="0"/>
              <a:t>we may generate a for loop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6935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2000" y="4267200"/>
            <a:ext cx="4724400" cy="2362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85800" y="1905000"/>
            <a:ext cx="6172200" cy="1981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for sets</a:t>
            </a:r>
            <a:endParaRPr lang="en-US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splitBalanced</a:t>
            </a:r>
            <a:r>
              <a:rPr lang="en-US" sz="2400" dirty="0" smtClean="0"/>
              <a:t>[T](s: </a:t>
            </a:r>
            <a:r>
              <a:rPr lang="en-US" sz="2400" b="1" dirty="0" smtClean="0"/>
              <a:t>Set[</a:t>
            </a:r>
            <a:r>
              <a:rPr lang="en-US" sz="2400" dirty="0" smtClean="0"/>
              <a:t>T</a:t>
            </a:r>
            <a:r>
              <a:rPr lang="en-US" sz="2400" b="1" dirty="0" smtClean="0"/>
              <a:t>]</a:t>
            </a:r>
            <a:r>
              <a:rPr lang="en-US" sz="2400" dirty="0" smtClean="0"/>
              <a:t>) : (</a:t>
            </a:r>
            <a:r>
              <a:rPr lang="en-US" sz="2400" b="1" dirty="0" smtClean="0"/>
              <a:t>Set[</a:t>
            </a:r>
            <a:r>
              <a:rPr lang="en-US" sz="2400" dirty="0" smtClean="0"/>
              <a:t>T</a:t>
            </a:r>
            <a:r>
              <a:rPr lang="en-US" sz="2400" b="1" dirty="0" smtClean="0"/>
              <a:t>]</a:t>
            </a:r>
            <a:r>
              <a:rPr lang="en-US" sz="2400" dirty="0" smtClean="0"/>
              <a:t>, </a:t>
            </a:r>
            <a:r>
              <a:rPr lang="en-US" sz="2400" b="1" dirty="0" smtClean="0"/>
              <a:t>Set[</a:t>
            </a:r>
            <a:r>
              <a:rPr lang="en-US" sz="2400" dirty="0" smtClean="0"/>
              <a:t>T</a:t>
            </a:r>
            <a:r>
              <a:rPr lang="en-US" sz="2400" b="1" dirty="0" smtClean="0"/>
              <a:t>]</a:t>
            </a:r>
            <a:r>
              <a:rPr lang="en-US" sz="2400" dirty="0" smtClean="0"/>
              <a:t>) =</a:t>
            </a:r>
          </a:p>
          <a:p>
            <a:r>
              <a:rPr lang="en-US" sz="2400" b="1" dirty="0" smtClean="0"/>
              <a:t>    choose</a:t>
            </a:r>
            <a:r>
              <a:rPr lang="en-US" sz="2400" dirty="0" smtClean="0"/>
              <a:t>((a: </a:t>
            </a:r>
            <a:r>
              <a:rPr lang="en-US" sz="2400" b="1" dirty="0" smtClean="0"/>
              <a:t>Set[</a:t>
            </a:r>
            <a:r>
              <a:rPr lang="en-US" sz="2400" dirty="0" smtClean="0"/>
              <a:t>T</a:t>
            </a:r>
            <a:r>
              <a:rPr lang="en-US" sz="2400" b="1" dirty="0" smtClean="0"/>
              <a:t>]</a:t>
            </a:r>
            <a:r>
              <a:rPr lang="en-US" sz="2400" dirty="0" smtClean="0"/>
              <a:t>, b: </a:t>
            </a:r>
            <a:r>
              <a:rPr lang="en-US" sz="2400" b="1" dirty="0" smtClean="0"/>
              <a:t>Set[</a:t>
            </a:r>
            <a:r>
              <a:rPr lang="en-US" sz="2400" dirty="0" smtClean="0"/>
              <a:t>T</a:t>
            </a:r>
            <a:r>
              <a:rPr lang="en-US" sz="2400" b="1" dirty="0" smtClean="0"/>
              <a:t>]</a:t>
            </a:r>
            <a:r>
              <a:rPr lang="en-US" sz="2400" dirty="0" smtClean="0"/>
              <a:t>) ⇒ (</a:t>
            </a:r>
          </a:p>
          <a:p>
            <a:r>
              <a:rPr lang="en-US" sz="2400" dirty="0" smtClean="0"/>
              <a:t>               a </a:t>
            </a:r>
            <a:r>
              <a:rPr lang="en-US" sz="2400" b="1" dirty="0" smtClean="0"/>
              <a:t>union</a:t>
            </a:r>
            <a:r>
              <a:rPr lang="en-US" sz="2400" dirty="0" smtClean="0"/>
              <a:t> b == s &amp;&amp; a </a:t>
            </a:r>
            <a:r>
              <a:rPr lang="en-US" sz="2400" b="1" dirty="0" smtClean="0"/>
              <a:t>intersect</a:t>
            </a:r>
            <a:r>
              <a:rPr lang="en-US" sz="2400" dirty="0" smtClean="0"/>
              <a:t> b == empty</a:t>
            </a:r>
          </a:p>
          <a:p>
            <a:r>
              <a:rPr lang="en-US" sz="2400" dirty="0" smtClean="0"/>
              <a:t>        &amp;&amp; </a:t>
            </a:r>
            <a:r>
              <a:rPr lang="en-US" sz="2400" dirty="0" err="1" smtClean="0"/>
              <a:t>a.size</a:t>
            </a:r>
            <a:r>
              <a:rPr lang="en-US" sz="2400" dirty="0" smtClean="0"/>
              <a:t> – </a:t>
            </a:r>
            <a:r>
              <a:rPr lang="en-US" sz="2400" dirty="0" err="1" smtClean="0"/>
              <a:t>b.size</a:t>
            </a:r>
            <a:r>
              <a:rPr lang="en-US" sz="2400" dirty="0" smtClean="0"/>
              <a:t> ≤ 1</a:t>
            </a:r>
          </a:p>
          <a:p>
            <a:r>
              <a:rPr lang="en-US" sz="2400" dirty="0" smtClean="0"/>
              <a:t>        &amp;&amp; </a:t>
            </a:r>
            <a:r>
              <a:rPr lang="en-US" sz="2400" dirty="0" err="1" smtClean="0"/>
              <a:t>b.size</a:t>
            </a:r>
            <a:r>
              <a:rPr lang="en-US" sz="2400" dirty="0" smtClean="0"/>
              <a:t> – </a:t>
            </a:r>
            <a:r>
              <a:rPr lang="en-US" sz="2400" dirty="0" err="1" smtClean="0"/>
              <a:t>a.size</a:t>
            </a:r>
            <a:r>
              <a:rPr lang="en-US" sz="2400" dirty="0" smtClean="0"/>
              <a:t> ≤ 1</a:t>
            </a:r>
          </a:p>
          <a:p>
            <a:r>
              <a:rPr lang="en-US" sz="2400" dirty="0" smtClean="0"/>
              <a:t>    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886200"/>
            <a:ext cx="6477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splitBalanced</a:t>
            </a:r>
            <a:r>
              <a:rPr lang="en-US" sz="2400" dirty="0" smtClean="0"/>
              <a:t>[T](s: </a:t>
            </a:r>
            <a:r>
              <a:rPr lang="en-US" sz="2400" b="1" dirty="0" smtClean="0"/>
              <a:t>Set[</a:t>
            </a:r>
            <a:r>
              <a:rPr lang="en-US" sz="2400" dirty="0" smtClean="0"/>
              <a:t>T</a:t>
            </a:r>
            <a:r>
              <a:rPr lang="en-US" sz="2400" b="1" dirty="0" smtClean="0"/>
              <a:t>]</a:t>
            </a:r>
            <a:r>
              <a:rPr lang="en-US" sz="2400" dirty="0" smtClean="0"/>
              <a:t>) : (</a:t>
            </a:r>
            <a:r>
              <a:rPr lang="en-US" sz="2400" b="1" dirty="0" smtClean="0"/>
              <a:t>Set[</a:t>
            </a:r>
            <a:r>
              <a:rPr lang="en-US" sz="2400" dirty="0" smtClean="0"/>
              <a:t>T</a:t>
            </a:r>
            <a:r>
              <a:rPr lang="en-US" sz="2400" b="1" dirty="0" smtClean="0"/>
              <a:t>]</a:t>
            </a:r>
            <a:r>
              <a:rPr lang="en-US" sz="2400" dirty="0" smtClean="0"/>
              <a:t>, </a:t>
            </a:r>
            <a:r>
              <a:rPr lang="en-US" sz="2400" b="1" dirty="0" smtClean="0"/>
              <a:t>Set[</a:t>
            </a:r>
            <a:r>
              <a:rPr lang="en-US" sz="2400" dirty="0" smtClean="0"/>
              <a:t>T</a:t>
            </a:r>
            <a:r>
              <a:rPr lang="en-US" sz="2400" b="1" dirty="0" smtClean="0"/>
              <a:t>]</a:t>
            </a:r>
            <a:r>
              <a:rPr lang="en-US" sz="2400" dirty="0" smtClean="0"/>
              <a:t>) =</a:t>
            </a:r>
            <a:endParaRPr lang="en-US" sz="2400" b="1" dirty="0" smtClean="0"/>
          </a:p>
          <a:p>
            <a:r>
              <a:rPr lang="en-US" sz="2400" b="1" dirty="0" smtClean="0"/>
              <a:t>    </a:t>
            </a:r>
            <a:r>
              <a:rPr lang="en-US" sz="2400" b="1" dirty="0" err="1" smtClean="0"/>
              <a:t>val</a:t>
            </a:r>
            <a:r>
              <a:rPr lang="en-US" sz="2400" dirty="0" smtClean="0"/>
              <a:t> k = ((</a:t>
            </a:r>
            <a:r>
              <a:rPr lang="en-US" sz="2400" dirty="0" err="1" smtClean="0"/>
              <a:t>s.size</a:t>
            </a:r>
            <a:r>
              <a:rPr lang="en-US" sz="2400" dirty="0" smtClean="0"/>
              <a:t> + 1)/2).floor</a:t>
            </a:r>
          </a:p>
          <a:p>
            <a:r>
              <a:rPr lang="en-US" sz="2400" dirty="0" smtClean="0"/>
              <a:t>    </a:t>
            </a:r>
            <a:r>
              <a:rPr lang="en-US" sz="2400" b="1" dirty="0" err="1" smtClean="0"/>
              <a:t>val</a:t>
            </a:r>
            <a:r>
              <a:rPr lang="en-US" sz="2400" b="1" dirty="0" smtClean="0"/>
              <a:t> </a:t>
            </a:r>
            <a:r>
              <a:rPr lang="en-US" sz="2400" dirty="0" smtClean="0"/>
              <a:t>t1 = k</a:t>
            </a:r>
          </a:p>
          <a:p>
            <a:r>
              <a:rPr lang="en-US" sz="2400" dirty="0" smtClean="0"/>
              <a:t>    </a:t>
            </a:r>
            <a:r>
              <a:rPr lang="en-US" sz="2400" b="1" dirty="0" err="1" smtClean="0"/>
              <a:t>val</a:t>
            </a:r>
            <a:r>
              <a:rPr lang="en-US" sz="2400" dirty="0" smtClean="0"/>
              <a:t> t2 = </a:t>
            </a:r>
            <a:r>
              <a:rPr lang="en-US" sz="2400" dirty="0" err="1" smtClean="0"/>
              <a:t>s.size</a:t>
            </a:r>
            <a:r>
              <a:rPr lang="en-US" sz="2400" dirty="0" smtClean="0"/>
              <a:t> – k</a:t>
            </a:r>
          </a:p>
          <a:p>
            <a:r>
              <a:rPr lang="en-US" sz="2400" dirty="0" smtClean="0"/>
              <a:t>    </a:t>
            </a:r>
            <a:r>
              <a:rPr lang="en-US" sz="2400" b="1" dirty="0" err="1" smtClean="0"/>
              <a:t>val</a:t>
            </a:r>
            <a:r>
              <a:rPr lang="en-US" sz="2400" dirty="0" smtClean="0"/>
              <a:t> s1 = take(t1, s)</a:t>
            </a:r>
          </a:p>
          <a:p>
            <a:r>
              <a:rPr lang="en-US" sz="2400" dirty="0" smtClean="0"/>
              <a:t>    </a:t>
            </a:r>
            <a:r>
              <a:rPr lang="en-US" sz="2400" b="1" dirty="0" err="1" smtClean="0"/>
              <a:t>val</a:t>
            </a:r>
            <a:r>
              <a:rPr lang="en-US" sz="2400" b="1" dirty="0" smtClean="0"/>
              <a:t> </a:t>
            </a:r>
            <a:r>
              <a:rPr lang="en-US" sz="2400" dirty="0" smtClean="0"/>
              <a:t>s2 = take(t2, s </a:t>
            </a:r>
            <a:r>
              <a:rPr lang="en-US" sz="2400" b="1" dirty="0" smtClean="0"/>
              <a:t>minus</a:t>
            </a:r>
            <a:r>
              <a:rPr lang="en-US" sz="2400" dirty="0" smtClean="0"/>
              <a:t> s1)</a:t>
            </a:r>
          </a:p>
          <a:p>
            <a:r>
              <a:rPr lang="en-US" sz="2400" dirty="0" smtClean="0"/>
              <a:t>    (s1, s2)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791200" y="4800600"/>
            <a:ext cx="3276600" cy="1905000"/>
            <a:chOff x="5715000" y="4518894"/>
            <a:chExt cx="3276600" cy="1905000"/>
          </a:xfrm>
        </p:grpSpPr>
        <p:sp>
          <p:nvSpPr>
            <p:cNvPr id="14" name="Oval 13"/>
            <p:cNvSpPr/>
            <p:nvPr/>
          </p:nvSpPr>
          <p:spPr>
            <a:xfrm rot="20300387">
              <a:off x="5910790" y="5220334"/>
              <a:ext cx="1322270" cy="1174653"/>
            </a:xfrm>
            <a:prstGeom prst="ellipse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52202" y="5909507"/>
              <a:ext cx="364764" cy="338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13" name="Oval 12"/>
            <p:cNvSpPr/>
            <p:nvPr/>
          </p:nvSpPr>
          <p:spPr>
            <a:xfrm rot="1556111">
              <a:off x="6958971" y="4572000"/>
              <a:ext cx="1821191" cy="1251908"/>
            </a:xfrm>
            <a:prstGeom prst="ellipse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39855" y="5207513"/>
              <a:ext cx="445946" cy="355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sp>
          <p:nvSpPr>
            <p:cNvPr id="11" name="Oval 10"/>
            <p:cNvSpPr/>
            <p:nvPr/>
          </p:nvSpPr>
          <p:spPr>
            <a:xfrm rot="20588707">
              <a:off x="5715000" y="4518894"/>
              <a:ext cx="3276600" cy="1905000"/>
            </a:xfrm>
            <a:prstGeom prst="ellipse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99802" y="46482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</a:t>
              </a:r>
              <a:endParaRPr lang="en-US" sz="24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7338002" y="4724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8100002" y="480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338002" y="5257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880802" y="5715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576002" y="5410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423602" y="5943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947602" y="5638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533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5800" y="2362200"/>
            <a:ext cx="7315200" cy="1371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for non-linear arithmetic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decomposeOffset</a:t>
            </a:r>
            <a:r>
              <a:rPr lang="en-US" sz="2400" dirty="0" smtClean="0"/>
              <a:t>(offset: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, dimension: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: 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=</a:t>
            </a:r>
          </a:p>
          <a:p>
            <a:r>
              <a:rPr lang="en-US" sz="2400" b="1" dirty="0" smtClean="0"/>
              <a:t>    choose</a:t>
            </a:r>
            <a:r>
              <a:rPr lang="en-US" sz="2400" dirty="0" smtClean="0"/>
              <a:t>((x: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, y: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⇒ (</a:t>
            </a:r>
          </a:p>
          <a:p>
            <a:r>
              <a:rPr lang="en-US" sz="2400" dirty="0" smtClean="0"/>
              <a:t>        offset == x + dimension * y &amp;&amp; 0 ≤ x &amp;&amp; x &lt; dimension</a:t>
            </a:r>
          </a:p>
          <a:p>
            <a:r>
              <a:rPr lang="en-US" sz="2400" dirty="0" smtClean="0"/>
              <a:t>    ))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57200" y="3962400"/>
            <a:ext cx="8534400" cy="2362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predicate becomes linear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run-time</a:t>
            </a:r>
            <a:endParaRPr lang="en-US" sz="3200" i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Synthesized program must do case analysis on the sign of the input variables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Some coefficients are computed at run-time</a:t>
            </a:r>
            <a:endParaRPr kumimoji="0" lang="en-US" sz="3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 rot="21397787">
            <a:off x="2610252" y="2619320"/>
            <a:ext cx="1962963" cy="697582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9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Compile-time warnings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secondsToTime</a:t>
            </a:r>
            <a:r>
              <a:rPr lang="en-US" sz="2400" dirty="0" smtClean="0"/>
              <a:t>(</a:t>
            </a:r>
            <a:r>
              <a:rPr lang="en-US" sz="2400" dirty="0" err="1" smtClean="0"/>
              <a:t>totalSeconds</a:t>
            </a:r>
            <a:r>
              <a:rPr lang="en-US" sz="2400" dirty="0" smtClean="0"/>
              <a:t>: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: 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=</a:t>
            </a:r>
          </a:p>
          <a:p>
            <a:r>
              <a:rPr lang="en-US" sz="2400" b="1" dirty="0" smtClean="0"/>
              <a:t>    choose</a:t>
            </a:r>
            <a:r>
              <a:rPr lang="en-US" sz="2400" dirty="0" smtClean="0"/>
              <a:t>((h: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, m: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, s: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⇒ (</a:t>
            </a:r>
          </a:p>
          <a:p>
            <a:r>
              <a:rPr lang="en-US" sz="2400" dirty="0" smtClean="0"/>
              <a:t>              </a:t>
            </a:r>
            <a:r>
              <a:rPr lang="en-US" sz="2300" dirty="0" smtClean="0"/>
              <a:t> </a:t>
            </a:r>
            <a:r>
              <a:rPr lang="en-US" sz="2400" dirty="0" smtClean="0"/>
              <a:t>h * 3600 + m * 60 + s == </a:t>
            </a:r>
            <a:r>
              <a:rPr lang="en-US" sz="2400" dirty="0" err="1" smtClean="0"/>
              <a:t>totalSeconds</a:t>
            </a:r>
            <a:endParaRPr lang="en-US" sz="2400" dirty="0" smtClean="0"/>
          </a:p>
          <a:p>
            <a:r>
              <a:rPr lang="en-US" sz="2400" dirty="0" smtClean="0"/>
              <a:t>        &amp;&amp; h ≥ 0 &amp;&amp; h &lt; 24</a:t>
            </a:r>
          </a:p>
          <a:p>
            <a:r>
              <a:rPr lang="en-US" sz="2400" dirty="0" smtClean="0"/>
              <a:t>        &amp;&amp; m ≥ 0 &amp;&amp; m &lt; 60</a:t>
            </a:r>
          </a:p>
          <a:p>
            <a:r>
              <a:rPr lang="en-US" sz="2400" dirty="0" smtClean="0"/>
              <a:t>        &amp;&amp; s ≥ 0 &amp;&amp; s &lt; 60</a:t>
            </a:r>
          </a:p>
          <a:p>
            <a:r>
              <a:rPr lang="en-US" sz="2400" dirty="0" smtClean="0"/>
              <a:t>    ))</a:t>
            </a:r>
          </a:p>
        </p:txBody>
      </p:sp>
      <p:sp>
        <p:nvSpPr>
          <p:cNvPr id="5" name="Oval 4"/>
          <p:cNvSpPr/>
          <p:nvPr/>
        </p:nvSpPr>
        <p:spPr>
          <a:xfrm rot="21100099">
            <a:off x="2680313" y="2307242"/>
            <a:ext cx="990600" cy="59705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4495800"/>
            <a:ext cx="7924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Warning: Synthesis predicate is not satisfiable for variable assignment:</a:t>
            </a:r>
          </a:p>
          <a:p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totalSeconds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= 86400</a:t>
            </a:r>
            <a:endParaRPr lang="en-US" sz="25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31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Compile-time warnings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815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secondsToTime</a:t>
            </a:r>
            <a:r>
              <a:rPr lang="en-US" sz="2400" dirty="0" smtClean="0"/>
              <a:t>(</a:t>
            </a:r>
            <a:r>
              <a:rPr lang="en-US" sz="2400" dirty="0" err="1" smtClean="0"/>
              <a:t>totalSeconds</a:t>
            </a:r>
            <a:r>
              <a:rPr lang="en-US" sz="2400" dirty="0" smtClean="0"/>
              <a:t>: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: 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=</a:t>
            </a:r>
          </a:p>
          <a:p>
            <a:r>
              <a:rPr lang="en-US" sz="2400" b="1" dirty="0" smtClean="0"/>
              <a:t>    choose</a:t>
            </a:r>
            <a:r>
              <a:rPr lang="en-US" sz="2400" dirty="0" smtClean="0"/>
              <a:t>((h: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, m: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, s: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⇒ (</a:t>
            </a:r>
          </a:p>
          <a:p>
            <a:r>
              <a:rPr lang="en-US" sz="2400" dirty="0" smtClean="0"/>
              <a:t>              </a:t>
            </a:r>
            <a:r>
              <a:rPr lang="en-US" sz="2300" dirty="0" smtClean="0"/>
              <a:t> </a:t>
            </a:r>
            <a:r>
              <a:rPr lang="en-US" sz="2400" dirty="0" smtClean="0"/>
              <a:t>h * 3600 + m * 60 + s == </a:t>
            </a:r>
            <a:r>
              <a:rPr lang="en-US" sz="2400" dirty="0" err="1" smtClean="0"/>
              <a:t>totalSeconds</a:t>
            </a:r>
            <a:endParaRPr lang="en-US" sz="2400" dirty="0" smtClean="0"/>
          </a:p>
          <a:p>
            <a:r>
              <a:rPr lang="en-US" sz="2400" dirty="0" smtClean="0"/>
              <a:t>        &amp;&amp; h ≥ 0</a:t>
            </a:r>
          </a:p>
          <a:p>
            <a:r>
              <a:rPr lang="en-US" sz="2400" dirty="0" smtClean="0"/>
              <a:t>        &amp;&amp; m ≥ 0 &amp;&amp; m ≤ 60</a:t>
            </a:r>
          </a:p>
          <a:p>
            <a:r>
              <a:rPr lang="en-US" sz="2400" dirty="0" smtClean="0"/>
              <a:t>        &amp;&amp; s ≥ 0 &amp;&amp; s &lt; 60</a:t>
            </a:r>
          </a:p>
          <a:p>
            <a:r>
              <a:rPr lang="en-US" sz="2400" dirty="0" smtClean="0"/>
              <a:t>    ))</a:t>
            </a:r>
          </a:p>
        </p:txBody>
      </p:sp>
      <p:sp>
        <p:nvSpPr>
          <p:cNvPr id="5" name="Oval 4"/>
          <p:cNvSpPr/>
          <p:nvPr/>
        </p:nvSpPr>
        <p:spPr>
          <a:xfrm rot="21100099">
            <a:off x="2795518" y="2673708"/>
            <a:ext cx="990600" cy="59705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4495800"/>
            <a:ext cx="8077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Warning: Synthesis predicate has multiple solutions for variable assignment:</a:t>
            </a:r>
          </a:p>
          <a:p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500" dirty="0" err="1" smtClean="0">
                <a:latin typeface="Courier New" pitchFamily="49" charset="0"/>
                <a:cs typeface="Courier New" pitchFamily="49" charset="0"/>
              </a:rPr>
              <a:t>totalSeconds</a:t>
            </a:r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= 60</a:t>
            </a:r>
          </a:p>
          <a:p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Solution 1: h = 0, m = 0, s = 60</a:t>
            </a:r>
          </a:p>
          <a:p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Solution 2: h = 0, m = 1, s = </a:t>
            </a:r>
            <a:r>
              <a:rPr lang="en-US" sz="2500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1061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Implicit Programming at All Levels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Opportunities for implicit programming in</a:t>
            </a:r>
          </a:p>
          <a:p>
            <a:r>
              <a:rPr lang="en-US" b="1" dirty="0" smtClean="0"/>
              <a:t>Development</a:t>
            </a:r>
            <a:r>
              <a:rPr lang="en-US" dirty="0" smtClean="0"/>
              <a:t> within an IDE</a:t>
            </a:r>
          </a:p>
          <a:p>
            <a:pPr lvl="1"/>
            <a:r>
              <a:rPr lang="en-US" b="1" dirty="0" err="1" smtClean="0"/>
              <a:t>isynth</a:t>
            </a:r>
            <a:r>
              <a:rPr lang="en-US" dirty="0" smtClean="0"/>
              <a:t> tool</a:t>
            </a:r>
          </a:p>
          <a:p>
            <a:r>
              <a:rPr lang="en-US" b="1" dirty="0" smtClean="0"/>
              <a:t>Compilation</a:t>
            </a:r>
            <a:endParaRPr lang="en-US" dirty="0" smtClean="0"/>
          </a:p>
          <a:p>
            <a:pPr lvl="1"/>
            <a:r>
              <a:rPr lang="en-US" b="1" dirty="0" err="1" smtClean="0"/>
              <a:t>Comfusy</a:t>
            </a:r>
            <a:r>
              <a:rPr lang="en-US" dirty="0" smtClean="0"/>
              <a:t> and </a:t>
            </a:r>
            <a:r>
              <a:rPr lang="en-US" b="1" dirty="0" err="1"/>
              <a:t>RegSy</a:t>
            </a:r>
            <a:r>
              <a:rPr lang="en-US" b="1" dirty="0"/>
              <a:t> </a:t>
            </a:r>
            <a:r>
              <a:rPr lang="en-US" dirty="0" smtClean="0"/>
              <a:t>tools</a:t>
            </a:r>
            <a:endParaRPr lang="en-US" dirty="0"/>
          </a:p>
          <a:p>
            <a:r>
              <a:rPr lang="en-US" b="1" dirty="0" smtClean="0"/>
              <a:t>Execution</a:t>
            </a:r>
            <a:endParaRPr lang="en-US" dirty="0" smtClean="0"/>
          </a:p>
          <a:p>
            <a:pPr lvl="1"/>
            <a:r>
              <a:rPr lang="en-US" b="1" dirty="0" smtClean="0"/>
              <a:t>Scala</a:t>
            </a:r>
            <a:r>
              <a:rPr lang="en-US" b="1" baseline="30000" dirty="0" smtClean="0"/>
              <a:t>^</a:t>
            </a:r>
            <a:r>
              <a:rPr lang="en-US" b="1" dirty="0" smtClean="0"/>
              <a:t>Z3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UDITA </a:t>
            </a:r>
            <a:r>
              <a:rPr lang="en-US" dirty="0" smtClean="0"/>
              <a:t>tools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I next examine these tools, from last to first, </a:t>
            </a:r>
            <a:br>
              <a:rPr lang="en-US" dirty="0" smtClean="0"/>
            </a:br>
            <a:r>
              <a:rPr lang="en-US" dirty="0" smtClean="0"/>
              <a:t>focusing on Compilation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858000" y="1013936"/>
            <a:ext cx="2209800" cy="4472464"/>
            <a:chOff x="6705600" y="914400"/>
            <a:chExt cx="2209800" cy="4472464"/>
          </a:xfrm>
        </p:grpSpPr>
        <p:grpSp>
          <p:nvGrpSpPr>
            <p:cNvPr id="6" name="Group 5"/>
            <p:cNvGrpSpPr/>
            <p:nvPr/>
          </p:nvGrpSpPr>
          <p:grpSpPr>
            <a:xfrm>
              <a:off x="6705600" y="914400"/>
              <a:ext cx="2209800" cy="4182070"/>
              <a:chOff x="6781800" y="1371600"/>
              <a:chExt cx="2209800" cy="4182070"/>
            </a:xfrm>
          </p:grpSpPr>
          <p:sp>
            <p:nvSpPr>
              <p:cNvPr id="8" name="Cloud 7"/>
              <p:cNvSpPr/>
              <p:nvPr/>
            </p:nvSpPr>
            <p:spPr>
              <a:xfrm>
                <a:off x="6781800" y="1371600"/>
                <a:ext cx="2209800" cy="838200"/>
              </a:xfrm>
              <a:prstGeom prst="clou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requirements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Frame 8"/>
              <p:cNvSpPr/>
              <p:nvPr/>
            </p:nvSpPr>
            <p:spPr>
              <a:xfrm>
                <a:off x="7086600" y="2719864"/>
                <a:ext cx="1676400" cy="990600"/>
              </a:xfrm>
              <a:prstGeom prst="frame">
                <a:avLst>
                  <a:gd name="adj1" fmla="val 8034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dirty="0" err="1" smtClean="0">
                    <a:solidFill>
                      <a:schemeClr val="tx1"/>
                    </a:solidFill>
                  </a:rPr>
                  <a:t>def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f(x :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Int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) = {</a:t>
                </a:r>
              </a:p>
              <a:p>
                <a:r>
                  <a:rPr lang="en-US" sz="1600" dirty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choose y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st</a:t>
                </a:r>
                <a:r>
                  <a:rPr lang="en-US" sz="1600" dirty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...</a:t>
                </a: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}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391400" y="4182070"/>
                <a:ext cx="1295400" cy="92333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iload_0</a:t>
                </a:r>
              </a:p>
              <a:p>
                <a:r>
                  <a:rPr lang="en-US" dirty="0" smtClean="0"/>
                  <a:t>iconst_1</a:t>
                </a:r>
              </a:p>
              <a:p>
                <a:r>
                  <a:rPr lang="en-US" dirty="0" smtClean="0"/>
                  <a:t>call Z3</a:t>
                </a:r>
              </a:p>
            </p:txBody>
          </p:sp>
          <p:sp>
            <p:nvSpPr>
              <p:cNvPr id="11" name="Down Arrow 10"/>
              <p:cNvSpPr/>
              <p:nvPr/>
            </p:nvSpPr>
            <p:spPr>
              <a:xfrm>
                <a:off x="7677150" y="2209800"/>
                <a:ext cx="361950" cy="533400"/>
              </a:xfrm>
              <a:prstGeom prst="downArrow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own Arrow 11"/>
              <p:cNvSpPr/>
              <p:nvPr/>
            </p:nvSpPr>
            <p:spPr>
              <a:xfrm>
                <a:off x="7736144" y="3733800"/>
                <a:ext cx="302956" cy="448270"/>
              </a:xfrm>
              <a:prstGeom prst="down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Down Arrow 12"/>
              <p:cNvSpPr/>
              <p:nvPr/>
            </p:nvSpPr>
            <p:spPr>
              <a:xfrm>
                <a:off x="7735222" y="5105400"/>
                <a:ext cx="302956" cy="448270"/>
              </a:xfrm>
              <a:prstGeom prst="downArrow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7582296" y="5017532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42</a:t>
              </a:r>
              <a:endParaRPr lang="en-US" b="1" dirty="0"/>
            </a:p>
          </p:txBody>
        </p:sp>
      </p:grpSp>
      <p:sp>
        <p:nvSpPr>
          <p:cNvPr id="14" name="Down Arrow 13"/>
          <p:cNvSpPr/>
          <p:nvPr/>
        </p:nvSpPr>
        <p:spPr>
          <a:xfrm rot="16200000">
            <a:off x="85725" y="4349115"/>
            <a:ext cx="361950" cy="533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4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Scala</a:t>
            </a:r>
            <a:r>
              <a:rPr lang="en-US" b="1" baseline="30000" dirty="0" smtClean="0"/>
              <a:t>^</a:t>
            </a:r>
            <a:r>
              <a:rPr lang="en-US" b="1" dirty="0" smtClean="0"/>
              <a:t>Z3</a:t>
            </a:r>
            <a:br>
              <a:rPr lang="en-US" b="1" dirty="0" smtClean="0"/>
            </a:br>
            <a:r>
              <a:rPr lang="en-US" dirty="0" smtClean="0"/>
              <a:t>Invoking Constraint Solver at Run-Time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57200" y="1905000"/>
            <a:ext cx="3200400" cy="419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dirty="0" smtClean="0">
                <a:solidFill>
                  <a:schemeClr val="tx1"/>
                </a:solidFill>
              </a:rPr>
              <a:t>Java Virtual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Machine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- functional and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imperative code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- custom ‘decision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procedure’ plugins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324600" y="1905000"/>
            <a:ext cx="2438400" cy="419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Z3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SMT Solver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2819400"/>
            <a:ext cx="25656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Q: implicit constraint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4234649" y="3578837"/>
            <a:ext cx="12153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A: model</a:t>
            </a:r>
            <a:endParaRPr lang="en-US" sz="22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19400" y="3247724"/>
            <a:ext cx="35052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971800" y="3628724"/>
            <a:ext cx="3352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352800" y="5478959"/>
            <a:ext cx="2971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33800" y="5478959"/>
            <a:ext cx="21518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A: custom theory</a:t>
            </a:r>
            <a:br>
              <a:rPr lang="en-US" sz="2200" dirty="0" smtClean="0"/>
            </a:br>
            <a:r>
              <a:rPr lang="en-US" sz="2200" dirty="0" smtClean="0"/>
              <a:t>consequences</a:t>
            </a:r>
            <a:endParaRPr lang="en-US" sz="22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971800" y="5147846"/>
            <a:ext cx="3352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58063" y="4390724"/>
            <a:ext cx="26832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Q: queries containing </a:t>
            </a:r>
          </a:p>
          <a:p>
            <a:r>
              <a:rPr lang="en-US" sz="2200" dirty="0" smtClean="0"/>
              <a:t>extension symbols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6265069"/>
            <a:ext cx="61276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with: </a:t>
            </a:r>
            <a:r>
              <a:rPr lang="en-US" sz="2200" b="1" dirty="0" smtClean="0"/>
              <a:t>Philippe </a:t>
            </a:r>
            <a:r>
              <a:rPr lang="en-US" sz="2200" b="1" dirty="0" err="1" smtClean="0"/>
              <a:t>Suter</a:t>
            </a:r>
            <a:r>
              <a:rPr lang="en-US" sz="2200" dirty="0" smtClean="0"/>
              <a:t>, </a:t>
            </a:r>
            <a:r>
              <a:rPr lang="en-US" sz="2200" b="1" dirty="0" smtClean="0"/>
              <a:t>Ali </a:t>
            </a:r>
            <a:r>
              <a:rPr lang="en-US" sz="2200" b="1" dirty="0" err="1" smtClean="0"/>
              <a:t>Sinan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Köksal</a:t>
            </a:r>
            <a:r>
              <a:rPr lang="en-US" sz="2200" dirty="0" smtClean="0"/>
              <a:t>, </a:t>
            </a:r>
            <a:r>
              <a:rPr lang="en-US" sz="2200" b="1" dirty="0" smtClean="0"/>
              <a:t>Robin </a:t>
            </a:r>
            <a:r>
              <a:rPr lang="en-US" sz="2200" b="1" dirty="0" err="1" smtClean="0"/>
              <a:t>Steiger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4617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Logistics, Exercises and 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Everyone should register for the course ‘SAV’ in 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http://moodle.epfl.ch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whatAFunCourse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obtain “The Calculus of Computation” book</a:t>
            </a:r>
          </a:p>
          <a:p>
            <a:pPr marL="0" indent="0">
              <a:buNone/>
            </a:pPr>
            <a:r>
              <a:rPr lang="en-US" dirty="0" smtClean="0"/>
              <a:t>Bring your laptops whenever you can</a:t>
            </a:r>
          </a:p>
          <a:p>
            <a:pPr marL="0" indent="0">
              <a:buNone/>
            </a:pPr>
            <a:r>
              <a:rPr lang="en-US" dirty="0" smtClean="0"/>
              <a:t>If you do not know Scala, please take a look now</a:t>
            </a:r>
          </a:p>
          <a:p>
            <a:pPr lvl="1"/>
            <a:r>
              <a:rPr lang="en-US" dirty="0" smtClean="0"/>
              <a:t>can write ~Java, can write ~Haskell/</a:t>
            </a:r>
            <a:r>
              <a:rPr lang="en-US" dirty="0" err="1" smtClean="0"/>
              <a:t>Ocaml</a:t>
            </a:r>
            <a:r>
              <a:rPr lang="en-US" dirty="0" smtClean="0"/>
              <a:t>, see more at: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http://scala-lang.org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dirty="0" smtClean="0">
                <a:hlinkClick r:id="rId4"/>
              </a:rPr>
              <a:t>binary tree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5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9050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secondsToTime</a:t>
            </a:r>
            <a:r>
              <a:rPr lang="en-US" sz="2400" dirty="0" smtClean="0"/>
              <a:t>(</a:t>
            </a:r>
            <a:r>
              <a:rPr lang="en-US" sz="2400" dirty="0" err="1" smtClean="0"/>
              <a:t>totalSeconds</a:t>
            </a:r>
            <a:r>
              <a:rPr lang="en-US" sz="2400" dirty="0" smtClean="0"/>
              <a:t>: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: 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,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=</a:t>
            </a:r>
          </a:p>
          <a:p>
            <a:r>
              <a:rPr lang="en-US" sz="2400" b="1" dirty="0" smtClean="0"/>
              <a:t>    choose</a:t>
            </a:r>
            <a:r>
              <a:rPr lang="en-US" sz="2400" dirty="0" smtClean="0"/>
              <a:t>((h: </a:t>
            </a:r>
            <a:r>
              <a:rPr lang="en-US" sz="2400" b="1" dirty="0" err="1" smtClean="0"/>
              <a:t>Var</a:t>
            </a:r>
            <a:r>
              <a:rPr lang="en-US" sz="2400" b="1" dirty="0" smtClean="0"/>
              <a:t>[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]</a:t>
            </a:r>
            <a:r>
              <a:rPr lang="en-US" sz="2400" dirty="0" smtClean="0"/>
              <a:t>, m: </a:t>
            </a:r>
            <a:r>
              <a:rPr lang="en-US" sz="2400" b="1" dirty="0" err="1" smtClean="0"/>
              <a:t>Var</a:t>
            </a:r>
            <a:r>
              <a:rPr lang="en-US" sz="2400" b="1" dirty="0" smtClean="0"/>
              <a:t>[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]</a:t>
            </a:r>
            <a:r>
              <a:rPr lang="en-US" sz="2400" dirty="0" smtClean="0"/>
              <a:t>, s: </a:t>
            </a:r>
            <a:r>
              <a:rPr lang="en-US" sz="2400" b="1" dirty="0" err="1" smtClean="0"/>
              <a:t>Var</a:t>
            </a:r>
            <a:r>
              <a:rPr lang="en-US" sz="2400" b="1" dirty="0" smtClean="0"/>
              <a:t>[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]</a:t>
            </a:r>
            <a:r>
              <a:rPr lang="en-US" sz="2400" dirty="0" smtClean="0"/>
              <a:t>) ⇒ (</a:t>
            </a:r>
          </a:p>
          <a:p>
            <a:r>
              <a:rPr lang="en-US" sz="2400" dirty="0" smtClean="0"/>
              <a:t>              </a:t>
            </a:r>
            <a:r>
              <a:rPr lang="en-US" sz="2300" dirty="0" smtClean="0"/>
              <a:t> </a:t>
            </a:r>
            <a:r>
              <a:rPr lang="en-US" sz="2400" dirty="0" smtClean="0"/>
              <a:t>h * 3600 + m * 60 + s == </a:t>
            </a:r>
            <a:r>
              <a:rPr lang="en-US" sz="2400" dirty="0" err="1" smtClean="0"/>
              <a:t>totalSeconds</a:t>
            </a:r>
            <a:endParaRPr lang="en-US" sz="2400" dirty="0" smtClean="0"/>
          </a:p>
          <a:p>
            <a:r>
              <a:rPr lang="en-US" sz="2400" dirty="0" smtClean="0"/>
              <a:t>        &amp;&amp; 0 &lt;= h</a:t>
            </a:r>
          </a:p>
          <a:p>
            <a:r>
              <a:rPr lang="en-US" sz="2400" dirty="0" smtClean="0"/>
              <a:t>        &amp;&amp; 0 &lt;= m &amp;&amp; m &lt; 60</a:t>
            </a:r>
          </a:p>
          <a:p>
            <a:r>
              <a:rPr lang="en-US" sz="2400" dirty="0" smtClean="0"/>
              <a:t>        &amp;&amp; 0 &lt;= s &amp;&amp; s &lt; 60    ))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Executing </a:t>
            </a:r>
            <a:r>
              <a:rPr lang="en-US" b="1" dirty="0" smtClean="0"/>
              <a:t>choose </a:t>
            </a:r>
            <a:r>
              <a:rPr lang="en-US" dirty="0" smtClean="0"/>
              <a:t>using Z3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447800" y="4569131"/>
            <a:ext cx="5943600" cy="430887"/>
            <a:chOff x="838200" y="5257800"/>
            <a:chExt cx="5943600" cy="430887"/>
          </a:xfrm>
        </p:grpSpPr>
        <p:sp>
          <p:nvSpPr>
            <p:cNvPr id="10" name="TextBox 9"/>
            <p:cNvSpPr txBox="1"/>
            <p:nvPr/>
          </p:nvSpPr>
          <p:spPr>
            <a:xfrm>
              <a:off x="838200" y="5257800"/>
              <a:ext cx="1828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3787 seconds</a:t>
              </a:r>
              <a:endParaRPr lang="en-US" sz="2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05200" y="5257800"/>
              <a:ext cx="3276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1 hour, 3 </a:t>
              </a:r>
              <a:r>
                <a:rPr lang="en-US" sz="2200" dirty="0" err="1" smtClean="0"/>
                <a:t>mins</a:t>
              </a:r>
              <a:r>
                <a:rPr lang="en-US" sz="2200" dirty="0" smtClean="0"/>
                <a:t>. and 7 </a:t>
              </a:r>
              <a:r>
                <a:rPr lang="en-US" sz="2200" dirty="0" err="1" smtClean="0"/>
                <a:t>secs</a:t>
              </a:r>
              <a:r>
                <a:rPr lang="en-US" sz="2200" dirty="0" smtClean="0"/>
                <a:t>.</a:t>
              </a:r>
              <a:endParaRPr lang="en-US" sz="2200" dirty="0"/>
            </a:p>
          </p:txBody>
        </p:sp>
        <p:cxnSp>
          <p:nvCxnSpPr>
            <p:cNvPr id="16" name="Straight Arrow Connector 15"/>
            <p:cNvCxnSpPr>
              <a:stCxn id="10" idx="3"/>
              <a:endCxn id="13" idx="1"/>
            </p:cNvCxnSpPr>
            <p:nvPr/>
          </p:nvCxnSpPr>
          <p:spPr>
            <a:xfrm>
              <a:off x="2667000" y="5473244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538752" y="5334000"/>
            <a:ext cx="85539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It works, certainly for constraints within Z3’s supported theories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Implemented as a library (jar + z3.so / </a:t>
            </a:r>
            <a:r>
              <a:rPr lang="en-US" sz="2400" dirty="0" err="1" smtClean="0">
                <a:solidFill>
                  <a:prstClr val="black"/>
                </a:solidFill>
              </a:rPr>
              <a:t>dll</a:t>
            </a:r>
            <a:r>
              <a:rPr lang="en-US" sz="2400" dirty="0" smtClean="0">
                <a:solidFill>
                  <a:prstClr val="black"/>
                </a:solidFill>
              </a:rPr>
              <a:t>) – no compiler extensions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537483" y="3059164"/>
            <a:ext cx="558517" cy="3698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29200" y="3302913"/>
            <a:ext cx="33411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</a:rPr>
              <a:t>will be constant at run-time</a:t>
            </a:r>
            <a:endParaRPr lang="en-US" sz="2200" dirty="0">
              <a:solidFill>
                <a:srgbClr val="0070C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4013484" y="2971800"/>
            <a:ext cx="750046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16245" y="3804560"/>
            <a:ext cx="28246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</a:rPr>
              <a:t>syntax tree constructor</a:t>
            </a:r>
            <a:endParaRPr lang="en-US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70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in Scala</a:t>
            </a:r>
            <a:r>
              <a:rPr lang="en-US" baseline="30000" dirty="0" smtClean="0"/>
              <a:t>^</a:t>
            </a:r>
            <a:r>
              <a:rPr lang="en-US" dirty="0" smtClean="0"/>
              <a:t>Z3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1447800"/>
            <a:ext cx="632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find </a:t>
            </a:r>
            <a:r>
              <a:rPr lang="en-US" sz="2400" dirty="0" smtClean="0"/>
              <a:t>triples of integers </a:t>
            </a:r>
            <a:r>
              <a:rPr lang="en-US" sz="2400" dirty="0"/>
              <a:t>x, y, z such that x &gt; 0, y &gt; x,</a:t>
            </a:r>
          </a:p>
          <a:p>
            <a:r>
              <a:rPr lang="en-US" sz="2400" dirty="0"/>
              <a:t>2x + 3y </a:t>
            </a:r>
            <a:r>
              <a:rPr lang="en-US" sz="2400" dirty="0" smtClean="0"/>
              <a:t>&lt;= </a:t>
            </a:r>
            <a:r>
              <a:rPr lang="en-US" sz="2400" dirty="0"/>
              <a:t>40, x · z = 3y</a:t>
            </a:r>
            <a:r>
              <a:rPr lang="en-US" sz="2400" baseline="30000" dirty="0"/>
              <a:t>2</a:t>
            </a:r>
            <a:r>
              <a:rPr lang="en-US" sz="2400" dirty="0"/>
              <a:t>, and y is </a:t>
            </a:r>
            <a:r>
              <a:rPr lang="en-US" sz="2400" dirty="0" smtClean="0"/>
              <a:t>prime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81000" y="2551836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val</a:t>
            </a:r>
            <a:r>
              <a:rPr lang="en-US" dirty="0"/>
              <a:t> results = </a:t>
            </a:r>
            <a:r>
              <a:rPr lang="en-US" b="1" dirty="0"/>
              <a:t>for</a:t>
            </a:r>
            <a:r>
              <a:rPr lang="en-US" dirty="0"/>
              <a:t>(</a:t>
            </a:r>
          </a:p>
          <a:p>
            <a:r>
              <a:rPr lang="es-ES" dirty="0" smtClean="0"/>
              <a:t>         (</a:t>
            </a:r>
            <a:r>
              <a:rPr lang="es-ES" dirty="0" err="1" smtClean="0"/>
              <a:t>x,y</a:t>
            </a:r>
            <a:r>
              <a:rPr lang="es-ES" dirty="0" smtClean="0"/>
              <a:t>) </a:t>
            </a:r>
            <a:r>
              <a:rPr lang="es-ES" dirty="0" smtClean="0">
                <a:sym typeface="Wingdings" pitchFamily="2" charset="2"/>
              </a:rPr>
              <a:t> </a:t>
            </a:r>
            <a:r>
              <a:rPr lang="es-ES" b="1" dirty="0" err="1" smtClean="0"/>
              <a:t>findAll</a:t>
            </a:r>
            <a:r>
              <a:rPr lang="es-ES" dirty="0"/>
              <a:t>((x: Var[</a:t>
            </a:r>
            <a:r>
              <a:rPr lang="es-ES" dirty="0" err="1"/>
              <a:t>Int</a:t>
            </a:r>
            <a:r>
              <a:rPr lang="es-ES" dirty="0"/>
              <a:t>], y: Var[</a:t>
            </a:r>
            <a:r>
              <a:rPr lang="es-ES" dirty="0" err="1"/>
              <a:t>Int</a:t>
            </a:r>
            <a:r>
              <a:rPr lang="es-ES" dirty="0"/>
              <a:t>]) </a:t>
            </a:r>
            <a:r>
              <a:rPr lang="es-ES" dirty="0" smtClean="0"/>
              <a:t>) =&gt; </a:t>
            </a:r>
            <a:r>
              <a:rPr lang="es-ES" dirty="0"/>
              <a:t>x &gt; 0 &amp;&amp; y &gt; x &amp;&amp; x </a:t>
            </a:r>
            <a:r>
              <a:rPr lang="es-ES" dirty="0" smtClean="0"/>
              <a:t>* 2 </a:t>
            </a:r>
            <a:r>
              <a:rPr lang="es-ES" dirty="0"/>
              <a:t>+ y </a:t>
            </a:r>
            <a:r>
              <a:rPr lang="es-ES" dirty="0" smtClean="0"/>
              <a:t>* 3 &lt;= </a:t>
            </a:r>
            <a:r>
              <a:rPr lang="es-ES" dirty="0"/>
              <a:t>40);</a:t>
            </a:r>
          </a:p>
          <a:p>
            <a:r>
              <a:rPr lang="en-US" dirty="0" smtClean="0"/>
              <a:t>          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isPrime</a:t>
            </a:r>
            <a:r>
              <a:rPr lang="en-US" dirty="0" smtClean="0"/>
              <a:t>(y);</a:t>
            </a:r>
            <a:endParaRPr lang="en-US" dirty="0"/>
          </a:p>
          <a:p>
            <a:r>
              <a:rPr lang="en-US" dirty="0" smtClean="0"/>
              <a:t>          </a:t>
            </a:r>
            <a:r>
              <a:rPr lang="pl-PL" dirty="0" smtClean="0"/>
              <a:t>z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pl-PL" b="1" dirty="0" smtClean="0"/>
              <a:t>findAll</a:t>
            </a:r>
            <a:r>
              <a:rPr lang="pl-PL" dirty="0"/>
              <a:t>((z: Var[Int]) ) </a:t>
            </a:r>
            <a:r>
              <a:rPr lang="en-US" dirty="0" smtClean="0"/>
              <a:t>=&gt; x * z</a:t>
            </a:r>
            <a:r>
              <a:rPr lang="pl-PL" dirty="0" smtClean="0"/>
              <a:t> </a:t>
            </a:r>
            <a:r>
              <a:rPr lang="pl-PL" dirty="0"/>
              <a:t>=== 3 </a:t>
            </a:r>
            <a:r>
              <a:rPr lang="en-US" dirty="0" smtClean="0"/>
              <a:t>*</a:t>
            </a:r>
            <a:r>
              <a:rPr lang="pl-PL" dirty="0" smtClean="0"/>
              <a:t> </a:t>
            </a:r>
            <a:r>
              <a:rPr lang="pl-PL" dirty="0"/>
              <a:t>y </a:t>
            </a:r>
            <a:r>
              <a:rPr lang="en-US" dirty="0" smtClean="0"/>
              <a:t>*</a:t>
            </a:r>
            <a:r>
              <a:rPr lang="pl-PL" dirty="0" smtClean="0"/>
              <a:t> </a:t>
            </a:r>
            <a:r>
              <a:rPr lang="pl-PL" dirty="0"/>
              <a:t>y))</a:t>
            </a:r>
          </a:p>
          <a:p>
            <a:r>
              <a:rPr lang="en-US" dirty="0" smtClean="0"/>
              <a:t>      </a:t>
            </a:r>
            <a:r>
              <a:rPr lang="en-US" b="1" dirty="0" smtClean="0"/>
              <a:t>yield</a:t>
            </a:r>
            <a:r>
              <a:rPr lang="en-US" dirty="0" smtClean="0"/>
              <a:t> </a:t>
            </a:r>
            <a:r>
              <a:rPr lang="en-US" dirty="0"/>
              <a:t>(x, y, z)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27881" y="2312313"/>
            <a:ext cx="5687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</a:rPr>
              <a:t>model enumeration (currently: negate previous)</a:t>
            </a:r>
            <a:endParaRPr lang="en-US" sz="2200" dirty="0">
              <a:solidFill>
                <a:srgbClr val="0070C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286000" y="2590800"/>
            <a:ext cx="990600" cy="2675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372475" y="3290500"/>
            <a:ext cx="3875925" cy="119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48400" y="3048000"/>
            <a:ext cx="25212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</a:rPr>
              <a:t>user’s Scala function</a:t>
            </a:r>
            <a:endParaRPr lang="en-US" sz="2200" dirty="0">
              <a:solidFill>
                <a:srgbClr val="0070C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1104900" y="3962400"/>
            <a:ext cx="495300" cy="3904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00200" y="4157618"/>
            <a:ext cx="72390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rgbClr val="0070C0"/>
                </a:solidFill>
              </a:rPr>
              <a:t>Scala’s</a:t>
            </a:r>
            <a:r>
              <a:rPr lang="en-US" sz="2200" dirty="0" smtClean="0">
                <a:solidFill>
                  <a:srgbClr val="0070C0"/>
                </a:solidFill>
              </a:rPr>
              <a:t> existing mechanism for composing iterations</a:t>
            </a:r>
            <a:br>
              <a:rPr lang="en-US" sz="2200" dirty="0" smtClean="0">
                <a:solidFill>
                  <a:srgbClr val="0070C0"/>
                </a:solidFill>
              </a:rPr>
            </a:br>
            <a:r>
              <a:rPr lang="en-US" sz="2200" dirty="0" smtClean="0">
                <a:solidFill>
                  <a:srgbClr val="0070C0"/>
                </a:solidFill>
              </a:rPr>
              <a:t>(reduces to standard higher order functions such as </a:t>
            </a:r>
            <a:r>
              <a:rPr lang="en-US" sz="2200" dirty="0" err="1" smtClean="0">
                <a:solidFill>
                  <a:srgbClr val="0070C0"/>
                </a:solidFill>
              </a:rPr>
              <a:t>flatMap</a:t>
            </a:r>
            <a:r>
              <a:rPr lang="en-US" sz="2200" dirty="0" smtClean="0">
                <a:solidFill>
                  <a:srgbClr val="0070C0"/>
                </a:solidFill>
              </a:rPr>
              <a:t>-s)</a:t>
            </a:r>
            <a:endParaRPr lang="en-US" sz="2200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505200" y="3638728"/>
            <a:ext cx="685800" cy="3236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191000" y="3746956"/>
            <a:ext cx="31451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200" dirty="0" smtClean="0">
                <a:solidFill>
                  <a:srgbClr val="0070C0"/>
                </a:solidFill>
              </a:rPr>
              <a:t>λ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10496" y="4927059"/>
            <a:ext cx="8504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en-GB" sz="2800" dirty="0" smtClean="0">
                <a:solidFill>
                  <a:srgbClr val="000000"/>
                </a:solidFill>
              </a:rPr>
              <a:t>Use Scala syntax to construct Z3 syntax trees</a:t>
            </a:r>
          </a:p>
          <a:p>
            <a:pPr marL="342900" lvl="0" indent="-342900"/>
            <a:r>
              <a:rPr lang="en-GB" sz="2800" dirty="0">
                <a:solidFill>
                  <a:srgbClr val="000000"/>
                </a:solidFill>
              </a:rPr>
              <a:t>	</a:t>
            </a:r>
            <a:r>
              <a:rPr lang="en-GB" sz="2800" dirty="0" smtClean="0">
                <a:solidFill>
                  <a:srgbClr val="000000"/>
                </a:solidFill>
              </a:rPr>
              <a:t>a type system prevents certain ill-typed Z3 trees</a:t>
            </a:r>
          </a:p>
          <a:p>
            <a:pPr marL="342900" lvl="0" indent="-342900"/>
            <a:r>
              <a:rPr lang="en-GB" sz="2800" dirty="0" smtClean="0">
                <a:solidFill>
                  <a:srgbClr val="000000"/>
                </a:solidFill>
              </a:rPr>
              <a:t>Obtain models as Scala values</a:t>
            </a:r>
          </a:p>
          <a:p>
            <a:pPr marL="342900" lvl="0" indent="-342900"/>
            <a:r>
              <a:rPr lang="en-GB" sz="2800" dirty="0" smtClean="0">
                <a:solidFill>
                  <a:srgbClr val="000000"/>
                </a:solidFill>
              </a:rPr>
              <a:t>Can also  </a:t>
            </a:r>
            <a:r>
              <a:rPr lang="en-GB" sz="2800" dirty="0">
                <a:solidFill>
                  <a:srgbClr val="000000"/>
                </a:solidFill>
              </a:rPr>
              <a:t>w</a:t>
            </a:r>
            <a:r>
              <a:rPr lang="en-GB" sz="2800" dirty="0" smtClean="0">
                <a:solidFill>
                  <a:srgbClr val="000000"/>
                </a:solidFill>
              </a:rPr>
              <a:t>rite own plugin decision procedures in Scala</a:t>
            </a:r>
          </a:p>
        </p:txBody>
      </p:sp>
    </p:spTree>
    <p:extLst>
      <p:ext uri="{BB962C8B-B14F-4D97-AF65-F5344CB8AC3E}">
        <p14:creationId xmlns:p14="http://schemas.microsoft.com/office/powerpoint/2010/main" val="291354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Forms of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Automata-Theoretic Synthesis</a:t>
            </a:r>
          </a:p>
          <a:p>
            <a:pPr lvl="1"/>
            <a:r>
              <a:rPr lang="en-US" dirty="0" smtClean="0"/>
              <a:t>reactive synthesis</a:t>
            </a:r>
          </a:p>
          <a:p>
            <a:pPr lvl="1"/>
            <a:r>
              <a:rPr lang="en-US" dirty="0" smtClean="0"/>
              <a:t>regular synthesis over unbounded domains</a:t>
            </a:r>
          </a:p>
          <a:p>
            <a:pPr marL="0" indent="0">
              <a:buNone/>
            </a:pPr>
            <a:r>
              <a:rPr lang="en-US" dirty="0" smtClean="0"/>
              <a:t>Synthesis of Synchronization Constructs</a:t>
            </a:r>
          </a:p>
          <a:p>
            <a:pPr marL="0" indent="0">
              <a:buNone/>
            </a:pPr>
            <a:r>
              <a:rPr lang="en-US" dirty="0" smtClean="0"/>
              <a:t>Quantitative Synthesis</a:t>
            </a:r>
          </a:p>
          <a:p>
            <a:pPr marL="0" indent="0">
              <a:buNone/>
            </a:pPr>
            <a:r>
              <a:rPr lang="en-US" dirty="0"/>
              <a:t>Synthesis from examples:</a:t>
            </a:r>
          </a:p>
          <a:p>
            <a:pPr lvl="1"/>
            <a:r>
              <a:rPr lang="en-US" b="1" dirty="0" err="1"/>
              <a:t>Sumit</a:t>
            </a:r>
            <a:r>
              <a:rPr lang="en-US" b="1" dirty="0"/>
              <a:t> </a:t>
            </a:r>
            <a:r>
              <a:rPr lang="en-US" b="1" dirty="0" err="1"/>
              <a:t>Gulwani</a:t>
            </a:r>
            <a:r>
              <a:rPr lang="en-US" dirty="0"/>
              <a:t>: </a:t>
            </a:r>
            <a:r>
              <a:rPr lang="en-US" i="1" dirty="0"/>
              <a:t>Automating String Processing in Spreadsheets using Input-Output </a:t>
            </a:r>
            <a:r>
              <a:rPr lang="en-US" i="1" dirty="0" smtClean="0"/>
              <a:t>Examples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4106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Recent </a:t>
            </a:r>
            <a:r>
              <a:rPr lang="en-US" i="1" dirty="0"/>
              <a:t>Research Highlights</a:t>
            </a:r>
            <a:r>
              <a:rPr lang="en-US" dirty="0"/>
              <a:t> from the </a:t>
            </a:r>
            <a:r>
              <a:rPr lang="en-US" b="1" dirty="0"/>
              <a:t>Communications of the ACM</a:t>
            </a:r>
            <a:endParaRPr lang="en-US" dirty="0"/>
          </a:p>
          <a:p>
            <a:pPr lvl="1"/>
            <a:r>
              <a:rPr lang="en-US" dirty="0">
                <a:hlinkClick r:id="rId2" tooltip="http://cacm.acm.org/magazines/2010/2/69354-a-few-billion-lines-of-code-later/fulltext"/>
              </a:rPr>
              <a:t>A Few Billion Lines of Code Later: Using Static Analysis to Find Bugs in the Real World</a:t>
            </a:r>
            <a:endParaRPr lang="en-US" dirty="0"/>
          </a:p>
          <a:p>
            <a:pPr lvl="1"/>
            <a:r>
              <a:rPr lang="en-US" dirty="0">
                <a:hlinkClick r:id="rId3" tooltip="http://cacm.acm.org/magazines/2009/10/42360-retrospective-an-axiomatic-basis-for-computer-programming/fulltext"/>
              </a:rPr>
              <a:t>Retrospective: An Axiomatic Basis for Computer Programming</a:t>
            </a:r>
            <a:endParaRPr lang="en-US" dirty="0"/>
          </a:p>
          <a:p>
            <a:pPr lvl="1"/>
            <a:r>
              <a:rPr lang="en-US" dirty="0">
                <a:hlinkClick r:id="rId4" tooltip="http://cacm.acm.org/magazines/2009/11/48424-model-checking-algorithmic-verification-and-debugging/fulltext"/>
              </a:rPr>
              <a:t>Model Checking: Algorithmic Verification and Debugging</a:t>
            </a:r>
            <a:endParaRPr lang="en-US" dirty="0"/>
          </a:p>
          <a:p>
            <a:pPr lvl="1"/>
            <a:r>
              <a:rPr lang="en-US" dirty="0">
                <a:hlinkClick r:id="rId5" tooltip="http://cacm.acm.org/magazines/2010/2/69362-software-model-checking-takes-off/fulltext"/>
              </a:rPr>
              <a:t>Software Model Checking Takes Off</a:t>
            </a:r>
            <a:endParaRPr lang="en-US" dirty="0"/>
          </a:p>
          <a:p>
            <a:pPr lvl="1"/>
            <a:r>
              <a:rPr lang="en-US" dirty="0">
                <a:hlinkClick r:id="rId6" tooltip="http://cacm.acm.org/magazines/2009/7/32099-formal-verification-of-a-realistic-compiler/fulltext"/>
              </a:rPr>
              <a:t>Formal Verification of a Realistic Compiler</a:t>
            </a:r>
            <a:endParaRPr lang="en-US" dirty="0"/>
          </a:p>
          <a:p>
            <a:pPr lvl="1"/>
            <a:r>
              <a:rPr lang="en-US" dirty="0">
                <a:hlinkClick r:id="rId7" tooltip="http://cacm.acm.org/magazines/2010/6/92498-sel4-formal-verification-of-an-operating-system-kernel/fulltext"/>
              </a:rPr>
              <a:t>seL4: Formal Verification of an Operating-System </a:t>
            </a:r>
            <a:r>
              <a:rPr lang="en-US" dirty="0" smtClean="0">
                <a:hlinkClick r:id="rId7" tooltip="http://cacm.acm.org/magazines/2010/6/92498-sel4-formal-verification-of-an-operating-system-kernel/fulltext"/>
              </a:rPr>
              <a:t>Kernel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1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and Verification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447800" y="1897061"/>
            <a:ext cx="6647512" cy="4038599"/>
            <a:chOff x="2048933" y="1676400"/>
            <a:chExt cx="6351179" cy="3657599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8933" y="1676400"/>
              <a:ext cx="5265528" cy="3657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6268566" y="3105834"/>
              <a:ext cx="21315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auxiliary information</a:t>
              </a:r>
            </a:p>
            <a:p>
              <a:r>
                <a:rPr lang="en-US" dirty="0" smtClean="0"/>
                <a:t>(hints, proof steps)</a:t>
              </a:r>
              <a:endParaRPr lang="en-US" dirty="0"/>
            </a:p>
          </p:txBody>
        </p:sp>
        <p:cxnSp>
          <p:nvCxnSpPr>
            <p:cNvPr id="6" name="Straight Arrow Connector 5"/>
            <p:cNvCxnSpPr>
              <a:stCxn id="4" idx="1"/>
            </p:cNvCxnSpPr>
            <p:nvPr/>
          </p:nvCxnSpPr>
          <p:spPr>
            <a:xfrm flipH="1">
              <a:off x="5257800" y="3429000"/>
              <a:ext cx="1010766" cy="1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115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76400"/>
            <a:ext cx="3881438" cy="441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29400" y="3316069"/>
            <a:ext cx="23195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auxiliary information</a:t>
            </a:r>
          </a:p>
          <a:p>
            <a:r>
              <a:rPr lang="en-US" dirty="0" smtClean="0"/>
              <a:t>(structure of expected </a:t>
            </a:r>
          </a:p>
          <a:p>
            <a:r>
              <a:rPr lang="en-US" dirty="0" smtClean="0"/>
              <a:t>program)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5618634" y="3777734"/>
            <a:ext cx="1010766" cy="18466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10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Activity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Consider three related activities:</a:t>
            </a:r>
          </a:p>
          <a:p>
            <a:r>
              <a:rPr lang="en-US" dirty="0" smtClean="0"/>
              <a:t>Development within an IDE </a:t>
            </a:r>
            <a:br>
              <a:rPr lang="en-US" dirty="0" smtClean="0"/>
            </a:br>
            <a:r>
              <a:rPr lang="en-US" dirty="0" smtClean="0"/>
              <a:t>(Eclipse, Visual Studio, </a:t>
            </a:r>
            <a:r>
              <a:rPr lang="en-US" dirty="0" err="1" smtClean="0"/>
              <a:t>emacs</a:t>
            </a:r>
            <a:r>
              <a:rPr lang="en-US" dirty="0" smtClean="0"/>
              <a:t>, vim)</a:t>
            </a:r>
          </a:p>
          <a:p>
            <a:r>
              <a:rPr lang="en-US" dirty="0" smtClean="0"/>
              <a:t>Compilation and static checking</a:t>
            </a:r>
            <a:br>
              <a:rPr lang="en-US" dirty="0" smtClean="0"/>
            </a:br>
            <a:r>
              <a:rPr lang="en-US" dirty="0" smtClean="0"/>
              <a:t>(optimizing compiler for the language, </a:t>
            </a:r>
            <a:br>
              <a:rPr lang="en-US" dirty="0" smtClean="0"/>
            </a:br>
            <a:r>
              <a:rPr lang="en-US" dirty="0" smtClean="0"/>
              <a:t>static analyzer, contract checker)</a:t>
            </a:r>
          </a:p>
          <a:p>
            <a:r>
              <a:rPr lang="en-US" dirty="0" smtClean="0"/>
              <a:t>Execution on a (virtual) machine</a:t>
            </a:r>
          </a:p>
          <a:p>
            <a:pPr marL="0" indent="0">
              <a:buNone/>
            </a:pPr>
            <a:r>
              <a:rPr lang="en-US" dirty="0" smtClean="0"/>
              <a:t>More compute power available for each of these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use it to improve programmer productivity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781800" y="1013936"/>
            <a:ext cx="2209800" cy="4472464"/>
            <a:chOff x="6705600" y="914400"/>
            <a:chExt cx="2209800" cy="4472464"/>
          </a:xfrm>
        </p:grpSpPr>
        <p:grpSp>
          <p:nvGrpSpPr>
            <p:cNvPr id="17" name="Group 16"/>
            <p:cNvGrpSpPr/>
            <p:nvPr/>
          </p:nvGrpSpPr>
          <p:grpSpPr>
            <a:xfrm>
              <a:off x="6705600" y="914400"/>
              <a:ext cx="2209800" cy="4182070"/>
              <a:chOff x="6781800" y="1371600"/>
              <a:chExt cx="2209800" cy="4182070"/>
            </a:xfrm>
          </p:grpSpPr>
          <p:sp>
            <p:nvSpPr>
              <p:cNvPr id="5" name="Cloud 4"/>
              <p:cNvSpPr/>
              <p:nvPr/>
            </p:nvSpPr>
            <p:spPr>
              <a:xfrm>
                <a:off x="6781800" y="1371600"/>
                <a:ext cx="2209800" cy="838200"/>
              </a:xfrm>
              <a:prstGeom prst="clou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requirements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Frame 7"/>
              <p:cNvSpPr/>
              <p:nvPr/>
            </p:nvSpPr>
            <p:spPr>
              <a:xfrm>
                <a:off x="7086600" y="2719864"/>
                <a:ext cx="1676400" cy="990600"/>
              </a:xfrm>
              <a:prstGeom prst="frame">
                <a:avLst>
                  <a:gd name="adj1" fmla="val 8034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dirty="0" err="1" smtClean="0">
                    <a:solidFill>
                      <a:schemeClr val="tx1"/>
                    </a:solidFill>
                  </a:rPr>
                  <a:t>def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f(x :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Int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) = {</a:t>
                </a:r>
              </a:p>
              <a:p>
                <a:r>
                  <a:rPr lang="en-US" sz="1600" dirty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y = 2 * x + 1</a:t>
                </a: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}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391400" y="4182070"/>
                <a:ext cx="1295400" cy="92333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iload_0</a:t>
                </a:r>
              </a:p>
              <a:p>
                <a:r>
                  <a:rPr lang="en-US" dirty="0" smtClean="0"/>
                  <a:t>iconst_1</a:t>
                </a:r>
              </a:p>
              <a:p>
                <a:r>
                  <a:rPr lang="en-US" dirty="0" err="1" smtClean="0"/>
                  <a:t>iadd</a:t>
                </a:r>
                <a:endParaRPr lang="en-US" dirty="0" smtClean="0"/>
              </a:p>
            </p:txBody>
          </p:sp>
          <p:sp>
            <p:nvSpPr>
              <p:cNvPr id="14" name="Down Arrow 13"/>
              <p:cNvSpPr/>
              <p:nvPr/>
            </p:nvSpPr>
            <p:spPr>
              <a:xfrm>
                <a:off x="7677150" y="2209800"/>
                <a:ext cx="361950" cy="533400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wn Arrow 14"/>
              <p:cNvSpPr/>
              <p:nvPr/>
            </p:nvSpPr>
            <p:spPr>
              <a:xfrm>
                <a:off x="7736144" y="3733800"/>
                <a:ext cx="302956" cy="448270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Down Arrow 15"/>
              <p:cNvSpPr/>
              <p:nvPr/>
            </p:nvSpPr>
            <p:spPr>
              <a:xfrm>
                <a:off x="7735222" y="5105400"/>
                <a:ext cx="302956" cy="448270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7582296" y="5017532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42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2226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Synthesis at All Levels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Opportunities for implicit programming in</a:t>
            </a:r>
          </a:p>
          <a:p>
            <a:r>
              <a:rPr lang="en-US" b="1" dirty="0" smtClean="0"/>
              <a:t>Development</a:t>
            </a:r>
            <a:r>
              <a:rPr lang="en-US" dirty="0" smtClean="0"/>
              <a:t> within an IDE</a:t>
            </a:r>
          </a:p>
          <a:p>
            <a:pPr lvl="1"/>
            <a:r>
              <a:rPr lang="en-US" b="1" dirty="0" err="1" smtClean="0"/>
              <a:t>isynth</a:t>
            </a:r>
            <a:r>
              <a:rPr lang="en-US" dirty="0" smtClean="0"/>
              <a:t> tool</a:t>
            </a:r>
          </a:p>
          <a:p>
            <a:r>
              <a:rPr lang="en-US" b="1" dirty="0" smtClean="0"/>
              <a:t>Compilation</a:t>
            </a:r>
            <a:endParaRPr lang="en-US" dirty="0" smtClean="0"/>
          </a:p>
          <a:p>
            <a:pPr lvl="1"/>
            <a:r>
              <a:rPr lang="en-US" b="1" dirty="0" err="1" smtClean="0"/>
              <a:t>Comfusy</a:t>
            </a:r>
            <a:r>
              <a:rPr lang="en-US" dirty="0" smtClean="0"/>
              <a:t> and </a:t>
            </a:r>
            <a:r>
              <a:rPr lang="en-US" b="1" dirty="0" err="1"/>
              <a:t>RegSy</a:t>
            </a:r>
            <a:r>
              <a:rPr lang="en-US" b="1" dirty="0"/>
              <a:t> </a:t>
            </a:r>
            <a:r>
              <a:rPr lang="en-US" dirty="0" smtClean="0"/>
              <a:t>tools</a:t>
            </a:r>
            <a:endParaRPr lang="en-US" dirty="0"/>
          </a:p>
          <a:p>
            <a:r>
              <a:rPr lang="en-US" b="1" dirty="0" smtClean="0"/>
              <a:t>Execution</a:t>
            </a:r>
            <a:endParaRPr lang="en-US" dirty="0" smtClean="0"/>
          </a:p>
          <a:p>
            <a:pPr lvl="1"/>
            <a:r>
              <a:rPr lang="en-US" b="1" dirty="0" smtClean="0"/>
              <a:t>Scala</a:t>
            </a:r>
            <a:r>
              <a:rPr lang="en-US" b="1" baseline="30000" dirty="0" smtClean="0"/>
              <a:t>^</a:t>
            </a:r>
            <a:r>
              <a:rPr lang="en-US" b="1" dirty="0" smtClean="0"/>
              <a:t>Z3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UDITA </a:t>
            </a:r>
            <a:r>
              <a:rPr lang="en-US" dirty="0" smtClean="0"/>
              <a:t>tools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I next examine these tools, from last to first, </a:t>
            </a:r>
            <a:br>
              <a:rPr lang="en-US" dirty="0" smtClean="0"/>
            </a:br>
            <a:r>
              <a:rPr lang="en-US" dirty="0" smtClean="0"/>
              <a:t>focusing on Compilation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858000" y="1013936"/>
            <a:ext cx="2209800" cy="4472464"/>
            <a:chOff x="6705600" y="914400"/>
            <a:chExt cx="2209800" cy="4472464"/>
          </a:xfrm>
        </p:grpSpPr>
        <p:grpSp>
          <p:nvGrpSpPr>
            <p:cNvPr id="6" name="Group 5"/>
            <p:cNvGrpSpPr/>
            <p:nvPr/>
          </p:nvGrpSpPr>
          <p:grpSpPr>
            <a:xfrm>
              <a:off x="6705600" y="914400"/>
              <a:ext cx="2209800" cy="4182070"/>
              <a:chOff x="6781800" y="1371600"/>
              <a:chExt cx="2209800" cy="4182070"/>
            </a:xfrm>
          </p:grpSpPr>
          <p:sp>
            <p:nvSpPr>
              <p:cNvPr id="8" name="Cloud 7"/>
              <p:cNvSpPr/>
              <p:nvPr/>
            </p:nvSpPr>
            <p:spPr>
              <a:xfrm>
                <a:off x="6781800" y="1371600"/>
                <a:ext cx="2209800" cy="838200"/>
              </a:xfrm>
              <a:prstGeom prst="clou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requirements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Frame 8"/>
              <p:cNvSpPr/>
              <p:nvPr/>
            </p:nvSpPr>
            <p:spPr>
              <a:xfrm>
                <a:off x="7086600" y="2719864"/>
                <a:ext cx="1676400" cy="990600"/>
              </a:xfrm>
              <a:prstGeom prst="frame">
                <a:avLst>
                  <a:gd name="adj1" fmla="val 8034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dirty="0" err="1" smtClean="0">
                    <a:solidFill>
                      <a:schemeClr val="tx1"/>
                    </a:solidFill>
                  </a:rPr>
                  <a:t>def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f(x :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Int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) = {</a:t>
                </a:r>
              </a:p>
              <a:p>
                <a:r>
                  <a:rPr lang="en-US" sz="1600" dirty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choose y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st</a:t>
                </a:r>
                <a:r>
                  <a:rPr lang="en-US" sz="1600" dirty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...</a:t>
                </a: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}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391400" y="4182070"/>
                <a:ext cx="1295400" cy="92333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iload_0</a:t>
                </a:r>
              </a:p>
              <a:p>
                <a:r>
                  <a:rPr lang="en-US" dirty="0" smtClean="0"/>
                  <a:t>iconst_1</a:t>
                </a:r>
              </a:p>
              <a:p>
                <a:r>
                  <a:rPr lang="en-US" dirty="0" smtClean="0"/>
                  <a:t>call Z3</a:t>
                </a:r>
              </a:p>
            </p:txBody>
          </p:sp>
          <p:sp>
            <p:nvSpPr>
              <p:cNvPr id="11" name="Down Arrow 10"/>
              <p:cNvSpPr/>
              <p:nvPr/>
            </p:nvSpPr>
            <p:spPr>
              <a:xfrm>
                <a:off x="7677150" y="2209800"/>
                <a:ext cx="361950" cy="533400"/>
              </a:xfrm>
              <a:prstGeom prst="downArrow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own Arrow 11"/>
              <p:cNvSpPr/>
              <p:nvPr/>
            </p:nvSpPr>
            <p:spPr>
              <a:xfrm>
                <a:off x="7736144" y="3733800"/>
                <a:ext cx="302956" cy="448270"/>
              </a:xfrm>
              <a:prstGeom prst="down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Down Arrow 12"/>
              <p:cNvSpPr/>
              <p:nvPr/>
            </p:nvSpPr>
            <p:spPr>
              <a:xfrm>
                <a:off x="7735222" y="5105400"/>
                <a:ext cx="302956" cy="448270"/>
              </a:xfrm>
              <a:prstGeom prst="downArrow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7582296" y="5017532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42</a:t>
              </a:r>
              <a:endParaRPr lang="en-US" b="1" dirty="0"/>
            </a:p>
          </p:txBody>
        </p:sp>
      </p:grpSp>
      <p:sp>
        <p:nvSpPr>
          <p:cNvPr id="14" name="Down Arrow 13"/>
          <p:cNvSpPr/>
          <p:nvPr/>
        </p:nvSpPr>
        <p:spPr>
          <a:xfrm rot="16200000">
            <a:off x="85725" y="2154555"/>
            <a:ext cx="361950" cy="533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2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dirty="0" err="1" smtClean="0"/>
              <a:t>isynth</a:t>
            </a:r>
            <a:r>
              <a:rPr lang="en-US" sz="4000" dirty="0" smtClean="0"/>
              <a:t> - Interactive Synthesis of Code Snippets</a:t>
            </a:r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b="1" dirty="0" smtClean="0"/>
              <a:t>def</a:t>
            </a:r>
            <a:r>
              <a:rPr lang="en-US" sz="2400" dirty="0" smtClean="0"/>
              <a:t> map[A,B](f:A =&gt; B, l:List[A]): List[B] = { ... }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stringConcat</a:t>
            </a:r>
            <a:r>
              <a:rPr lang="en-US" sz="2400" dirty="0" smtClean="0"/>
              <a:t>(</a:t>
            </a:r>
            <a:r>
              <a:rPr lang="en-US" sz="2400" dirty="0" err="1" smtClean="0"/>
              <a:t>lst</a:t>
            </a:r>
            <a:r>
              <a:rPr lang="en-US" sz="2400" dirty="0" smtClean="0"/>
              <a:t> : List[String]): String = { ... }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smtClean="0"/>
              <a:t>...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/>
              <a:t>def</a:t>
            </a:r>
            <a:r>
              <a:rPr lang="en-US" sz="2400" dirty="0" smtClean="0"/>
              <a:t> </a:t>
            </a:r>
            <a:r>
              <a:rPr lang="en-US" sz="2400" dirty="0" err="1" smtClean="0"/>
              <a:t>printInts</a:t>
            </a:r>
            <a:r>
              <a:rPr lang="en-US" sz="2400" dirty="0" smtClean="0"/>
              <a:t>(</a:t>
            </a:r>
            <a:r>
              <a:rPr lang="en-US" sz="2400" dirty="0" err="1" smtClean="0"/>
              <a:t>intList:List</a:t>
            </a:r>
            <a:r>
              <a:rPr lang="en-US" sz="2400" dirty="0" smtClean="0"/>
              <a:t>[</a:t>
            </a:r>
            <a:r>
              <a:rPr lang="en-US" sz="2400" dirty="0" err="1" smtClean="0"/>
              <a:t>Int</a:t>
            </a:r>
            <a:r>
              <a:rPr lang="en-US" sz="2400" dirty="0" smtClean="0"/>
              <a:t>], </a:t>
            </a:r>
            <a:r>
              <a:rPr lang="en-US" sz="2400" dirty="0" err="1" smtClean="0"/>
              <a:t>prn</a:t>
            </a:r>
            <a:r>
              <a:rPr lang="en-US" sz="2400" dirty="0" smtClean="0"/>
              <a:t>: </a:t>
            </a:r>
            <a:r>
              <a:rPr lang="en-US" sz="2400" dirty="0" err="1" smtClean="0"/>
              <a:t>Int</a:t>
            </a:r>
            <a:r>
              <a:rPr lang="en-US" sz="2400" dirty="0" smtClean="0"/>
              <a:t> =&gt; String): String = </a:t>
            </a:r>
            <a:r>
              <a:rPr lang="en-US" sz="2400" dirty="0" smtClean="0">
                <a:sym typeface="Wingdings"/>
              </a:rPr>
              <a:t></a:t>
            </a:r>
            <a:endParaRPr lang="en-US" sz="2400" dirty="0" smtClean="0"/>
          </a:p>
          <a:p>
            <a:pPr eaLnBrk="1" hangingPunct="1">
              <a:buFontTx/>
              <a:buNone/>
              <a:defRPr/>
            </a:pPr>
            <a:endParaRPr lang="en-US" sz="2400" dirty="0" smtClean="0"/>
          </a:p>
          <a:p>
            <a:pPr eaLnBrk="1" hangingPunct="1">
              <a:buFontTx/>
              <a:buNone/>
              <a:defRPr/>
            </a:pP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860675" y="4156868"/>
            <a:ext cx="5791200" cy="8302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Returned value:</a:t>
            </a:r>
          </a:p>
          <a:p>
            <a:pPr>
              <a:defRPr/>
            </a:pPr>
            <a:r>
              <a:rPr lang="en-US" sz="2400" dirty="0" err="1"/>
              <a:t>stringConcat</a:t>
            </a:r>
            <a:r>
              <a:rPr lang="en-US" sz="2400" dirty="0"/>
              <a:t>(map[</a:t>
            </a:r>
            <a:r>
              <a:rPr lang="en-US" sz="2400" dirty="0" err="1"/>
              <a:t>Int</a:t>
            </a:r>
            <a:r>
              <a:rPr lang="en-US" sz="2400" dirty="0"/>
              <a:t>, String](</a:t>
            </a:r>
            <a:r>
              <a:rPr lang="en-US" sz="2400" dirty="0" err="1"/>
              <a:t>prn</a:t>
            </a:r>
            <a:r>
              <a:rPr lang="en-US" sz="2400" dirty="0"/>
              <a:t>, </a:t>
            </a:r>
            <a:r>
              <a:rPr lang="en-US" sz="2400" dirty="0" err="1"/>
              <a:t>intList</a:t>
            </a:r>
            <a:r>
              <a:rPr lang="en-US" sz="2400" dirty="0"/>
              <a:t>))</a:t>
            </a:r>
          </a:p>
        </p:txBody>
      </p:sp>
      <p:pic>
        <p:nvPicPr>
          <p:cNvPr id="32779" name="Picture 11" descr="C:\Documents and Settings\wies\Local Settings\Temporary Internet Files\Content.IE5\APEVQJWH\MC900439808[2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6670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599" y="5189851"/>
            <a:ext cx="8839201" cy="145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600" dirty="0" smtClean="0">
                <a:solidFill>
                  <a:prstClr val="black"/>
                </a:solidFill>
              </a:rPr>
              <a:t>Is there a term of given type in given environment?</a:t>
            </a:r>
          </a:p>
          <a:p>
            <a:pPr lvl="0">
              <a:spcBef>
                <a:spcPct val="20000"/>
              </a:spcBef>
            </a:pPr>
            <a:r>
              <a:rPr lang="en-US" sz="2600" dirty="0" err="1" smtClean="0">
                <a:solidFill>
                  <a:prstClr val="black"/>
                </a:solidFill>
              </a:rPr>
              <a:t>Monorphic</a:t>
            </a:r>
            <a:r>
              <a:rPr lang="en-US" sz="2600" dirty="0" smtClean="0">
                <a:solidFill>
                  <a:prstClr val="black"/>
                </a:solidFill>
              </a:rPr>
              <a:t>: decidable.  Polymorphic: </a:t>
            </a:r>
            <a:r>
              <a:rPr lang="en-US" sz="2600" dirty="0" err="1" smtClean="0">
                <a:solidFill>
                  <a:prstClr val="black"/>
                </a:solidFill>
              </a:rPr>
              <a:t>undecidable</a:t>
            </a:r>
            <a:endParaRPr lang="en-US" sz="2600" dirty="0" smtClean="0">
              <a:solidFill>
                <a:prstClr val="black"/>
              </a:solidFill>
            </a:endParaRPr>
          </a:p>
          <a:p>
            <a:pPr lvl="0" algn="r">
              <a:spcBef>
                <a:spcPct val="20000"/>
              </a:spcBef>
            </a:pPr>
            <a:r>
              <a:rPr lang="en-US" sz="2600" dirty="0" smtClean="0">
                <a:solidFill>
                  <a:prstClr val="black"/>
                </a:solidFill>
              </a:rPr>
              <a:t>with</a:t>
            </a:r>
            <a:r>
              <a:rPr lang="en-US" sz="2600" dirty="0">
                <a:solidFill>
                  <a:prstClr val="black"/>
                </a:solidFill>
              </a:rPr>
              <a:t>: </a:t>
            </a:r>
            <a:r>
              <a:rPr lang="en-US" sz="2600" b="1" dirty="0" err="1">
                <a:solidFill>
                  <a:prstClr val="black"/>
                </a:solidFill>
              </a:rPr>
              <a:t>Tihomir</a:t>
            </a:r>
            <a:r>
              <a:rPr lang="en-US" sz="2600" b="1" dirty="0">
                <a:solidFill>
                  <a:prstClr val="black"/>
                </a:solidFill>
              </a:rPr>
              <a:t> </a:t>
            </a:r>
            <a:r>
              <a:rPr lang="en-US" sz="2600" b="1" dirty="0" err="1">
                <a:solidFill>
                  <a:prstClr val="black"/>
                </a:solidFill>
              </a:rPr>
              <a:t>Gvero</a:t>
            </a:r>
            <a:r>
              <a:rPr lang="en-US" sz="2600" dirty="0">
                <a:solidFill>
                  <a:prstClr val="black"/>
                </a:solidFill>
              </a:rPr>
              <a:t>, </a:t>
            </a:r>
            <a:r>
              <a:rPr lang="en-US" sz="2600" b="1" dirty="0">
                <a:solidFill>
                  <a:prstClr val="black"/>
                </a:solidFill>
              </a:rPr>
              <a:t>Ruzica Piskac</a:t>
            </a:r>
          </a:p>
        </p:txBody>
      </p:sp>
    </p:spTree>
    <p:extLst>
      <p:ext uri="{BB962C8B-B14F-4D97-AF65-F5344CB8AC3E}">
        <p14:creationId xmlns:p14="http://schemas.microsoft.com/office/powerpoint/2010/main" val="351846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>
                <a:solidFill>
                  <a:srgbClr val="003366"/>
                </a:solidFill>
              </a:rPr>
              <a:t>isynth</a:t>
            </a:r>
            <a:r>
              <a:rPr lang="en-US" sz="4000" smtClean="0">
                <a:solidFill>
                  <a:srgbClr val="003366"/>
                </a:solidFill>
              </a:rPr>
              <a:t> - Interactive Synthesis of Code Snippets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3366"/>
                </a:solidFill>
              </a:rPr>
              <a:t>supports method combinations, type polymorphism, user preferences</a:t>
            </a:r>
          </a:p>
          <a:p>
            <a:pPr eaLnBrk="1" hangingPunct="1"/>
            <a:r>
              <a:rPr lang="en-US" dirty="0" smtClean="0">
                <a:solidFill>
                  <a:srgbClr val="003366"/>
                </a:solidFill>
              </a:rPr>
              <a:t>based on first-order resolution – combines forward and backward reasoning</a:t>
            </a:r>
          </a:p>
          <a:p>
            <a:pPr eaLnBrk="1" hangingPunct="1"/>
            <a:r>
              <a:rPr lang="en-US" dirty="0" smtClean="0">
                <a:solidFill>
                  <a:srgbClr val="003366"/>
                </a:solidFill>
              </a:rPr>
              <a:t>ranking of returned solutions is obtained through a system of weights</a:t>
            </a:r>
          </a:p>
        </p:txBody>
      </p:sp>
    </p:spTree>
    <p:extLst>
      <p:ext uri="{BB962C8B-B14F-4D97-AF65-F5344CB8AC3E}">
        <p14:creationId xmlns:p14="http://schemas.microsoft.com/office/powerpoint/2010/main" val="28327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Synthesis at All Levels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Opportunities for implicit programming in</a:t>
            </a:r>
          </a:p>
          <a:p>
            <a:r>
              <a:rPr lang="en-US" b="1" dirty="0" smtClean="0"/>
              <a:t>Development</a:t>
            </a:r>
            <a:r>
              <a:rPr lang="en-US" dirty="0" smtClean="0"/>
              <a:t> within an IDE</a:t>
            </a:r>
          </a:p>
          <a:p>
            <a:pPr lvl="1"/>
            <a:r>
              <a:rPr lang="en-US" b="1" dirty="0" err="1" smtClean="0"/>
              <a:t>isynth</a:t>
            </a:r>
            <a:r>
              <a:rPr lang="en-US" dirty="0" smtClean="0"/>
              <a:t> tool</a:t>
            </a:r>
          </a:p>
          <a:p>
            <a:r>
              <a:rPr lang="en-US" b="1" dirty="0" smtClean="0"/>
              <a:t>Compilation</a:t>
            </a:r>
            <a:endParaRPr lang="en-US" dirty="0" smtClean="0"/>
          </a:p>
          <a:p>
            <a:pPr lvl="1"/>
            <a:r>
              <a:rPr lang="en-US" b="1" dirty="0" err="1" smtClean="0"/>
              <a:t>Comfusy</a:t>
            </a:r>
            <a:r>
              <a:rPr lang="en-US" dirty="0" smtClean="0"/>
              <a:t> and </a:t>
            </a:r>
            <a:r>
              <a:rPr lang="en-US" b="1" dirty="0" err="1"/>
              <a:t>RegSy</a:t>
            </a:r>
            <a:r>
              <a:rPr lang="en-US" b="1" dirty="0"/>
              <a:t> </a:t>
            </a:r>
            <a:r>
              <a:rPr lang="en-US" dirty="0" smtClean="0"/>
              <a:t>tools</a:t>
            </a:r>
            <a:endParaRPr lang="en-US" dirty="0"/>
          </a:p>
          <a:p>
            <a:r>
              <a:rPr lang="en-US" b="1" dirty="0" smtClean="0"/>
              <a:t>Execution</a:t>
            </a:r>
            <a:endParaRPr lang="en-US" dirty="0" smtClean="0"/>
          </a:p>
          <a:p>
            <a:pPr lvl="1"/>
            <a:r>
              <a:rPr lang="en-US" b="1" dirty="0" smtClean="0"/>
              <a:t>Scala</a:t>
            </a:r>
            <a:r>
              <a:rPr lang="en-US" b="1" baseline="30000" dirty="0" smtClean="0"/>
              <a:t>^</a:t>
            </a:r>
            <a:r>
              <a:rPr lang="en-US" b="1" dirty="0" smtClean="0"/>
              <a:t>Z3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UDITA </a:t>
            </a:r>
            <a:r>
              <a:rPr lang="en-US" dirty="0" smtClean="0"/>
              <a:t>tools</a:t>
            </a:r>
            <a:endParaRPr lang="en-US" b="1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6858000" y="1013936"/>
            <a:ext cx="2209800" cy="4472464"/>
            <a:chOff x="6705600" y="914400"/>
            <a:chExt cx="2209800" cy="4472464"/>
          </a:xfrm>
        </p:grpSpPr>
        <p:grpSp>
          <p:nvGrpSpPr>
            <p:cNvPr id="6" name="Group 5"/>
            <p:cNvGrpSpPr/>
            <p:nvPr/>
          </p:nvGrpSpPr>
          <p:grpSpPr>
            <a:xfrm>
              <a:off x="6705600" y="914400"/>
              <a:ext cx="2209800" cy="4182070"/>
              <a:chOff x="6781800" y="1371600"/>
              <a:chExt cx="2209800" cy="4182070"/>
            </a:xfrm>
          </p:grpSpPr>
          <p:sp>
            <p:nvSpPr>
              <p:cNvPr id="8" name="Cloud 7"/>
              <p:cNvSpPr/>
              <p:nvPr/>
            </p:nvSpPr>
            <p:spPr>
              <a:xfrm>
                <a:off x="6781800" y="1371600"/>
                <a:ext cx="2209800" cy="838200"/>
              </a:xfrm>
              <a:prstGeom prst="clou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requirements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Frame 8"/>
              <p:cNvSpPr/>
              <p:nvPr/>
            </p:nvSpPr>
            <p:spPr>
              <a:xfrm>
                <a:off x="7086600" y="2719864"/>
                <a:ext cx="1676400" cy="990600"/>
              </a:xfrm>
              <a:prstGeom prst="frame">
                <a:avLst>
                  <a:gd name="adj1" fmla="val 8034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dirty="0" err="1" smtClean="0">
                    <a:solidFill>
                      <a:schemeClr val="tx1"/>
                    </a:solidFill>
                  </a:rPr>
                  <a:t>def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f(x :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Int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) = {</a:t>
                </a:r>
              </a:p>
              <a:p>
                <a:r>
                  <a:rPr lang="en-US" sz="1600" dirty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choose y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st</a:t>
                </a:r>
                <a:r>
                  <a:rPr lang="en-US" sz="1600" dirty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...</a:t>
                </a:r>
              </a:p>
              <a:p>
                <a:r>
                  <a:rPr lang="en-US" sz="1600" dirty="0" smtClean="0">
                    <a:solidFill>
                      <a:schemeClr val="tx1"/>
                    </a:solidFill>
                  </a:rPr>
                  <a:t>}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391400" y="4182070"/>
                <a:ext cx="1295400" cy="92333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iload_0</a:t>
                </a:r>
              </a:p>
              <a:p>
                <a:r>
                  <a:rPr lang="en-US" dirty="0" smtClean="0"/>
                  <a:t>iconst_1</a:t>
                </a:r>
              </a:p>
              <a:p>
                <a:r>
                  <a:rPr lang="en-US" dirty="0" smtClean="0"/>
                  <a:t>call Z3</a:t>
                </a:r>
              </a:p>
            </p:txBody>
          </p:sp>
          <p:sp>
            <p:nvSpPr>
              <p:cNvPr id="11" name="Down Arrow 10"/>
              <p:cNvSpPr/>
              <p:nvPr/>
            </p:nvSpPr>
            <p:spPr>
              <a:xfrm>
                <a:off x="7677150" y="2209800"/>
                <a:ext cx="361950" cy="533400"/>
              </a:xfrm>
              <a:prstGeom prst="downArrow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own Arrow 11"/>
              <p:cNvSpPr/>
              <p:nvPr/>
            </p:nvSpPr>
            <p:spPr>
              <a:xfrm>
                <a:off x="7736144" y="3733800"/>
                <a:ext cx="302956" cy="448270"/>
              </a:xfrm>
              <a:prstGeom prst="down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Down Arrow 12"/>
              <p:cNvSpPr/>
              <p:nvPr/>
            </p:nvSpPr>
            <p:spPr>
              <a:xfrm>
                <a:off x="7735222" y="5105400"/>
                <a:ext cx="302956" cy="448270"/>
              </a:xfrm>
              <a:prstGeom prst="downArrow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7582296" y="5017532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42</a:t>
              </a:r>
              <a:endParaRPr lang="en-US" b="1" dirty="0"/>
            </a:p>
          </p:txBody>
        </p:sp>
      </p:grpSp>
      <p:sp>
        <p:nvSpPr>
          <p:cNvPr id="14" name="Down Arrow 13"/>
          <p:cNvSpPr/>
          <p:nvPr/>
        </p:nvSpPr>
        <p:spPr>
          <a:xfrm rot="16200000">
            <a:off x="85725" y="3283484"/>
            <a:ext cx="361950" cy="533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200" y="2227698"/>
            <a:ext cx="4106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sym typeface="Symbol"/>
              </a:rPr>
              <a:t>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80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9795</TotalTime>
  <Words>1714</Words>
  <Application>Microsoft Office PowerPoint</Application>
  <PresentationFormat>On-screen Show (4:3)</PresentationFormat>
  <Paragraphs>278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Synthesis, Analysis, and Verification Lecture 01c</vt:lpstr>
      <vt:lpstr>Logistics, Exercises and Demos</vt:lpstr>
      <vt:lpstr>Analysis and Verification</vt:lpstr>
      <vt:lpstr>Synthesis</vt:lpstr>
      <vt:lpstr>Programming Activity</vt:lpstr>
      <vt:lpstr>Synthesis at All Levels</vt:lpstr>
      <vt:lpstr>isynth - Interactive Synthesis of Code Snippets</vt:lpstr>
      <vt:lpstr>isynth - Interactive Synthesis of Code Snippets</vt:lpstr>
      <vt:lpstr>Synthesis at All Levels</vt:lpstr>
      <vt:lpstr>An example</vt:lpstr>
      <vt:lpstr>Possible starting point:  quantifier elimination</vt:lpstr>
      <vt:lpstr>PowerPoint Presentation</vt:lpstr>
      <vt:lpstr>PowerPoint Presentation</vt:lpstr>
      <vt:lpstr>Synthesis for sets</vt:lpstr>
      <vt:lpstr>Synthesis for non-linear arithmetic</vt:lpstr>
      <vt:lpstr>Compile-time warnings</vt:lpstr>
      <vt:lpstr>Compile-time warnings</vt:lpstr>
      <vt:lpstr>Implicit Programming at All Levels</vt:lpstr>
      <vt:lpstr>Scala^Z3 Invoking Constraint Solver at Run-Time</vt:lpstr>
      <vt:lpstr>Executing choose using Z3</vt:lpstr>
      <vt:lpstr>Programming in Scala^Z3</vt:lpstr>
      <vt:lpstr>Other Forms of Synthesis</vt:lpstr>
      <vt:lpstr>Recommended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Procedures for Algebraic Data Types with Abstractions</dc:title>
  <dc:creator>psuter</dc:creator>
  <cp:lastModifiedBy>kuncak</cp:lastModifiedBy>
  <cp:revision>885</cp:revision>
  <dcterms:created xsi:type="dcterms:W3CDTF">2009-12-16T09:41:49Z</dcterms:created>
  <dcterms:modified xsi:type="dcterms:W3CDTF">2011-02-22T20:10:28Z</dcterms:modified>
</cp:coreProperties>
</file>