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2.xml" ContentType="application/vnd.openxmlformats-officedocument.presentationml.notesSlide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845" r:id="rId2"/>
    <p:sldId id="846" r:id="rId3"/>
    <p:sldId id="855" r:id="rId4"/>
    <p:sldId id="856" r:id="rId5"/>
    <p:sldId id="960" r:id="rId6"/>
    <p:sldId id="873" r:id="rId7"/>
    <p:sldId id="961" r:id="rId8"/>
    <p:sldId id="962" r:id="rId9"/>
    <p:sldId id="875" r:id="rId10"/>
    <p:sldId id="887" r:id="rId11"/>
    <p:sldId id="888" r:id="rId12"/>
    <p:sldId id="889" r:id="rId13"/>
    <p:sldId id="877" r:id="rId14"/>
    <p:sldId id="878" r:id="rId15"/>
    <p:sldId id="890" r:id="rId16"/>
    <p:sldId id="891" r:id="rId17"/>
    <p:sldId id="892" r:id="rId18"/>
    <p:sldId id="879" r:id="rId19"/>
    <p:sldId id="880" r:id="rId20"/>
    <p:sldId id="911" r:id="rId21"/>
    <p:sldId id="912" r:id="rId22"/>
    <p:sldId id="884" r:id="rId23"/>
    <p:sldId id="893" r:id="rId24"/>
    <p:sldId id="894" r:id="rId25"/>
    <p:sldId id="895" r:id="rId26"/>
    <p:sldId id="897" r:id="rId27"/>
    <p:sldId id="896" r:id="rId28"/>
    <p:sldId id="899" r:id="rId29"/>
    <p:sldId id="900" r:id="rId30"/>
    <p:sldId id="901" r:id="rId31"/>
    <p:sldId id="902" r:id="rId32"/>
    <p:sldId id="903" r:id="rId33"/>
    <p:sldId id="904" r:id="rId34"/>
    <p:sldId id="905" r:id="rId35"/>
    <p:sldId id="910" r:id="rId36"/>
    <p:sldId id="906" r:id="rId37"/>
    <p:sldId id="907" r:id="rId38"/>
    <p:sldId id="923" r:id="rId39"/>
    <p:sldId id="909" r:id="rId40"/>
    <p:sldId id="917" r:id="rId41"/>
    <p:sldId id="924" r:id="rId42"/>
    <p:sldId id="925" r:id="rId43"/>
    <p:sldId id="926" r:id="rId44"/>
    <p:sldId id="927" r:id="rId45"/>
    <p:sldId id="928" r:id="rId46"/>
    <p:sldId id="929" r:id="rId47"/>
    <p:sldId id="930" r:id="rId48"/>
    <p:sldId id="931" r:id="rId49"/>
    <p:sldId id="932" r:id="rId50"/>
    <p:sldId id="933" r:id="rId51"/>
    <p:sldId id="934" r:id="rId52"/>
    <p:sldId id="935" r:id="rId53"/>
    <p:sldId id="936" r:id="rId54"/>
    <p:sldId id="963" r:id="rId55"/>
    <p:sldId id="937" r:id="rId56"/>
    <p:sldId id="941" r:id="rId57"/>
    <p:sldId id="964" r:id="rId58"/>
    <p:sldId id="965" r:id="rId59"/>
    <p:sldId id="942" r:id="rId60"/>
    <p:sldId id="944" r:id="rId61"/>
    <p:sldId id="945" r:id="rId62"/>
    <p:sldId id="946" r:id="rId63"/>
    <p:sldId id="947" r:id="rId64"/>
    <p:sldId id="948" r:id="rId65"/>
    <p:sldId id="949" r:id="rId66"/>
    <p:sldId id="950" r:id="rId67"/>
    <p:sldId id="951" r:id="rId68"/>
    <p:sldId id="952" r:id="rId69"/>
    <p:sldId id="954" r:id="rId70"/>
    <p:sldId id="955" r:id="rId71"/>
    <p:sldId id="956" r:id="rId72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75"/>
      <p:bold r:id="rId76"/>
      <p:italic r:id="rId77"/>
      <p:boldItalic r:id="rId78"/>
    </p:embeddedFont>
  </p:embeddedFontLst>
  <p:custDataLst>
    <p:tags r:id="rId7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BF4C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6179" autoAdjust="0"/>
  </p:normalViewPr>
  <p:slideViewPr>
    <p:cSldViewPr snapToGrid="0">
      <p:cViewPr varScale="1">
        <p:scale>
          <a:sx n="170" d="100"/>
          <a:sy n="170" d="100"/>
        </p:scale>
        <p:origin x="1140" y="5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04"/>
    </p:cViewPr>
  </p:sorterViewPr>
  <p:notesViewPr>
    <p:cSldViewPr snapToGrid="0"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1800225" cy="1800225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handoutMaster" Target="handoutMasters/handoutMaster1.xml"/><Relationship Id="rId79" Type="http://schemas.openxmlformats.org/officeDocument/2006/relationships/tags" Target="tags/tag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font" Target="fonts/font3.fntdata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font" Target="fonts/font1.fntdata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font" Target="fonts/font4.fntdata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font" Target="fonts/font2.fntdata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1EB75-3524-4387-8CE3-F3226D8180E3}" type="datetimeFigureOut">
              <a:rPr lang="en-US" smtClean="0"/>
              <a:t>2017-11-12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09757-0F24-40A5-A9BB-710E2EC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58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0" units="1/dev"/>
        </inkml:channelProperties>
      </inkml:inkSource>
      <inkml:timestamp xml:id="ts0" timeString="2010-09-21T22:00:53.957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23362 17045 10,'0'0'15,"4"-9"-1,-4 9-2,0 0 0,0 0-2,0 0 0,0 0 0,0 0-2,0 0-1,0 0 0,0 0-2,0 0-1,5 9 0,-5-9 0,5 12-2,-2-2 1,-3-10-1,10 18 1,-10-18-1,11 17 0,-11-17 0,15 16 0,-15-16 0,16 20 1,-8-10-2,4 4-1,-6-1 1,5 4-1,1-2 0,-1 3-1,-1-2 2,2 0-2,1-3 1,-1 5 0,3-1 0,-5-1 1,1-3-1,0 4 0,-1 0 0,2 0 0,1 4 1,-1-7-1,1 3 1,3 4 2,0 0-2,1 0 3,-2-6-3,3 5 4,-7-6-5,4 8 3,-4-9-3,1 0 1,-1 0-2,0 2 1,0-1 0,1 0 0,0-3 0,1-1 0,-2 4 1,2 5-2,0-8 1,-3 3 0,-1-1 0,3 4 0,-2-1 0,1 0 0,-11-16 0,0 0 0,37 58 0,-37-58 0,0 0 1,41 57-2,-41-57 2,0 0-2,38 55 2,-38-55-2,0 0 2,0 0-3,43 50 2,-43-50 0,0 0 1,0 0-4,0 0 3,42 55-2,-42-55 2,0 0 0,0 0-1,0 0-1,0 0 0,0 0 2,0 0-3,0 0-3,43 50-7,-43-50-16,0 0-6,0 0 2,0 0 1</inkml:trace>
  <inkml:trace contextRef="#ctx0" brushRef="#br0" timeOffset="1351.0773">23385 17027 8,'0'0'13,"13"-1"-1,-13 1-2,0 0-1,10-4 0,-10 4 0,15-3-2,-15 3 1,17-5-3,-5 3-1,0 0 0,1-1-1,1 1-1,0 0 1,2 0-1,-1-1 0,1 1 1,-3 0-1,5 2 1,-2-1-1,0 0 1,2 2 0,-1 1-2,1 0 1,-2-1-1,2 3 1,1-2-1,-4-1 0,4 1 1,-6-2-2,4 2 1,-3-2-1,4 1 1,-4-2 0,4 0-1,-2 0 0,1-1 0,1 0 0,3-3 0,-2 5-1,1-2 1,1 2 0,-1-2 0,-2 1-1,5 1 1,-3 0 0,-2 1 0,1-2 0,-2-1 0,0 1 0,0 3-1,0-1 1,-4-1 0,-1 0 0,2 1 0,1 0 0,-3 0 0,0 0 0,-1-1 0,1-1 0,1 3 0,-2-1 0,-11-1 0,12-1 0,-12 1 0,0 0 0,0 0 1,0 0-1,0 0 0,18 8-3,-18-8-2,0 0-4,0 0-16,0 0-6,-12 2 1,2-13 1</inkml:trace>
  <inkml:trace contextRef="#ctx0" brushRef="#br0" timeOffset="2780.159">24408 17038 13,'0'0'12,"0"0"0,0 0-1,0 0-1,0 0-1,0 0-1,0 0-1,0 0-1,0 0-1,19 57-1,-19-57 0,0 0-1,0 0 1,31 52-2,-31-52 2,0 0-2,29 52 1,-29-52-2,0 0 0,36 53 1,-36-53-1,0 0 0,32 50 0,-32-50 0,0 0 0,0 0 0,39 64-1,-39-64 1,0 0 0,0 0-1,48 62 1,-48-62-1,0 0 1,32 62-1,-32-62 1,0 0 3,20 59-3,-20-59 2,0 0-3,23 50 4,-23-50-4,0 0 4,0 0-4,41 60-1,-41-60 0,0 0 1,0 0 0,49 59 0,-49-59 0,0 0-1,0 0 1,44 59 0,-44-59-1,0 0 1,17 49-1,-17-49-3,0 0 3,29 58-2,-29-58 1,0 0 2,30 50 0,-30-50-3,0 0 2,0 0 3,0 0-2,36 49-1,-36-49 1,0 0-2,0 0 0,0 0 3,0 0-2,0 0-3,20 44 2,-20-44-2,0 0-1,0 0-3,0 0-4,0 0-5,0 0-9,0 0 2,0 0-2</inkml:trace>
  <inkml:trace contextRef="#ctx0" brushRef="#br0" timeOffset="4029.2305">24149 18166 2,'0'0'14,"0"0"-2,0 0 0,0 0 0,0 0-1,0 0-1,0 0-3,54 20 1,-54-20-2,0 0-2,0 0 0,0 0-2,58-26 1,-58 26 0,0 0 0,58-14-1,-58 14-1,41-4 3,-41 4-3,0 0 1,61-12 1,-61 12-1,48-7 0,-48 7 0,43-8 0,-43 8 0,48-8-1,-48 8-1,47-14 2,-47 14-1,44-12-1,-44 12 0,50-4 1,-50 4-1,45-1 1,-45 1-1,42 6 0,-42-6 0,46 1 2,-46-1 0,0 0-2,52-15 1,-52 15-1,42-2 1,-42 2-1,0 0 2,45-7-1,-45 7-4,0 0 4,44 0 3,-44 0-5,0 0 1,0 0 1,0 0-3,0 0 1,0 0 2,46 2-2,-46-2-2,0 0 4,0 0 0,0 0-3,0 0 1,0 0 0,0 0-2,0 0-5,0 0-5,0 0-19,0 0-1,0 0 4</inkml:trace>
  <inkml:trace contextRef="#ctx0" brushRef="#br0" timeOffset="5232.2993">23456 17097 5,'0'0'7,"0"0"-1,0 0 1,0 0 1,-9 8 0,9-8 0,0 0 0,-6 10-2,6-10 0,0 0-1,-7 13 0,7-13-2,-3 10 1,-2-1-2,7 1-1,-5 0 0,3 0-1,-4 1 1,7 1-1,-6 1 1,2 3-1,4-6 1,-6 6 0,5-4 0,-3 5 0,3-2-1,-7 1 0,5-3 0,-2 3 0,-3-4 0,0-1 0,1 0-1,4-11 1,-8 13 1,8-13 0,0 0-1,0 0 1,0 0 0,0 0 0,0 0 0,0 0-1,0 0-1,0 0-3,0 0-3,0 0-6,1-9-6,-1 9-6,0 0 1</inkml:trace>
  <inkml:trace contextRef="#ctx0" brushRef="#br0" timeOffset="6623.3789">24173 18125 5,'0'0'8,"0"0"-1,0 0 0,0 0-2,0 0 1,0 0 0,0 0 0,0 0-1,0 0 1,0 0 1,0 0 1,0 0-2,0 0 2,0 0-2,0 0-1,0 0-2,0 0 1,0 0-2,0 0-1,0 0 1,7 58-1,-7-58 0,0 0 0,0 0 0,-24 61 0,24-61 0,0 0 0,0 0-1,0 0 0,-11 54 0,11-54 0,0 0 0,0 0-1,0 0 1,0 0 0,0 0-3,0 0-3,0 0-13,0 0-10,0 0 2,0 0-1</inkml:trace>
  <inkml:trace contextRef="#ctx0" brushRef="#br0" timeOffset="8607.4923">23378 17386 2,'0'0'8,"0"0"1,0 0-2,0 0 2,0 0-1,0 0 2,0 0-1,0 0 0,0 0-1,0 0 1,0 0-3,0 0 0,0 0-2,0 0 1,0 0-1,0 0 1,8 12-1,-8-12 0,0 0 0,0 0-1,6 12 0,-6-12 0,10 11 0,-10-11-1,11 15-1,-2 2 1,-1-5 0,-1 2 2,2 4-2,1-1 2,0-1-3,5 0 3,-3-2-2,1-4 2,-3 4-3,5 0 0,-2-3 0,-1-2 0,-4 4-1,2 0 0,-2-1 0,0 0 0,2 3-1,-3-5 2,-1 1-1,3 9 0,2-7 1,-2 2-1,1 5 0,1-12 1,-1-3 0,-2 9-1,-8-14 1,0 0-1,0 0 1,37 59 0,-37-59 0,0 0-1,0 0 0,0 0 0,38 52 0,-38-52 1,0 0-1,0 0-1,0 0 2,0 0-2,33 51 3,-33-51-1,0 0-1,0 0-1,0 0 1,0 0 0,36 53-1,-36-53 0,0 0 1,0 0-3,0 0 1,31 54 1,-31-54 0,0 0-1,0 0 2,0 0-2,47 52 0,-47-52 2,0 0 2,0 0-2,0 0-2,60 35 2,-60-35-1,0 0 1,0 0-1,0 0 0,42 57 0,-42-57 0,0 0 0,0 0-1,0 0 2,0 0-1,0 0 1,48 51-1,-48-51 0,0 0 0,0 0 1,0 0 0,0 0 0,0 0 1,0 0-2,54 36-1,-54-36 3,0 0-1,0 0-1,0 0-1,0 0 1,0 0-1,0 0 0,0 0 3,0 0-4,50 45 1,-50-45 0,0 0 2,0 0-1,0 0 1,0 0 0,0 0-1,0 0 1,0 0 1,0 0-1,0 0 0,0 0-1,0 0 1,0 0 0,0 0 0,0 0-1,47 51 0,-47-51 1,0 0 0,0 0-1,0 0 0,0 0-1,0 0 1,0 0-3,0 0-4,0 0-8,0 0-15,0 0 2,0 0 1</inkml:trace>
  <inkml:trace contextRef="#ctx0" brushRef="#br0" timeOffset="10131.5795">24200 18401 3,'0'0'11,"0"0"1,0 0-1,0 0 1,0 0-3,0 0 3,0 0-2,0 0 0,0 0-4,0 0 0,0 0-3,0 0 1,0 0 0,0 0-1,0 0 1,54-28 0,-54 28-2,0 0 0,55 1-1,-55-1 2,44 0-2,-44 0 0,44-2 0,-44 2-1,42-2 1,-42 2 2,0 0-1,56-16-1,-56 16 1,0 0-2,45-10 1,-45 10 0,0 0 0,47-3-2,-47 3 3,0 0-1,41-9-1,-41 9 0,0 0 1,46-3 0,-46 3 0,0 0 0,0 0-1,53 0 0,-53 0 1,0 0 0,0 0 0,0 0-1,48-7 1,-48 7-1,0 0 0,0 0 2,0 0-3,0 0 2,45-8-2,-45 8 1,0 0 1,0 0-1,0 0-1,0 0 1,45-4 1,-45 4 0,0 0-1,0 0 2,0 0-2,0 0 2,0 0-1,46 2-2,-46-2 1,0 0 1,0 0-1,0 0-1,41-1 0,-41 1 0,0 0 1,0 0 2,0 0-2,0 0-2,0 0 2,0 0-1,0 0 0,0 0 0,0 0 0,0 0 1,0 0-2,0 0 1,0 0 1,0 0 0,0 0 1,0 0 1,43-17-1,-43 17-3,0 0 2,0 0 2,0 0-2,0 0-1,0 0-1,0 0 0,0 0-2,0 0 2,0 0 1,0 0-3,0 0 0,0 0-2,0 0-7,0 0-7,0 0-10,0 0-1,0 0 3</inkml:trace>
  <inkml:trace contextRef="#ctx0" brushRef="#br0" timeOffset="10740.6144">25010 18100 1,'0'0'15,"0"0"0,0 0-2,0 0-2,0 0-1,0 0 2,0 0-3,0 0-3,0 0 0,0 0 3,12 46-4,-12-46 0,0 0-1,0 0-1,0 0 1,-5 49-1,5-49-2,0 0-2,0 0 2,-4 60-1,4-60 1,0 0-1,0 0-1,-7 53 1,7-53 0,0 0 0,0 0 2,0 0-1,0 0-1,0 0 0,0 0 3,0 0-2,0 0 2,0 0-1,0 0-3,8 41 1,-8-41-2,0 0-5,0 0-17,0 0-6,0 0 0,0 0-2</inkml:trace>
  <inkml:trace contextRef="#ctx0" brushRef="#br0" timeOffset="12577.7194">23562 17462 9,'0'0'12,"2"10"0,-2-10 1,0 0-3,0 0 0,3 10-3,-3-10 0,0 0 1,0 0-2,0 0-1,0 0 0,0 0 1,0 0 0,0 0 0,0 0 0,0 0 0,0 0-1,0 0 1,0 0-1,0 0-2,0 0 1,0 0-1,-9-9 0,9 9-1,0 0 0,-15 0 1,15 0-2,-11 3 1,11-3-1,-13 2 0,13-2-1,-17 5 1,17-5 0,-12 1-1,12-1 3,-16 4-3,16-4 2,-13 8-1,13-8 2,-10 6-4,4 4 4,6-10-3,-10 13 0,10-13 1,-4 14 0,2-2-1,0-2 0,2-10 0,0 16 0,2-3 0,-3-4 0,1-9 0,0 19 0,0-10 0,0 2 0,0 0 0,-1-2 0,1-9 0,-2 22 1,3-10-1,-2-3 0,1-9 0,1 13 0,-1-13 0,0 0 0,0 0 0,0 9 0,0-9 1,0 0-2,0 0 2,-2 9-1,2-9 0,0 0 0,-4 13-1,4-13 1,0 0-1,-4 16 0,4-16-1,0 0-2,3 17-6,-3-17-12,0 0-12,0 0 0,-8-13 1,13 3-1</inkml:trace>
  <inkml:trace contextRef="#ctx0" brushRef="#br0" timeOffset="13966.7989">23770 17732 22,'0'0'14,"0"0"0,0 0 0,0 0-1,0 0 1,0 0-1,0 0-1,0 0-1,2-11-1,-2 11-2,0 0-1,-10-1-1,10 1-2,-9-5 0,9 5 0,-14-3-2,14 3 1,-15-7-2,15 7 2,-15-4-3,15 4 2,-14-3-1,14 3-1,-16 0 1,16 0 0,-14 1-1,4 1 1,10-2 0,-13 9-1,13-9 1,-11 4-1,11-4 1,-7 14-1,7-14 1,-5 9-1,5-9 0,-4 11 1,4-11-1,-2 19 0,2-19 1,-3 19-1,3-2 1,0-17-1,0 0 0,0 0 0,4 58 0,-4-58 2,0 0-2,0 0 0,6 55 0,-6-55 1,0 0-1,0 0 2,0 0-3,4 51-1,-4-51 0,0 0 2,0 0-2,0 0 0,0 0 0,-7 58 0,7-58-1,0 0 2,0 0 2,0 0-1,0 0-1,0 0 2,-10 51-1,10-51 0,0 0 2,0 0-1,0 0-2,0 0 2,0 0-1,0 0-1,0 0-1,0 0-1,0 0-5,0 0-13,0 0-13,0 0-3,0 0 4,0 0 0</inkml:trace>
  <inkml:trace contextRef="#ctx0" brushRef="#br0" timeOffset="15484.8857">23989 18013 28,'0'0'15,"0"0"0,0 0 0,0 0-1,0 0-2,0 0-2,0 0-1,0 0 0,0 0-3,0 0-1,0 0 1,0 0 0,0 0-1,0 0-1,0 0 0,0 0 0,0 0 0,0 0-1,0 0-1,0 0 1,0 0-2,0 0 2,-54-7-1,54 7-1,0 0 1,0 0 0,0 0-2,0 0 0,0 0 1,-51-1 0,51 1 0,0 0 0,0 0 0,0 0-2,0 0 4,0 0-3,0 0 2,-54 6-4,54-6 1,0 0-1,0 0 1,0 0-2,0 0 2,0 0-1,-16 55 1,16-55 2,0 0 0,0 0-1,0 0 0,0 0 2,-5 59-2,5-59 0,0 0 1,0 0-1,0 0 0,3 59 0,-3-59-1,0 0 0,0 0 0,0 0 1,0 0 0,0 0-1,4 57 1,-4-57 1,0 0-1,0 0-1,0 0 0,0 0 0,0 0 0,0 0 0,-10 49 1,10-49-2,0 0 2,0 0 1,0 0 0,0 0-2,0 0-3,0 0-4,0 0-8,0 0-19,0 0 1,0 0-4,0 0 4</inkml:trace>
  <inkml:trace contextRef="#ctx0" brushRef="#br0" timeOffset="16754.9584">24128 18223 5,'0'0'15,"0"0"1,0 0-1,0 0-1,0 0 1,0 0-2,0 0-2,0 0 0,0 0-2,0 0-2,0 0-2,0 0-1,0 0-1,0 0-1,0 0 3,0 0-4,0 0 1,0 0 0,0 0 0,0 0 1,-57 21 0,57-21-2,0 0 1,0 0 2,0 0-3,0 0 0,0 0 1,0 0-1,0 0-1,-26 52 2,26-52-2,0 0-1,0 0 0,10 58 1,-10-58 0,0 0-1,9 53 1,-9-53 0,0 0 0,13 50 1,-13-50-2,0 0 0,0 0 2,0 0-2,0 0 1,0 0 1,0 0-2,0 0 1,0 0 1,0 0 0,0 0-2,0 0-1,0 0 3,0 0-2,0 0-5,0 0-7,0 0-21,0 0-2,0 0 3,0 0 2</inkml:trace>
  <inkml:trace contextRef="#ctx0" brushRef="#br0" timeOffset="18418.0534">24539 17271 2,'0'0'7,"0"0"-2,0 0-1,0 0 0,0 0 1,0 0-1,0 0 0,0 0 1,0 0 1,0 0 0,0 0 1,0 0-1,0 0 1,0 0 0,0 0 0,0 0-1,0 0 0,0 0 0,0 0 0,0 0-1,0 0 0,0 0-1,0 0 1,0 0-1,0 0-1,52-30 0,-52 30 0,0 0-1,0 0 0,0 0 0,53-12 0,-53 12-1,0 0 0,0 0 0,0 0 0,0 0-1,0 0 1,57 7 0,-57-7-1,0 0 1,0 0 0,0 0 0,0 0 0,0 0 0,0 0 0,0 0-1,0 0 1,0 0 0,0 0 0,0 0-1,12 52 0,-12-52 0,0 0 0,0 0 0,0 0 0,0 0 0,0 0 0,0 0 0,0 0 1,0 0-1,0 0-1,0 0 1,0 0-1,0 0 0,0 0-1,0 0-1,0 0-2,0 0-4,0 0-8,0 0-15,0 0-3,0 0 3</inkml:trace>
  <inkml:trace contextRef="#ctx0" brushRef="#br0" timeOffset="19889.1374">24695 17531 11,'0'0'13,"0"0"-1,0 0 1,0 0-1,0 0-2,0 0 0,0 0 0,0 0-3,0 0-1,0 0-1,0 0-1,0 0 1,0 0-1,0 0 0,0 0 0,0 0 0,0 0-1,0 0 2,0 0-2,0 0 0,0 0-1,0 0 0,0 0 0,0 0 0,0 0 0,61-4-2,-61 4 2,0 0 0,0 0-1,0 0 1,60 13 0,-60-13-1,0 0 1,0 0-1,0 0-1,0 0 1,0 0-1,0 0 2,0 0-2,51 6 0,-51-6 0,0 0 1,0 0-1,0 0 1,0 0 0,0 0-2,0 0 2,0 0 0,0 0-1,0 0 2,0 0 2,0 0-4,0 0 4,0 0-3,-20 52 3,20-52-5,0 0 6,0 0-6,0 0 1,0 0 0,0 0 0,0 0 0,0 0 0,-5 52 0,5-52 0,0 0-1,0 0 1,0 0 0,0 0-1,0 0-1,0 0 1,0 0-3,18 50-3,-18-50-9,0 0-18,0 0-1,0 0 1,0 0-2</inkml:trace>
  <inkml:trace contextRef="#ctx0" brushRef="#br0" timeOffset="21217.2136">24875 17790 2,'0'0'14,"0"0"-2,0 0-3,0 0-1,0 0 1,0 0 0,0 0 0,0 0 0,0 0 1,0 0-1,0 0-1,0 0 1,-13 51-2,13-51 0,0 0 1,0 0-2,0 0 0,0 0 0,0 0-1,0 0-1,0 0 0,0 0-1,0 0-1,50 3 0,-50-3-1,0 0-1,0 0 1,0 0 0,0 0-1,0 0-1,57-27 2,-57 27-2,0 0 2,0 0 0,0 0-1,0 0 0,0 0 1,0 0 0,0 0 0,0 0 0,0 0-1,0 0 0,0 0 0,0 0 1,0 0-1,0 0 0,0 0 0,0 0 0,0 0 0,0 0 1,0 0 0,0 0 0,0 0-2,0 0 2,0 0 0,50-1 0,-50 1 0,0 0-1,0 0 1,0 0 0,0 0 1,0 0-3,0 0 1,0 0 1,0 0 0,0 0-1,0 0-1,0 0 1,0 0 0,0 0 1,-22 50-1,22-50-1,0 0-6,0 0-3,9 47-9,-9-47-17,0 0 2,0 0-3,0 0 2</inkml:trace>
  <inkml:trace contextRef="#ctx0" brushRef="#br0" timeOffset="31284.7894">24299 17319 6,'0'0'8,"0"0"0,0 0 0,0 0-1,0 0-1,21 12-1,-21-12 1,0 0 0,0 0 0,0 0-1,0 0-1,0 0 0,0 0 2,0 0 0,0 0 1,0 0-2,0 0 2,0 0-1,0 0 0,0 0 0,0 0-1,0 0-1,0 0 0,0 0-1,0 0 0,0 0-1,0 0 0,0 0 0,0 0 0,0 0 0,0 0-1,6-45 0,-12 34 0,-2 1-1,-2 4 1,10 6-1,-14-9 1,14 9-2,-21-10 2,21 10-1,-17 3 1,17-3-1,-13-3 0,1 4 0,12-1 0,-23-5 1,23 5-1,-21-7 0,21 7 0,-22-9 1,11 7-1,1-2 0,10 4 1,-15-3-1,5 3 0,0-1 0,10 1 0,-16 2 0,16-2 0,-13 2 0,13-2 0,-17 5 1,17-5-1,-13 3 0,4 3 1,9-6-1,-13 6 0,13-6 0,-10 11 0,10-11 0,-7 12 2,7-12-2,0 0 0,0 0 0,-5 15 0,5-15 0,-1 12 1,1-12-1,2 13 0,0-4 0,-1 2 0,-1-11 0,8 15 0,-8-15 0,9 16 0,-9-16 0,6 14-1,-6-14 1,7 10 0,-7-10-2,3 9 2,-3-9-2,0 0 0,0 0-3,0 0-3,-3 10-6,3-10-10,-11-10-8,11 10 0,0 0 1</inkml:trace>
  <inkml:trace contextRef="#ctx0" brushRef="#br0" timeOffset="32626.8662">24386 17460 11,'0'0'11,"0"0"-1,0 0-2,0 0-2,0 0 0,0 0 0,50 13 0,-50-13 1,0 0 0,0 0 2,0 0-1,0 0 0,0 0 0,0 0-1,0 0 0,0 0-3,0 0 1,0 0-2,0 0 0,0 0-1,0 0 0,0 0-1,-33 49 1,16-39-2,-3-8 1,5-2-1,-7 0 0,6 1 1,-4-1 2,6 2-2,-6-5 2,8 3-2,-2 5 3,5-5-4,9 0 4,-15 3-4,15-3 1,-13 5-1,13-5-1,0 0 1,0 0 0,-9 1 0,9-1-1,0 0 0,-6-11-5,6 11 2,0 0-6,0 0-1,0 0-8,-3-9-4,3 9-11,0 0 6</inkml:trace>
  <inkml:trace contextRef="#ctx0" brushRef="#br0" timeOffset="33407.9108">24427 17385 20,'0'0'18,"0"0"-4,0 0-1,0 0-3,0 0 1,0 0-4,0 0-1,0 0-2,52 39-1,-52-39-1,0 0 0,0 0-1,0 0 0,0 0-1,0 0 0,22 52 1,-22-52-1,0 0 0,0 0 0,0 0 0,0 0 0,4 51 0,-4-51 3,0 0-3,0 0 3,0 0-4,0 0 5,0 0-6,0 0 5,-6 49-4,6-49-1,0 0 0,0 0 1,0 0-2,0 0-1,0 0 1,0 0 0,-51 49 0,51-49 0,0 0 1,0 0 0,0 0 2,0 0 1,0 0 1,0 0 1,0 0 2,0 0 0,-51-22 0,51 22 1,0 0 0,0 0 1,0 0-1,0 0 0,-49-36-1,39 32-5,10 4 5,-19-14 0,19 14 0,-14-9-1,10-1 0,1 0-5,3 10 5,0 0-2,-7-16 0,7 16-5,-1-12 2,1 12-4,0 0-1,0 0-3,0 0-10,9 12-10,-9-12-5,0 0 1,0 0 1</inkml:trace>
  <inkml:trace contextRef="#ctx0" brushRef="#br0" timeOffset="35497.0303">24600 17712 11,'0'0'12,"0"0"0,0 0-1,0 0 0,0 0 0,0 0 0,0 0 1,0 0-1,0 0-2,0 0 0,49 51-2,-49-51-1,0 0-1,0 0 0,0 0 0,0 0-1,0 0 0,0 0 0,0 0 0,0 0-1,0 0 2,0 0-3,0 0 0,0 0 0,0 0-1,0 0 1,0 0-1,0 0 0,0 0 1,-55-6-1,55 6 0,0 0 0,0 0 0,0 0 0,0 0 0,-57 12 0,57-12-1,0 0 0,0 0 1,0 0-1,-54-1 1,54 1-1,0 0 0,0 0-1,0 0 2,0 0-1,-53 49 1,53-49-1,0 0 0,0 0 0,0 0 1,0 0-1,0 0 0,0 0-3,0 0 2,0 0 1,0 0 0,0 0-3,0 0 3,-35 41 0,35-41 0,0 0 2,0 0-2,0 0 1,0 0-2,0 0 4,0 0-4,0 0-1,0 0 3,0 0-1,0 0 0,0 0 0,41 43 0,-41-43-2,0 0 2,0 0 1,0 0-1,0 0-3,0 0 4,0 0 0,0 0-1,0 0 2,42 28-2,-42-28 0,0 0-1,0 0 2,0 0-2,0 0-1,45 0 1,-45 0 1,0 0 2,0 0-1,0 0-1,45-17 0,-45 17 1,0 0 2,0 0-2,0 0 0,0 0-1,49-11 1,-49 11 0,0 0 1,0 0-2,0 0-1,0 0 2,0 0-2,0 0 2,0 0 2,0 0-3,42 10 0,-42-10 1,0 0 2,0 0-3,0 0 3,0 0-2,0 0-1,0 0 1,0 0 0,0 0-2,0 0-2,0 0 2,0 0 0,0 0-3,0 0-5,0 0-6,42 5-18,-42-5-2,0 0 1,0 0-1</inkml:trace>
  <inkml:trace contextRef="#ctx0" brushRef="#br0" timeOffset="212182.1361">16098 3446 8,'-10'-2'14,"10"2"1,-17 2-2,8-1 0,-1-1-1,-1 1 1,1 0-4,-1-3 1,-1 1-2,0-2-1,0 2-1,-4 0-1,3-1-1,-4-2-1,2 5 0,-5-1-1,1 3 0,-2-1 0,-1 0 0,0 2-1,-1 1 1,-1-2 0,1 2 0,-1-2-1,2 3 1,0 0 0,3 0-1,-2 1 0,4 1-1,-1 2 1,1 0-1,0 4 1,1-1-1,-1 0 0,1 5 0,-1 0 1,-1 0-1,2 2 0,-2 1 2,2 1-2,0 3 1,2 1-1,0-1 1,1 1-1,2 3 1,-1 0 0,3 0 0,1 2 0,-1 1 0,2 0 0,1-1-1,1-1 1,2-1-1,0-1 1,2 2-1,-2-5 0,5-1 1,-2 2-1,3 0 1,0 2-1,2 1 1,3 0-1,1 0 0,3 1 1,2 0-1,4-1 1,3-2-1,0-3 0,5 2 1,0-4-1,3-1 1,1-1-1,1-2 1,0-1 0,1-1-1,1 1 1,0-3-1,0 0 1,1 1-1,0-1 0,2-2 0,1-1 1,0 2-2,-1-5 2,1 1-1,0 1 0,2-5 1,-1-1-1,-1 1 0,-1-2 0,-1-2 1,-1 0-1,0-3 1,-1-1-1,-2 0 0,-1-2 1,0-4-1,-2-1 1,-1-3-1,0-5 0,-1 1 0,-3-4 0,-1-3 1,0-2-1,-1 1 0,0-6 0,-3 1 1,-1-1-1,-2-2 0,0-2 0,-3 2 0,-1-2 1,-3 1-1,-2 0 0,-1 1 0,-1 1 1,-1 2-1,-2 1 0,-1 0 0,-1 1 1,1 0-1,-3 0 0,2 1 0,-1 2 0,-1-1 0,-1-1 0,-1 2 0,-1 1 0,-4 3 1,3-1-1,-5 1 0,-2 1 0,-1 2 0,-1 0 0,1 1 0,-3 0 1,2 3-1,-3-1 0,2 1 0,0 0 0,-1 1 0,1 1 0,1-1 0,-2 3 0,-1-1 0,2-1 1,-1 3-1,0 1 0,1-3 0,-2 1 0,2 2 0,1-3 0,0 2 0,-1 0 0,-1-2 0,2 1 0,-1 1 0,0 0 1,-1 0-1,1 2 0,-2-1 0,2 0-1,-3 3 1,2 1 0,0 2 0,-1 1-1,-2 2 0,2 3-2,-4-2-2,2 9-4,-4-7-6,1 2-21,1 4 1,-6-4-1,3 6 2</inkml:trace>
  <inkml:trace contextRef="#ctx0" brushRef="#br0" timeOffset="214987.2966">15835 3783 15,'0'0'13,"-12"-1"-1,12 1-1,0 0-2,-9 1 0,9-1 0,-9-1-1,9 1-1,-11 0 0,11 0 0,-13 2-1,13-2 0,-17 2-2,17-2 0,-18 5-1,7-2 0,1 0-2,10-3 1,-17 6-1,7 0 0,0-2-1,1 1 1,9-5 0,-18 12-1,9-6 1,-2 2 0,2-1-1,0 1 1,9-8-1,-17 18 0,9-9 0,8-9 0,-15 18 0,8-8 0,2 2 1,-1-1-1,1 1 0,1-3 0,1 4 0,-1-1 0,1 2 1,1-3-1,0-2 0,1 5 0,0-4 0,2 2 1,0-1-1,2-1 0,1-1 1,2 3-1,0-2 1,2-1 0,0 1-1,3 0 0,-1-2 1,0 2-1,2-2 1,-1-2-1,0 0 0,2 1 0,-1-3 1,1-2-1,1 0 1,3 0-1,-2-3 0,2 0 1,-1-2-1,1 0 1,-1-4-1,1 3 0,-3-2 1,1-2-1,-2 0 1,1 0-1,-3-1 0,0 1 1,0-2 0,-2 0-1,-1 1 1,-1 0-1,-1-3 0,-2 2 1,0-2-1,-1-1 0,-1 1 1,0-3-1,-1 0 0,0-2 0,0 1 0,-1 0 0,-1 0 0,-2 0 0,-1 1 0,-1 1 0,-2 2 0,-2 1 0,-1 1 0,0 1 0,-2 0 0,1 3 0,0-1 0,0 3 0,0 0-1,2-1 1,9 5-2,-17-9-2,17 9-3,-11-7-8,11 7-15,0 0-1,-12-14 1,12 14 1</inkml:trace>
  <inkml:trace contextRef="#ctx0" brushRef="#br0" timeOffset="216552.3859">16420 3866 8,'0'0'13,"0"0"0,-12-2 1,12 2-1,0 0 0,0 0 0,-12-3-2,12 3-1,-11-2 0,11 2-3,-13-4 0,4 1-1,9 3-1,-17-4-1,17 4 0,-15-3-1,15 3 0,-17-1-1,17 1 1,-17 2-1,17-2 0,-18 7-1,9-1 2,0-2-2,9-4 0,-18 13 0,18-13 0,-17 14-1,8-7 1,0 2-1,1 0 0,-1 0 0,1 1 1,0 2-1,2-2 1,0 2-1,1 0 0,2-3 1,0 3-1,0-3 1,0 1-1,3-10 1,-4 17-1,4-17 1,-3 14 0,0-4-1,3-10 1,-1 17-1,2-7 0,2 0 0,-1-1 1,1 1-1,2-1 0,2 0 1,-7-9-1,17 18 0,-8-10 0,1 0 1,2 2-1,-2-2 0,0-1 1,1-1-1,-2 0 0,0-1 0,2-1 0,-2-2 1,2-2-1,0-2 0,-1 1 1,1-1-1,1-3 0,3 1 0,-2 0 1,0-1-1,1-1 0,0 0 0,-2-1 0,1-1 1,-1 1-1,-3 1 0,3-4 1,-12 10-1,16-15 0,-8 6 0,-1-1 0,1 1 0,-2-3 0,2-1 0,-3 4 0,0-3 0,0-3 1,-1 1-2,-1-1 2,-1 1-2,0 0 2,-2 1-2,0-2 2,-1 3-1,-1 3 0,2 9 1,-7-16-1,7 16 0,-12-11 0,12 11 1,-19-11-1,8 7 0,-4 0 1,0-2-1,-1 0-1,-1 1 1,-1-4-1,2 6-4,-3-4-9,1 1-21,7 3 0,-5-3 0,4 6 1</inkml:trace>
  <inkml:trace contextRef="#ctx0" brushRef="#br0" timeOffset="217721.453">15803 3954 11,'0'0'14,"0"0"-3,0 0-1,0 0-1,0 0-1,0 0 0,-11 2-1,11-2 0,0 0-2,0 0-1,-6 13 0,6-13-1,-1 9-1,1-9 0,0 0 0,0 0 0,0 0 0,0 0-1,10 4 0,-10-4 0,0 0 0,9-12 0,-9 12 0,3-11 0,-3 11 0,0 0-1,0 0 1,0 0-1,-13-9 0,13 9 1,-13 6-2,13-6 0,-13 10 0,13-10-3,-12 8-2,12-8-7,0 13-12,0-13 0,0 10 1</inkml:trace>
  <inkml:trace contextRef="#ctx0" brushRef="#br0" timeOffset="218910.521">16373 3981 17,'0'0'16,"-11"2"-4,11-2-2,0 0-2,-10 14-3,10-14-1,-4 10 0,4-10 0,-3 10 1,3-10-1,0 0-1,2 10 1,-2-10-1,0 0 1,15-2-2,-15 2 1,10-6-1,-10 6-1,10-7 1,-10 7-1,0 0 1,9-11-1,-9 11 1,0 0 0,-1-10 0,1 10 0,0 0-1,-10-3-2,10 3-4,-11 6-6,2-6-17,9 0 3,-11 7-2,9 3 1</inkml:trace>
  <inkml:trace contextRef="#ctx0" brushRef="#br0" timeOffset="219904.5778">15895 4360 29,'0'0'25,"0"0"-4,0 0-2,0 0-5,7 11-4,-7-11-1,-1 11-3,1-11-2,1 14 1,-1-14-1,6 16 0,-6-16 0,9 15 0,-9-15-1,15 13 0,-6-6-1,1-2 2,2 1-3,-1 0 1,2-3-1,1 2 1,1-2-1,1-2 0,1-2 0,2 1 0,0-1 0,2-3 0,0 0 0,1-1 0,-1-1-1,-1 0 1,-1 1-1,-2-3 1,-1 1-3,-4-2-6,2-1-24,-3 4-1,-7-4-1,-4 10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1-09T10:34:20.2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19174 9394 54 0,'-62'97'27'0,"-17"-6"-24"15,12-19-3-15,24-14-32 0,40-44 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1-23T08:53:27.87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3188 7032 16 0,'0'0'20'0,"0"0"0"16,13-9-3-1,-13 9-2-15,0 0-3 16,0 0-2-16,0 0-2 0,0 0-1 16,-6 16-3-16,6-16 0 15,-9 22 0-15,7-6 0 16,-5-3-2-16,5 4 1 0,0 0 1 16,2 4-2-16,2-6 1 15,0 4-2-15,3-1 1 16,3 0-1-16,0-2 1 15,4 0-2-15,1 2 1 16,2-5-1-16,4-1 0 16,0 2 0-16,1-2 1 15,2-1-1-15,0 0 1 16,2 0 0-16,-1-4 0 16,3 1 0-16,-4 0-1 15,2 0 1-15,-2-2 0 16,3 3 0-16,-3-6-1 15,-2 6 1-15,2-6-1 0,2 4 1 16,-4-5 1 0,2 2-1-16,0-3 1 15,3 0-1-15,-3-1 1 16,3-1 0-16,-3 1-1 0,5-3 1 16,1 2-2-16,-2 0 0 15,2-1 1-15,-1 0-1 16,2 4 0-16,-1-2 1 15,-1 0-1-15,1 0 1 16,-4 1-1-16,6 2 1 16,-6 0-1-16,2-1 0 15,-1 1 0-15,2-2 0 16,-2 0 1-16,2 2-1 16,-1-1 0-16,4-2 0 15,-2 0 0-15,1 2 0 16,3-2 0-16,-4 3 0 0,4-1 0 15,-3-1 0-15,4 2 1 16,-3-1-1-16,1 2 0 16,2-4 0-16,0 1 0 15,1 0 1-15,1-1-1 16,1 3 0-16,2-3 1 16,-2-1-2-16,3 1 2 15,-1 1-1-15,1 1 0 16,-1-1 0-16,-4 2 0 15,0-2 0-15,2 0 1 0,-1 1-1 16,2-2 0-16,-3-2 0 16,0 2 0-16,2-2 1 15,0-1-2-15,2 1 2 16,-1 0-1-16,-2-1 0 16,2 3 0-16,-2 0 0 15,2 0 1-15,-1 5-1 16,-2-1 0-16,-2-2 0 15,-3 4 0-15,2 1 0 16,-8 2 0-16,-1 1 0 16,-2-1 0-16,-4 4 0 15,-4 1 0-15,0 2 0 0,-2-2-1 16,-3 1 2-16,-3 2-2 16,1-5 2-16,-5 4-2 15,3-6 1-15,-3-10 0 16,1 18 1-16,-1-18-1 15,0 13 0-15,0-13 1 16,0 0-1-16,0 0 1 16,-4 11-1-16,4-11 1 15,0 0-1-15,0 0 1 0,0 0-1 16,-3-14 0-16,3 4 1 16,1-4-1-16,1 1 0 15,2-1 0-15,-2-5 0 16,3 2 0-16,-1-1 0 15,1 0 0-15,1 2 0 16,1 4 0-16,0 1 0 16,1-1 0-16,-8 12 0 15,19-18 0-15,-19 18-1 16,20-12 1-16,-9 6 0 16,0 2 0-16,0 0 0 15,2 2 0-15,-1 2-1 16,0 0 1-16,-1 0 0 0,1-1 0 15,2 2 0-15,-1-1 0 32,3-1 0-32,-1 1 0 15,0-2 0-15,3 2 0 16,0 0-1-16,1 2 1 0,2-4 0 16,0 2 0-16,2 0 0 15,0-1 0-15,0-1 0 16,1-1 0-16,3 2 0 15,-2 0 0-15,2 1 0 16,2-3 0-16,-1 2 0 16,0 2 0-16,3 2 0 15,-2-3 0-15,2 2 0 16,-2-2 0-16,0 2 0 16,-1 1 0-16,2 0 0 15,-1 0 0-15,0 0 0 16,-1-1 0-16,2-2 0 0,-2 3 0 15,2-1 0-15,-2-1 0 16,3-1 0-16,1-1 0 16,-2 1 0-16,2 4 0 15,0-3 0-15,2-2 0 16,0-2 0-16,3 1 1 16,-1 2-1-16,2-1 0 15,-1-2 1-15,-1-2-1 0,0 3 0 16,-1 2 0-16,-1 0 0 0,-1 1 0 15,1-3 0-15,1 0 0 16,-3 2 0-16,1 0 0 16,0-1 0-16,-2 0 0 15,-2-1 0-15,3-1 0 16,-5 2 1-16,0-2-1 16,1 0 0-16,0 2 0 15,0-4 0-15,-3-1 1 0,4 1-1 16,-5-1 0-16,-1 0 0 15,-2 0 1 1,-2 0-1-16,-4-5 1 16,0 1 0-16,1-1-1 0,-5-2 0 15,1-3 1-15,0 1 0 16,-2-2-1-16,1-1 1 16,-3 1-2-16,0 1 2 31,-2 2-2-31,1 0 1 0,-2 3 0 15,-5 11 0-15,2-16-1 16,-2 16 1-16,0 0 1 16,2-14-1-1,-2 14 0-15,0 0 0 0,0 0-1 16,0 0-1-16,0 0-1 16,-13 4-1-16,13-4-4 15,-9 17-26-15,9-17-1 16,-4 11 0-16,4-11 1 15</inkml:trace>
  <inkml:trace contextRef="#ctx0" brushRef="#br0" timeOffset="1585.6525">6029 7948 41 0,'0'0'27'15,"0"0"2"-15,0 0-1 0,-11 11-14 16,-3-11-4-16,3 7-4 16,-8-5 0-16,3 2-1 15,-5-1-1-15,6 1-1 16,-5-4-1-16,0 4 0 15,1-1 0-15,4 2-1 16,-4 1 1-16,3 2-1 16,-3 3 0-16,3 4 0 15,-2 1-1-15,4-2 0 16,0 6 0-16,2-2 1 16,2 0-2-16,3 3 1 15,2-4 0-15,2 0 0 0,3 0 0 16,4 2 1-16,2 0-1 15,3 2 0-15,-2 0 0 16,5-1 1-16,1 2-1 16,0-1 1-16,2-1-1 15,-1 0 1-15,1-4-1 16,1-2 1-16,-2-2-1 16,5 2 1-1,0-3-1-15,3-3 0 0,1-1 0 0,-1-1 1 16,3 1-1-16,-2-3 0 15,1 0 0 1,1-4 0-16,-2 0 1 0,-1 0 0 16,1-2-1-16,0-3 1 15,2-3 0-15,-2 1 0 16,-1-4 0-16,2 0 0 16,0-1 0-16,-1-1 0 15,-1-2 1-15,0 2-1 16,-3-3 1-16,1 0-1 15,-2-1 0-15,-1 0 0 16,-5-1 1-16,1 1-1 0,-7-5 0 16,1 0 0-16,-5 2 0 15,-2-3 0-15,-3-3 0 16,-5 4-1-16,1-2 1 16,-4 1 0-16,-2 2-1 15,-1 3 1-15,-2 0 0 16,-1 3-1-16,1 5 0 15,1-1 0-15,-3 2 0 16,-1 3 0-16,2 0-1 16,-4 1 1-16,-1 3-2 15,0-1 2-15,0 2-1 16,-2 1 2-16,2 1-2 16,0 0 1-16,-1 4 1 0,2-1-1 15,4 0 2-15,0 0-3 16,1 1 2-16,1 0-1 15,4 1-1-15,11-6 0 16,-16 10-3-16,16-10-1 16,-7 13-9-16,7-13-20 15,0 0-3-15,0 0 2 16,15 6-1-16</inkml:trace>
  <inkml:trace contextRef="#ctx0" brushRef="#br0" timeOffset="2288.6211">6189 8257 11 0,'-14'4'22'16,"14"-4"3"-16,-11 3 0 16,11-3-9-16,0 0-3 15,-18-3 0-15,18 3-2 16,0 0-1-16,0 0-2 15,-12-2-2-15,12 2 0 0,0 0-2 16,0 0 0-16,0 0 0 16,9 11-2-1,-9-11 1-15,16 13-1 16,-5-5 1-16,6 5-1 16,-2-2 0-16,5 6 0 0,-1 0-2 15,1 0 1-15,2-1 0 16,0 2 0-16,-3 0-1 15,1-1 0-15,0-2 0 16,0 2 0-16,-3-5 1 16,0 1-1-16,-2-3 0 15,-3-2 0-15,-12-8 0 16,18 14 1-16,-18-14-1 0,0 0 0 16,14 6 0-1,-14-6 1-15,0 0-1 16,0 0 0-16,0 0-2 15,0 0-3-15,0 0-28 0,0 0-1 16,0 0 1-16,0 0-2 16</inkml:trace>
  <inkml:trace contextRef="#ctx0" brushRef="#br0" timeOffset="4141.795">7010 7936 23 0,'0'0'24'0,"9"-12"2"0,-9 12-6 15,0 0-3-15,0 0-3 16,0 0-2-16,0 0-4 15,0 0-2-15,0 0-1 16,0 0 0-16,0 0-1 16,0 0 1-16,0 0 0 15,0 0-1-15,-11-5 0 0,11 5-1 16,-14 3-1-16,14-3 0 16,-21 8 0-16,10-1-1 15,-6 3 1-15,3 3-2 0,-2 3 2 16,-1 5-2-16,3 2 1 15,0 2-1-15,1 3 0 16,6 4 0-16,3-1 0 16,1-2 0-16,3 3 0 15,6 0 0-15,1-2-1 16,4-2 1-16,3-4 1 16,0-1-2-16,2 0 1 31,1-1 0-31,2-4 0 0,-2-1 0 15,0-5 0-15,-3-3 0 16,-3 1 0-16,0-5 0 16,-11-5 0-16,11 7 1 15,-11-7-1-15,0 0 1 16,0 0-1-16,0 0-1 16,0 0-2-16,-2-12-3 15,2 12-6-15,0 0-22 16,0 0 1-16,-6-19-1 0,6 19 0 15</inkml:trace>
  <inkml:trace contextRef="#ctx0" brushRef="#br0" timeOffset="4878.164">7403 8119 37 0,'0'0'27'16,"0"0"0"-16,0 0 2 15,13-3-15-15,-13 3-5 16,0 0-1-16,0 0-2 16,0 0 1-16,0 0-1 0,0 0 0 15,-9 12-1-15,9-12-1 16,-12 19-1-16,2-3-1 16,-4-3 0-1,-3 6-1-15,-4 0-1 0,0 4 1 16,-1 0-1-16,-2-2 0 15,4-2-1-15,0-2 1 16,4 1-1-16,5-5 1 16,11-13-1-16,-16 14 1 15,16-14-1-15,0 0-1 16,0 0-2-16,0 0-2 16,0 0-8-16,9-11-12 15,-9 11-7-15,10-22 1 0,-4 9 0 16</inkml:trace>
  <inkml:trace contextRef="#ctx0" brushRef="#br0" timeOffset="5316.1046">7167 8125 43 0,'0'0'28'0,"0"0"2"15,0 0 0-15,3-17-16 0,-3 17-2 16,0 0-2-16,12 5-2 16,-12-5-2-16,0 0-1 15,14 2-1-15,-14-2-1 16,17 12 0-16,-5-5-1 15,2 3 0-15,2 3 0 16,4-1-1-16,1 4 0 16,-2 3-1-16,3 0 1 15,-1-2-1-15,-2 1 0 16,2-2 0-16,-4-2 0 16,-2 1 0-16,-3-4 0 15,-12-11 0-15,17 13 0 0,-17-13 0 16,0 0 0-16,14 5 0 15,-14-5-2-15,0 0-1 16,0-16-5 0,0 16-16-16,0 0-10 15,3-16 0-15,-8 5 0 0,5 11-1 16</inkml:trace>
  <inkml:trace contextRef="#ctx0" brushRef="#br0" timeOffset="6162.8295">7592 7920 25 0,'0'0'28'0,"12"-2"0"0,-12 2 0 15,0 0-10-15,0 0-1 16,0 0-4-16,0 0-1 15,0 0-4-15,0 0-1 16,0 0-2-16,0 0 0 16,0 0 0-16,5 18-2 15,-5-18 1-15,16 22-3 16,-6-5 2-16,3 5-2 16,1 1 2-16,-1 6-2 0,1 3 0 15,-5 2-1-15,2 2 1 16,-7 5-1-16,-3 2 0 15,-4 0 1-15,-2-1-2 16,-6-2 1-16,-1-4 0 16,1-2 0-16,-2-5 0 15,0-3 0-15,4-8 0 16,2-5 0-16,2-2 0 16,5-11-1-16,-6 12 0 0,6-12-1 15,0 0-2-15,0 0-4 31,0 0-27-31,0 0-1 16,14-12 1-16,-14 12-1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200" units="cm"/>
        </inkml:traceFormat>
        <inkml:channelProperties>
          <inkml:channelProperty channel="X" name="resolution" value="28.36041" units="1/cm"/>
          <inkml:channelProperty channel="Y" name="resolution" value="28.36879" units="1/cm"/>
        </inkml:channelProperties>
      </inkml:inkSource>
      <inkml:timestamp xml:id="ts0" timeString="2013-11-04T10:45:56.34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22548 7765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3-11-11T09:56:27.95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6861 16429 0</inkml:trace>
  <inkml:trace contextRef="#ctx0" brushRef="#br0" timeOffset="15978.914">8052 14157 0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3-11-11T10:40:37.3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19151 14887 0,'0'0'0,"0"0"0,0 0 0,0 0 0,0 0 0,0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776101C-D557-4437-9B0C-D724BA3FF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03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76101C-D557-4437-9B0C-D724BA3FFD3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75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76101C-D557-4437-9B0C-D724BA3FFD38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00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9D13-2138-448A-8375-48BF5A5A0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C07ED-67B2-4346-AA03-AB1B12CC1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BF365-B055-4911-8388-524B161FD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465517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39F37-B38C-4B45-8190-F702639AD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BB97C-414F-4ABD-A911-F57762907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924B7-028F-4C8A-B291-5A95FFDE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B9809-E9C4-4E86-B86B-8CEF7A9DE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79B4E-7A54-4FE1-B1FE-99D3D4ACC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5010-6691-4A1D-90E6-E0769E1A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3C80D-68D2-4345-949F-24FC763E5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96BC-87F3-4F79-919D-82A70A25A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A688A63-B9C4-46E3-826F-D313A5FD9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70C0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WebAssembly/spec/tree/master/interprete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ebassembly.org/docs/semantics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PostScript%20programming%20language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cakeml.org/" TargetMode="External"/><Relationship Id="rId2" Type="http://schemas.openxmlformats.org/officeDocument/2006/relationships/hyperlink" Target="http://compcert.inria.fr/compcert-C.html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specs/jvms/se8/html/jvms-2.html#jvms-2.11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ebassembly.org/getting-started/developers-guide/" TargetMode="External"/><Relationship Id="rId2" Type="http://schemas.openxmlformats.org/officeDocument/2006/relationships/hyperlink" Target="http://webassembly.org/docs/semantic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ldi17.sigplan.org/event/pldi-2017-papers-bringing-the-web-up-to-speed-with-webassembly" TargetMode="External"/><Relationship Id="rId4" Type="http://schemas.openxmlformats.org/officeDocument/2006/relationships/hyperlink" Target="https://hacks.mozilla.org/2017/03/previewing-the-webassembly-explorer/" TargetMode="Externa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bebenita.github.io/WasmExplore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9312" y="2455473"/>
            <a:ext cx="8447313" cy="1004661"/>
          </a:xfrm>
        </p:spPr>
        <p:txBody>
          <a:bodyPr/>
          <a:lstStyle/>
          <a:p>
            <a:r>
              <a:rPr lang="en-US" sz="3800" dirty="0" smtClean="0">
                <a:solidFill>
                  <a:schemeClr val="tx1"/>
                </a:solidFill>
              </a:rPr>
              <a:t>Code Generation: Introduction</a:t>
            </a:r>
            <a:endParaRPr lang="en-US" sz="3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3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573" y="155370"/>
            <a:ext cx="8729061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Operands are consumed from stack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put back onto stack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5378823" y="1286482"/>
            <a:ext cx="3519288" cy="1662133"/>
            <a:chOff x="5378823" y="1286482"/>
            <a:chExt cx="3519288" cy="1662133"/>
          </a:xfrm>
        </p:grpSpPr>
        <p:sp>
          <p:nvSpPr>
            <p:cNvPr id="5" name="Right Arrow 4"/>
            <p:cNvSpPr/>
            <p:nvPr/>
          </p:nvSpPr>
          <p:spPr bwMode="auto">
            <a:xfrm>
              <a:off x="5378823" y="2643276"/>
              <a:ext cx="825831" cy="305339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017451" y="1286482"/>
              <a:ext cx="28806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instruction sequence: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578575" y="5195286"/>
            <a:ext cx="5096699" cy="1356633"/>
            <a:chOff x="3578575" y="5195286"/>
            <a:chExt cx="5096699" cy="1356633"/>
          </a:xfrm>
        </p:grpSpPr>
        <p:cxnSp>
          <p:nvCxnSpPr>
            <p:cNvPr id="20" name="Straight Connector 19"/>
            <p:cNvCxnSpPr/>
            <p:nvPr/>
          </p:nvCxnSpPr>
          <p:spPr bwMode="auto">
            <a:xfrm flipH="1">
              <a:off x="3648635" y="6551919"/>
              <a:ext cx="5026639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3648634" y="5958968"/>
              <a:ext cx="5026639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3648636" y="5958969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V="1">
              <a:off x="4100713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V="1">
              <a:off x="4565922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5533369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5049858" y="5942004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4567528" y="5942004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Rectangle 33"/>
            <p:cNvSpPr/>
            <p:nvPr/>
          </p:nvSpPr>
          <p:spPr>
            <a:xfrm>
              <a:off x="3578575" y="5195286"/>
              <a:ext cx="132106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memory: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182486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667314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725286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172498" y="6037762"/>
              <a:ext cx="32733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655624" y="6040000"/>
              <a:ext cx="32733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latin typeface="Calibri" pitchFamily="34" charset="0"/>
                </a:rPr>
                <a:t>8</a:t>
              </a:r>
              <a:endParaRPr lang="en-US" sz="2200" dirty="0">
                <a:latin typeface="Calibri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99461" y="1383126"/>
            <a:ext cx="4066461" cy="4870080"/>
            <a:chOff x="499461" y="1383126"/>
            <a:chExt cx="4066461" cy="4870080"/>
          </a:xfrm>
        </p:grpSpPr>
        <p:grpSp>
          <p:nvGrpSpPr>
            <p:cNvPr id="45" name="Group 44"/>
            <p:cNvGrpSpPr/>
            <p:nvPr/>
          </p:nvGrpSpPr>
          <p:grpSpPr>
            <a:xfrm>
              <a:off x="499461" y="1383126"/>
              <a:ext cx="4066461" cy="4870080"/>
              <a:chOff x="499461" y="1383126"/>
              <a:chExt cx="4066461" cy="4870080"/>
            </a:xfrm>
          </p:grpSpPr>
          <p:cxnSp>
            <p:nvCxnSpPr>
              <p:cNvPr id="8" name="Straight Connector 7"/>
              <p:cNvCxnSpPr/>
              <p:nvPr/>
            </p:nvCxnSpPr>
            <p:spPr bwMode="auto">
              <a:xfrm>
                <a:off x="499462" y="1383126"/>
                <a:ext cx="0" cy="4356847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Straight Connector 9"/>
              <p:cNvCxnSpPr/>
              <p:nvPr/>
            </p:nvCxnSpPr>
            <p:spPr bwMode="auto">
              <a:xfrm>
                <a:off x="2718867" y="1383126"/>
                <a:ext cx="0" cy="4356847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" name="Straight Connector 10"/>
              <p:cNvCxnSpPr/>
              <p:nvPr/>
            </p:nvCxnSpPr>
            <p:spPr bwMode="auto">
              <a:xfrm>
                <a:off x="499462" y="5739973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>
                <a:off x="499462" y="5308386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>
                <a:off x="499462" y="4830695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>
                <a:off x="499462" y="4353004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7" name="Right Arrow 16"/>
              <p:cNvSpPr/>
              <p:nvPr/>
            </p:nvSpPr>
            <p:spPr bwMode="auto">
              <a:xfrm flipH="1">
                <a:off x="2804672" y="4426257"/>
                <a:ext cx="1111343" cy="305339"/>
              </a:xfrm>
              <a:prstGeom prst="rightArrow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931179" y="4017321"/>
                <a:ext cx="16347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top of stack</a:t>
                </a:r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152940" y="5791541"/>
                <a:ext cx="81701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stack</a:t>
                </a:r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41" name="Straight Connector 40"/>
              <p:cNvCxnSpPr/>
              <p:nvPr/>
            </p:nvCxnSpPr>
            <p:spPr bwMode="auto">
              <a:xfrm>
                <a:off x="499461" y="3875313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Straight Connector 41"/>
              <p:cNvCxnSpPr/>
              <p:nvPr/>
            </p:nvCxnSpPr>
            <p:spPr bwMode="auto">
              <a:xfrm>
                <a:off x="499462" y="3374570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7" name="Rectangle 46"/>
            <p:cNvSpPr/>
            <p:nvPr/>
          </p:nvSpPr>
          <p:spPr>
            <a:xfrm>
              <a:off x="1397782" y="4391774"/>
              <a:ext cx="32733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latin typeface="Calibri" pitchFamily="34" charset="0"/>
                </a:rPr>
                <a:t>8</a:t>
              </a:r>
              <a:endParaRPr lang="en-US" sz="2200" dirty="0">
                <a:latin typeface="Calibri" pitchFamily="34" charset="0"/>
              </a:endParaRPr>
            </a:p>
          </p:txBody>
        </p:sp>
      </p:grpSp>
      <p:sp>
        <p:nvSpPr>
          <p:cNvPr id="48" name="Rectangle 1"/>
          <p:cNvSpPr>
            <a:spLocks noChangeArrowheads="1"/>
          </p:cNvSpPr>
          <p:nvPr/>
        </p:nvSpPr>
        <p:spPr bwMode="auto">
          <a:xfrm>
            <a:off x="6141852" y="2295670"/>
            <a:ext cx="213739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get_local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2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i64.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const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get_local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1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i64.mul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i64.add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i64.const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1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i64.add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set_local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04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573" y="155370"/>
            <a:ext cx="8729061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Operands are consumed from stack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put back onto stack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5378823" y="1286482"/>
            <a:ext cx="3519288" cy="1967472"/>
            <a:chOff x="5378823" y="1286482"/>
            <a:chExt cx="3519288" cy="1967472"/>
          </a:xfrm>
        </p:grpSpPr>
        <p:sp>
          <p:nvSpPr>
            <p:cNvPr id="5" name="Right Arrow 4"/>
            <p:cNvSpPr/>
            <p:nvPr/>
          </p:nvSpPr>
          <p:spPr bwMode="auto">
            <a:xfrm>
              <a:off x="5378823" y="2948615"/>
              <a:ext cx="825831" cy="305339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017451" y="1286482"/>
              <a:ext cx="28806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instruction sequence: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578575" y="5195286"/>
            <a:ext cx="5096699" cy="1356633"/>
            <a:chOff x="3578575" y="5195286"/>
            <a:chExt cx="5096699" cy="1356633"/>
          </a:xfrm>
        </p:grpSpPr>
        <p:cxnSp>
          <p:nvCxnSpPr>
            <p:cNvPr id="20" name="Straight Connector 19"/>
            <p:cNvCxnSpPr/>
            <p:nvPr/>
          </p:nvCxnSpPr>
          <p:spPr bwMode="auto">
            <a:xfrm flipH="1">
              <a:off x="3648635" y="6551919"/>
              <a:ext cx="5026639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3648634" y="5958968"/>
              <a:ext cx="5026639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3648636" y="5958969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V="1">
              <a:off x="4100713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V="1">
              <a:off x="4565922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5533369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5049858" y="5942004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4567528" y="5942004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Rectangle 33"/>
            <p:cNvSpPr/>
            <p:nvPr/>
          </p:nvSpPr>
          <p:spPr>
            <a:xfrm>
              <a:off x="3578575" y="5195286"/>
              <a:ext cx="132106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memory: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182486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667314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725286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172498" y="6037762"/>
              <a:ext cx="32733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655624" y="6040000"/>
              <a:ext cx="32733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latin typeface="Calibri" pitchFamily="34" charset="0"/>
                </a:rPr>
                <a:t>8</a:t>
              </a:r>
              <a:endParaRPr lang="en-US" sz="2200" dirty="0">
                <a:latin typeface="Calibri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99461" y="1383126"/>
            <a:ext cx="4066461" cy="4870080"/>
            <a:chOff x="499461" y="1383126"/>
            <a:chExt cx="4066461" cy="4870080"/>
          </a:xfrm>
        </p:grpSpPr>
        <p:grpSp>
          <p:nvGrpSpPr>
            <p:cNvPr id="45" name="Group 44"/>
            <p:cNvGrpSpPr/>
            <p:nvPr/>
          </p:nvGrpSpPr>
          <p:grpSpPr>
            <a:xfrm>
              <a:off x="499461" y="1383126"/>
              <a:ext cx="4066461" cy="4870080"/>
              <a:chOff x="499461" y="1383126"/>
              <a:chExt cx="4066461" cy="4870080"/>
            </a:xfrm>
          </p:grpSpPr>
          <p:cxnSp>
            <p:nvCxnSpPr>
              <p:cNvPr id="8" name="Straight Connector 7"/>
              <p:cNvCxnSpPr/>
              <p:nvPr/>
            </p:nvCxnSpPr>
            <p:spPr bwMode="auto">
              <a:xfrm>
                <a:off x="499462" y="1383126"/>
                <a:ext cx="0" cy="4356847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Straight Connector 9"/>
              <p:cNvCxnSpPr/>
              <p:nvPr/>
            </p:nvCxnSpPr>
            <p:spPr bwMode="auto">
              <a:xfrm>
                <a:off x="2718867" y="1383126"/>
                <a:ext cx="0" cy="4356847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" name="Straight Connector 10"/>
              <p:cNvCxnSpPr/>
              <p:nvPr/>
            </p:nvCxnSpPr>
            <p:spPr bwMode="auto">
              <a:xfrm>
                <a:off x="499462" y="5739973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>
                <a:off x="499462" y="5308386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>
                <a:off x="499462" y="4830695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>
                <a:off x="499462" y="4353004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7" name="Right Arrow 16"/>
              <p:cNvSpPr/>
              <p:nvPr/>
            </p:nvSpPr>
            <p:spPr bwMode="auto">
              <a:xfrm flipH="1">
                <a:off x="2804672" y="3938553"/>
                <a:ext cx="1111343" cy="305339"/>
              </a:xfrm>
              <a:prstGeom prst="rightArrow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931179" y="3529617"/>
                <a:ext cx="16347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top of stack</a:t>
                </a:r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152940" y="5791541"/>
                <a:ext cx="81701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stack</a:t>
                </a:r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41" name="Straight Connector 40"/>
              <p:cNvCxnSpPr/>
              <p:nvPr/>
            </p:nvCxnSpPr>
            <p:spPr bwMode="auto">
              <a:xfrm>
                <a:off x="499461" y="3875313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Straight Connector 41"/>
              <p:cNvCxnSpPr/>
              <p:nvPr/>
            </p:nvCxnSpPr>
            <p:spPr bwMode="auto">
              <a:xfrm>
                <a:off x="499462" y="3374570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7" name="Rectangle 46"/>
            <p:cNvSpPr/>
            <p:nvPr/>
          </p:nvSpPr>
          <p:spPr>
            <a:xfrm>
              <a:off x="1397782" y="4391774"/>
              <a:ext cx="32733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latin typeface="Calibri" pitchFamily="34" charset="0"/>
                </a:rPr>
                <a:t>8</a:t>
              </a:r>
              <a:endParaRPr lang="en-US" sz="2200" dirty="0">
                <a:latin typeface="Calibri" pitchFamily="34" charset="0"/>
              </a:endParaRPr>
            </a:p>
          </p:txBody>
        </p:sp>
      </p:grpSp>
      <p:sp>
        <p:nvSpPr>
          <p:cNvPr id="48" name="Rectangle 47"/>
          <p:cNvSpPr/>
          <p:nvPr/>
        </p:nvSpPr>
        <p:spPr>
          <a:xfrm>
            <a:off x="1397782" y="3901440"/>
            <a:ext cx="32733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Calibri" pitchFamily="34" charset="0"/>
              </a:rPr>
              <a:t>2</a:t>
            </a:r>
          </a:p>
        </p:txBody>
      </p:sp>
      <p:sp>
        <p:nvSpPr>
          <p:cNvPr id="49" name="Rectangle 1"/>
          <p:cNvSpPr>
            <a:spLocks noChangeArrowheads="1"/>
          </p:cNvSpPr>
          <p:nvPr/>
        </p:nvSpPr>
        <p:spPr bwMode="auto">
          <a:xfrm>
            <a:off x="6141852" y="2295670"/>
            <a:ext cx="213739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get_local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2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i64.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const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get_local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1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i64.mul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i64.add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i64.const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1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i64.add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set_local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2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573" y="155370"/>
            <a:ext cx="8729061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Operands are consumed from stack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put back onto stack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5378823" y="1286482"/>
            <a:ext cx="3519288" cy="2280996"/>
            <a:chOff x="5378823" y="1286482"/>
            <a:chExt cx="3519288" cy="2280996"/>
          </a:xfrm>
        </p:grpSpPr>
        <p:sp>
          <p:nvSpPr>
            <p:cNvPr id="5" name="Right Arrow 4"/>
            <p:cNvSpPr/>
            <p:nvPr/>
          </p:nvSpPr>
          <p:spPr bwMode="auto">
            <a:xfrm>
              <a:off x="5378823" y="3262139"/>
              <a:ext cx="825831" cy="305339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017451" y="1286482"/>
              <a:ext cx="28806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instruction sequence: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578575" y="5195286"/>
            <a:ext cx="5096699" cy="1356633"/>
            <a:chOff x="3578575" y="5195286"/>
            <a:chExt cx="5096699" cy="1356633"/>
          </a:xfrm>
        </p:grpSpPr>
        <p:cxnSp>
          <p:nvCxnSpPr>
            <p:cNvPr id="20" name="Straight Connector 19"/>
            <p:cNvCxnSpPr/>
            <p:nvPr/>
          </p:nvCxnSpPr>
          <p:spPr bwMode="auto">
            <a:xfrm flipH="1">
              <a:off x="3648635" y="6551919"/>
              <a:ext cx="5026639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3648634" y="5958968"/>
              <a:ext cx="5026639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3648636" y="5958969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V="1">
              <a:off x="4100713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V="1">
              <a:off x="4565922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5533369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5049858" y="5942004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4567528" y="5942004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Rectangle 33"/>
            <p:cNvSpPr/>
            <p:nvPr/>
          </p:nvSpPr>
          <p:spPr>
            <a:xfrm>
              <a:off x="3578575" y="5195286"/>
              <a:ext cx="132106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memory: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182486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667314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725286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172498" y="6037762"/>
              <a:ext cx="32733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655624" y="6040000"/>
              <a:ext cx="32733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latin typeface="Calibri" pitchFamily="34" charset="0"/>
                </a:rPr>
                <a:t>8</a:t>
              </a:r>
              <a:endParaRPr lang="en-US" sz="2200" dirty="0">
                <a:latin typeface="Calibri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99461" y="1383126"/>
            <a:ext cx="4066461" cy="4870080"/>
            <a:chOff x="499461" y="1383126"/>
            <a:chExt cx="4066461" cy="4870080"/>
          </a:xfrm>
        </p:grpSpPr>
        <p:grpSp>
          <p:nvGrpSpPr>
            <p:cNvPr id="45" name="Group 44"/>
            <p:cNvGrpSpPr/>
            <p:nvPr/>
          </p:nvGrpSpPr>
          <p:grpSpPr>
            <a:xfrm>
              <a:off x="499461" y="1383126"/>
              <a:ext cx="4066461" cy="4870080"/>
              <a:chOff x="499461" y="1383126"/>
              <a:chExt cx="4066461" cy="4870080"/>
            </a:xfrm>
          </p:grpSpPr>
          <p:cxnSp>
            <p:nvCxnSpPr>
              <p:cNvPr id="8" name="Straight Connector 7"/>
              <p:cNvCxnSpPr/>
              <p:nvPr/>
            </p:nvCxnSpPr>
            <p:spPr bwMode="auto">
              <a:xfrm>
                <a:off x="499462" y="1383126"/>
                <a:ext cx="0" cy="4356847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Straight Connector 9"/>
              <p:cNvCxnSpPr/>
              <p:nvPr/>
            </p:nvCxnSpPr>
            <p:spPr bwMode="auto">
              <a:xfrm>
                <a:off x="2718867" y="1383126"/>
                <a:ext cx="0" cy="4356847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" name="Straight Connector 10"/>
              <p:cNvCxnSpPr/>
              <p:nvPr/>
            </p:nvCxnSpPr>
            <p:spPr bwMode="auto">
              <a:xfrm>
                <a:off x="499462" y="5739973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>
                <a:off x="499462" y="5308386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>
                <a:off x="499462" y="4830695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>
                <a:off x="499462" y="4353004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7" name="Right Arrow 16"/>
              <p:cNvSpPr/>
              <p:nvPr/>
            </p:nvSpPr>
            <p:spPr bwMode="auto">
              <a:xfrm flipH="1">
                <a:off x="2804672" y="3459558"/>
                <a:ext cx="1111343" cy="305339"/>
              </a:xfrm>
              <a:prstGeom prst="rightArrow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931179" y="3050622"/>
                <a:ext cx="16347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top of stack</a:t>
                </a:r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152940" y="5791541"/>
                <a:ext cx="81701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stack</a:t>
                </a:r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41" name="Straight Connector 40"/>
              <p:cNvCxnSpPr/>
              <p:nvPr/>
            </p:nvCxnSpPr>
            <p:spPr bwMode="auto">
              <a:xfrm>
                <a:off x="499461" y="3875313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Straight Connector 41"/>
              <p:cNvCxnSpPr/>
              <p:nvPr/>
            </p:nvCxnSpPr>
            <p:spPr bwMode="auto">
              <a:xfrm>
                <a:off x="499462" y="3374570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7" name="Rectangle 46"/>
            <p:cNvSpPr/>
            <p:nvPr/>
          </p:nvSpPr>
          <p:spPr>
            <a:xfrm>
              <a:off x="1397782" y="4391774"/>
              <a:ext cx="32733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latin typeface="Calibri" pitchFamily="34" charset="0"/>
                </a:rPr>
                <a:t>8</a:t>
              </a:r>
              <a:endParaRPr lang="en-US" sz="2200" dirty="0">
                <a:latin typeface="Calibri" pitchFamily="34" charset="0"/>
              </a:endParaRPr>
            </a:p>
          </p:txBody>
        </p:sp>
      </p:grpSp>
      <p:sp>
        <p:nvSpPr>
          <p:cNvPr id="48" name="Rectangle 47"/>
          <p:cNvSpPr/>
          <p:nvPr/>
        </p:nvSpPr>
        <p:spPr>
          <a:xfrm>
            <a:off x="1397782" y="3901440"/>
            <a:ext cx="32733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Calibri" pitchFamily="34" charset="0"/>
              </a:rPr>
              <a:t>2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402129" y="3409374"/>
            <a:ext cx="32733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itchFamily="34" charset="0"/>
              </a:rPr>
              <a:t>3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6141852" y="2295670"/>
            <a:ext cx="213739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get_local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2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i64.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const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get_local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1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i64.mul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i64.add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i64.const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1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i64.add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set_local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42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573" y="155370"/>
            <a:ext cx="8729061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Operands are consumed from stack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put back onto stack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5378823" y="1286482"/>
            <a:ext cx="3519288" cy="2593950"/>
            <a:chOff x="5378823" y="1286482"/>
            <a:chExt cx="3519288" cy="2593950"/>
          </a:xfrm>
        </p:grpSpPr>
        <p:sp>
          <p:nvSpPr>
            <p:cNvPr id="5" name="Right Arrow 4"/>
            <p:cNvSpPr/>
            <p:nvPr/>
          </p:nvSpPr>
          <p:spPr bwMode="auto">
            <a:xfrm>
              <a:off x="5378823" y="3575093"/>
              <a:ext cx="825831" cy="305339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017451" y="1286482"/>
              <a:ext cx="28806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instruction sequence: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578575" y="5195286"/>
            <a:ext cx="5096699" cy="1356633"/>
            <a:chOff x="3578575" y="5195286"/>
            <a:chExt cx="5096699" cy="1356633"/>
          </a:xfrm>
        </p:grpSpPr>
        <p:cxnSp>
          <p:nvCxnSpPr>
            <p:cNvPr id="20" name="Straight Connector 19"/>
            <p:cNvCxnSpPr/>
            <p:nvPr/>
          </p:nvCxnSpPr>
          <p:spPr bwMode="auto">
            <a:xfrm flipH="1">
              <a:off x="3648635" y="6551919"/>
              <a:ext cx="5026639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3648634" y="5958968"/>
              <a:ext cx="5026639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3648636" y="5958969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V="1">
              <a:off x="4100713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V="1">
              <a:off x="4565922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5533369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5049858" y="5942004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4567528" y="5942004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Rectangle 33"/>
            <p:cNvSpPr/>
            <p:nvPr/>
          </p:nvSpPr>
          <p:spPr>
            <a:xfrm>
              <a:off x="3578575" y="5195286"/>
              <a:ext cx="132106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memory: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182486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667314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725286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172498" y="6037762"/>
              <a:ext cx="32733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655624" y="6040000"/>
              <a:ext cx="32733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latin typeface="Calibri" pitchFamily="34" charset="0"/>
                </a:rPr>
                <a:t>8</a:t>
              </a:r>
              <a:endParaRPr lang="en-US" sz="2200" dirty="0">
                <a:latin typeface="Calibri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99461" y="1383126"/>
            <a:ext cx="4066461" cy="4870080"/>
            <a:chOff x="499461" y="1383126"/>
            <a:chExt cx="4066461" cy="4870080"/>
          </a:xfrm>
        </p:grpSpPr>
        <p:grpSp>
          <p:nvGrpSpPr>
            <p:cNvPr id="45" name="Group 44"/>
            <p:cNvGrpSpPr/>
            <p:nvPr/>
          </p:nvGrpSpPr>
          <p:grpSpPr>
            <a:xfrm>
              <a:off x="499461" y="1383126"/>
              <a:ext cx="4066461" cy="4870080"/>
              <a:chOff x="499461" y="1383126"/>
              <a:chExt cx="4066461" cy="4870080"/>
            </a:xfrm>
          </p:grpSpPr>
          <p:cxnSp>
            <p:nvCxnSpPr>
              <p:cNvPr id="8" name="Straight Connector 7"/>
              <p:cNvCxnSpPr/>
              <p:nvPr/>
            </p:nvCxnSpPr>
            <p:spPr bwMode="auto">
              <a:xfrm>
                <a:off x="499462" y="1383126"/>
                <a:ext cx="0" cy="4356847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Straight Connector 9"/>
              <p:cNvCxnSpPr/>
              <p:nvPr/>
            </p:nvCxnSpPr>
            <p:spPr bwMode="auto">
              <a:xfrm>
                <a:off x="2718867" y="1383126"/>
                <a:ext cx="0" cy="4356847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" name="Straight Connector 10"/>
              <p:cNvCxnSpPr/>
              <p:nvPr/>
            </p:nvCxnSpPr>
            <p:spPr bwMode="auto">
              <a:xfrm>
                <a:off x="499462" y="5739973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>
                <a:off x="499462" y="5308386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>
                <a:off x="499462" y="4830695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>
                <a:off x="499462" y="4353004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7" name="Right Arrow 16"/>
              <p:cNvSpPr/>
              <p:nvPr/>
            </p:nvSpPr>
            <p:spPr bwMode="auto">
              <a:xfrm flipH="1">
                <a:off x="2804672" y="3973389"/>
                <a:ext cx="1111343" cy="305339"/>
              </a:xfrm>
              <a:prstGeom prst="rightArrow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931179" y="3564453"/>
                <a:ext cx="16347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top of stack</a:t>
                </a:r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152940" y="5791541"/>
                <a:ext cx="81701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stack</a:t>
                </a:r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41" name="Straight Connector 40"/>
              <p:cNvCxnSpPr/>
              <p:nvPr/>
            </p:nvCxnSpPr>
            <p:spPr bwMode="auto">
              <a:xfrm>
                <a:off x="499461" y="3875313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Straight Connector 41"/>
              <p:cNvCxnSpPr/>
              <p:nvPr/>
            </p:nvCxnSpPr>
            <p:spPr bwMode="auto">
              <a:xfrm>
                <a:off x="499462" y="3374570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" name="Group 2"/>
            <p:cNvGrpSpPr/>
            <p:nvPr/>
          </p:nvGrpSpPr>
          <p:grpSpPr>
            <a:xfrm>
              <a:off x="1397782" y="3922117"/>
              <a:ext cx="327334" cy="900544"/>
              <a:chOff x="1397782" y="3922117"/>
              <a:chExt cx="327334" cy="900544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1397782" y="4391774"/>
                <a:ext cx="327334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latin typeface="Calibri" pitchFamily="34" charset="0"/>
                  </a:rPr>
                  <a:t>8</a:t>
                </a:r>
                <a:endParaRPr lang="en-US" sz="2200" dirty="0">
                  <a:latin typeface="Calibri" pitchFamily="34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397782" y="3922117"/>
                <a:ext cx="327334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latin typeface="Calibri" pitchFamily="34" charset="0"/>
                  </a:rPr>
                  <a:t>6</a:t>
                </a:r>
                <a:endParaRPr lang="en-US" sz="2200" dirty="0">
                  <a:latin typeface="Calibri" pitchFamily="34" charset="0"/>
                </a:endParaRPr>
              </a:p>
            </p:txBody>
          </p:sp>
        </p:grpSp>
      </p:grpSp>
      <p:sp>
        <p:nvSpPr>
          <p:cNvPr id="49" name="Rectangle 1"/>
          <p:cNvSpPr>
            <a:spLocks noChangeArrowheads="1"/>
          </p:cNvSpPr>
          <p:nvPr/>
        </p:nvSpPr>
        <p:spPr bwMode="auto">
          <a:xfrm>
            <a:off x="6141852" y="2295670"/>
            <a:ext cx="213739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get_local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2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i64.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const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get_local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1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i64.mul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i64.add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i64.const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1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i64.add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set_local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72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573" y="155370"/>
            <a:ext cx="8729061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Operands are consumed from stack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put back onto stack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5378823" y="1286482"/>
            <a:ext cx="3519288" cy="2901310"/>
            <a:chOff x="5378823" y="1286482"/>
            <a:chExt cx="3519288" cy="2901310"/>
          </a:xfrm>
        </p:grpSpPr>
        <p:sp>
          <p:nvSpPr>
            <p:cNvPr id="5" name="Right Arrow 4"/>
            <p:cNvSpPr/>
            <p:nvPr/>
          </p:nvSpPr>
          <p:spPr bwMode="auto">
            <a:xfrm>
              <a:off x="5378823" y="3882453"/>
              <a:ext cx="825831" cy="305339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017451" y="1286482"/>
              <a:ext cx="28806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instruction sequence: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578575" y="5195286"/>
            <a:ext cx="5096699" cy="1356633"/>
            <a:chOff x="3578575" y="5195286"/>
            <a:chExt cx="5096699" cy="1356633"/>
          </a:xfrm>
        </p:grpSpPr>
        <p:cxnSp>
          <p:nvCxnSpPr>
            <p:cNvPr id="20" name="Straight Connector 19"/>
            <p:cNvCxnSpPr/>
            <p:nvPr/>
          </p:nvCxnSpPr>
          <p:spPr bwMode="auto">
            <a:xfrm flipH="1">
              <a:off x="3648635" y="6551919"/>
              <a:ext cx="5026639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3648634" y="5958968"/>
              <a:ext cx="5026639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3648636" y="5958969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V="1">
              <a:off x="4100713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V="1">
              <a:off x="4565922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5533369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5049858" y="5942004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4567528" y="5942004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Rectangle 33"/>
            <p:cNvSpPr/>
            <p:nvPr/>
          </p:nvSpPr>
          <p:spPr>
            <a:xfrm>
              <a:off x="3578575" y="5195286"/>
              <a:ext cx="132106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memory: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182486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667314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725286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172498" y="6037762"/>
              <a:ext cx="32733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655624" y="6040000"/>
              <a:ext cx="32733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latin typeface="Calibri" pitchFamily="34" charset="0"/>
                </a:rPr>
                <a:t>8</a:t>
              </a:r>
              <a:endParaRPr lang="en-US" sz="2200" dirty="0">
                <a:latin typeface="Calibri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74022" y="1385364"/>
            <a:ext cx="4066461" cy="4870080"/>
            <a:chOff x="499461" y="1383126"/>
            <a:chExt cx="4066461" cy="4870080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499462" y="1383126"/>
              <a:ext cx="0" cy="4356847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2718867" y="1383126"/>
              <a:ext cx="0" cy="4356847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499462" y="5739973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499462" y="5308386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499462" y="4830695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499462" y="4353004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Right Arrow 16"/>
            <p:cNvSpPr/>
            <p:nvPr/>
          </p:nvSpPr>
          <p:spPr bwMode="auto">
            <a:xfrm flipH="1">
              <a:off x="2804672" y="4454547"/>
              <a:ext cx="1111343" cy="305339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931179" y="4122171"/>
              <a:ext cx="163474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top of stack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152940" y="5791541"/>
              <a:ext cx="8170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stack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 bwMode="auto">
            <a:xfrm>
              <a:off x="499461" y="3875313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499462" y="3374570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" name="Rectangle 46"/>
          <p:cNvSpPr/>
          <p:nvPr/>
        </p:nvSpPr>
        <p:spPr>
          <a:xfrm>
            <a:off x="1320942" y="4391774"/>
            <a:ext cx="4700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itchFamily="34" charset="0"/>
              </a:rPr>
              <a:t>14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48" name="Rectangle 1"/>
          <p:cNvSpPr>
            <a:spLocks noChangeArrowheads="1"/>
          </p:cNvSpPr>
          <p:nvPr/>
        </p:nvSpPr>
        <p:spPr bwMode="auto">
          <a:xfrm>
            <a:off x="6141852" y="2295670"/>
            <a:ext cx="213739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get_local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2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i64.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const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get_local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1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i64.mul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i64.add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i64.const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1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i64.add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set_local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39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573" y="155370"/>
            <a:ext cx="8729061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Operands are consumed from stack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put back onto stack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5378823" y="1286482"/>
            <a:ext cx="3519288" cy="3197416"/>
            <a:chOff x="5378823" y="1286482"/>
            <a:chExt cx="3519288" cy="3197416"/>
          </a:xfrm>
        </p:grpSpPr>
        <p:sp>
          <p:nvSpPr>
            <p:cNvPr id="5" name="Right Arrow 4"/>
            <p:cNvSpPr/>
            <p:nvPr/>
          </p:nvSpPr>
          <p:spPr bwMode="auto">
            <a:xfrm>
              <a:off x="5378823" y="4178559"/>
              <a:ext cx="825831" cy="305339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017451" y="1286482"/>
              <a:ext cx="28806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instruction sequence: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578575" y="5195286"/>
            <a:ext cx="5096699" cy="1356633"/>
            <a:chOff x="3578575" y="5195286"/>
            <a:chExt cx="5096699" cy="1356633"/>
          </a:xfrm>
        </p:grpSpPr>
        <p:cxnSp>
          <p:nvCxnSpPr>
            <p:cNvPr id="20" name="Straight Connector 19"/>
            <p:cNvCxnSpPr/>
            <p:nvPr/>
          </p:nvCxnSpPr>
          <p:spPr bwMode="auto">
            <a:xfrm flipH="1">
              <a:off x="3648635" y="6551919"/>
              <a:ext cx="5026639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3648634" y="5958968"/>
              <a:ext cx="5026639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3648636" y="5958969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V="1">
              <a:off x="4100713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V="1">
              <a:off x="4565922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5533369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5049858" y="5942004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4567528" y="5942004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Rectangle 33"/>
            <p:cNvSpPr/>
            <p:nvPr/>
          </p:nvSpPr>
          <p:spPr>
            <a:xfrm>
              <a:off x="3578575" y="5195286"/>
              <a:ext cx="132106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memory: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182486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667314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725286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172498" y="6037762"/>
              <a:ext cx="32733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655624" y="6040000"/>
              <a:ext cx="32733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latin typeface="Calibri" pitchFamily="34" charset="0"/>
                </a:rPr>
                <a:t>8</a:t>
              </a:r>
              <a:endParaRPr lang="en-US" sz="2200" dirty="0">
                <a:latin typeface="Calibri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74022" y="1385364"/>
            <a:ext cx="4066461" cy="4870080"/>
            <a:chOff x="499461" y="1383126"/>
            <a:chExt cx="4066461" cy="4870080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499462" y="1383126"/>
              <a:ext cx="0" cy="4356847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2718867" y="1383126"/>
              <a:ext cx="0" cy="4356847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499462" y="5739973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499462" y="5308386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499462" y="4830695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499462" y="4353004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Right Arrow 16"/>
            <p:cNvSpPr/>
            <p:nvPr/>
          </p:nvSpPr>
          <p:spPr bwMode="auto">
            <a:xfrm flipH="1">
              <a:off x="2804672" y="3958134"/>
              <a:ext cx="1111343" cy="305339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931179" y="3625758"/>
              <a:ext cx="163474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top of stack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152940" y="5791541"/>
              <a:ext cx="8170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stack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 bwMode="auto">
            <a:xfrm>
              <a:off x="499461" y="3875313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499462" y="3374570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" name="Rectangle 46"/>
          <p:cNvSpPr/>
          <p:nvPr/>
        </p:nvSpPr>
        <p:spPr>
          <a:xfrm>
            <a:off x="1320942" y="4391774"/>
            <a:ext cx="4700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itchFamily="34" charset="0"/>
              </a:rPr>
              <a:t>14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412379" y="3890999"/>
            <a:ext cx="32733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itchFamily="34" charset="0"/>
              </a:rPr>
              <a:t>1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49" name="Rectangle 1"/>
          <p:cNvSpPr>
            <a:spLocks noChangeArrowheads="1"/>
          </p:cNvSpPr>
          <p:nvPr/>
        </p:nvSpPr>
        <p:spPr bwMode="auto">
          <a:xfrm>
            <a:off x="6141852" y="2295670"/>
            <a:ext cx="213739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get_local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2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i64.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const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get_local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1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i64.mul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i64.add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i64.const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1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i64.add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set_local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04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573" y="155370"/>
            <a:ext cx="8729061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Operands are consumed from stack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put back onto stack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5378823" y="1286482"/>
            <a:ext cx="3519288" cy="3493522"/>
            <a:chOff x="5378823" y="1286482"/>
            <a:chExt cx="3519288" cy="3493522"/>
          </a:xfrm>
        </p:grpSpPr>
        <p:sp>
          <p:nvSpPr>
            <p:cNvPr id="5" name="Right Arrow 4"/>
            <p:cNvSpPr/>
            <p:nvPr/>
          </p:nvSpPr>
          <p:spPr bwMode="auto">
            <a:xfrm>
              <a:off x="5378823" y="4474665"/>
              <a:ext cx="825831" cy="305339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017451" y="1286482"/>
              <a:ext cx="28806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instruction sequence: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578575" y="5195286"/>
            <a:ext cx="5096699" cy="1356633"/>
            <a:chOff x="3578575" y="5195286"/>
            <a:chExt cx="5096699" cy="1356633"/>
          </a:xfrm>
        </p:grpSpPr>
        <p:cxnSp>
          <p:nvCxnSpPr>
            <p:cNvPr id="20" name="Straight Connector 19"/>
            <p:cNvCxnSpPr/>
            <p:nvPr/>
          </p:nvCxnSpPr>
          <p:spPr bwMode="auto">
            <a:xfrm flipH="1">
              <a:off x="3648635" y="6551919"/>
              <a:ext cx="5026639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3648634" y="5958968"/>
              <a:ext cx="5026639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3648636" y="5958969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V="1">
              <a:off x="4100713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V="1">
              <a:off x="4565922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5533369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5049858" y="5942004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4567528" y="5942004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Rectangle 33"/>
            <p:cNvSpPr/>
            <p:nvPr/>
          </p:nvSpPr>
          <p:spPr>
            <a:xfrm>
              <a:off x="3578575" y="5195286"/>
              <a:ext cx="132106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memory: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182486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667314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725286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172498" y="6037762"/>
              <a:ext cx="32733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655624" y="6040000"/>
              <a:ext cx="32733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latin typeface="Calibri" pitchFamily="34" charset="0"/>
                </a:rPr>
                <a:t>8</a:t>
              </a:r>
              <a:endParaRPr lang="en-US" sz="2200" dirty="0">
                <a:latin typeface="Calibri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74022" y="1385364"/>
            <a:ext cx="4066461" cy="4870080"/>
            <a:chOff x="499461" y="1383126"/>
            <a:chExt cx="4066461" cy="4870080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499462" y="1383126"/>
              <a:ext cx="0" cy="4356847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2718867" y="1383126"/>
              <a:ext cx="0" cy="4356847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499462" y="5739973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499462" y="5308386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499462" y="4830695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499462" y="4353004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Right Arrow 16"/>
            <p:cNvSpPr/>
            <p:nvPr/>
          </p:nvSpPr>
          <p:spPr bwMode="auto">
            <a:xfrm flipH="1">
              <a:off x="2804672" y="4445838"/>
              <a:ext cx="1111343" cy="305339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931179" y="4113462"/>
              <a:ext cx="163474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top of stack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152940" y="5791541"/>
              <a:ext cx="8170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stack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 bwMode="auto">
            <a:xfrm>
              <a:off x="499461" y="3875313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499462" y="3374570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" name="Rectangle 46"/>
          <p:cNvSpPr/>
          <p:nvPr/>
        </p:nvSpPr>
        <p:spPr>
          <a:xfrm>
            <a:off x="1320942" y="4391774"/>
            <a:ext cx="4700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itchFamily="34" charset="0"/>
              </a:rPr>
              <a:t>15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48" name="Rectangle 1"/>
          <p:cNvSpPr>
            <a:spLocks noChangeArrowheads="1"/>
          </p:cNvSpPr>
          <p:nvPr/>
        </p:nvSpPr>
        <p:spPr bwMode="auto">
          <a:xfrm>
            <a:off x="6141852" y="2295670"/>
            <a:ext cx="213739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get_local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2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i64.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const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get_local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1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i64.mul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i64.add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i64.const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1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i64.add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set_local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02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573" y="155370"/>
            <a:ext cx="8729061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Operands are consumed from stack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put back onto stack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5378823" y="1286482"/>
            <a:ext cx="3519288" cy="3798337"/>
            <a:chOff x="5378823" y="1286482"/>
            <a:chExt cx="3519288" cy="3798337"/>
          </a:xfrm>
        </p:grpSpPr>
        <p:sp>
          <p:nvSpPr>
            <p:cNvPr id="5" name="Right Arrow 4"/>
            <p:cNvSpPr/>
            <p:nvPr/>
          </p:nvSpPr>
          <p:spPr bwMode="auto">
            <a:xfrm>
              <a:off x="5378823" y="4779480"/>
              <a:ext cx="825831" cy="305339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017451" y="1286482"/>
              <a:ext cx="28806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instruction sequence: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578575" y="5195286"/>
            <a:ext cx="5096699" cy="1356633"/>
            <a:chOff x="3578575" y="5195286"/>
            <a:chExt cx="5096699" cy="1356633"/>
          </a:xfrm>
        </p:grpSpPr>
        <p:cxnSp>
          <p:nvCxnSpPr>
            <p:cNvPr id="20" name="Straight Connector 19"/>
            <p:cNvCxnSpPr/>
            <p:nvPr/>
          </p:nvCxnSpPr>
          <p:spPr bwMode="auto">
            <a:xfrm flipH="1">
              <a:off x="3648635" y="6551919"/>
              <a:ext cx="5026639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3648634" y="5958968"/>
              <a:ext cx="5026639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3648636" y="5958969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V="1">
              <a:off x="4100713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V="1">
              <a:off x="4565922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5533369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5049858" y="5942004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4567528" y="5942004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Rectangle 33"/>
            <p:cNvSpPr/>
            <p:nvPr/>
          </p:nvSpPr>
          <p:spPr>
            <a:xfrm>
              <a:off x="3578575" y="5195286"/>
              <a:ext cx="132106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memory: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182486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667314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725286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172498" y="6037762"/>
              <a:ext cx="32733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594661" y="6040000"/>
              <a:ext cx="470000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latin typeface="Calibri" pitchFamily="34" charset="0"/>
                </a:rPr>
                <a:t>15</a:t>
              </a:r>
              <a:endParaRPr lang="en-US" sz="2200" dirty="0">
                <a:latin typeface="Calibri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74022" y="1385364"/>
            <a:ext cx="4066461" cy="4870080"/>
            <a:chOff x="499461" y="1383126"/>
            <a:chExt cx="4066461" cy="4870080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499462" y="1383126"/>
              <a:ext cx="0" cy="4356847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2718867" y="1383126"/>
              <a:ext cx="0" cy="4356847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499462" y="5739973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499462" y="5308386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499462" y="4830695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499462" y="4353004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Right Arrow 16"/>
            <p:cNvSpPr/>
            <p:nvPr/>
          </p:nvSpPr>
          <p:spPr bwMode="auto">
            <a:xfrm flipH="1">
              <a:off x="2804672" y="4924833"/>
              <a:ext cx="1111343" cy="305339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931179" y="4592457"/>
              <a:ext cx="163474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top of stack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152940" y="5791541"/>
              <a:ext cx="8170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stack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 bwMode="auto">
            <a:xfrm>
              <a:off x="499461" y="3875313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499462" y="3374570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" name="Rectangle 1"/>
          <p:cNvSpPr>
            <a:spLocks noChangeArrowheads="1"/>
          </p:cNvSpPr>
          <p:nvPr/>
        </p:nvSpPr>
        <p:spPr bwMode="auto">
          <a:xfrm>
            <a:off x="6141852" y="2295670"/>
            <a:ext cx="213739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get_local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2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i64.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const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get_local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1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i64.mul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i64.add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i64.const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1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i64.add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set_local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98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4394"/>
          </a:xfrm>
        </p:spPr>
        <p:txBody>
          <a:bodyPr/>
          <a:lstStyle/>
          <a:p>
            <a:r>
              <a:rPr lang="en-US" dirty="0" smtClean="0"/>
              <a:t>Stack Machine Simulator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68943" y="937452"/>
            <a:ext cx="540955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>
                <a:latin typeface="Calibri" pitchFamily="34" charset="0"/>
              </a:rPr>
              <a:t>var</a:t>
            </a:r>
            <a:r>
              <a:rPr lang="en-US" sz="2200" b="1" dirty="0">
                <a:latin typeface="Calibri" pitchFamily="34" charset="0"/>
              </a:rPr>
              <a:t> </a:t>
            </a:r>
            <a:r>
              <a:rPr lang="en-US" sz="2200" dirty="0">
                <a:latin typeface="Calibri" pitchFamily="34" charset="0"/>
              </a:rPr>
              <a:t>code </a:t>
            </a:r>
            <a:r>
              <a:rPr lang="en-US" sz="2200" dirty="0" smtClean="0">
                <a:latin typeface="Calibri" pitchFamily="34" charset="0"/>
              </a:rPr>
              <a:t>: </a:t>
            </a:r>
            <a:r>
              <a:rPr lang="en-US" sz="2200" dirty="0">
                <a:latin typeface="Calibri" pitchFamily="34" charset="0"/>
              </a:rPr>
              <a:t>Array[Instruction</a:t>
            </a:r>
            <a:r>
              <a:rPr lang="en-US" sz="2200" dirty="0" smtClean="0">
                <a:latin typeface="Calibri" pitchFamily="34" charset="0"/>
              </a:rPr>
              <a:t>]</a:t>
            </a:r>
            <a:endParaRPr lang="en-US" sz="2200" dirty="0">
              <a:latin typeface="Calibri" pitchFamily="34" charset="0"/>
            </a:endParaRPr>
          </a:p>
          <a:p>
            <a:r>
              <a:rPr lang="en-US" sz="2200" b="1" dirty="0" err="1" smtClean="0">
                <a:latin typeface="Calibri" pitchFamily="34" charset="0"/>
              </a:rPr>
              <a:t>var</a:t>
            </a:r>
            <a:r>
              <a:rPr lang="en-US" sz="2200" b="1" dirty="0" smtClean="0">
                <a:latin typeface="Calibri" pitchFamily="34" charset="0"/>
              </a:rPr>
              <a:t> </a:t>
            </a:r>
            <a:r>
              <a:rPr lang="en-US" sz="2200" dirty="0" smtClean="0">
                <a:latin typeface="Calibri" pitchFamily="34" charset="0"/>
              </a:rPr>
              <a:t>pc : </a:t>
            </a:r>
            <a:r>
              <a:rPr lang="en-US" sz="2200" dirty="0" err="1" smtClean="0">
                <a:latin typeface="Calibri" pitchFamily="34" charset="0"/>
              </a:rPr>
              <a:t>Int</a:t>
            </a:r>
            <a:r>
              <a:rPr lang="en-US" sz="2200" dirty="0">
                <a:latin typeface="Calibri" pitchFamily="34" charset="0"/>
              </a:rPr>
              <a:t> </a:t>
            </a:r>
            <a:r>
              <a:rPr lang="en-US" sz="2200" dirty="0" smtClean="0">
                <a:latin typeface="Calibri" pitchFamily="34" charset="0"/>
              </a:rPr>
              <a:t>  </a:t>
            </a:r>
            <a:r>
              <a:rPr lang="en-US" sz="2200" dirty="0" smtClean="0">
                <a:solidFill>
                  <a:srgbClr val="008000"/>
                </a:solidFill>
                <a:latin typeface="Calibri" pitchFamily="34" charset="0"/>
              </a:rPr>
              <a:t>// program counter</a:t>
            </a:r>
            <a:endParaRPr lang="en-US" sz="2200" dirty="0">
              <a:solidFill>
                <a:srgbClr val="008000"/>
              </a:solidFill>
              <a:latin typeface="Calibri" pitchFamily="34" charset="0"/>
            </a:endParaRPr>
          </a:p>
          <a:p>
            <a:r>
              <a:rPr lang="en-US" sz="2200" b="1" dirty="0" err="1" smtClean="0">
                <a:latin typeface="Calibri" pitchFamily="34" charset="0"/>
              </a:rPr>
              <a:t>var</a:t>
            </a:r>
            <a:r>
              <a:rPr lang="en-US" sz="2200" b="1" dirty="0" smtClean="0">
                <a:latin typeface="Calibri" pitchFamily="34" charset="0"/>
              </a:rPr>
              <a:t> </a:t>
            </a:r>
            <a:r>
              <a:rPr lang="en-US" sz="2200" dirty="0" smtClean="0">
                <a:latin typeface="Calibri" pitchFamily="34" charset="0"/>
              </a:rPr>
              <a:t>local : </a:t>
            </a:r>
            <a:r>
              <a:rPr lang="en-US" sz="2200" dirty="0">
                <a:latin typeface="Calibri" pitchFamily="34" charset="0"/>
              </a:rPr>
              <a:t>Array[</a:t>
            </a:r>
            <a:r>
              <a:rPr lang="en-US" sz="2200" dirty="0" err="1">
                <a:latin typeface="Calibri" pitchFamily="34" charset="0"/>
              </a:rPr>
              <a:t>Int</a:t>
            </a:r>
            <a:r>
              <a:rPr lang="en-US" sz="2200" dirty="0" smtClean="0">
                <a:latin typeface="Calibri" pitchFamily="34" charset="0"/>
              </a:rPr>
              <a:t>]  </a:t>
            </a:r>
            <a:r>
              <a:rPr lang="en-US" sz="2200" dirty="0">
                <a:solidFill>
                  <a:srgbClr val="008000"/>
                </a:solidFill>
                <a:latin typeface="Calibri" pitchFamily="34" charset="0"/>
              </a:rPr>
              <a:t>// </a:t>
            </a:r>
            <a:r>
              <a:rPr lang="en-US" sz="2200" dirty="0" smtClean="0">
                <a:solidFill>
                  <a:srgbClr val="008000"/>
                </a:solidFill>
                <a:latin typeface="Calibri" pitchFamily="34" charset="0"/>
              </a:rPr>
              <a:t>for local </a:t>
            </a:r>
            <a:r>
              <a:rPr lang="en-US" sz="2200" dirty="0">
                <a:solidFill>
                  <a:srgbClr val="008000"/>
                </a:solidFill>
                <a:latin typeface="Calibri" pitchFamily="34" charset="0"/>
              </a:rPr>
              <a:t>variables</a:t>
            </a:r>
          </a:p>
          <a:p>
            <a:r>
              <a:rPr lang="en-US" sz="2200" b="1" dirty="0" err="1" smtClean="0">
                <a:latin typeface="Calibri" pitchFamily="34" charset="0"/>
              </a:rPr>
              <a:t>var</a:t>
            </a:r>
            <a:r>
              <a:rPr lang="en-US" sz="2200" b="1" dirty="0" smtClean="0">
                <a:latin typeface="Calibri" pitchFamily="34" charset="0"/>
              </a:rPr>
              <a:t> </a:t>
            </a:r>
            <a:r>
              <a:rPr lang="en-US" sz="2200" dirty="0">
                <a:latin typeface="Calibri" pitchFamily="34" charset="0"/>
              </a:rPr>
              <a:t>operand : Array[</a:t>
            </a:r>
            <a:r>
              <a:rPr lang="en-US" sz="2200" dirty="0" err="1">
                <a:latin typeface="Calibri" pitchFamily="34" charset="0"/>
              </a:rPr>
              <a:t>Int</a:t>
            </a:r>
            <a:r>
              <a:rPr lang="en-US" sz="2200" dirty="0" smtClean="0">
                <a:latin typeface="Calibri" pitchFamily="34" charset="0"/>
              </a:rPr>
              <a:t>]  </a:t>
            </a:r>
            <a:r>
              <a:rPr lang="en-US" sz="2200" dirty="0">
                <a:solidFill>
                  <a:srgbClr val="008000"/>
                </a:solidFill>
                <a:latin typeface="Calibri" pitchFamily="34" charset="0"/>
              </a:rPr>
              <a:t>// operand stack</a:t>
            </a:r>
          </a:p>
          <a:p>
            <a:r>
              <a:rPr lang="en-US" sz="2200" b="1" dirty="0" err="1" smtClean="0">
                <a:latin typeface="Calibri" pitchFamily="34" charset="0"/>
              </a:rPr>
              <a:t>var</a:t>
            </a:r>
            <a:r>
              <a:rPr lang="en-US" sz="2200" b="1" dirty="0" smtClean="0">
                <a:latin typeface="Calibri" pitchFamily="34" charset="0"/>
              </a:rPr>
              <a:t> </a:t>
            </a:r>
            <a:r>
              <a:rPr lang="en-US" sz="2200" dirty="0" smtClean="0">
                <a:latin typeface="Calibri" pitchFamily="34" charset="0"/>
              </a:rPr>
              <a:t>top : </a:t>
            </a:r>
            <a:r>
              <a:rPr lang="en-US" sz="2200" dirty="0" err="1" smtClean="0">
                <a:latin typeface="Calibri" pitchFamily="34" charset="0"/>
              </a:rPr>
              <a:t>Int</a:t>
            </a:r>
            <a:r>
              <a:rPr lang="en-US" sz="2200" dirty="0" smtClean="0">
                <a:latin typeface="Calibri" pitchFamily="34" charset="0"/>
              </a:rPr>
              <a:t> 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8943" y="3184221"/>
            <a:ext cx="22988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while </a:t>
            </a:r>
            <a:r>
              <a:rPr lang="en-US" dirty="0" smtClean="0">
                <a:latin typeface="Calibri" pitchFamily="34" charset="0"/>
              </a:rPr>
              <a:t>(true) step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2158" y="3845048"/>
            <a:ext cx="6992471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 smtClean="0">
                <a:latin typeface="Calibri" pitchFamily="34" charset="0"/>
              </a:rPr>
              <a:t>def</a:t>
            </a:r>
            <a:r>
              <a:rPr lang="en-US" sz="2200" b="1" dirty="0" smtClean="0">
                <a:latin typeface="Calibri" pitchFamily="34" charset="0"/>
              </a:rPr>
              <a:t> </a:t>
            </a:r>
            <a:r>
              <a:rPr lang="en-US" sz="2200" dirty="0" smtClean="0">
                <a:latin typeface="Calibri" pitchFamily="34" charset="0"/>
              </a:rPr>
              <a:t>step = code(pc) </a:t>
            </a:r>
            <a:r>
              <a:rPr lang="en-US" sz="2200" b="1" dirty="0" smtClean="0">
                <a:latin typeface="Calibri" pitchFamily="34" charset="0"/>
              </a:rPr>
              <a:t>match</a:t>
            </a:r>
            <a:r>
              <a:rPr lang="en-US" sz="2200" dirty="0" smtClean="0">
                <a:latin typeface="Calibri" pitchFamily="34" charset="0"/>
              </a:rPr>
              <a:t> {</a:t>
            </a:r>
            <a:r>
              <a:rPr lang="en-US" sz="2200" dirty="0">
                <a:latin typeface="Calibri" pitchFamily="34" charset="0"/>
              </a:rPr>
              <a:t/>
            </a:r>
            <a:br>
              <a:rPr lang="en-US" sz="2200" dirty="0">
                <a:latin typeface="Calibri" pitchFamily="34" charset="0"/>
              </a:rPr>
            </a:br>
            <a:r>
              <a:rPr lang="en-US" sz="2200" dirty="0" smtClean="0">
                <a:latin typeface="Calibri" pitchFamily="34" charset="0"/>
              </a:rPr>
              <a:t>  </a:t>
            </a:r>
            <a:r>
              <a:rPr lang="en-US" sz="2200" b="1" dirty="0" smtClean="0">
                <a:latin typeface="Calibri" pitchFamily="34" charset="0"/>
              </a:rPr>
              <a:t>case </a:t>
            </a:r>
            <a:r>
              <a:rPr lang="en-US" sz="2200" dirty="0" err="1">
                <a:latin typeface="Calibri" pitchFamily="34" charset="0"/>
              </a:rPr>
              <a:t>Iadd</a:t>
            </a:r>
            <a:r>
              <a:rPr lang="en-US" sz="2200" dirty="0">
                <a:latin typeface="Calibri" pitchFamily="34" charset="0"/>
              </a:rPr>
              <a:t>() =&gt;</a:t>
            </a:r>
          </a:p>
          <a:p>
            <a:r>
              <a:rPr lang="en-US" sz="2200" dirty="0" smtClean="0">
                <a:latin typeface="Calibri" pitchFamily="34" charset="0"/>
              </a:rPr>
              <a:t>    operand(top </a:t>
            </a:r>
            <a:r>
              <a:rPr lang="en-US" sz="2200" dirty="0">
                <a:latin typeface="Calibri" pitchFamily="34" charset="0"/>
              </a:rPr>
              <a:t>- 1) = operand(top - 1) + </a:t>
            </a:r>
            <a:r>
              <a:rPr lang="en-US" sz="2200" dirty="0" smtClean="0">
                <a:latin typeface="Calibri" pitchFamily="34" charset="0"/>
              </a:rPr>
              <a:t>  operand(top</a:t>
            </a:r>
            <a:r>
              <a:rPr lang="en-US" sz="2200" dirty="0">
                <a:latin typeface="Calibri" pitchFamily="34" charset="0"/>
              </a:rPr>
              <a:t>)</a:t>
            </a:r>
          </a:p>
          <a:p>
            <a:r>
              <a:rPr lang="en-US" sz="2200" dirty="0" smtClean="0">
                <a:latin typeface="Calibri" pitchFamily="34" charset="0"/>
              </a:rPr>
              <a:t>    top </a:t>
            </a:r>
            <a:r>
              <a:rPr lang="en-US" sz="2200" dirty="0">
                <a:latin typeface="Calibri" pitchFamily="34" charset="0"/>
              </a:rPr>
              <a:t>= top - </a:t>
            </a:r>
            <a:r>
              <a:rPr lang="en-US" sz="2200" dirty="0" smtClean="0">
                <a:latin typeface="Calibri" pitchFamily="34" charset="0"/>
              </a:rPr>
              <a:t>1  </a:t>
            </a:r>
            <a:r>
              <a:rPr lang="en-US" sz="2200" dirty="0" smtClean="0">
                <a:solidFill>
                  <a:srgbClr val="008000"/>
                </a:solidFill>
                <a:latin typeface="Calibri" pitchFamily="34" charset="0"/>
              </a:rPr>
              <a:t>// two consumed, one produced</a:t>
            </a:r>
            <a:endParaRPr lang="en-US" sz="2200" dirty="0">
              <a:latin typeface="Calibri" pitchFamily="34" charset="0"/>
            </a:endParaRPr>
          </a:p>
          <a:p>
            <a:r>
              <a:rPr lang="en-US" sz="2200" b="1" dirty="0" smtClean="0">
                <a:latin typeface="Calibri" pitchFamily="34" charset="0"/>
              </a:rPr>
              <a:t>  case </a:t>
            </a:r>
            <a:r>
              <a:rPr lang="en-US" sz="2200" dirty="0" err="1">
                <a:latin typeface="Calibri" pitchFamily="34" charset="0"/>
              </a:rPr>
              <a:t>Imul</a:t>
            </a:r>
            <a:r>
              <a:rPr lang="en-US" sz="2200" dirty="0">
                <a:latin typeface="Calibri" pitchFamily="34" charset="0"/>
              </a:rPr>
              <a:t>() =&gt; </a:t>
            </a:r>
          </a:p>
          <a:p>
            <a:r>
              <a:rPr lang="en-US" sz="2200" dirty="0" smtClean="0">
                <a:latin typeface="Calibri" pitchFamily="34" charset="0"/>
              </a:rPr>
              <a:t>    operand(top </a:t>
            </a:r>
            <a:r>
              <a:rPr lang="en-US" sz="2200" dirty="0">
                <a:latin typeface="Calibri" pitchFamily="34" charset="0"/>
              </a:rPr>
              <a:t>- 1) = operand(top - 1) * operand(top)</a:t>
            </a:r>
          </a:p>
          <a:p>
            <a:r>
              <a:rPr lang="en-US" sz="2200" dirty="0" smtClean="0">
                <a:latin typeface="Calibri" pitchFamily="34" charset="0"/>
              </a:rPr>
              <a:t>    top </a:t>
            </a:r>
            <a:r>
              <a:rPr lang="en-US" sz="2200" dirty="0">
                <a:latin typeface="Calibri" pitchFamily="34" charset="0"/>
              </a:rPr>
              <a:t>= top - </a:t>
            </a:r>
            <a:r>
              <a:rPr lang="en-US" sz="2200" dirty="0" smtClean="0">
                <a:latin typeface="Calibri" pitchFamily="34" charset="0"/>
              </a:rPr>
              <a:t>1</a:t>
            </a:r>
            <a:r>
              <a:rPr lang="en-US" sz="2200" dirty="0">
                <a:solidFill>
                  <a:srgbClr val="008000"/>
                </a:solidFill>
                <a:latin typeface="Calibri" pitchFamily="34" charset="0"/>
              </a:rPr>
              <a:t> </a:t>
            </a:r>
            <a:r>
              <a:rPr lang="en-US" sz="2200" dirty="0" smtClean="0">
                <a:solidFill>
                  <a:srgbClr val="008000"/>
                </a:solidFill>
                <a:latin typeface="Calibri" pitchFamily="34" charset="0"/>
              </a:rPr>
              <a:t> // </a:t>
            </a:r>
            <a:r>
              <a:rPr lang="en-US" sz="2200" dirty="0">
                <a:solidFill>
                  <a:srgbClr val="008000"/>
                </a:solidFill>
                <a:latin typeface="Calibri" pitchFamily="34" charset="0"/>
              </a:rPr>
              <a:t>two consumed, one </a:t>
            </a:r>
            <a:r>
              <a:rPr lang="en-US" sz="2200" dirty="0" smtClean="0">
                <a:solidFill>
                  <a:srgbClr val="008000"/>
                </a:solidFill>
                <a:latin typeface="Calibri" pitchFamily="34" charset="0"/>
              </a:rPr>
              <a:t>produced</a:t>
            </a:r>
            <a:endParaRPr lang="en-US" sz="2200" dirty="0">
              <a:latin typeface="Calibri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693129" y="945920"/>
            <a:ext cx="3330917" cy="3275069"/>
            <a:chOff x="-612050" y="2978137"/>
            <a:chExt cx="3330917" cy="3275069"/>
          </a:xfrm>
        </p:grpSpPr>
        <p:grpSp>
          <p:nvGrpSpPr>
            <p:cNvPr id="12" name="Group 11"/>
            <p:cNvGrpSpPr/>
            <p:nvPr/>
          </p:nvGrpSpPr>
          <p:grpSpPr>
            <a:xfrm>
              <a:off x="-612050" y="2978137"/>
              <a:ext cx="3330917" cy="3275069"/>
              <a:chOff x="-612050" y="2978137"/>
              <a:chExt cx="3330917" cy="3275069"/>
            </a:xfrm>
          </p:grpSpPr>
          <p:cxnSp>
            <p:nvCxnSpPr>
              <p:cNvPr id="16" name="Straight Connector 15"/>
              <p:cNvCxnSpPr/>
              <p:nvPr/>
            </p:nvCxnSpPr>
            <p:spPr bwMode="auto">
              <a:xfrm>
                <a:off x="499462" y="2978137"/>
                <a:ext cx="0" cy="2761836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>
                <a:off x="2718867" y="2978137"/>
                <a:ext cx="0" cy="2761836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>
                <a:off x="499462" y="5739973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Straight Connector 18"/>
              <p:cNvCxnSpPr/>
              <p:nvPr/>
            </p:nvCxnSpPr>
            <p:spPr bwMode="auto">
              <a:xfrm>
                <a:off x="499462" y="5308386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" name="Straight Connector 19"/>
              <p:cNvCxnSpPr/>
              <p:nvPr/>
            </p:nvCxnSpPr>
            <p:spPr bwMode="auto">
              <a:xfrm>
                <a:off x="499462" y="4830695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>
                <a:off x="499462" y="4353004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2" name="Right Arrow 21"/>
              <p:cNvSpPr/>
              <p:nvPr/>
            </p:nvSpPr>
            <p:spPr bwMode="auto">
              <a:xfrm>
                <a:off x="-612050" y="3973389"/>
                <a:ext cx="1001851" cy="305339"/>
              </a:xfrm>
              <a:prstGeom prst="rightArrow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-415151" y="3570039"/>
                <a:ext cx="60805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top</a:t>
                </a:r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152940" y="5791541"/>
                <a:ext cx="81701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stack</a:t>
                </a:r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25" name="Straight Connector 24"/>
              <p:cNvCxnSpPr/>
              <p:nvPr/>
            </p:nvCxnSpPr>
            <p:spPr bwMode="auto">
              <a:xfrm>
                <a:off x="499461" y="3875313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>
                <a:off x="499462" y="3374570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3" name="Group 12"/>
            <p:cNvGrpSpPr/>
            <p:nvPr/>
          </p:nvGrpSpPr>
          <p:grpSpPr>
            <a:xfrm>
              <a:off x="1397782" y="3922117"/>
              <a:ext cx="327334" cy="900544"/>
              <a:chOff x="1397782" y="3922117"/>
              <a:chExt cx="327334" cy="900544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397782" y="4391774"/>
                <a:ext cx="327334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latin typeface="Calibri" pitchFamily="34" charset="0"/>
                  </a:rPr>
                  <a:t>8</a:t>
                </a:r>
                <a:endParaRPr lang="en-US" sz="2200" dirty="0">
                  <a:latin typeface="Calibri" pitchFamily="34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397782" y="3922117"/>
                <a:ext cx="327334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latin typeface="Calibri" pitchFamily="34" charset="0"/>
                  </a:rPr>
                  <a:t>6</a:t>
                </a:r>
                <a:endParaRPr lang="en-US" sz="2200" dirty="0">
                  <a:latin typeface="Calibri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2655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Machine Simulator: Moving Data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73784" y="1233539"/>
            <a:ext cx="8229600" cy="465517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2200" b="1" kern="1200" dirty="0">
                <a:solidFill>
                  <a:srgbClr val="000000"/>
                </a:solidFill>
                <a:cs typeface="Arial" pitchFamily="34" charset="0"/>
              </a:rPr>
              <a:t>case </a:t>
            </a:r>
            <a:r>
              <a:rPr lang="en-US" sz="2400" dirty="0" err="1" smtClean="0"/>
              <a:t>iconst</a:t>
            </a:r>
            <a:r>
              <a:rPr lang="en-US" sz="2400" dirty="0" smtClean="0"/>
              <a:t>(c</a:t>
            </a:r>
            <a:r>
              <a:rPr lang="en-US" sz="2400" dirty="0"/>
              <a:t>) =&gt;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operand(top </a:t>
            </a:r>
            <a:r>
              <a:rPr lang="en-US" sz="2400" dirty="0"/>
              <a:t>+ 1) = c </a:t>
            </a:r>
            <a:r>
              <a:rPr lang="en-US" sz="2400" dirty="0" smtClean="0"/>
              <a:t>  </a:t>
            </a:r>
            <a:r>
              <a:rPr lang="en-US" sz="2400" dirty="0">
                <a:solidFill>
                  <a:srgbClr val="008000"/>
                </a:solidFill>
              </a:rPr>
              <a:t>// </a:t>
            </a:r>
            <a:r>
              <a:rPr lang="en-US" sz="2400" dirty="0" smtClean="0">
                <a:solidFill>
                  <a:srgbClr val="008000"/>
                </a:solidFill>
              </a:rPr>
              <a:t>put given constant 'c' onto stack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top </a:t>
            </a:r>
            <a:r>
              <a:rPr lang="en-US" sz="2400" dirty="0"/>
              <a:t>= top + </a:t>
            </a:r>
            <a:r>
              <a:rPr lang="en-US" sz="2400" dirty="0" smtClean="0"/>
              <a:t>1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2400" b="1" kern="1200" dirty="0">
                <a:solidFill>
                  <a:srgbClr val="000000"/>
                </a:solidFill>
                <a:cs typeface="Arial" pitchFamily="34" charset="0"/>
              </a:rPr>
              <a:t>case </a:t>
            </a:r>
            <a:r>
              <a:rPr lang="en-US" sz="2400" dirty="0" err="1" smtClean="0"/>
              <a:t>Igetlocal</a:t>
            </a:r>
            <a:r>
              <a:rPr lang="en-US" sz="2400" dirty="0" smtClean="0"/>
              <a:t>(n</a:t>
            </a:r>
            <a:r>
              <a:rPr lang="en-US" sz="2400" dirty="0"/>
              <a:t>) =&gt;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operand(top </a:t>
            </a:r>
            <a:r>
              <a:rPr lang="en-US" sz="2400" dirty="0"/>
              <a:t>+ 1) = local(n)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// from memory onto stack</a:t>
            </a:r>
            <a:endParaRPr lang="en-US" sz="2400" dirty="0" smtClean="0"/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top </a:t>
            </a:r>
            <a:r>
              <a:rPr lang="en-US" sz="2400" dirty="0"/>
              <a:t>= top + 1 </a:t>
            </a:r>
            <a:endParaRPr lang="en-US" sz="2400" dirty="0" smtClean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2400" b="1" kern="1200" dirty="0">
                <a:solidFill>
                  <a:srgbClr val="000000"/>
                </a:solidFill>
                <a:cs typeface="Arial" pitchFamily="34" charset="0"/>
              </a:rPr>
              <a:t>case </a:t>
            </a:r>
            <a:r>
              <a:rPr lang="en-US" sz="2400" dirty="0" err="1" smtClean="0"/>
              <a:t>Isetlocal</a:t>
            </a:r>
            <a:r>
              <a:rPr lang="en-US" sz="2400" dirty="0" smtClean="0"/>
              <a:t>(n</a:t>
            </a:r>
            <a:r>
              <a:rPr lang="en-US" sz="2400" dirty="0"/>
              <a:t>) =&gt;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local(n</a:t>
            </a:r>
            <a:r>
              <a:rPr lang="en-US" sz="2400" dirty="0"/>
              <a:t>) = operand(top)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// </a:t>
            </a:r>
            <a:r>
              <a:rPr lang="en-US" sz="2400" dirty="0">
                <a:solidFill>
                  <a:srgbClr val="008000"/>
                </a:solidFill>
              </a:rPr>
              <a:t>from </a:t>
            </a:r>
            <a:r>
              <a:rPr lang="en-US" sz="2400" dirty="0" smtClean="0">
                <a:solidFill>
                  <a:srgbClr val="008000"/>
                </a:solidFill>
              </a:rPr>
              <a:t>stack into memory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top </a:t>
            </a:r>
            <a:r>
              <a:rPr lang="en-US" sz="2400" dirty="0"/>
              <a:t>= top - </a:t>
            </a:r>
            <a:r>
              <a:rPr lang="en-US" sz="2400" dirty="0" smtClean="0"/>
              <a:t>1  </a:t>
            </a:r>
            <a:r>
              <a:rPr lang="en-US" sz="2400" dirty="0" smtClean="0">
                <a:solidFill>
                  <a:srgbClr val="008000"/>
                </a:solidFill>
              </a:rPr>
              <a:t>// consumed</a:t>
            </a:r>
            <a:br>
              <a:rPr lang="en-US" sz="2400" dirty="0" smtClean="0">
                <a:solidFill>
                  <a:srgbClr val="008000"/>
                </a:solidFill>
              </a:rPr>
            </a:br>
            <a:r>
              <a:rPr lang="en-US" sz="2400" dirty="0" smtClean="0"/>
              <a:t>}</a:t>
            </a:r>
            <a:br>
              <a:rPr lang="en-US" sz="2400" dirty="0" smtClean="0"/>
            </a:br>
            <a:r>
              <a:rPr lang="en-US" sz="2400" b="1" dirty="0" smtClean="0"/>
              <a:t>if </a:t>
            </a:r>
            <a:r>
              <a:rPr lang="en-US" sz="2400" dirty="0"/>
              <a:t>(</a:t>
            </a:r>
            <a:r>
              <a:rPr lang="en-US" sz="2400" dirty="0" err="1" smtClean="0"/>
              <a:t>notJump</a:t>
            </a:r>
            <a:r>
              <a:rPr lang="en-US" sz="2400" dirty="0" smtClean="0"/>
              <a:t>(code(n)))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400" dirty="0" smtClean="0"/>
              <a:t>  pc = pc + 1   </a:t>
            </a:r>
            <a:r>
              <a:rPr lang="en-US" sz="2400" dirty="0" smtClean="0">
                <a:solidFill>
                  <a:srgbClr val="008000"/>
                </a:solidFill>
              </a:rPr>
              <a:t>// by default go to next instructions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317645" y="6212861"/>
            <a:ext cx="8695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github.com/WebAssembly/spec/tree/master/interpreter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7032" y="5751196"/>
            <a:ext cx="63410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WebAssembly</a:t>
            </a:r>
            <a:r>
              <a:rPr lang="en-US" dirty="0" smtClean="0"/>
              <a:t> reference interpreter in </a:t>
            </a:r>
            <a:r>
              <a:rPr lang="en-US" dirty="0" err="1" smtClean="0"/>
              <a:t>ocaml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3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610078" y="1852551"/>
            <a:ext cx="8250299" cy="248194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Compiler       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scalac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gcc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                  </a:t>
            </a:r>
            <a:endParaRPr lang="en-US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6373" y="5402684"/>
            <a:ext cx="46020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alibri" pitchFamily="34" charset="0"/>
                <a:cs typeface="Calibri" pitchFamily="34" charset="0"/>
              </a:rPr>
              <a:t>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achine code</a:t>
            </a:r>
          </a:p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(e.g. x86, arm, JVM,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WebAssembly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</a:t>
            </a:r>
            <a:r>
              <a:rPr lang="en-US" dirty="0">
                <a:latin typeface="Calibri" pitchFamily="34" charset="0"/>
                <a:cs typeface="Calibri" pitchFamily="34" charset="0"/>
              </a:rPr>
              <a:t/>
            </a:r>
            <a:br>
              <a:rPr lang="en-US" dirty="0">
                <a:latin typeface="Calibri" pitchFamily="34" charset="0"/>
                <a:cs typeface="Calibri" pitchFamily="34" charset="0"/>
              </a:rPr>
            </a:br>
            <a:r>
              <a:rPr lang="en-US" i="1" dirty="0" smtClean="0">
                <a:latin typeface="Calibri" pitchFamily="34" charset="0"/>
                <a:cs typeface="Calibri" pitchFamily="34" charset="0"/>
              </a:rPr>
              <a:t>efficient to execute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56704" y="166916"/>
            <a:ext cx="1980763" cy="1569660"/>
          </a:xfrm>
          <a:prstGeom prst="rect">
            <a:avLst/>
          </a:prstGeom>
          <a:gradFill>
            <a:gsLst>
              <a:gs pos="0">
                <a:srgbClr val="D6B19C"/>
              </a:gs>
              <a:gs pos="10000">
                <a:srgbClr val="D49E6C"/>
              </a:gs>
              <a:gs pos="33000">
                <a:srgbClr val="A65528"/>
              </a:gs>
              <a:gs pos="85000">
                <a:srgbClr val="663012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bg1"/>
                </a:solidFill>
                <a:latin typeface="Calibri"/>
                <a:cs typeface="+mn-cs"/>
              </a:rPr>
              <a:t>i=0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Calibri"/>
                <a:cs typeface="+mn-cs"/>
              </a:rPr>
              <a:t>w</a:t>
            </a:r>
            <a:r>
              <a:rPr lang="en-US" dirty="0" smtClean="0">
                <a:solidFill>
                  <a:schemeClr val="bg1"/>
                </a:solidFill>
                <a:latin typeface="Calibri"/>
                <a:cs typeface="+mn-cs"/>
              </a:rPr>
              <a:t>hile (i &lt; 10)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Calibri"/>
                <a:cs typeface="+mn-cs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/>
                <a:cs typeface="+mn-cs"/>
              </a:rPr>
              <a:t> a[i] = 7*i+3</a:t>
            </a:r>
            <a:br>
              <a:rPr lang="en-US" dirty="0" smtClean="0">
                <a:solidFill>
                  <a:schemeClr val="bg1"/>
                </a:solidFill>
                <a:latin typeface="Calibri"/>
                <a:cs typeface="+mn-cs"/>
              </a:rPr>
            </a:br>
            <a:r>
              <a:rPr lang="en-US" dirty="0" smtClean="0">
                <a:solidFill>
                  <a:schemeClr val="bg1"/>
                </a:solidFill>
                <a:latin typeface="Calibri"/>
                <a:cs typeface="+mn-cs"/>
              </a:rPr>
              <a:t>  i = i + 1 }</a:t>
            </a:r>
          </a:p>
        </p:txBody>
      </p:sp>
      <p:sp>
        <p:nvSpPr>
          <p:cNvPr id="8" name="Rectangle 7"/>
          <p:cNvSpPr/>
          <p:nvPr/>
        </p:nvSpPr>
        <p:spPr>
          <a:xfrm>
            <a:off x="3517897" y="351581"/>
            <a:ext cx="24376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source code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(e.g.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Scala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Java,C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i="1" dirty="0" smtClean="0">
                <a:latin typeface="Calibri" pitchFamily="34" charset="0"/>
                <a:cs typeface="Calibri" pitchFamily="34" charset="0"/>
              </a:rPr>
              <a:t>easy to write</a:t>
            </a:r>
            <a:endParaRPr lang="en-US" i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" name="Curved Connector 13"/>
          <p:cNvCxnSpPr>
            <a:stCxn id="7" idx="1"/>
          </p:cNvCxnSpPr>
          <p:nvPr/>
        </p:nvCxnSpPr>
        <p:spPr bwMode="auto">
          <a:xfrm rot="10800000" flipV="1">
            <a:off x="885378" y="951746"/>
            <a:ext cx="471327" cy="885636"/>
          </a:xfrm>
          <a:prstGeom prst="bentConnector2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235432" y="4424582"/>
            <a:ext cx="1980763" cy="2308324"/>
          </a:xfrm>
          <a:prstGeom prst="rect">
            <a:avLst/>
          </a:prstGeom>
          <a:gradFill>
            <a:gsLst>
              <a:gs pos="0">
                <a:srgbClr val="D6B19C"/>
              </a:gs>
              <a:gs pos="3000">
                <a:srgbClr val="D49E6C"/>
              </a:gs>
              <a:gs pos="10000">
                <a:srgbClr val="A65528"/>
              </a:gs>
              <a:gs pos="71000">
                <a:srgbClr val="663012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>
                <a:solidFill>
                  <a:schemeClr val="bg1"/>
                </a:solidFill>
                <a:latin typeface="Calibri"/>
              </a:rPr>
              <a:t>mov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 R1,#0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err="1" smtClean="0">
                <a:solidFill>
                  <a:schemeClr val="bg1"/>
                </a:solidFill>
                <a:latin typeface="Calibri"/>
              </a:rPr>
              <a:t>mov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 R2,#40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err="1" smtClean="0">
                <a:solidFill>
                  <a:schemeClr val="bg1"/>
                </a:solidFill>
                <a:latin typeface="Calibri"/>
              </a:rPr>
              <a:t>mov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 R3,#3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err="1" smtClean="0">
                <a:solidFill>
                  <a:schemeClr val="bg1"/>
                </a:solidFill>
                <a:latin typeface="Calibri"/>
              </a:rPr>
              <a:t>jmp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 +12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>
                <a:solidFill>
                  <a:schemeClr val="bg1"/>
                </a:solidFill>
                <a:latin typeface="Calibri"/>
              </a:rPr>
              <a:t>mov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 (a+R1),R3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add R1, R1, #4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add R3, R3, #7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err="1">
                <a:solidFill>
                  <a:schemeClr val="bg1"/>
                </a:solidFill>
                <a:latin typeface="Calibri"/>
              </a:rPr>
              <a:t>cmp</a:t>
            </a:r>
            <a:r>
              <a:rPr lang="en-US" sz="1600" dirty="0">
                <a:solidFill>
                  <a:schemeClr val="bg1"/>
                </a:solidFill>
                <a:latin typeface="Calibri"/>
              </a:rPr>
              <a:t> R1, R2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err="1" smtClean="0">
                <a:solidFill>
                  <a:schemeClr val="bg1"/>
                </a:solidFill>
                <a:latin typeface="Calibri"/>
              </a:rPr>
              <a:t>blt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 -16</a:t>
            </a:r>
          </a:p>
        </p:txBody>
      </p:sp>
      <p:cxnSp>
        <p:nvCxnSpPr>
          <p:cNvPr id="24" name="Curved Connector 13"/>
          <p:cNvCxnSpPr/>
          <p:nvPr/>
        </p:nvCxnSpPr>
        <p:spPr bwMode="auto">
          <a:xfrm rot="5400000">
            <a:off x="7851599" y="4708279"/>
            <a:ext cx="1259421" cy="545123"/>
          </a:xfrm>
          <a:prstGeom prst="bentConnector3">
            <a:avLst>
              <a:gd name="adj1" fmla="val 99876"/>
            </a:avLst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48781" y="1924191"/>
            <a:ext cx="372258" cy="2308324"/>
          </a:xfrm>
          <a:prstGeom prst="rect">
            <a:avLst/>
          </a:prstGeom>
          <a:gradFill>
            <a:gsLst>
              <a:gs pos="0">
                <a:srgbClr val="D6B19C"/>
              </a:gs>
              <a:gs pos="6000">
                <a:srgbClr val="D49E6C"/>
              </a:gs>
              <a:gs pos="21000">
                <a:srgbClr val="A65528"/>
              </a:gs>
              <a:gs pos="89000">
                <a:srgbClr val="663012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i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=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0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400" dirty="0" smtClean="0">
                <a:solidFill>
                  <a:srgbClr val="FFFF00"/>
                </a:solidFill>
                <a:latin typeface="Calibri"/>
              </a:rPr>
              <a:t>LF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bg1"/>
                </a:solidFill>
                <a:latin typeface="Calibri"/>
              </a:rPr>
              <a:t>w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h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i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l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e</a:t>
            </a: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1135553" y="3078353"/>
            <a:ext cx="1522774" cy="0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226" name="Group 225"/>
          <p:cNvGrpSpPr/>
          <p:nvPr/>
        </p:nvGrpSpPr>
        <p:grpSpPr>
          <a:xfrm>
            <a:off x="1356705" y="1924191"/>
            <a:ext cx="1980762" cy="2308324"/>
            <a:chOff x="1501845" y="1924191"/>
            <a:chExt cx="1980762" cy="2308324"/>
          </a:xfrm>
        </p:grpSpPr>
        <p:sp>
          <p:nvSpPr>
            <p:cNvPr id="53" name="TextBox 52"/>
            <p:cNvSpPr txBox="1"/>
            <p:nvPr/>
          </p:nvSpPr>
          <p:spPr>
            <a:xfrm>
              <a:off x="2788953" y="1924191"/>
              <a:ext cx="693654" cy="2308324"/>
            </a:xfrm>
            <a:prstGeom prst="rect">
              <a:avLst/>
            </a:prstGeom>
            <a:gradFill>
              <a:gsLst>
                <a:gs pos="0">
                  <a:srgbClr val="D6B19C"/>
                </a:gs>
                <a:gs pos="6000">
                  <a:srgbClr val="D49E6C"/>
                </a:gs>
                <a:gs pos="21000">
                  <a:srgbClr val="A65528"/>
                </a:gs>
                <a:gs pos="89000">
                  <a:srgbClr val="663012"/>
                </a:gs>
              </a:gsLst>
              <a:lin ang="16200000" scaled="0"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i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=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0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while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(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i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&lt;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10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)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501845" y="3073516"/>
              <a:ext cx="79060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Calibri" pitchFamily="34" charset="0"/>
                  <a:cs typeface="Calibri" pitchFamily="34" charset="0"/>
                </a:rPr>
                <a:t>lexer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195990" y="4422694"/>
            <a:ext cx="1477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characters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516343" y="4424582"/>
            <a:ext cx="9485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words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151821" y="4418398"/>
            <a:ext cx="818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trees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7153995" y="1132013"/>
            <a:ext cx="11800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data-flow</a:t>
            </a:r>
            <a:br>
              <a:rPr lang="en-US" sz="2000" dirty="0" smtClean="0">
                <a:latin typeface="Calibri" pitchFamily="34" charset="0"/>
                <a:cs typeface="Calibri" pitchFamily="34" charset="0"/>
              </a:rPr>
            </a:br>
            <a:r>
              <a:rPr lang="en-US" sz="2000" dirty="0" smtClean="0">
                <a:latin typeface="Calibri" pitchFamily="34" charset="0"/>
                <a:cs typeface="Calibri" pitchFamily="34" charset="0"/>
              </a:rPr>
              <a:t>graphs</a:t>
            </a:r>
            <a:endParaRPr lang="en-US" sz="2000" dirty="0"/>
          </a:p>
        </p:txBody>
      </p:sp>
      <p:grpSp>
        <p:nvGrpSpPr>
          <p:cNvPr id="223" name="Group 222"/>
          <p:cNvGrpSpPr/>
          <p:nvPr/>
        </p:nvGrpSpPr>
        <p:grpSpPr>
          <a:xfrm>
            <a:off x="3351981" y="1909532"/>
            <a:ext cx="3136279" cy="2250244"/>
            <a:chOff x="3497121" y="1909532"/>
            <a:chExt cx="3136279" cy="2250244"/>
          </a:xfrm>
        </p:grpSpPr>
        <p:sp>
          <p:nvSpPr>
            <p:cNvPr id="68" name="Rectangle 67"/>
            <p:cNvSpPr/>
            <p:nvPr/>
          </p:nvSpPr>
          <p:spPr>
            <a:xfrm>
              <a:off x="3902664" y="3043874"/>
              <a:ext cx="97770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parser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3497121" y="1909532"/>
              <a:ext cx="3136279" cy="2250244"/>
              <a:chOff x="3497121" y="1909532"/>
              <a:chExt cx="3136279" cy="2250244"/>
            </a:xfrm>
          </p:grpSpPr>
          <p:cxnSp>
            <p:nvCxnSpPr>
              <p:cNvPr id="65" name="Straight Arrow Connector 64"/>
              <p:cNvCxnSpPr/>
              <p:nvPr/>
            </p:nvCxnSpPr>
            <p:spPr bwMode="auto">
              <a:xfrm>
                <a:off x="3497121" y="3078353"/>
                <a:ext cx="1669838" cy="0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grpSp>
            <p:nvGrpSpPr>
              <p:cNvPr id="221" name="Group 220"/>
              <p:cNvGrpSpPr/>
              <p:nvPr/>
            </p:nvGrpSpPr>
            <p:grpSpPr>
              <a:xfrm>
                <a:off x="5152444" y="1909532"/>
                <a:ext cx="1480956" cy="2250244"/>
                <a:chOff x="5152444" y="1909532"/>
                <a:chExt cx="1480956" cy="2250244"/>
              </a:xfrm>
            </p:grpSpPr>
            <p:sp>
              <p:nvSpPr>
                <p:cNvPr id="62" name="TextBox 61"/>
                <p:cNvSpPr txBox="1"/>
                <p:nvPr/>
              </p:nvSpPr>
              <p:spPr>
                <a:xfrm>
                  <a:off x="5152444" y="1909532"/>
                  <a:ext cx="1465053" cy="2250244"/>
                </a:xfrm>
                <a:prstGeom prst="rect">
                  <a:avLst/>
                </a:prstGeom>
                <a:gradFill>
                  <a:gsLst>
                    <a:gs pos="0">
                      <a:srgbClr val="D6B19C"/>
                    </a:gs>
                    <a:gs pos="0">
                      <a:srgbClr val="D49E6C"/>
                    </a:gs>
                    <a:gs pos="8000">
                      <a:srgbClr val="A65528"/>
                    </a:gs>
                    <a:gs pos="46000">
                      <a:srgbClr val="663012"/>
                    </a:gs>
                  </a:gsLst>
                  <a:lin ang="16200000" scaled="0"/>
                </a:gradFill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 rtlCol="0">
                  <a:no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600" dirty="0" smtClean="0">
                    <a:solidFill>
                      <a:schemeClr val="bg1"/>
                    </a:solidFill>
                    <a:latin typeface="Calibri"/>
                  </a:endParaRPr>
                </a:p>
              </p:txBody>
            </p:sp>
            <p:sp>
              <p:nvSpPr>
                <p:cNvPr id="96" name="Rectangle 95"/>
                <p:cNvSpPr/>
                <p:nvPr/>
              </p:nvSpPr>
              <p:spPr bwMode="auto">
                <a:xfrm>
                  <a:off x="5454942" y="2117633"/>
                  <a:ext cx="714679" cy="310101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cs typeface="Calibri" pitchFamily="34" charset="0"/>
                    </a:rPr>
                    <a:t>assign</a:t>
                  </a:r>
                </a:p>
              </p:txBody>
            </p:sp>
            <p:sp>
              <p:nvSpPr>
                <p:cNvPr id="97" name="Rectangle 96"/>
                <p:cNvSpPr/>
                <p:nvPr/>
              </p:nvSpPr>
              <p:spPr bwMode="auto">
                <a:xfrm>
                  <a:off x="5454942" y="2781017"/>
                  <a:ext cx="690373" cy="310101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cs typeface="Calibri" pitchFamily="34" charset="0"/>
                    </a:rPr>
                    <a:t>while</a:t>
                  </a:r>
                </a:p>
              </p:txBody>
            </p:sp>
            <p:cxnSp>
              <p:nvCxnSpPr>
                <p:cNvPr id="101" name="Straight Connector 100"/>
                <p:cNvCxnSpPr/>
                <p:nvPr/>
              </p:nvCxnSpPr>
              <p:spPr bwMode="auto">
                <a:xfrm>
                  <a:off x="5320814" y="1963010"/>
                  <a:ext cx="0" cy="97796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4" name="Straight Connector 103"/>
                <p:cNvCxnSpPr>
                  <a:stCxn id="96" idx="1"/>
                </p:cNvCxnSpPr>
                <p:nvPr/>
              </p:nvCxnSpPr>
              <p:spPr bwMode="auto">
                <a:xfrm flipH="1">
                  <a:off x="5320814" y="2272684"/>
                  <a:ext cx="134128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7" name="Straight Connector 106"/>
                <p:cNvCxnSpPr/>
                <p:nvPr/>
              </p:nvCxnSpPr>
              <p:spPr bwMode="auto">
                <a:xfrm flipH="1" flipV="1">
                  <a:off x="5317708" y="2940971"/>
                  <a:ext cx="134128" cy="1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09" name="Rectangle 108"/>
                <p:cNvSpPr/>
                <p:nvPr/>
              </p:nvSpPr>
              <p:spPr bwMode="auto">
                <a:xfrm>
                  <a:off x="5451836" y="2427734"/>
                  <a:ext cx="412417" cy="233104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400" dirty="0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rPr>
                    <a:t>i</a:t>
                  </a:r>
                  <a:r>
                    <a:rPr lang="en-US" sz="1400" dirty="0" smtClean="0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rPr>
                    <a:t>  0</a:t>
                  </a:r>
                </a:p>
              </p:txBody>
            </p:sp>
            <p:sp>
              <p:nvSpPr>
                <p:cNvPr id="111" name="Oval 110"/>
                <p:cNvSpPr/>
                <p:nvPr/>
              </p:nvSpPr>
              <p:spPr bwMode="auto">
                <a:xfrm>
                  <a:off x="5943765" y="3339544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2" name="Oval 111"/>
                <p:cNvSpPr/>
                <p:nvPr/>
              </p:nvSpPr>
              <p:spPr bwMode="auto">
                <a:xfrm>
                  <a:off x="5700758" y="3632281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3" name="Oval 112"/>
                <p:cNvSpPr/>
                <p:nvPr/>
              </p:nvSpPr>
              <p:spPr bwMode="auto">
                <a:xfrm>
                  <a:off x="6162130" y="354413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5907174" y="3278490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+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5660700" y="3603334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*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6122384" y="3494444"/>
                  <a:ext cx="28886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3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120" name="Oval 119"/>
                <p:cNvSpPr/>
                <p:nvPr/>
              </p:nvSpPr>
              <p:spPr bwMode="auto">
                <a:xfrm>
                  <a:off x="5526242" y="3854775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5483179" y="3799816"/>
                  <a:ext cx="28886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7</a:t>
                  </a:r>
                </a:p>
              </p:txBody>
            </p:sp>
            <p:sp>
              <p:nvSpPr>
                <p:cNvPr id="122" name="Oval 121"/>
                <p:cNvSpPr/>
                <p:nvPr/>
              </p:nvSpPr>
              <p:spPr bwMode="auto">
                <a:xfrm>
                  <a:off x="5940074" y="3854775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5925865" y="3799816"/>
                  <a:ext cx="23115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i</a:t>
                  </a:r>
                </a:p>
              </p:txBody>
            </p:sp>
            <p:cxnSp>
              <p:nvCxnSpPr>
                <p:cNvPr id="124" name="Straight Connector 123"/>
                <p:cNvCxnSpPr>
                  <a:stCxn id="111" idx="3"/>
                  <a:endCxn id="112" idx="7"/>
                </p:cNvCxnSpPr>
                <p:nvPr/>
              </p:nvCxnSpPr>
              <p:spPr bwMode="auto">
                <a:xfrm flipH="1">
                  <a:off x="5870393" y="3522789"/>
                  <a:ext cx="102477" cy="14093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7" name="Straight Connector 126"/>
                <p:cNvCxnSpPr>
                  <a:endCxn id="120" idx="7"/>
                </p:cNvCxnSpPr>
                <p:nvPr/>
              </p:nvCxnSpPr>
              <p:spPr bwMode="auto">
                <a:xfrm flipH="1">
                  <a:off x="5695877" y="3848150"/>
                  <a:ext cx="52663" cy="3806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9" name="Straight Connector 128"/>
                <p:cNvCxnSpPr>
                  <a:stCxn id="111" idx="5"/>
                  <a:endCxn id="113" idx="1"/>
                </p:cNvCxnSpPr>
                <p:nvPr/>
              </p:nvCxnSpPr>
              <p:spPr bwMode="auto">
                <a:xfrm>
                  <a:off x="6113400" y="3522789"/>
                  <a:ext cx="77835" cy="52781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3" name="Straight Connector 132"/>
                <p:cNvCxnSpPr>
                  <a:stCxn id="112" idx="5"/>
                  <a:endCxn id="122" idx="1"/>
                </p:cNvCxnSpPr>
                <p:nvPr/>
              </p:nvCxnSpPr>
              <p:spPr bwMode="auto">
                <a:xfrm>
                  <a:off x="5870393" y="3815526"/>
                  <a:ext cx="98786" cy="70689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37" name="Rectangle 136"/>
                <p:cNvSpPr/>
                <p:nvPr/>
              </p:nvSpPr>
              <p:spPr bwMode="auto">
                <a:xfrm>
                  <a:off x="5173689" y="3196654"/>
                  <a:ext cx="712606" cy="29779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cs typeface="Calibri" pitchFamily="34" charset="0"/>
                    </a:rPr>
                    <a:t>assign</a:t>
                  </a:r>
                </a:p>
              </p:txBody>
            </p:sp>
            <p:cxnSp>
              <p:nvCxnSpPr>
                <p:cNvPr id="138" name="Straight Connector 137"/>
                <p:cNvCxnSpPr>
                  <a:stCxn id="137" idx="0"/>
                </p:cNvCxnSpPr>
                <p:nvPr/>
              </p:nvCxnSpPr>
              <p:spPr bwMode="auto">
                <a:xfrm flipV="1">
                  <a:off x="5529992" y="3101410"/>
                  <a:ext cx="119604" cy="9524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42" name="Rectangle 141"/>
                <p:cNvSpPr/>
                <p:nvPr/>
              </p:nvSpPr>
              <p:spPr>
                <a:xfrm>
                  <a:off x="5157787" y="3437219"/>
                  <a:ext cx="453970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a[i]</a:t>
                  </a:r>
                  <a:endParaRPr lang="en-US" dirty="0"/>
                </a:p>
              </p:txBody>
            </p:sp>
            <p:cxnSp>
              <p:nvCxnSpPr>
                <p:cNvPr id="144" name="Straight Connector 143"/>
                <p:cNvCxnSpPr>
                  <a:stCxn id="137" idx="3"/>
                  <a:endCxn id="111" idx="1"/>
                </p:cNvCxnSpPr>
                <p:nvPr/>
              </p:nvCxnSpPr>
              <p:spPr bwMode="auto">
                <a:xfrm>
                  <a:off x="5886295" y="3345549"/>
                  <a:ext cx="86575" cy="2543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50" name="Oval 149"/>
                <p:cNvSpPr/>
                <p:nvPr/>
              </p:nvSpPr>
              <p:spPr bwMode="auto">
                <a:xfrm>
                  <a:off x="6253831" y="282391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6217240" y="2762856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&lt;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152" name="Oval 151"/>
                <p:cNvSpPr/>
                <p:nvPr/>
              </p:nvSpPr>
              <p:spPr bwMode="auto">
                <a:xfrm>
                  <a:off x="6115583" y="307835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6101374" y="3023391"/>
                  <a:ext cx="23115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i</a:t>
                  </a:r>
                </a:p>
              </p:txBody>
            </p:sp>
            <p:sp>
              <p:nvSpPr>
                <p:cNvPr id="154" name="Oval 153"/>
                <p:cNvSpPr/>
                <p:nvPr/>
              </p:nvSpPr>
              <p:spPr bwMode="auto">
                <a:xfrm>
                  <a:off x="6369103" y="3078353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>
                  <a:off x="6291640" y="3047247"/>
                  <a:ext cx="341760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dirty="0" smtClean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10</a:t>
                  </a:r>
                  <a:endParaRPr lang="en-US" sz="12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cxnSp>
              <p:nvCxnSpPr>
                <p:cNvPr id="156" name="Straight Connector 155"/>
                <p:cNvCxnSpPr>
                  <a:stCxn id="150" idx="3"/>
                  <a:endCxn id="152" idx="0"/>
                </p:cNvCxnSpPr>
                <p:nvPr/>
              </p:nvCxnSpPr>
              <p:spPr bwMode="auto">
                <a:xfrm flipH="1">
                  <a:off x="6214953" y="3007155"/>
                  <a:ext cx="67983" cy="7119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5" name="Straight Connector 164"/>
                <p:cNvCxnSpPr>
                  <a:stCxn id="150" idx="5"/>
                  <a:endCxn id="154" idx="0"/>
                </p:cNvCxnSpPr>
                <p:nvPr/>
              </p:nvCxnSpPr>
              <p:spPr bwMode="auto">
                <a:xfrm>
                  <a:off x="6423466" y="3007155"/>
                  <a:ext cx="45007" cy="7119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8" name="Straight Connector 167"/>
                <p:cNvCxnSpPr>
                  <a:stCxn id="150" idx="2"/>
                  <a:endCxn id="97" idx="3"/>
                </p:cNvCxnSpPr>
                <p:nvPr/>
              </p:nvCxnSpPr>
              <p:spPr bwMode="auto">
                <a:xfrm flipH="1">
                  <a:off x="6145315" y="2931253"/>
                  <a:ext cx="108516" cy="481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  <p:grpSp>
        <p:nvGrpSpPr>
          <p:cNvPr id="224" name="Group 223"/>
          <p:cNvGrpSpPr/>
          <p:nvPr/>
        </p:nvGrpSpPr>
        <p:grpSpPr>
          <a:xfrm>
            <a:off x="6472357" y="2273677"/>
            <a:ext cx="2024102" cy="1569660"/>
            <a:chOff x="6617497" y="2273677"/>
            <a:chExt cx="2024102" cy="1569660"/>
          </a:xfrm>
        </p:grpSpPr>
        <p:sp>
          <p:nvSpPr>
            <p:cNvPr id="92" name="TextBox 91"/>
            <p:cNvSpPr txBox="1"/>
            <p:nvPr/>
          </p:nvSpPr>
          <p:spPr>
            <a:xfrm>
              <a:off x="7370953" y="2273677"/>
              <a:ext cx="1270646" cy="1569660"/>
            </a:xfrm>
            <a:prstGeom prst="rect">
              <a:avLst/>
            </a:prstGeom>
            <a:gradFill>
              <a:gsLst>
                <a:gs pos="0">
                  <a:srgbClr val="D6B19C"/>
                </a:gs>
                <a:gs pos="6000">
                  <a:srgbClr val="D49E6C"/>
                </a:gs>
                <a:gs pos="21000">
                  <a:srgbClr val="A65528"/>
                </a:gs>
                <a:gs pos="89000">
                  <a:srgbClr val="663012"/>
                </a:gs>
              </a:gsLst>
              <a:lin ang="16200000" scaled="0"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schemeClr val="bg1"/>
                </a:solidFill>
                <a:latin typeface="Calibri"/>
              </a:endParaRPr>
            </a:p>
          </p:txBody>
        </p:sp>
        <p:cxnSp>
          <p:nvCxnSpPr>
            <p:cNvPr id="175" name="Straight Arrow Connector 174"/>
            <p:cNvCxnSpPr/>
            <p:nvPr/>
          </p:nvCxnSpPr>
          <p:spPr bwMode="auto">
            <a:xfrm>
              <a:off x="6617497" y="3034654"/>
              <a:ext cx="767970" cy="23853"/>
            </a:xfrm>
            <a:prstGeom prst="straightConnector1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cxnSp>
        <p:nvCxnSpPr>
          <p:cNvPr id="181" name="Straight Arrow Connector 180"/>
          <p:cNvCxnSpPr/>
          <p:nvPr/>
        </p:nvCxnSpPr>
        <p:spPr bwMode="auto">
          <a:xfrm>
            <a:off x="8496459" y="3034654"/>
            <a:ext cx="257411" cy="1316476"/>
          </a:xfrm>
          <a:prstGeom prst="bentConnector2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7" name="Group 206"/>
          <p:cNvGrpSpPr/>
          <p:nvPr/>
        </p:nvGrpSpPr>
        <p:grpSpPr>
          <a:xfrm>
            <a:off x="7750495" y="2296530"/>
            <a:ext cx="456658" cy="1399694"/>
            <a:chOff x="7617350" y="2296530"/>
            <a:chExt cx="456658" cy="1399694"/>
          </a:xfrm>
        </p:grpSpPr>
        <p:sp>
          <p:nvSpPr>
            <p:cNvPr id="173" name="Oval 172"/>
            <p:cNvSpPr/>
            <p:nvPr/>
          </p:nvSpPr>
          <p:spPr bwMode="auto">
            <a:xfrm>
              <a:off x="7707246" y="2417070"/>
              <a:ext cx="198740" cy="214685"/>
            </a:xfrm>
            <a:prstGeom prst="ellipse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4" name="Oval 173"/>
            <p:cNvSpPr/>
            <p:nvPr/>
          </p:nvSpPr>
          <p:spPr bwMode="auto">
            <a:xfrm>
              <a:off x="7713597" y="2899812"/>
              <a:ext cx="198740" cy="214685"/>
            </a:xfrm>
            <a:prstGeom prst="ellipse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6" name="Oval 185"/>
            <p:cNvSpPr/>
            <p:nvPr/>
          </p:nvSpPr>
          <p:spPr bwMode="auto">
            <a:xfrm>
              <a:off x="7707246" y="3377824"/>
              <a:ext cx="198740" cy="214685"/>
            </a:xfrm>
            <a:prstGeom prst="ellipse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3" name="Straight Arrow Connector 192"/>
            <p:cNvCxnSpPr>
              <a:stCxn id="173" idx="4"/>
              <a:endCxn id="174" idx="0"/>
            </p:cNvCxnSpPr>
            <p:nvPr/>
          </p:nvCxnSpPr>
          <p:spPr bwMode="auto">
            <a:xfrm>
              <a:off x="7806616" y="2631755"/>
              <a:ext cx="6351" cy="268057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4" name="Straight Arrow Connector 193"/>
            <p:cNvCxnSpPr>
              <a:stCxn id="174" idx="4"/>
              <a:endCxn id="186" idx="0"/>
            </p:cNvCxnSpPr>
            <p:nvPr/>
          </p:nvCxnSpPr>
          <p:spPr bwMode="auto">
            <a:xfrm flipH="1">
              <a:off x="7806616" y="3114497"/>
              <a:ext cx="6351" cy="263327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9" name="Curved Connector 198"/>
            <p:cNvCxnSpPr/>
            <p:nvPr/>
          </p:nvCxnSpPr>
          <p:spPr bwMode="auto">
            <a:xfrm rot="10800000">
              <a:off x="7707246" y="2524413"/>
              <a:ext cx="12700" cy="960754"/>
            </a:xfrm>
            <a:prstGeom prst="curvedConnector3">
              <a:avLst>
                <a:gd name="adj1" fmla="val 3678260"/>
              </a:avLst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2" name="Straight Arrow Connector 201"/>
            <p:cNvCxnSpPr/>
            <p:nvPr/>
          </p:nvCxnSpPr>
          <p:spPr bwMode="auto">
            <a:xfrm>
              <a:off x="7617350" y="2296530"/>
              <a:ext cx="187426" cy="134029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4" name="Straight Arrow Connector 203"/>
            <p:cNvCxnSpPr/>
            <p:nvPr/>
          </p:nvCxnSpPr>
          <p:spPr bwMode="auto">
            <a:xfrm>
              <a:off x="7886582" y="3562195"/>
              <a:ext cx="187426" cy="134029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19" name="Rectangle 218"/>
          <p:cNvSpPr/>
          <p:nvPr/>
        </p:nvSpPr>
        <p:spPr>
          <a:xfrm>
            <a:off x="7427239" y="3815526"/>
            <a:ext cx="1316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code gen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25" name="Group 224"/>
          <p:cNvGrpSpPr/>
          <p:nvPr/>
        </p:nvGrpSpPr>
        <p:grpSpPr>
          <a:xfrm>
            <a:off x="6749156" y="1852551"/>
            <a:ext cx="1940085" cy="719980"/>
            <a:chOff x="6894296" y="1852551"/>
            <a:chExt cx="1940085" cy="719980"/>
          </a:xfrm>
        </p:grpSpPr>
        <p:sp>
          <p:nvSpPr>
            <p:cNvPr id="218" name="Freeform 217"/>
            <p:cNvSpPr/>
            <p:nvPr/>
          </p:nvSpPr>
          <p:spPr>
            <a:xfrm>
              <a:off x="8230377" y="2014984"/>
              <a:ext cx="604004" cy="557547"/>
            </a:xfrm>
            <a:custGeom>
              <a:avLst/>
              <a:gdLst>
                <a:gd name="connsiteX0" fmla="*/ 725332 w 725332"/>
                <a:gd name="connsiteY0" fmla="*/ 333218 h 582936"/>
                <a:gd name="connsiteX1" fmla="*/ 351621 w 725332"/>
                <a:gd name="connsiteY1" fmla="*/ 579709 h 582936"/>
                <a:gd name="connsiteX2" fmla="*/ 1763 w 725332"/>
                <a:gd name="connsiteY2" fmla="*/ 444536 h 582936"/>
                <a:gd name="connsiteX3" fmla="*/ 216448 w 725332"/>
                <a:gd name="connsiteY3" fmla="*/ 39020 h 582936"/>
                <a:gd name="connsiteX4" fmla="*/ 224400 w 725332"/>
                <a:gd name="connsiteY4" fmla="*/ 39020 h 582936"/>
                <a:gd name="connsiteX0" fmla="*/ 723633 w 723633"/>
                <a:gd name="connsiteY0" fmla="*/ 333218 h 676760"/>
                <a:gd name="connsiteX1" fmla="*/ 198848 w 723633"/>
                <a:gd name="connsiteY1" fmla="*/ 675124 h 676760"/>
                <a:gd name="connsiteX2" fmla="*/ 64 w 723633"/>
                <a:gd name="connsiteY2" fmla="*/ 444536 h 676760"/>
                <a:gd name="connsiteX3" fmla="*/ 214749 w 723633"/>
                <a:gd name="connsiteY3" fmla="*/ 39020 h 676760"/>
                <a:gd name="connsiteX4" fmla="*/ 222701 w 723633"/>
                <a:gd name="connsiteY4" fmla="*/ 39020 h 676760"/>
                <a:gd name="connsiteX0" fmla="*/ 811067 w 811067"/>
                <a:gd name="connsiteY0" fmla="*/ 330988 h 673626"/>
                <a:gd name="connsiteX1" fmla="*/ 286282 w 811067"/>
                <a:gd name="connsiteY1" fmla="*/ 672894 h 673626"/>
                <a:gd name="connsiteX2" fmla="*/ 33 w 811067"/>
                <a:gd name="connsiteY2" fmla="*/ 410501 h 673626"/>
                <a:gd name="connsiteX3" fmla="*/ 302183 w 811067"/>
                <a:gd name="connsiteY3" fmla="*/ 36790 h 673626"/>
                <a:gd name="connsiteX4" fmla="*/ 310135 w 811067"/>
                <a:gd name="connsiteY4" fmla="*/ 36790 h 673626"/>
                <a:gd name="connsiteX0" fmla="*/ 604328 w 604328"/>
                <a:gd name="connsiteY0" fmla="*/ 354842 h 673267"/>
                <a:gd name="connsiteX1" fmla="*/ 286277 w 604328"/>
                <a:gd name="connsiteY1" fmla="*/ 672894 h 673267"/>
                <a:gd name="connsiteX2" fmla="*/ 28 w 604328"/>
                <a:gd name="connsiteY2" fmla="*/ 410501 h 673267"/>
                <a:gd name="connsiteX3" fmla="*/ 302178 w 604328"/>
                <a:gd name="connsiteY3" fmla="*/ 36790 h 673267"/>
                <a:gd name="connsiteX4" fmla="*/ 310130 w 604328"/>
                <a:gd name="connsiteY4" fmla="*/ 36790 h 673267"/>
                <a:gd name="connsiteX0" fmla="*/ 604328 w 604328"/>
                <a:gd name="connsiteY0" fmla="*/ 354842 h 673341"/>
                <a:gd name="connsiteX1" fmla="*/ 286277 w 604328"/>
                <a:gd name="connsiteY1" fmla="*/ 672894 h 673341"/>
                <a:gd name="connsiteX2" fmla="*/ 28 w 604328"/>
                <a:gd name="connsiteY2" fmla="*/ 410501 h 673341"/>
                <a:gd name="connsiteX3" fmla="*/ 302178 w 604328"/>
                <a:gd name="connsiteY3" fmla="*/ 36790 h 673341"/>
                <a:gd name="connsiteX4" fmla="*/ 310130 w 604328"/>
                <a:gd name="connsiteY4" fmla="*/ 36790 h 673341"/>
                <a:gd name="connsiteX0" fmla="*/ 604328 w 604328"/>
                <a:gd name="connsiteY0" fmla="*/ 363027 h 681526"/>
                <a:gd name="connsiteX1" fmla="*/ 286277 w 604328"/>
                <a:gd name="connsiteY1" fmla="*/ 681079 h 681526"/>
                <a:gd name="connsiteX2" fmla="*/ 28 w 604328"/>
                <a:gd name="connsiteY2" fmla="*/ 418686 h 681526"/>
                <a:gd name="connsiteX3" fmla="*/ 302178 w 604328"/>
                <a:gd name="connsiteY3" fmla="*/ 44975 h 681526"/>
                <a:gd name="connsiteX4" fmla="*/ 87494 w 604328"/>
                <a:gd name="connsiteY4" fmla="*/ 29072 h 681526"/>
                <a:gd name="connsiteX0" fmla="*/ 604328 w 604328"/>
                <a:gd name="connsiteY0" fmla="*/ 318052 h 636551"/>
                <a:gd name="connsiteX1" fmla="*/ 286277 w 604328"/>
                <a:gd name="connsiteY1" fmla="*/ 636104 h 636551"/>
                <a:gd name="connsiteX2" fmla="*/ 28 w 604328"/>
                <a:gd name="connsiteY2" fmla="*/ 373711 h 636551"/>
                <a:gd name="connsiteX3" fmla="*/ 302178 w 604328"/>
                <a:gd name="connsiteY3" fmla="*/ 0 h 636551"/>
                <a:gd name="connsiteX0" fmla="*/ 604328 w 604328"/>
                <a:gd name="connsiteY0" fmla="*/ 318052 h 636551"/>
                <a:gd name="connsiteX1" fmla="*/ 286277 w 604328"/>
                <a:gd name="connsiteY1" fmla="*/ 636104 h 636551"/>
                <a:gd name="connsiteX2" fmla="*/ 28 w 604328"/>
                <a:gd name="connsiteY2" fmla="*/ 373711 h 636551"/>
                <a:gd name="connsiteX3" fmla="*/ 302178 w 604328"/>
                <a:gd name="connsiteY3" fmla="*/ 0 h 636551"/>
                <a:gd name="connsiteX0" fmla="*/ 604300 w 604300"/>
                <a:gd name="connsiteY0" fmla="*/ 318052 h 389433"/>
                <a:gd name="connsiteX1" fmla="*/ 0 w 604300"/>
                <a:gd name="connsiteY1" fmla="*/ 373711 h 389433"/>
                <a:gd name="connsiteX2" fmla="*/ 302150 w 604300"/>
                <a:gd name="connsiteY2" fmla="*/ 0 h 389433"/>
                <a:gd name="connsiteX0" fmla="*/ 580447 w 580447"/>
                <a:gd name="connsiteY0" fmla="*/ 318052 h 501328"/>
                <a:gd name="connsiteX1" fmla="*/ 0 w 580447"/>
                <a:gd name="connsiteY1" fmla="*/ 492981 h 501328"/>
                <a:gd name="connsiteX2" fmla="*/ 278297 w 580447"/>
                <a:gd name="connsiteY2" fmla="*/ 0 h 501328"/>
                <a:gd name="connsiteX0" fmla="*/ 643051 w 643051"/>
                <a:gd name="connsiteY0" fmla="*/ 318052 h 567404"/>
                <a:gd name="connsiteX1" fmla="*/ 62604 w 643051"/>
                <a:gd name="connsiteY1" fmla="*/ 492981 h 567404"/>
                <a:gd name="connsiteX2" fmla="*/ 340901 w 643051"/>
                <a:gd name="connsiteY2" fmla="*/ 0 h 567404"/>
                <a:gd name="connsiteX0" fmla="*/ 643051 w 643051"/>
                <a:gd name="connsiteY0" fmla="*/ 318052 h 599366"/>
                <a:gd name="connsiteX1" fmla="*/ 62604 w 643051"/>
                <a:gd name="connsiteY1" fmla="*/ 492981 h 599366"/>
                <a:gd name="connsiteX2" fmla="*/ 340901 w 643051"/>
                <a:gd name="connsiteY2" fmla="*/ 0 h 599366"/>
                <a:gd name="connsiteX0" fmla="*/ 653526 w 653526"/>
                <a:gd name="connsiteY0" fmla="*/ 318052 h 599366"/>
                <a:gd name="connsiteX1" fmla="*/ 73079 w 653526"/>
                <a:gd name="connsiteY1" fmla="*/ 492981 h 599366"/>
                <a:gd name="connsiteX2" fmla="*/ 351376 w 653526"/>
                <a:gd name="connsiteY2" fmla="*/ 0 h 599366"/>
                <a:gd name="connsiteX0" fmla="*/ 688325 w 688325"/>
                <a:gd name="connsiteY0" fmla="*/ 318052 h 599366"/>
                <a:gd name="connsiteX1" fmla="*/ 107878 w 688325"/>
                <a:gd name="connsiteY1" fmla="*/ 492981 h 599366"/>
                <a:gd name="connsiteX2" fmla="*/ 386175 w 688325"/>
                <a:gd name="connsiteY2" fmla="*/ 0 h 599366"/>
                <a:gd name="connsiteX0" fmla="*/ 688325 w 688325"/>
                <a:gd name="connsiteY0" fmla="*/ 318052 h 599366"/>
                <a:gd name="connsiteX1" fmla="*/ 107878 w 688325"/>
                <a:gd name="connsiteY1" fmla="*/ 492981 h 599366"/>
                <a:gd name="connsiteX2" fmla="*/ 386175 w 688325"/>
                <a:gd name="connsiteY2" fmla="*/ 0 h 599366"/>
                <a:gd name="connsiteX0" fmla="*/ 688325 w 688325"/>
                <a:gd name="connsiteY0" fmla="*/ 318052 h 639787"/>
                <a:gd name="connsiteX1" fmla="*/ 107878 w 688325"/>
                <a:gd name="connsiteY1" fmla="*/ 492981 h 639787"/>
                <a:gd name="connsiteX2" fmla="*/ 386175 w 688325"/>
                <a:gd name="connsiteY2" fmla="*/ 0 h 639787"/>
                <a:gd name="connsiteX0" fmla="*/ 688325 w 688325"/>
                <a:gd name="connsiteY0" fmla="*/ 318052 h 619846"/>
                <a:gd name="connsiteX1" fmla="*/ 107878 w 688325"/>
                <a:gd name="connsiteY1" fmla="*/ 492981 h 619846"/>
                <a:gd name="connsiteX2" fmla="*/ 386175 w 688325"/>
                <a:gd name="connsiteY2" fmla="*/ 0 h 619846"/>
                <a:gd name="connsiteX0" fmla="*/ 647999 w 647999"/>
                <a:gd name="connsiteY0" fmla="*/ 318052 h 619846"/>
                <a:gd name="connsiteX1" fmla="*/ 67552 w 647999"/>
                <a:gd name="connsiteY1" fmla="*/ 492981 h 619846"/>
                <a:gd name="connsiteX2" fmla="*/ 345849 w 647999"/>
                <a:gd name="connsiteY2" fmla="*/ 0 h 619846"/>
                <a:gd name="connsiteX0" fmla="*/ 666439 w 666439"/>
                <a:gd name="connsiteY0" fmla="*/ 318052 h 619846"/>
                <a:gd name="connsiteX1" fmla="*/ 85992 w 666439"/>
                <a:gd name="connsiteY1" fmla="*/ 492981 h 619846"/>
                <a:gd name="connsiteX2" fmla="*/ 364289 w 666439"/>
                <a:gd name="connsiteY2" fmla="*/ 0 h 619846"/>
                <a:gd name="connsiteX0" fmla="*/ 666439 w 666439"/>
                <a:gd name="connsiteY0" fmla="*/ 318052 h 649496"/>
                <a:gd name="connsiteX1" fmla="*/ 85992 w 666439"/>
                <a:gd name="connsiteY1" fmla="*/ 492981 h 649496"/>
                <a:gd name="connsiteX2" fmla="*/ 364289 w 666439"/>
                <a:gd name="connsiteY2" fmla="*/ 0 h 649496"/>
                <a:gd name="connsiteX0" fmla="*/ 634635 w 634635"/>
                <a:gd name="connsiteY0" fmla="*/ 318052 h 610053"/>
                <a:gd name="connsiteX1" fmla="*/ 54188 w 634635"/>
                <a:gd name="connsiteY1" fmla="*/ 492981 h 610053"/>
                <a:gd name="connsiteX2" fmla="*/ 332485 w 634635"/>
                <a:gd name="connsiteY2" fmla="*/ 0 h 610053"/>
                <a:gd name="connsiteX0" fmla="*/ 655837 w 655837"/>
                <a:gd name="connsiteY0" fmla="*/ 318052 h 629575"/>
                <a:gd name="connsiteX1" fmla="*/ 75390 w 655837"/>
                <a:gd name="connsiteY1" fmla="*/ 492981 h 629575"/>
                <a:gd name="connsiteX2" fmla="*/ 353687 w 655837"/>
                <a:gd name="connsiteY2" fmla="*/ 0 h 629575"/>
                <a:gd name="connsiteX0" fmla="*/ 655837 w 655837"/>
                <a:gd name="connsiteY0" fmla="*/ 318052 h 627003"/>
                <a:gd name="connsiteX1" fmla="*/ 75390 w 655837"/>
                <a:gd name="connsiteY1" fmla="*/ 492981 h 627003"/>
                <a:gd name="connsiteX2" fmla="*/ 353687 w 655837"/>
                <a:gd name="connsiteY2" fmla="*/ 0 h 627003"/>
                <a:gd name="connsiteX0" fmla="*/ 667268 w 667268"/>
                <a:gd name="connsiteY0" fmla="*/ 318052 h 627003"/>
                <a:gd name="connsiteX1" fmla="*/ 86821 w 667268"/>
                <a:gd name="connsiteY1" fmla="*/ 492981 h 627003"/>
                <a:gd name="connsiteX2" fmla="*/ 365118 w 667268"/>
                <a:gd name="connsiteY2" fmla="*/ 0 h 627003"/>
                <a:gd name="connsiteX0" fmla="*/ 671417 w 671417"/>
                <a:gd name="connsiteY0" fmla="*/ 318052 h 627003"/>
                <a:gd name="connsiteX1" fmla="*/ 90970 w 671417"/>
                <a:gd name="connsiteY1" fmla="*/ 492981 h 627003"/>
                <a:gd name="connsiteX2" fmla="*/ 369267 w 671417"/>
                <a:gd name="connsiteY2" fmla="*/ 0 h 627003"/>
                <a:gd name="connsiteX0" fmla="*/ 659474 w 659474"/>
                <a:gd name="connsiteY0" fmla="*/ 318052 h 627003"/>
                <a:gd name="connsiteX1" fmla="*/ 79027 w 659474"/>
                <a:gd name="connsiteY1" fmla="*/ 492981 h 627003"/>
                <a:gd name="connsiteX2" fmla="*/ 357324 w 659474"/>
                <a:gd name="connsiteY2" fmla="*/ 0 h 627003"/>
                <a:gd name="connsiteX0" fmla="*/ 416678 w 608639"/>
                <a:gd name="connsiteY0" fmla="*/ 468129 h 595384"/>
                <a:gd name="connsiteX1" fmla="*/ 583654 w 608639"/>
                <a:gd name="connsiteY1" fmla="*/ 46710 h 595384"/>
                <a:gd name="connsiteX2" fmla="*/ 114528 w 608639"/>
                <a:gd name="connsiteY2" fmla="*/ 150077 h 595384"/>
                <a:gd name="connsiteX0" fmla="*/ 220976 w 388393"/>
                <a:gd name="connsiteY0" fmla="*/ 508884 h 624423"/>
                <a:gd name="connsiteX1" fmla="*/ 387952 w 388393"/>
                <a:gd name="connsiteY1" fmla="*/ 87465 h 624423"/>
                <a:gd name="connsiteX2" fmla="*/ 125560 w 388393"/>
                <a:gd name="connsiteY2" fmla="*/ 0 h 624423"/>
                <a:gd name="connsiteX0" fmla="*/ 502939 w 676613"/>
                <a:gd name="connsiteY0" fmla="*/ 426351 h 538263"/>
                <a:gd name="connsiteX1" fmla="*/ 669915 w 676613"/>
                <a:gd name="connsiteY1" fmla="*/ 4932 h 538263"/>
                <a:gd name="connsiteX2" fmla="*/ 97422 w 676613"/>
                <a:gd name="connsiteY2" fmla="*/ 132152 h 538263"/>
                <a:gd name="connsiteX0" fmla="*/ 405517 w 579191"/>
                <a:gd name="connsiteY0" fmla="*/ 447053 h 558965"/>
                <a:gd name="connsiteX1" fmla="*/ 572493 w 579191"/>
                <a:gd name="connsiteY1" fmla="*/ 25634 h 558965"/>
                <a:gd name="connsiteX2" fmla="*/ 0 w 579191"/>
                <a:gd name="connsiteY2" fmla="*/ 152854 h 558965"/>
                <a:gd name="connsiteX0" fmla="*/ 405517 w 612742"/>
                <a:gd name="connsiteY0" fmla="*/ 447053 h 447053"/>
                <a:gd name="connsiteX1" fmla="*/ 572493 w 612742"/>
                <a:gd name="connsiteY1" fmla="*/ 25634 h 447053"/>
                <a:gd name="connsiteX2" fmla="*/ 0 w 612742"/>
                <a:gd name="connsiteY2" fmla="*/ 152854 h 447053"/>
                <a:gd name="connsiteX0" fmla="*/ 405517 w 568623"/>
                <a:gd name="connsiteY0" fmla="*/ 543693 h 543693"/>
                <a:gd name="connsiteX1" fmla="*/ 500932 w 568623"/>
                <a:gd name="connsiteY1" fmla="*/ 10956 h 543693"/>
                <a:gd name="connsiteX2" fmla="*/ 0 w 568623"/>
                <a:gd name="connsiteY2" fmla="*/ 249494 h 543693"/>
                <a:gd name="connsiteX0" fmla="*/ 405517 w 597385"/>
                <a:gd name="connsiteY0" fmla="*/ 573562 h 573562"/>
                <a:gd name="connsiteX1" fmla="*/ 500932 w 597385"/>
                <a:gd name="connsiteY1" fmla="*/ 40825 h 573562"/>
                <a:gd name="connsiteX2" fmla="*/ 0 w 597385"/>
                <a:gd name="connsiteY2" fmla="*/ 279363 h 573562"/>
                <a:gd name="connsiteX0" fmla="*/ 405517 w 604004"/>
                <a:gd name="connsiteY0" fmla="*/ 552003 h 552003"/>
                <a:gd name="connsiteX1" fmla="*/ 500932 w 604004"/>
                <a:gd name="connsiteY1" fmla="*/ 19266 h 552003"/>
                <a:gd name="connsiteX2" fmla="*/ 0 w 604004"/>
                <a:gd name="connsiteY2" fmla="*/ 257804 h 552003"/>
                <a:gd name="connsiteX0" fmla="*/ 405517 w 604004"/>
                <a:gd name="connsiteY0" fmla="*/ 557547 h 557547"/>
                <a:gd name="connsiteX1" fmla="*/ 500932 w 604004"/>
                <a:gd name="connsiteY1" fmla="*/ 24810 h 557547"/>
                <a:gd name="connsiteX2" fmla="*/ 0 w 604004"/>
                <a:gd name="connsiteY2" fmla="*/ 263348 h 557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4004" h="557547">
                  <a:moveTo>
                    <a:pt x="405517" y="557547"/>
                  </a:moveTo>
                  <a:cubicBezTo>
                    <a:pt x="645380" y="410117"/>
                    <a:pt x="655982" y="97696"/>
                    <a:pt x="500932" y="24810"/>
                  </a:cubicBezTo>
                  <a:cubicBezTo>
                    <a:pt x="345882" y="-48076"/>
                    <a:pt x="192157" y="42040"/>
                    <a:pt x="0" y="263348"/>
                  </a:cubicBezTo>
                </a:path>
              </a:pathLst>
            </a:custGeom>
            <a:ln w="57150">
              <a:solidFill>
                <a:srgbClr val="FF0000"/>
              </a:solidFill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6894296" y="1852551"/>
              <a:ext cx="137223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optimizer</a:t>
              </a:r>
              <a:endParaRPr lang="en-US" dirty="0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4045669" y="3651472"/>
            <a:ext cx="1268599" cy="707886"/>
            <a:chOff x="4983731" y="1935903"/>
            <a:chExt cx="1268599" cy="707886"/>
          </a:xfrm>
        </p:grpSpPr>
        <p:sp>
          <p:nvSpPr>
            <p:cNvPr id="228" name="Freeform 227"/>
            <p:cNvSpPr/>
            <p:nvPr/>
          </p:nvSpPr>
          <p:spPr>
            <a:xfrm>
              <a:off x="5776084" y="2105125"/>
              <a:ext cx="476246" cy="486946"/>
            </a:xfrm>
            <a:custGeom>
              <a:avLst/>
              <a:gdLst>
                <a:gd name="connsiteX0" fmla="*/ 725332 w 725332"/>
                <a:gd name="connsiteY0" fmla="*/ 333218 h 582936"/>
                <a:gd name="connsiteX1" fmla="*/ 351621 w 725332"/>
                <a:gd name="connsiteY1" fmla="*/ 579709 h 582936"/>
                <a:gd name="connsiteX2" fmla="*/ 1763 w 725332"/>
                <a:gd name="connsiteY2" fmla="*/ 444536 h 582936"/>
                <a:gd name="connsiteX3" fmla="*/ 216448 w 725332"/>
                <a:gd name="connsiteY3" fmla="*/ 39020 h 582936"/>
                <a:gd name="connsiteX4" fmla="*/ 224400 w 725332"/>
                <a:gd name="connsiteY4" fmla="*/ 39020 h 582936"/>
                <a:gd name="connsiteX0" fmla="*/ 723633 w 723633"/>
                <a:gd name="connsiteY0" fmla="*/ 333218 h 676760"/>
                <a:gd name="connsiteX1" fmla="*/ 198848 w 723633"/>
                <a:gd name="connsiteY1" fmla="*/ 675124 h 676760"/>
                <a:gd name="connsiteX2" fmla="*/ 64 w 723633"/>
                <a:gd name="connsiteY2" fmla="*/ 444536 h 676760"/>
                <a:gd name="connsiteX3" fmla="*/ 214749 w 723633"/>
                <a:gd name="connsiteY3" fmla="*/ 39020 h 676760"/>
                <a:gd name="connsiteX4" fmla="*/ 222701 w 723633"/>
                <a:gd name="connsiteY4" fmla="*/ 39020 h 676760"/>
                <a:gd name="connsiteX0" fmla="*/ 811067 w 811067"/>
                <a:gd name="connsiteY0" fmla="*/ 330988 h 673626"/>
                <a:gd name="connsiteX1" fmla="*/ 286282 w 811067"/>
                <a:gd name="connsiteY1" fmla="*/ 672894 h 673626"/>
                <a:gd name="connsiteX2" fmla="*/ 33 w 811067"/>
                <a:gd name="connsiteY2" fmla="*/ 410501 h 673626"/>
                <a:gd name="connsiteX3" fmla="*/ 302183 w 811067"/>
                <a:gd name="connsiteY3" fmla="*/ 36790 h 673626"/>
                <a:gd name="connsiteX4" fmla="*/ 310135 w 811067"/>
                <a:gd name="connsiteY4" fmla="*/ 36790 h 673626"/>
                <a:gd name="connsiteX0" fmla="*/ 604328 w 604328"/>
                <a:gd name="connsiteY0" fmla="*/ 354842 h 673267"/>
                <a:gd name="connsiteX1" fmla="*/ 286277 w 604328"/>
                <a:gd name="connsiteY1" fmla="*/ 672894 h 673267"/>
                <a:gd name="connsiteX2" fmla="*/ 28 w 604328"/>
                <a:gd name="connsiteY2" fmla="*/ 410501 h 673267"/>
                <a:gd name="connsiteX3" fmla="*/ 302178 w 604328"/>
                <a:gd name="connsiteY3" fmla="*/ 36790 h 673267"/>
                <a:gd name="connsiteX4" fmla="*/ 310130 w 604328"/>
                <a:gd name="connsiteY4" fmla="*/ 36790 h 673267"/>
                <a:gd name="connsiteX0" fmla="*/ 604328 w 604328"/>
                <a:gd name="connsiteY0" fmla="*/ 354842 h 673341"/>
                <a:gd name="connsiteX1" fmla="*/ 286277 w 604328"/>
                <a:gd name="connsiteY1" fmla="*/ 672894 h 673341"/>
                <a:gd name="connsiteX2" fmla="*/ 28 w 604328"/>
                <a:gd name="connsiteY2" fmla="*/ 410501 h 673341"/>
                <a:gd name="connsiteX3" fmla="*/ 302178 w 604328"/>
                <a:gd name="connsiteY3" fmla="*/ 36790 h 673341"/>
                <a:gd name="connsiteX4" fmla="*/ 310130 w 604328"/>
                <a:gd name="connsiteY4" fmla="*/ 36790 h 673341"/>
                <a:gd name="connsiteX0" fmla="*/ 604328 w 604328"/>
                <a:gd name="connsiteY0" fmla="*/ 363027 h 681526"/>
                <a:gd name="connsiteX1" fmla="*/ 286277 w 604328"/>
                <a:gd name="connsiteY1" fmla="*/ 681079 h 681526"/>
                <a:gd name="connsiteX2" fmla="*/ 28 w 604328"/>
                <a:gd name="connsiteY2" fmla="*/ 418686 h 681526"/>
                <a:gd name="connsiteX3" fmla="*/ 302178 w 604328"/>
                <a:gd name="connsiteY3" fmla="*/ 44975 h 681526"/>
                <a:gd name="connsiteX4" fmla="*/ 87494 w 604328"/>
                <a:gd name="connsiteY4" fmla="*/ 29072 h 681526"/>
                <a:gd name="connsiteX0" fmla="*/ 604328 w 604328"/>
                <a:gd name="connsiteY0" fmla="*/ 318052 h 636551"/>
                <a:gd name="connsiteX1" fmla="*/ 286277 w 604328"/>
                <a:gd name="connsiteY1" fmla="*/ 636104 h 636551"/>
                <a:gd name="connsiteX2" fmla="*/ 28 w 604328"/>
                <a:gd name="connsiteY2" fmla="*/ 373711 h 636551"/>
                <a:gd name="connsiteX3" fmla="*/ 302178 w 604328"/>
                <a:gd name="connsiteY3" fmla="*/ 0 h 636551"/>
                <a:gd name="connsiteX0" fmla="*/ 604328 w 604328"/>
                <a:gd name="connsiteY0" fmla="*/ 318052 h 636551"/>
                <a:gd name="connsiteX1" fmla="*/ 286277 w 604328"/>
                <a:gd name="connsiteY1" fmla="*/ 636104 h 636551"/>
                <a:gd name="connsiteX2" fmla="*/ 28 w 604328"/>
                <a:gd name="connsiteY2" fmla="*/ 373711 h 636551"/>
                <a:gd name="connsiteX3" fmla="*/ 302178 w 604328"/>
                <a:gd name="connsiteY3" fmla="*/ 0 h 636551"/>
                <a:gd name="connsiteX0" fmla="*/ 604300 w 604300"/>
                <a:gd name="connsiteY0" fmla="*/ 318052 h 389433"/>
                <a:gd name="connsiteX1" fmla="*/ 0 w 604300"/>
                <a:gd name="connsiteY1" fmla="*/ 373711 h 389433"/>
                <a:gd name="connsiteX2" fmla="*/ 302150 w 604300"/>
                <a:gd name="connsiteY2" fmla="*/ 0 h 389433"/>
                <a:gd name="connsiteX0" fmla="*/ 580447 w 580447"/>
                <a:gd name="connsiteY0" fmla="*/ 318052 h 501328"/>
                <a:gd name="connsiteX1" fmla="*/ 0 w 580447"/>
                <a:gd name="connsiteY1" fmla="*/ 492981 h 501328"/>
                <a:gd name="connsiteX2" fmla="*/ 278297 w 580447"/>
                <a:gd name="connsiteY2" fmla="*/ 0 h 501328"/>
                <a:gd name="connsiteX0" fmla="*/ 643051 w 643051"/>
                <a:gd name="connsiteY0" fmla="*/ 318052 h 567404"/>
                <a:gd name="connsiteX1" fmla="*/ 62604 w 643051"/>
                <a:gd name="connsiteY1" fmla="*/ 492981 h 567404"/>
                <a:gd name="connsiteX2" fmla="*/ 340901 w 643051"/>
                <a:gd name="connsiteY2" fmla="*/ 0 h 567404"/>
                <a:gd name="connsiteX0" fmla="*/ 643051 w 643051"/>
                <a:gd name="connsiteY0" fmla="*/ 318052 h 599366"/>
                <a:gd name="connsiteX1" fmla="*/ 62604 w 643051"/>
                <a:gd name="connsiteY1" fmla="*/ 492981 h 599366"/>
                <a:gd name="connsiteX2" fmla="*/ 340901 w 643051"/>
                <a:gd name="connsiteY2" fmla="*/ 0 h 599366"/>
                <a:gd name="connsiteX0" fmla="*/ 653526 w 653526"/>
                <a:gd name="connsiteY0" fmla="*/ 318052 h 599366"/>
                <a:gd name="connsiteX1" fmla="*/ 73079 w 653526"/>
                <a:gd name="connsiteY1" fmla="*/ 492981 h 599366"/>
                <a:gd name="connsiteX2" fmla="*/ 351376 w 653526"/>
                <a:gd name="connsiteY2" fmla="*/ 0 h 599366"/>
                <a:gd name="connsiteX0" fmla="*/ 688325 w 688325"/>
                <a:gd name="connsiteY0" fmla="*/ 318052 h 599366"/>
                <a:gd name="connsiteX1" fmla="*/ 107878 w 688325"/>
                <a:gd name="connsiteY1" fmla="*/ 492981 h 599366"/>
                <a:gd name="connsiteX2" fmla="*/ 386175 w 688325"/>
                <a:gd name="connsiteY2" fmla="*/ 0 h 599366"/>
                <a:gd name="connsiteX0" fmla="*/ 688325 w 688325"/>
                <a:gd name="connsiteY0" fmla="*/ 318052 h 599366"/>
                <a:gd name="connsiteX1" fmla="*/ 107878 w 688325"/>
                <a:gd name="connsiteY1" fmla="*/ 492981 h 599366"/>
                <a:gd name="connsiteX2" fmla="*/ 386175 w 688325"/>
                <a:gd name="connsiteY2" fmla="*/ 0 h 599366"/>
                <a:gd name="connsiteX0" fmla="*/ 688325 w 688325"/>
                <a:gd name="connsiteY0" fmla="*/ 318052 h 639787"/>
                <a:gd name="connsiteX1" fmla="*/ 107878 w 688325"/>
                <a:gd name="connsiteY1" fmla="*/ 492981 h 639787"/>
                <a:gd name="connsiteX2" fmla="*/ 386175 w 688325"/>
                <a:gd name="connsiteY2" fmla="*/ 0 h 639787"/>
                <a:gd name="connsiteX0" fmla="*/ 688325 w 688325"/>
                <a:gd name="connsiteY0" fmla="*/ 318052 h 619846"/>
                <a:gd name="connsiteX1" fmla="*/ 107878 w 688325"/>
                <a:gd name="connsiteY1" fmla="*/ 492981 h 619846"/>
                <a:gd name="connsiteX2" fmla="*/ 386175 w 688325"/>
                <a:gd name="connsiteY2" fmla="*/ 0 h 619846"/>
                <a:gd name="connsiteX0" fmla="*/ 647999 w 647999"/>
                <a:gd name="connsiteY0" fmla="*/ 318052 h 619846"/>
                <a:gd name="connsiteX1" fmla="*/ 67552 w 647999"/>
                <a:gd name="connsiteY1" fmla="*/ 492981 h 619846"/>
                <a:gd name="connsiteX2" fmla="*/ 345849 w 647999"/>
                <a:gd name="connsiteY2" fmla="*/ 0 h 619846"/>
                <a:gd name="connsiteX0" fmla="*/ 666439 w 666439"/>
                <a:gd name="connsiteY0" fmla="*/ 318052 h 619846"/>
                <a:gd name="connsiteX1" fmla="*/ 85992 w 666439"/>
                <a:gd name="connsiteY1" fmla="*/ 492981 h 619846"/>
                <a:gd name="connsiteX2" fmla="*/ 364289 w 666439"/>
                <a:gd name="connsiteY2" fmla="*/ 0 h 619846"/>
                <a:gd name="connsiteX0" fmla="*/ 666439 w 666439"/>
                <a:gd name="connsiteY0" fmla="*/ 318052 h 649496"/>
                <a:gd name="connsiteX1" fmla="*/ 85992 w 666439"/>
                <a:gd name="connsiteY1" fmla="*/ 492981 h 649496"/>
                <a:gd name="connsiteX2" fmla="*/ 364289 w 666439"/>
                <a:gd name="connsiteY2" fmla="*/ 0 h 649496"/>
                <a:gd name="connsiteX0" fmla="*/ 634635 w 634635"/>
                <a:gd name="connsiteY0" fmla="*/ 318052 h 610053"/>
                <a:gd name="connsiteX1" fmla="*/ 54188 w 634635"/>
                <a:gd name="connsiteY1" fmla="*/ 492981 h 610053"/>
                <a:gd name="connsiteX2" fmla="*/ 332485 w 634635"/>
                <a:gd name="connsiteY2" fmla="*/ 0 h 610053"/>
                <a:gd name="connsiteX0" fmla="*/ 655837 w 655837"/>
                <a:gd name="connsiteY0" fmla="*/ 318052 h 629575"/>
                <a:gd name="connsiteX1" fmla="*/ 75390 w 655837"/>
                <a:gd name="connsiteY1" fmla="*/ 492981 h 629575"/>
                <a:gd name="connsiteX2" fmla="*/ 353687 w 655837"/>
                <a:gd name="connsiteY2" fmla="*/ 0 h 629575"/>
                <a:gd name="connsiteX0" fmla="*/ 655837 w 655837"/>
                <a:gd name="connsiteY0" fmla="*/ 318052 h 627003"/>
                <a:gd name="connsiteX1" fmla="*/ 75390 w 655837"/>
                <a:gd name="connsiteY1" fmla="*/ 492981 h 627003"/>
                <a:gd name="connsiteX2" fmla="*/ 353687 w 655837"/>
                <a:gd name="connsiteY2" fmla="*/ 0 h 627003"/>
                <a:gd name="connsiteX0" fmla="*/ 667268 w 667268"/>
                <a:gd name="connsiteY0" fmla="*/ 318052 h 627003"/>
                <a:gd name="connsiteX1" fmla="*/ 86821 w 667268"/>
                <a:gd name="connsiteY1" fmla="*/ 492981 h 627003"/>
                <a:gd name="connsiteX2" fmla="*/ 365118 w 667268"/>
                <a:gd name="connsiteY2" fmla="*/ 0 h 627003"/>
                <a:gd name="connsiteX0" fmla="*/ 671417 w 671417"/>
                <a:gd name="connsiteY0" fmla="*/ 318052 h 627003"/>
                <a:gd name="connsiteX1" fmla="*/ 90970 w 671417"/>
                <a:gd name="connsiteY1" fmla="*/ 492981 h 627003"/>
                <a:gd name="connsiteX2" fmla="*/ 369267 w 671417"/>
                <a:gd name="connsiteY2" fmla="*/ 0 h 627003"/>
                <a:gd name="connsiteX0" fmla="*/ 659474 w 659474"/>
                <a:gd name="connsiteY0" fmla="*/ 318052 h 627003"/>
                <a:gd name="connsiteX1" fmla="*/ 79027 w 659474"/>
                <a:gd name="connsiteY1" fmla="*/ 492981 h 627003"/>
                <a:gd name="connsiteX2" fmla="*/ 357324 w 659474"/>
                <a:gd name="connsiteY2" fmla="*/ 0 h 627003"/>
                <a:gd name="connsiteX0" fmla="*/ 416678 w 608639"/>
                <a:gd name="connsiteY0" fmla="*/ 468129 h 595384"/>
                <a:gd name="connsiteX1" fmla="*/ 583654 w 608639"/>
                <a:gd name="connsiteY1" fmla="*/ 46710 h 595384"/>
                <a:gd name="connsiteX2" fmla="*/ 114528 w 608639"/>
                <a:gd name="connsiteY2" fmla="*/ 150077 h 595384"/>
                <a:gd name="connsiteX0" fmla="*/ 220976 w 388393"/>
                <a:gd name="connsiteY0" fmla="*/ 508884 h 624423"/>
                <a:gd name="connsiteX1" fmla="*/ 387952 w 388393"/>
                <a:gd name="connsiteY1" fmla="*/ 87465 h 624423"/>
                <a:gd name="connsiteX2" fmla="*/ 125560 w 388393"/>
                <a:gd name="connsiteY2" fmla="*/ 0 h 624423"/>
                <a:gd name="connsiteX0" fmla="*/ 502939 w 676613"/>
                <a:gd name="connsiteY0" fmla="*/ 426351 h 538263"/>
                <a:gd name="connsiteX1" fmla="*/ 669915 w 676613"/>
                <a:gd name="connsiteY1" fmla="*/ 4932 h 538263"/>
                <a:gd name="connsiteX2" fmla="*/ 97422 w 676613"/>
                <a:gd name="connsiteY2" fmla="*/ 132152 h 538263"/>
                <a:gd name="connsiteX0" fmla="*/ 405517 w 579191"/>
                <a:gd name="connsiteY0" fmla="*/ 447053 h 558965"/>
                <a:gd name="connsiteX1" fmla="*/ 572493 w 579191"/>
                <a:gd name="connsiteY1" fmla="*/ 25634 h 558965"/>
                <a:gd name="connsiteX2" fmla="*/ 0 w 579191"/>
                <a:gd name="connsiteY2" fmla="*/ 152854 h 558965"/>
                <a:gd name="connsiteX0" fmla="*/ 405517 w 612742"/>
                <a:gd name="connsiteY0" fmla="*/ 447053 h 447053"/>
                <a:gd name="connsiteX1" fmla="*/ 572493 w 612742"/>
                <a:gd name="connsiteY1" fmla="*/ 25634 h 447053"/>
                <a:gd name="connsiteX2" fmla="*/ 0 w 612742"/>
                <a:gd name="connsiteY2" fmla="*/ 152854 h 447053"/>
                <a:gd name="connsiteX0" fmla="*/ 405517 w 568623"/>
                <a:gd name="connsiteY0" fmla="*/ 543693 h 543693"/>
                <a:gd name="connsiteX1" fmla="*/ 500932 w 568623"/>
                <a:gd name="connsiteY1" fmla="*/ 10956 h 543693"/>
                <a:gd name="connsiteX2" fmla="*/ 0 w 568623"/>
                <a:gd name="connsiteY2" fmla="*/ 249494 h 543693"/>
                <a:gd name="connsiteX0" fmla="*/ 405517 w 597385"/>
                <a:gd name="connsiteY0" fmla="*/ 573562 h 573562"/>
                <a:gd name="connsiteX1" fmla="*/ 500932 w 597385"/>
                <a:gd name="connsiteY1" fmla="*/ 40825 h 573562"/>
                <a:gd name="connsiteX2" fmla="*/ 0 w 597385"/>
                <a:gd name="connsiteY2" fmla="*/ 279363 h 573562"/>
                <a:gd name="connsiteX0" fmla="*/ 405517 w 604004"/>
                <a:gd name="connsiteY0" fmla="*/ 552003 h 552003"/>
                <a:gd name="connsiteX1" fmla="*/ 500932 w 604004"/>
                <a:gd name="connsiteY1" fmla="*/ 19266 h 552003"/>
                <a:gd name="connsiteX2" fmla="*/ 0 w 604004"/>
                <a:gd name="connsiteY2" fmla="*/ 257804 h 552003"/>
                <a:gd name="connsiteX0" fmla="*/ 405517 w 604004"/>
                <a:gd name="connsiteY0" fmla="*/ 557547 h 557547"/>
                <a:gd name="connsiteX1" fmla="*/ 500932 w 604004"/>
                <a:gd name="connsiteY1" fmla="*/ 24810 h 557547"/>
                <a:gd name="connsiteX2" fmla="*/ 0 w 604004"/>
                <a:gd name="connsiteY2" fmla="*/ 263348 h 557547"/>
                <a:gd name="connsiteX0" fmla="*/ 518739 w 576962"/>
                <a:gd name="connsiteY0" fmla="*/ 346830 h 458755"/>
                <a:gd name="connsiteX1" fmla="*/ 34732 w 576962"/>
                <a:gd name="connsiteY1" fmla="*/ 447835 h 458755"/>
                <a:gd name="connsiteX2" fmla="*/ 113222 w 576962"/>
                <a:gd name="connsiteY2" fmla="*/ 52631 h 458755"/>
                <a:gd name="connsiteX0" fmla="*/ 601202 w 659425"/>
                <a:gd name="connsiteY0" fmla="*/ 294199 h 406124"/>
                <a:gd name="connsiteX1" fmla="*/ 117195 w 659425"/>
                <a:gd name="connsiteY1" fmla="*/ 395204 h 406124"/>
                <a:gd name="connsiteX2" fmla="*/ 195685 w 659425"/>
                <a:gd name="connsiteY2" fmla="*/ 0 h 406124"/>
                <a:gd name="connsiteX0" fmla="*/ 635311 w 684617"/>
                <a:gd name="connsiteY0" fmla="*/ 285145 h 400289"/>
                <a:gd name="connsiteX1" fmla="*/ 87930 w 684617"/>
                <a:gd name="connsiteY1" fmla="*/ 395204 h 400289"/>
                <a:gd name="connsiteX2" fmla="*/ 166420 w 684617"/>
                <a:gd name="connsiteY2" fmla="*/ 0 h 400289"/>
                <a:gd name="connsiteX0" fmla="*/ 635311 w 635311"/>
                <a:gd name="connsiteY0" fmla="*/ 285145 h 452180"/>
                <a:gd name="connsiteX1" fmla="*/ 87930 w 635311"/>
                <a:gd name="connsiteY1" fmla="*/ 395204 h 452180"/>
                <a:gd name="connsiteX2" fmla="*/ 166420 w 635311"/>
                <a:gd name="connsiteY2" fmla="*/ 0 h 452180"/>
                <a:gd name="connsiteX0" fmla="*/ 590314 w 590314"/>
                <a:gd name="connsiteY0" fmla="*/ 384733 h 558240"/>
                <a:gd name="connsiteX1" fmla="*/ 42933 w 590314"/>
                <a:gd name="connsiteY1" fmla="*/ 494792 h 558240"/>
                <a:gd name="connsiteX2" fmla="*/ 211957 w 590314"/>
                <a:gd name="connsiteY2" fmla="*/ 0 h 558240"/>
                <a:gd name="connsiteX0" fmla="*/ 618742 w 618742"/>
                <a:gd name="connsiteY0" fmla="*/ 384733 h 558240"/>
                <a:gd name="connsiteX1" fmla="*/ 71361 w 618742"/>
                <a:gd name="connsiteY1" fmla="*/ 494792 h 558240"/>
                <a:gd name="connsiteX2" fmla="*/ 240385 w 618742"/>
                <a:gd name="connsiteY2" fmla="*/ 0 h 558240"/>
                <a:gd name="connsiteX0" fmla="*/ 580140 w 580140"/>
                <a:gd name="connsiteY0" fmla="*/ 357572 h 544811"/>
                <a:gd name="connsiteX1" fmla="*/ 68973 w 580140"/>
                <a:gd name="connsiteY1" fmla="*/ 494792 h 544811"/>
                <a:gd name="connsiteX2" fmla="*/ 237997 w 580140"/>
                <a:gd name="connsiteY2" fmla="*/ 0 h 544811"/>
                <a:gd name="connsiteX0" fmla="*/ 553445 w 553445"/>
                <a:gd name="connsiteY0" fmla="*/ 357572 h 500054"/>
                <a:gd name="connsiteX1" fmla="*/ 96599 w 553445"/>
                <a:gd name="connsiteY1" fmla="*/ 404257 h 500054"/>
                <a:gd name="connsiteX2" fmla="*/ 211302 w 553445"/>
                <a:gd name="connsiteY2" fmla="*/ 0 h 500054"/>
                <a:gd name="connsiteX0" fmla="*/ 517522 w 517522"/>
                <a:gd name="connsiteY0" fmla="*/ 357572 h 500054"/>
                <a:gd name="connsiteX1" fmla="*/ 60676 w 517522"/>
                <a:gd name="connsiteY1" fmla="*/ 404257 h 500054"/>
                <a:gd name="connsiteX2" fmla="*/ 238753 w 517522"/>
                <a:gd name="connsiteY2" fmla="*/ 0 h 500054"/>
                <a:gd name="connsiteX0" fmla="*/ 490454 w 490454"/>
                <a:gd name="connsiteY0" fmla="*/ 357572 h 486946"/>
                <a:gd name="connsiteX1" fmla="*/ 87929 w 490454"/>
                <a:gd name="connsiteY1" fmla="*/ 368043 h 486946"/>
                <a:gd name="connsiteX2" fmla="*/ 211685 w 490454"/>
                <a:gd name="connsiteY2" fmla="*/ 0 h 486946"/>
                <a:gd name="connsiteX0" fmla="*/ 486858 w 486858"/>
                <a:gd name="connsiteY0" fmla="*/ 357572 h 486946"/>
                <a:gd name="connsiteX1" fmla="*/ 84333 w 486858"/>
                <a:gd name="connsiteY1" fmla="*/ 368043 h 486946"/>
                <a:gd name="connsiteX2" fmla="*/ 208089 w 486858"/>
                <a:gd name="connsiteY2" fmla="*/ 0 h 486946"/>
                <a:gd name="connsiteX0" fmla="*/ 476246 w 476246"/>
                <a:gd name="connsiteY0" fmla="*/ 357572 h 486946"/>
                <a:gd name="connsiteX1" fmla="*/ 73721 w 476246"/>
                <a:gd name="connsiteY1" fmla="*/ 368043 h 486946"/>
                <a:gd name="connsiteX2" fmla="*/ 197477 w 476246"/>
                <a:gd name="connsiteY2" fmla="*/ 0 h 48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6246" h="486946">
                  <a:moveTo>
                    <a:pt x="476246" y="357572"/>
                  </a:moveTo>
                  <a:cubicBezTo>
                    <a:pt x="317757" y="608494"/>
                    <a:pt x="120182" y="427638"/>
                    <a:pt x="73721" y="368043"/>
                  </a:cubicBezTo>
                  <a:cubicBezTo>
                    <a:pt x="27260" y="308448"/>
                    <a:pt x="-117360" y="249473"/>
                    <a:pt x="197477" y="0"/>
                  </a:cubicBezTo>
                </a:path>
              </a:pathLst>
            </a:custGeom>
            <a:ln w="57150">
              <a:solidFill>
                <a:srgbClr val="FF0000"/>
              </a:solidFill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4983731" y="1935903"/>
              <a:ext cx="78258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Calibri" pitchFamily="34" charset="0"/>
                  <a:cs typeface="Calibri" pitchFamily="34" charset="0"/>
                </a:rPr>
                <a:t>type </a:t>
              </a:r>
              <a:br>
                <a:rPr lang="en-US" sz="2000" dirty="0" smtClean="0">
                  <a:latin typeface="Calibri" pitchFamily="34" charset="0"/>
                  <a:cs typeface="Calibri" pitchFamily="34" charset="0"/>
                </a:rPr>
              </a:br>
              <a:r>
                <a:rPr lang="en-US" sz="2000" dirty="0" smtClean="0">
                  <a:latin typeface="Calibri" pitchFamily="34" charset="0"/>
                  <a:cs typeface="Calibri" pitchFamily="34" charset="0"/>
                </a:rPr>
                <a:t>check</a:t>
              </a:r>
              <a:endParaRPr lang="en-US" sz="2000" dirty="0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396024" y="1173231"/>
              <a:ext cx="3513600" cy="54082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83424" y="1163151"/>
                <a:ext cx="3537000" cy="54306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ectangle 2"/>
          <p:cNvSpPr/>
          <p:nvPr/>
        </p:nvSpPr>
        <p:spPr>
          <a:xfrm>
            <a:off x="6007692" y="931958"/>
            <a:ext cx="6303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idea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5" name="Cloud 4"/>
          <p:cNvSpPr/>
          <p:nvPr/>
        </p:nvSpPr>
        <p:spPr bwMode="auto">
          <a:xfrm>
            <a:off x="5902407" y="756356"/>
            <a:ext cx="1220142" cy="758224"/>
          </a:xfrm>
          <a:prstGeom prst="cloud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76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Reading and writing locals (and parameters):</a:t>
            </a:r>
          </a:p>
          <a:p>
            <a:r>
              <a:rPr lang="en-US" sz="2400" b="1" dirty="0" err="1" smtClean="0"/>
              <a:t>get_local</a:t>
            </a:r>
            <a:r>
              <a:rPr lang="en-US" sz="2400" dirty="0"/>
              <a:t>: read the current value of a local variable</a:t>
            </a:r>
          </a:p>
          <a:p>
            <a:r>
              <a:rPr lang="en-US" sz="2400" b="1" dirty="0" err="1"/>
              <a:t>set_local</a:t>
            </a:r>
            <a:r>
              <a:rPr lang="en-US" sz="2400" dirty="0"/>
              <a:t>: set the current value of a local variable</a:t>
            </a:r>
          </a:p>
          <a:p>
            <a:r>
              <a:rPr lang="en-US" sz="2400" b="1" dirty="0" err="1"/>
              <a:t>tee_local</a:t>
            </a:r>
            <a:r>
              <a:rPr lang="en-US" sz="2400" dirty="0"/>
              <a:t>: like </a:t>
            </a:r>
            <a:r>
              <a:rPr lang="en-US" sz="2400" dirty="0" err="1"/>
              <a:t>set_local</a:t>
            </a:r>
            <a:r>
              <a:rPr lang="en-US" sz="2400" dirty="0"/>
              <a:t>, but also returns the set </a:t>
            </a:r>
            <a:r>
              <a:rPr lang="en-US" sz="2400" dirty="0" smtClean="0"/>
              <a:t>value</a:t>
            </a:r>
          </a:p>
          <a:p>
            <a:pPr marL="0" indent="0">
              <a:buNone/>
            </a:pPr>
            <a:r>
              <a:rPr lang="en-US" sz="2400" dirty="0" smtClean="0"/>
              <a:t>Arithmetic operations (take </a:t>
            </a:r>
            <a:r>
              <a:rPr lang="en-US" sz="2400" dirty="0" err="1" smtClean="0"/>
              <a:t>args</a:t>
            </a:r>
            <a:r>
              <a:rPr lang="en-US" sz="2400" dirty="0" smtClean="0"/>
              <a:t> from stack, put result on stack):</a:t>
            </a:r>
          </a:p>
          <a:p>
            <a:pPr marL="0" indent="0">
              <a:buNone/>
            </a:pPr>
            <a:r>
              <a:rPr lang="en-US" sz="2000" b="1" dirty="0"/>
              <a:t>i32.add</a:t>
            </a:r>
            <a:r>
              <a:rPr lang="en-US" sz="2000" dirty="0"/>
              <a:t>: sign-agnostic addition</a:t>
            </a:r>
          </a:p>
          <a:p>
            <a:pPr marL="0" indent="0">
              <a:buNone/>
            </a:pPr>
            <a:r>
              <a:rPr lang="en-US" sz="2000" b="1" dirty="0"/>
              <a:t>i32.sub</a:t>
            </a:r>
            <a:r>
              <a:rPr lang="en-US" sz="2000" dirty="0"/>
              <a:t>: sign-agnostic subtraction</a:t>
            </a:r>
          </a:p>
          <a:p>
            <a:pPr marL="0" indent="0">
              <a:buNone/>
            </a:pPr>
            <a:r>
              <a:rPr lang="en-US" sz="2000" b="1" dirty="0"/>
              <a:t>i32.mul</a:t>
            </a:r>
            <a:r>
              <a:rPr lang="en-US" sz="2000" dirty="0"/>
              <a:t>: sign-agnostic multiplication (lower 32-bits)</a:t>
            </a:r>
          </a:p>
          <a:p>
            <a:pPr marL="0" indent="0">
              <a:buNone/>
            </a:pPr>
            <a:r>
              <a:rPr lang="en-US" sz="2000" b="1" dirty="0"/>
              <a:t>i32.div_s</a:t>
            </a:r>
            <a:r>
              <a:rPr lang="en-US" sz="2000" dirty="0"/>
              <a:t>: signed division (result is truncated toward zero)</a:t>
            </a:r>
          </a:p>
          <a:p>
            <a:pPr marL="0" indent="0">
              <a:buNone/>
            </a:pPr>
            <a:r>
              <a:rPr lang="en-US" sz="2000" b="1" dirty="0" smtClean="0"/>
              <a:t>i32.rem_s</a:t>
            </a:r>
            <a:r>
              <a:rPr lang="en-US" sz="2000" dirty="0"/>
              <a:t>: signed remainder (result has the sign of the </a:t>
            </a:r>
            <a:r>
              <a:rPr lang="en-US" sz="2000" dirty="0" smtClean="0"/>
              <a:t>dividend x in </a:t>
            </a:r>
            <a:r>
              <a:rPr lang="en-US" sz="2000" dirty="0" err="1" smtClean="0"/>
              <a:t>x%y</a:t>
            </a:r>
            <a:r>
              <a:rPr lang="en-US" sz="2000" dirty="0" smtClean="0"/>
              <a:t>)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i32.and</a:t>
            </a:r>
            <a:r>
              <a:rPr lang="en-US" sz="2000" dirty="0"/>
              <a:t>: sign-agnostic bitwise and</a:t>
            </a:r>
          </a:p>
          <a:p>
            <a:pPr marL="0" indent="0">
              <a:buNone/>
            </a:pPr>
            <a:r>
              <a:rPr lang="en-US" sz="2000" b="1" dirty="0"/>
              <a:t>i32.or</a:t>
            </a:r>
            <a:r>
              <a:rPr lang="en-US" sz="2000" dirty="0"/>
              <a:t>: sign-agnostic bitwise inclusive or</a:t>
            </a:r>
          </a:p>
          <a:p>
            <a:pPr marL="0" indent="0">
              <a:buNone/>
            </a:pPr>
            <a:r>
              <a:rPr lang="en-US" sz="2000" b="1" dirty="0"/>
              <a:t>i32.xor</a:t>
            </a:r>
            <a:r>
              <a:rPr lang="en-US" sz="2000" dirty="0"/>
              <a:t>: sign-agnostic bitwise exclusive </a:t>
            </a:r>
            <a:r>
              <a:rPr lang="en-US" sz="2000" dirty="0" smtClean="0"/>
              <a:t>or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138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Comparisons, stack,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256" y="1201842"/>
            <a:ext cx="8410814" cy="4922239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i32.eq</a:t>
            </a:r>
            <a:r>
              <a:rPr lang="en-US" sz="2000" dirty="0"/>
              <a:t>: sign-agnostic compare equal</a:t>
            </a:r>
          </a:p>
          <a:p>
            <a:pPr marL="0" indent="0">
              <a:buNone/>
            </a:pPr>
            <a:r>
              <a:rPr lang="en-US" sz="2000" b="1" dirty="0"/>
              <a:t>i32.ne</a:t>
            </a:r>
            <a:r>
              <a:rPr lang="en-US" sz="2000" dirty="0"/>
              <a:t>: sign-agnostic compare unequal</a:t>
            </a:r>
          </a:p>
          <a:p>
            <a:pPr marL="0" indent="0">
              <a:buNone/>
            </a:pPr>
            <a:r>
              <a:rPr lang="en-US" sz="2000" b="1" dirty="0"/>
              <a:t>i32.lt_s</a:t>
            </a:r>
            <a:r>
              <a:rPr lang="en-US" sz="2000" dirty="0"/>
              <a:t>: signed less than</a:t>
            </a:r>
          </a:p>
          <a:p>
            <a:pPr marL="0" indent="0">
              <a:buNone/>
            </a:pPr>
            <a:r>
              <a:rPr lang="en-US" sz="2000" b="1" dirty="0"/>
              <a:t>i32.le_s</a:t>
            </a:r>
            <a:r>
              <a:rPr lang="en-US" sz="2000" dirty="0"/>
              <a:t>: signed less than or equal</a:t>
            </a:r>
          </a:p>
          <a:p>
            <a:pPr marL="0" indent="0">
              <a:buNone/>
            </a:pPr>
            <a:r>
              <a:rPr lang="en-US" sz="2000" b="1" dirty="0" smtClean="0"/>
              <a:t>i32.gt_s</a:t>
            </a:r>
            <a:r>
              <a:rPr lang="en-US" sz="2000" dirty="0"/>
              <a:t>: signed greater than</a:t>
            </a:r>
          </a:p>
          <a:p>
            <a:pPr marL="0" indent="0">
              <a:buNone/>
            </a:pPr>
            <a:r>
              <a:rPr lang="en-US" sz="2000" b="1" dirty="0"/>
              <a:t>i32.ge_s</a:t>
            </a:r>
            <a:r>
              <a:rPr lang="en-US" sz="2000" dirty="0"/>
              <a:t>: signed greater than or equal</a:t>
            </a:r>
          </a:p>
          <a:p>
            <a:pPr marL="0" indent="0">
              <a:buNone/>
            </a:pPr>
            <a:r>
              <a:rPr lang="en-US" sz="2000" b="1" dirty="0" smtClean="0"/>
              <a:t>i32.eqz</a:t>
            </a:r>
            <a:r>
              <a:rPr lang="en-US" sz="2000" dirty="0"/>
              <a:t>: compare equal to zero (return 1 if operand is zero, 0 otherwise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r>
              <a:rPr lang="en-US" sz="2000" dirty="0" smtClean="0"/>
              <a:t>There are also: 64 bit integer operations i64._ and floating point f32._ , f64._</a:t>
            </a:r>
          </a:p>
          <a:p>
            <a:pPr marL="0" indent="0">
              <a:buNone/>
            </a:pPr>
            <a:r>
              <a:rPr lang="en-US" sz="2000" b="1" dirty="0" smtClean="0"/>
              <a:t>drop</a:t>
            </a:r>
            <a:r>
              <a:rPr lang="en-US" sz="2000" dirty="0" smtClean="0"/>
              <a:t>: drop top of the stack</a:t>
            </a:r>
          </a:p>
          <a:p>
            <a:pPr marL="0" indent="0">
              <a:buNone/>
            </a:pPr>
            <a:r>
              <a:rPr lang="en-US" sz="2000" b="1" dirty="0" smtClean="0"/>
              <a:t>i32.const C</a:t>
            </a:r>
            <a:r>
              <a:rPr lang="en-US" sz="2000" dirty="0" smtClean="0"/>
              <a:t>: put a given constant </a:t>
            </a:r>
            <a:r>
              <a:rPr lang="en-US" sz="2000" b="1" dirty="0" smtClean="0"/>
              <a:t>C</a:t>
            </a:r>
            <a:r>
              <a:rPr lang="en-US" sz="2000" dirty="0" smtClean="0"/>
              <a:t> on the stack</a:t>
            </a:r>
          </a:p>
          <a:p>
            <a:pPr marL="0" indent="0">
              <a:buNone/>
            </a:pPr>
            <a:r>
              <a:rPr lang="en-US" sz="2000" dirty="0" smtClean="0"/>
              <a:t>Access to memory (given as one big array):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i32.load</a:t>
            </a:r>
            <a:r>
              <a:rPr lang="en-US" sz="2000" dirty="0" smtClean="0"/>
              <a:t>: get memory index from stack, load 4 bytes (little endian), put on stack</a:t>
            </a:r>
          </a:p>
          <a:p>
            <a:pPr marL="0" indent="0">
              <a:buNone/>
            </a:pPr>
            <a:r>
              <a:rPr lang="en-US" sz="2000" b="1" dirty="0" smtClean="0"/>
              <a:t>i32.store</a:t>
            </a:r>
            <a:r>
              <a:rPr lang="en-US" sz="2000" dirty="0" smtClean="0"/>
              <a:t>: </a:t>
            </a:r>
            <a:r>
              <a:rPr lang="en-US" sz="2000" dirty="0"/>
              <a:t>get </a:t>
            </a:r>
            <a:r>
              <a:rPr lang="en-US" sz="2000" dirty="0" smtClean="0"/>
              <a:t>memory address and value, store value in memory as 4 bytes</a:t>
            </a:r>
          </a:p>
          <a:p>
            <a:pPr marL="0" indent="0">
              <a:buNone/>
            </a:pPr>
            <a:r>
              <a:rPr lang="en-US" sz="2000" dirty="0" smtClean="0"/>
              <a:t>Can also load/store small numbers by reading/writing </a:t>
            </a:r>
            <a:r>
              <a:rPr lang="en-US" sz="2000" dirty="0"/>
              <a:t>fewer bytes, see</a:t>
            </a:r>
            <a:br>
              <a:rPr lang="en-US" sz="2000" dirty="0"/>
            </a:br>
            <a:r>
              <a:rPr lang="en-US" sz="2000" dirty="0"/>
              <a:t> </a:t>
            </a:r>
            <a:r>
              <a:rPr lang="en-US" sz="2000" dirty="0">
                <a:hlinkClick r:id="rId2"/>
              </a:rPr>
              <a:t>http://webassembly.org/docs/semantics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 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92616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Example</a:t>
            </a:r>
            <a:r>
              <a:rPr lang="en-US" dirty="0" smtClean="0"/>
              <a:t>: Area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54095" y="3926295"/>
            <a:ext cx="3841914" cy="1901701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/>
              <a:t>int</a:t>
            </a:r>
            <a:r>
              <a:rPr lang="en-US" sz="2400" dirty="0"/>
              <a:t> fact(</a:t>
            </a:r>
            <a:r>
              <a:rPr lang="en-US" sz="2400" b="1" dirty="0" err="1"/>
              <a:t>int</a:t>
            </a:r>
            <a:r>
              <a:rPr lang="en-US" sz="2400" dirty="0"/>
              <a:t> a, </a:t>
            </a:r>
            <a:r>
              <a:rPr lang="en-US" sz="2400" b="1" dirty="0" err="1"/>
              <a:t>int</a:t>
            </a:r>
            <a:r>
              <a:rPr lang="en-US" sz="2400" dirty="0"/>
              <a:t> b,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/>
              <a:t>c) { 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b="1" dirty="0" smtClean="0"/>
              <a:t>return</a:t>
            </a:r>
            <a:r>
              <a:rPr lang="en-US" sz="2400" dirty="0" smtClean="0"/>
              <a:t> ((</a:t>
            </a:r>
            <a:r>
              <a:rPr lang="en-US" sz="2400" dirty="0" err="1" smtClean="0"/>
              <a:t>c+a</a:t>
            </a:r>
            <a:r>
              <a:rPr lang="en-US" sz="2400" dirty="0" smtClean="0"/>
              <a:t>)*b </a:t>
            </a:r>
            <a:r>
              <a:rPr lang="en-US" sz="2400" dirty="0"/>
              <a:t>+ </a:t>
            </a:r>
            <a:r>
              <a:rPr lang="en-US" sz="2400" dirty="0" smtClean="0"/>
              <a:t>c*a) </a:t>
            </a:r>
            <a:r>
              <a:rPr lang="en-US" sz="2400" dirty="0"/>
              <a:t>* 2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233100" y="732041"/>
            <a:ext cx="4717190" cy="5317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800" dirty="0">
                <a:solidFill>
                  <a:srgbClr val="002060"/>
                </a:solidFill>
              </a:rPr>
              <a:t>(module </a:t>
            </a:r>
            <a:r>
              <a:rPr lang="en-US" sz="1800" dirty="0" smtClean="0">
                <a:solidFill>
                  <a:srgbClr val="002060"/>
                </a:solidFill>
              </a:rPr>
              <a:t> (</a:t>
            </a:r>
            <a:r>
              <a:rPr lang="en-US" sz="1800" dirty="0">
                <a:solidFill>
                  <a:srgbClr val="002060"/>
                </a:solidFill>
              </a:rPr>
              <a:t>type $type0 (</a:t>
            </a:r>
            <a:r>
              <a:rPr lang="en-US" sz="1800" dirty="0" err="1">
                <a:solidFill>
                  <a:srgbClr val="002060"/>
                </a:solidFill>
              </a:rPr>
              <a:t>func</a:t>
            </a:r>
            <a:r>
              <a:rPr lang="en-US" sz="1800" dirty="0">
                <a:solidFill>
                  <a:srgbClr val="002060"/>
                </a:solidFill>
              </a:rPr>
              <a:t> (</a:t>
            </a:r>
            <a:r>
              <a:rPr lang="en-US" sz="1800" dirty="0" err="1">
                <a:solidFill>
                  <a:srgbClr val="002060"/>
                </a:solidFill>
              </a:rPr>
              <a:t>param</a:t>
            </a:r>
            <a:r>
              <a:rPr lang="en-US" sz="1800" dirty="0">
                <a:solidFill>
                  <a:srgbClr val="002060"/>
                </a:solidFill>
              </a:rPr>
              <a:t> i32 </a:t>
            </a:r>
            <a:r>
              <a:rPr lang="en-US" sz="1800" dirty="0" err="1">
                <a:solidFill>
                  <a:srgbClr val="002060"/>
                </a:solidFill>
              </a:rPr>
              <a:t>i32</a:t>
            </a:r>
            <a:r>
              <a:rPr lang="en-US" sz="1800" dirty="0">
                <a:solidFill>
                  <a:srgbClr val="002060"/>
                </a:solidFill>
              </a:rPr>
              <a:t> i32) </a:t>
            </a:r>
            <a:r>
              <a:rPr lang="en-US" sz="1800" dirty="0" smtClean="0">
                <a:solidFill>
                  <a:srgbClr val="002060"/>
                </a:solidFill>
              </a:rPr>
              <a:t/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>                                                   (</a:t>
            </a:r>
            <a:r>
              <a:rPr lang="en-US" sz="1800" dirty="0">
                <a:solidFill>
                  <a:srgbClr val="002060"/>
                </a:solidFill>
              </a:rPr>
              <a:t>result i32</a:t>
            </a:r>
            <a:r>
              <a:rPr lang="en-US" sz="1800" dirty="0" smtClean="0">
                <a:solidFill>
                  <a:srgbClr val="002060"/>
                </a:solidFill>
              </a:rPr>
              <a:t>)))</a:t>
            </a:r>
          </a:p>
          <a:p>
            <a:pPr marL="0" indent="0">
              <a:buFontTx/>
              <a:buNone/>
            </a:pP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smtClean="0">
                <a:solidFill>
                  <a:srgbClr val="002060"/>
                </a:solidFill>
              </a:rPr>
              <a:t> (</a:t>
            </a:r>
            <a:r>
              <a:rPr lang="en-US" sz="1800" dirty="0">
                <a:solidFill>
                  <a:srgbClr val="002060"/>
                </a:solidFill>
              </a:rPr>
              <a:t>table 0 </a:t>
            </a:r>
            <a:r>
              <a:rPr lang="en-US" sz="1800" dirty="0" err="1">
                <a:solidFill>
                  <a:srgbClr val="002060"/>
                </a:solidFill>
              </a:rPr>
              <a:t>anyfunc</a:t>
            </a:r>
            <a:r>
              <a:rPr lang="en-US" sz="1800" dirty="0">
                <a:solidFill>
                  <a:srgbClr val="002060"/>
                </a:solidFill>
              </a:rPr>
              <a:t>)  </a:t>
            </a:r>
            <a:r>
              <a:rPr lang="en-US" sz="1800" dirty="0" smtClean="0">
                <a:solidFill>
                  <a:srgbClr val="002060"/>
                </a:solidFill>
              </a:rPr>
              <a:t>(</a:t>
            </a:r>
            <a:r>
              <a:rPr lang="en-US" sz="1800" dirty="0">
                <a:solidFill>
                  <a:srgbClr val="002060"/>
                </a:solidFill>
              </a:rPr>
              <a:t>memory 1)  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0" indent="0">
              <a:buFontTx/>
              <a:buNone/>
            </a:pP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smtClean="0">
                <a:solidFill>
                  <a:srgbClr val="002060"/>
                </a:solidFill>
              </a:rPr>
              <a:t> (</a:t>
            </a:r>
            <a:r>
              <a:rPr lang="en-US" sz="1800" dirty="0">
                <a:solidFill>
                  <a:srgbClr val="002060"/>
                </a:solidFill>
              </a:rPr>
              <a:t>export "memory" memory) </a:t>
            </a:r>
            <a:r>
              <a:rPr lang="en-US" sz="1800" dirty="0" smtClean="0">
                <a:solidFill>
                  <a:srgbClr val="002060"/>
                </a:solidFill>
              </a:rPr>
              <a:t/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>  (</a:t>
            </a:r>
            <a:r>
              <a:rPr lang="en-US" sz="1800" dirty="0">
                <a:solidFill>
                  <a:srgbClr val="002060"/>
                </a:solidFill>
              </a:rPr>
              <a:t>export </a:t>
            </a:r>
            <a:r>
              <a:rPr lang="en-US" sz="1800" dirty="0" smtClean="0">
                <a:solidFill>
                  <a:srgbClr val="002060"/>
                </a:solidFill>
              </a:rPr>
              <a:t>"fact" </a:t>
            </a:r>
            <a:r>
              <a:rPr lang="en-US" sz="1800" dirty="0">
                <a:solidFill>
                  <a:srgbClr val="002060"/>
                </a:solidFill>
              </a:rPr>
              <a:t>$func0)  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0" indent="0">
              <a:buFontTx/>
              <a:buNone/>
            </a:pP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smtClean="0">
                <a:solidFill>
                  <a:srgbClr val="002060"/>
                </a:solidFill>
              </a:rPr>
              <a:t> (</a:t>
            </a:r>
            <a:r>
              <a:rPr lang="en-US" sz="1800" dirty="0" err="1">
                <a:solidFill>
                  <a:srgbClr val="002060"/>
                </a:solidFill>
              </a:rPr>
              <a:t>func</a:t>
            </a:r>
            <a:r>
              <a:rPr lang="en-US" sz="1800" dirty="0">
                <a:solidFill>
                  <a:srgbClr val="002060"/>
                </a:solidFill>
              </a:rPr>
              <a:t> $func0 (</a:t>
            </a:r>
            <a:r>
              <a:rPr lang="en-US" sz="1800" dirty="0" err="1">
                <a:solidFill>
                  <a:srgbClr val="002060"/>
                </a:solidFill>
              </a:rPr>
              <a:t>param</a:t>
            </a:r>
            <a:r>
              <a:rPr lang="en-US" sz="1800" dirty="0">
                <a:solidFill>
                  <a:srgbClr val="002060"/>
                </a:solidFill>
              </a:rPr>
              <a:t> $var0 i32) </a:t>
            </a:r>
            <a:br>
              <a:rPr lang="en-US" sz="1800" dirty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>                         (</a:t>
            </a:r>
            <a:r>
              <a:rPr lang="en-US" sz="1800" dirty="0" err="1">
                <a:solidFill>
                  <a:srgbClr val="002060"/>
                </a:solidFill>
              </a:rPr>
              <a:t>param</a:t>
            </a:r>
            <a:r>
              <a:rPr lang="en-US" sz="1800" dirty="0">
                <a:solidFill>
                  <a:srgbClr val="002060"/>
                </a:solidFill>
              </a:rPr>
              <a:t> $var1 i32) </a:t>
            </a:r>
            <a:br>
              <a:rPr lang="en-US" sz="1800" dirty="0">
                <a:solidFill>
                  <a:srgbClr val="002060"/>
                </a:solidFill>
              </a:rPr>
            </a:b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smtClean="0">
                <a:solidFill>
                  <a:srgbClr val="002060"/>
                </a:solidFill>
              </a:rPr>
              <a:t>                        (</a:t>
            </a:r>
            <a:r>
              <a:rPr lang="en-US" sz="1800" dirty="0" err="1">
                <a:solidFill>
                  <a:srgbClr val="002060"/>
                </a:solidFill>
              </a:rPr>
              <a:t>param</a:t>
            </a:r>
            <a:r>
              <a:rPr lang="en-US" sz="1800" dirty="0">
                <a:solidFill>
                  <a:srgbClr val="002060"/>
                </a:solidFill>
              </a:rPr>
              <a:t> $var2 i32</a:t>
            </a:r>
            <a:r>
              <a:rPr lang="en-US" sz="1800" dirty="0" smtClean="0">
                <a:solidFill>
                  <a:srgbClr val="002060"/>
                </a:solidFill>
              </a:rPr>
              <a:t>)     (</a:t>
            </a:r>
            <a:r>
              <a:rPr lang="en-US" sz="1800" dirty="0">
                <a:solidFill>
                  <a:srgbClr val="002060"/>
                </a:solidFill>
              </a:rPr>
              <a:t>result i32)    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0" indent="0">
              <a:buFontTx/>
              <a:buNone/>
            </a:pP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</a:rPr>
              <a:t>get_local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en-US" sz="1800" dirty="0">
                <a:solidFill>
                  <a:srgbClr val="002060"/>
                </a:solidFill>
              </a:rPr>
              <a:t>$</a:t>
            </a:r>
            <a:r>
              <a:rPr lang="en-US" sz="1800" dirty="0" smtClean="0">
                <a:solidFill>
                  <a:srgbClr val="002060"/>
                </a:solidFill>
              </a:rPr>
              <a:t>var2</a:t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>  </a:t>
            </a:r>
            <a:r>
              <a:rPr lang="en-US" sz="1800" dirty="0" err="1" smtClean="0">
                <a:solidFill>
                  <a:srgbClr val="002060"/>
                </a:solidFill>
              </a:rPr>
              <a:t>get_local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en-US" sz="1800" dirty="0">
                <a:solidFill>
                  <a:srgbClr val="002060"/>
                </a:solidFill>
              </a:rPr>
              <a:t>$</a:t>
            </a:r>
            <a:r>
              <a:rPr lang="en-US" sz="1800" dirty="0" smtClean="0">
                <a:solidFill>
                  <a:srgbClr val="002060"/>
                </a:solidFill>
              </a:rPr>
              <a:t>var0</a:t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>  i32.add</a:t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>  </a:t>
            </a:r>
            <a:r>
              <a:rPr lang="en-US" sz="1800" dirty="0" err="1" smtClean="0">
                <a:solidFill>
                  <a:srgbClr val="002060"/>
                </a:solidFill>
              </a:rPr>
              <a:t>get_local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en-US" sz="1800" dirty="0">
                <a:solidFill>
                  <a:srgbClr val="002060"/>
                </a:solidFill>
              </a:rPr>
              <a:t>$</a:t>
            </a:r>
            <a:r>
              <a:rPr lang="en-US" sz="1800" dirty="0" smtClean="0">
                <a:solidFill>
                  <a:srgbClr val="002060"/>
                </a:solidFill>
              </a:rPr>
              <a:t>var1</a:t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>  i32.mul</a:t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>  </a:t>
            </a:r>
            <a:r>
              <a:rPr lang="en-US" sz="1800" dirty="0" err="1" smtClean="0">
                <a:solidFill>
                  <a:srgbClr val="002060"/>
                </a:solidFill>
              </a:rPr>
              <a:t>get_local</a:t>
            </a:r>
            <a:r>
              <a:rPr lang="en-US" sz="1800" dirty="0" smtClean="0">
                <a:solidFill>
                  <a:srgbClr val="002060"/>
                </a:solidFill>
              </a:rPr>
              <a:t> $var2</a:t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>  </a:t>
            </a:r>
            <a:r>
              <a:rPr lang="en-US" sz="1800" dirty="0" err="1" smtClean="0">
                <a:solidFill>
                  <a:srgbClr val="002060"/>
                </a:solidFill>
              </a:rPr>
              <a:t>get_local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en-US" sz="1800" dirty="0">
                <a:solidFill>
                  <a:srgbClr val="002060"/>
                </a:solidFill>
              </a:rPr>
              <a:t>$</a:t>
            </a:r>
            <a:r>
              <a:rPr lang="en-US" sz="1800" dirty="0" smtClean="0">
                <a:solidFill>
                  <a:srgbClr val="002060"/>
                </a:solidFill>
              </a:rPr>
              <a:t>var0</a:t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>  i32.mul</a:t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>  i32.add</a:t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>  i32.const 1</a:t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>  i32.shl		// shift left, i.e.  *2</a:t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70C0"/>
                </a:solidFill>
              </a:rPr>
              <a:t>))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84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dirty="0" smtClean="0"/>
              <a:t>Towards Compiling Expressions:</a:t>
            </a:r>
            <a:br>
              <a:rPr lang="en-US" dirty="0" smtClean="0"/>
            </a:br>
            <a:r>
              <a:rPr lang="en-US" dirty="0" smtClean="0"/>
              <a:t>Prefix, Infix, and Postfix Notation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62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Prefix, Infix,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657" y="1470992"/>
            <a:ext cx="8646059" cy="465517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Let </a:t>
            </a:r>
            <a:r>
              <a:rPr lang="en-US" i="1" dirty="0"/>
              <a:t>f</a:t>
            </a:r>
            <a:r>
              <a:rPr lang="en-US" dirty="0"/>
              <a:t> be a binary operation, </a:t>
            </a:r>
            <a:r>
              <a:rPr lang="en-US" dirty="0" smtClean="0"/>
              <a:t> </a:t>
            </a:r>
            <a:r>
              <a:rPr lang="en-US" i="1" dirty="0" smtClean="0"/>
              <a:t>e</a:t>
            </a:r>
            <a:r>
              <a:rPr lang="en-US" i="1" baseline="-25000" dirty="0" smtClean="0"/>
              <a:t>1</a:t>
            </a:r>
            <a:r>
              <a:rPr lang="en-US" dirty="0" smtClean="0"/>
              <a:t> </a:t>
            </a:r>
            <a:r>
              <a:rPr lang="en-US" i="1" dirty="0"/>
              <a:t>e</a:t>
            </a:r>
            <a:r>
              <a:rPr lang="en-US" i="1" baseline="-25000" dirty="0"/>
              <a:t>2</a:t>
            </a:r>
            <a:r>
              <a:rPr lang="en-US" dirty="0"/>
              <a:t>  two expressions</a:t>
            </a:r>
          </a:p>
          <a:p>
            <a:pPr marL="0" indent="0">
              <a:buNone/>
            </a:pPr>
            <a:r>
              <a:rPr lang="en-US" dirty="0"/>
              <a:t>We can denote application  </a:t>
            </a:r>
            <a:r>
              <a:rPr lang="en-US" i="1" dirty="0"/>
              <a:t>f(e</a:t>
            </a:r>
            <a:r>
              <a:rPr lang="en-US" i="1" baseline="-25000" dirty="0"/>
              <a:t>1</a:t>
            </a:r>
            <a:r>
              <a:rPr lang="en-US" i="1" dirty="0"/>
              <a:t>,e</a:t>
            </a:r>
            <a:r>
              <a:rPr lang="en-US" i="1" baseline="-25000" dirty="0"/>
              <a:t>2</a:t>
            </a:r>
            <a:r>
              <a:rPr lang="en-US" i="1" dirty="0"/>
              <a:t>)</a:t>
            </a:r>
            <a:r>
              <a:rPr lang="en-US" dirty="0"/>
              <a:t> as follows</a:t>
            </a:r>
          </a:p>
          <a:p>
            <a:pPr lvl="1"/>
            <a:r>
              <a:rPr lang="en-US" dirty="0"/>
              <a:t>in </a:t>
            </a:r>
            <a:r>
              <a:rPr lang="en-US" b="1" dirty="0"/>
              <a:t>prefix</a:t>
            </a:r>
            <a:r>
              <a:rPr lang="en-US" dirty="0"/>
              <a:t> notation		</a:t>
            </a:r>
            <a:r>
              <a:rPr lang="en-US" i="1" dirty="0"/>
              <a:t>f e</a:t>
            </a:r>
            <a:r>
              <a:rPr lang="en-US" i="1" baseline="-25000" dirty="0"/>
              <a:t>1</a:t>
            </a:r>
            <a:r>
              <a:rPr lang="en-US" i="1" dirty="0"/>
              <a:t> e</a:t>
            </a:r>
            <a:r>
              <a:rPr lang="en-US" i="1" baseline="-25000" dirty="0"/>
              <a:t>2</a:t>
            </a:r>
          </a:p>
          <a:p>
            <a:pPr lvl="1"/>
            <a:r>
              <a:rPr lang="en-US" dirty="0"/>
              <a:t>in </a:t>
            </a:r>
            <a:r>
              <a:rPr lang="en-US" b="1" dirty="0"/>
              <a:t>infix</a:t>
            </a:r>
            <a:r>
              <a:rPr lang="en-US" dirty="0"/>
              <a:t> notation		</a:t>
            </a:r>
            <a:r>
              <a:rPr lang="en-US" i="1" dirty="0"/>
              <a:t>e</a:t>
            </a:r>
            <a:r>
              <a:rPr lang="en-US" i="1" baseline="-25000" dirty="0"/>
              <a:t>1</a:t>
            </a:r>
            <a:r>
              <a:rPr lang="en-US" i="1" dirty="0"/>
              <a:t> f e</a:t>
            </a:r>
            <a:r>
              <a:rPr lang="en-US" i="1" baseline="-25000" dirty="0"/>
              <a:t>2</a:t>
            </a:r>
          </a:p>
          <a:p>
            <a:pPr lvl="1"/>
            <a:r>
              <a:rPr lang="en-US" dirty="0"/>
              <a:t>in </a:t>
            </a:r>
            <a:r>
              <a:rPr lang="en-US" b="1" dirty="0"/>
              <a:t>postfix</a:t>
            </a:r>
            <a:r>
              <a:rPr lang="en-US" dirty="0"/>
              <a:t> notation		</a:t>
            </a:r>
            <a:r>
              <a:rPr lang="en-US" i="1" dirty="0" smtClean="0"/>
              <a:t>e</a:t>
            </a:r>
            <a:r>
              <a:rPr lang="en-US" i="1" baseline="-25000" dirty="0" smtClean="0"/>
              <a:t>1</a:t>
            </a:r>
            <a:r>
              <a:rPr lang="en-US" i="1" dirty="0" smtClean="0"/>
              <a:t> e</a:t>
            </a:r>
            <a:r>
              <a:rPr lang="en-US" i="1" baseline="-25000" dirty="0" smtClean="0"/>
              <a:t>2  </a:t>
            </a:r>
            <a:r>
              <a:rPr lang="en-US" i="1" dirty="0" smtClean="0"/>
              <a:t>f </a:t>
            </a:r>
            <a:endParaRPr lang="en-US" i="1" baseline="-25000" dirty="0" smtClean="0"/>
          </a:p>
          <a:p>
            <a:r>
              <a:rPr lang="en-US" dirty="0" smtClean="0"/>
              <a:t>Suppose that each operator (like </a:t>
            </a:r>
            <a:r>
              <a:rPr lang="en-US" i="1" dirty="0" smtClean="0"/>
              <a:t>f</a:t>
            </a:r>
            <a:r>
              <a:rPr lang="en-US" dirty="0" smtClean="0"/>
              <a:t>) has a known number of arguments. For nested expressions</a:t>
            </a:r>
          </a:p>
          <a:p>
            <a:pPr lvl="1"/>
            <a:r>
              <a:rPr lang="en-US" dirty="0"/>
              <a:t>infix requires </a:t>
            </a:r>
            <a:r>
              <a:rPr lang="en-US" dirty="0" smtClean="0"/>
              <a:t>parentheses in general</a:t>
            </a:r>
          </a:p>
          <a:p>
            <a:pPr lvl="1"/>
            <a:r>
              <a:rPr lang="en-US" dirty="0" smtClean="0"/>
              <a:t>prefix and postfix do  not require any parantheses!</a:t>
            </a:r>
          </a:p>
        </p:txBody>
      </p:sp>
    </p:spTree>
    <p:extLst>
      <p:ext uri="{BB962C8B-B14F-4D97-AF65-F5344CB8AC3E}">
        <p14:creationId xmlns:p14="http://schemas.microsoft.com/office/powerpoint/2010/main" val="129531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 in Different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70992"/>
            <a:ext cx="8541945" cy="465517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For infix, assume * binds stronger than +</a:t>
            </a:r>
          </a:p>
          <a:p>
            <a:pPr marL="0" indent="0">
              <a:buNone/>
            </a:pPr>
            <a:r>
              <a:rPr lang="en-US" sz="2400" dirty="0" smtClean="0"/>
              <a:t>There is no need for priorities or parens in the other notations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400" b="1" dirty="0" smtClean="0"/>
              <a:t>arg.list	  	</a:t>
            </a:r>
            <a:r>
              <a:rPr lang="en-US" sz="2400" dirty="0" smtClean="0"/>
              <a:t>+(x,y)	  +(*(x,y),z)	+(x,*(y,z))	*(x,+(y,z))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prefix	  	</a:t>
            </a:r>
            <a:r>
              <a:rPr lang="en-US" sz="2400" dirty="0" smtClean="0"/>
              <a:t>+ x y	  + * x y z	+ x * y z	* x + y z</a:t>
            </a:r>
            <a:endParaRPr lang="en-US" sz="2400" i="1" baseline="-25000" dirty="0" smtClean="0"/>
          </a:p>
          <a:p>
            <a:pPr marL="0" indent="0">
              <a:buNone/>
            </a:pPr>
            <a:r>
              <a:rPr lang="en-US" sz="2400" b="1" dirty="0" smtClean="0"/>
              <a:t>infix</a:t>
            </a:r>
            <a:r>
              <a:rPr lang="en-US" sz="2400" b="1" baseline="-25000" dirty="0" smtClean="0"/>
              <a:t>	  	</a:t>
            </a:r>
            <a:r>
              <a:rPr lang="en-US" sz="2400" dirty="0" smtClean="0"/>
              <a:t>x + y	  x*y + z	x + y*z		x*(y + z)</a:t>
            </a:r>
            <a:endParaRPr lang="en-US" sz="2400" i="1" dirty="0"/>
          </a:p>
          <a:p>
            <a:pPr marL="0" indent="0">
              <a:buNone/>
            </a:pPr>
            <a:r>
              <a:rPr lang="en-US" sz="2400" b="1" dirty="0" smtClean="0"/>
              <a:t>postfix	  	</a:t>
            </a:r>
            <a:r>
              <a:rPr lang="en-US" sz="2400" dirty="0" smtClean="0"/>
              <a:t>x y +	  x y * z +	x y z * +	x y z + *</a:t>
            </a:r>
          </a:p>
          <a:p>
            <a:pPr marL="0" indent="0">
              <a:buNone/>
            </a:pPr>
            <a:endParaRPr lang="en-US" sz="2400" i="1" baseline="-25000" dirty="0"/>
          </a:p>
          <a:p>
            <a:pPr marL="0" indent="0">
              <a:buNone/>
            </a:pPr>
            <a:r>
              <a:rPr lang="en-US" sz="2400" dirty="0" smtClean="0"/>
              <a:t>Infix is the only problematic notation and leads to ambiguity</a:t>
            </a:r>
          </a:p>
          <a:p>
            <a:pPr marL="0" indent="0">
              <a:buNone/>
            </a:pPr>
            <a:r>
              <a:rPr lang="en-US" sz="2400" dirty="0" smtClean="0"/>
              <a:t>Why is it used in math? Amgiuity reminds us of algebraic laws:</a:t>
            </a:r>
          </a:p>
          <a:p>
            <a:pPr marL="0" indent="0">
              <a:buNone/>
            </a:pPr>
            <a:r>
              <a:rPr lang="en-US" sz="2400" dirty="0" smtClean="0"/>
              <a:t>x + y 		looks same from left and from right (commutative)</a:t>
            </a:r>
          </a:p>
          <a:p>
            <a:pPr marL="0" indent="0">
              <a:buNone/>
            </a:pPr>
            <a:r>
              <a:rPr lang="en-US" sz="2400" dirty="0" smtClean="0"/>
              <a:t>x + y + z 	parse trees mathematically equivalent (associative)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915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into Prefix and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239" y="1377682"/>
            <a:ext cx="8229600" cy="195800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prefix</a:t>
            </a:r>
          </a:p>
          <a:p>
            <a:pPr marL="0" indent="0">
              <a:buNone/>
            </a:pPr>
            <a:r>
              <a:rPr lang="en-US" b="1" dirty="0" smtClean="0"/>
              <a:t>infix</a:t>
            </a:r>
            <a:r>
              <a:rPr lang="en-US" dirty="0" smtClean="0"/>
              <a:t> 	       ( ( x + y ) + z ) + u 	  	x + (y + (z + u ))</a:t>
            </a:r>
          </a:p>
          <a:p>
            <a:pPr marL="0" indent="0">
              <a:buNone/>
            </a:pPr>
            <a:r>
              <a:rPr lang="en-US" b="1" dirty="0" smtClean="0"/>
              <a:t>postfix</a:t>
            </a:r>
          </a:p>
          <a:p>
            <a:pPr marL="0" indent="0">
              <a:buNone/>
            </a:pPr>
            <a:r>
              <a:rPr lang="en-US" sz="2400" dirty="0" smtClean="0"/>
              <a:t>draw the trees: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317237" y="3596949"/>
            <a:ext cx="8444205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Terminology:</a:t>
            </a:r>
          </a:p>
          <a:p>
            <a:pPr lvl="0" eaLnBrk="0" hangingPunct="0">
              <a:spcBef>
                <a:spcPct val="20000"/>
              </a:spcBef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prefix </a:t>
            </a:r>
            <a:r>
              <a:rPr lang="en-US" kern="0" dirty="0">
                <a:solidFill>
                  <a:srgbClr val="000000"/>
                </a:solidFill>
                <a:latin typeface="Calibri" pitchFamily="34" charset="0"/>
              </a:rPr>
              <a:t>= Polish notation </a:t>
            </a:r>
            <a:br>
              <a:rPr lang="en-US" kern="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kern="0" dirty="0">
                <a:solidFill>
                  <a:srgbClr val="000000"/>
                </a:solidFill>
                <a:latin typeface="Calibri" pitchFamily="34" charset="0"/>
              </a:rPr>
              <a:t>	(attributed to Jan Lukasiewicz from Poland)</a:t>
            </a:r>
          </a:p>
          <a:p>
            <a:pPr lvl="0" eaLnBrk="0" hangingPunct="0">
              <a:spcBef>
                <a:spcPct val="20000"/>
              </a:spcBef>
            </a:pPr>
            <a:r>
              <a:rPr lang="en-US" kern="0" dirty="0">
                <a:solidFill>
                  <a:srgbClr val="000000"/>
                </a:solidFill>
                <a:latin typeface="Calibri" pitchFamily="34" charset="0"/>
              </a:rPr>
              <a:t>postfix = Reverse Polish notation (RPN)</a:t>
            </a:r>
          </a:p>
          <a:p>
            <a:pPr lvl="0" eaLnBrk="0" hangingPunct="0">
              <a:spcBef>
                <a:spcPct val="20000"/>
              </a:spcBef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Is </a:t>
            </a:r>
            <a:r>
              <a:rPr lang="en-US" kern="0" dirty="0">
                <a:solidFill>
                  <a:srgbClr val="000000"/>
                </a:solidFill>
                <a:latin typeface="Calibri" pitchFamily="34" charset="0"/>
              </a:rPr>
              <a:t>the sequence of characters in postfix opposite to one in prefix if we have binary operations?</a:t>
            </a:r>
          </a:p>
          <a:p>
            <a:pPr lvl="0" eaLnBrk="0" hangingPunct="0">
              <a:spcBef>
                <a:spcPct val="20000"/>
              </a:spcBef>
            </a:pPr>
            <a:r>
              <a:rPr lang="en-US" kern="0" dirty="0">
                <a:solidFill>
                  <a:srgbClr val="000000"/>
                </a:solidFill>
                <a:latin typeface="Calibri" pitchFamily="34" charset="0"/>
              </a:rPr>
              <a:t>What if we have only unary operations?</a:t>
            </a:r>
          </a:p>
        </p:txBody>
      </p:sp>
    </p:spTree>
    <p:extLst>
      <p:ext uri="{BB962C8B-B14F-4D97-AF65-F5344CB8AC3E}">
        <p14:creationId xmlns:p14="http://schemas.microsoft.com/office/powerpoint/2010/main" val="79757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Notation and Trees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1249" y="1470992"/>
            <a:ext cx="8229600" cy="1958008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arg.list	  	</a:t>
            </a:r>
            <a:r>
              <a:rPr lang="en-US" sz="2400" dirty="0" smtClean="0">
                <a:solidFill>
                  <a:srgbClr val="000000"/>
                </a:solidFill>
              </a:rPr>
              <a:t>+(x,y)	  +(*(x,y),z)	+(x,*(y,z))	*(x,+(y,z))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prefix</a:t>
            </a:r>
            <a:r>
              <a:rPr lang="en-US" sz="2400" b="1" dirty="0">
                <a:solidFill>
                  <a:srgbClr val="000000"/>
                </a:solidFill>
              </a:rPr>
              <a:t>	  	</a:t>
            </a:r>
            <a:r>
              <a:rPr lang="en-US" sz="2400" dirty="0">
                <a:solidFill>
                  <a:srgbClr val="000000"/>
                </a:solidFill>
              </a:rPr>
              <a:t>+ x y	  + * x y z	+ x * y z	* x + y z</a:t>
            </a:r>
            <a:endParaRPr lang="en-US" sz="2400" i="1" baseline="-250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infix</a:t>
            </a:r>
            <a:r>
              <a:rPr lang="en-US" sz="2400" b="1" baseline="-25000" dirty="0">
                <a:solidFill>
                  <a:srgbClr val="000000"/>
                </a:solidFill>
              </a:rPr>
              <a:t>	  	</a:t>
            </a:r>
            <a:r>
              <a:rPr lang="en-US" sz="2400" dirty="0">
                <a:solidFill>
                  <a:srgbClr val="000000"/>
                </a:solidFill>
              </a:rPr>
              <a:t>x + y	  x*y + z	x + y*z		x*(y + z)</a:t>
            </a:r>
            <a:endParaRPr lang="en-US" sz="2400" i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postfix	  	</a:t>
            </a:r>
            <a:r>
              <a:rPr lang="en-US" sz="2400" dirty="0">
                <a:solidFill>
                  <a:srgbClr val="000000"/>
                </a:solidFill>
              </a:rPr>
              <a:t>x y +	  x y * z +	x y z * +	x y z + *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85600" y="5540151"/>
            <a:ext cx="39885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 smtClean="0">
                <a:solidFill>
                  <a:srgbClr val="0070C0"/>
                </a:solidFill>
                <a:latin typeface="Calibri" pitchFamily="34" charset="0"/>
              </a:rPr>
              <a:t>draw ASTs for each expression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7656" y="6084438"/>
            <a:ext cx="6530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 smtClean="0">
                <a:solidFill>
                  <a:srgbClr val="0070C0"/>
                </a:solidFill>
                <a:latin typeface="Calibri" pitchFamily="34" charset="0"/>
              </a:rPr>
              <a:t>How would you pretty print AST into a given form?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89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Expressions and Tokens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177"/>
            <a:ext cx="8229600" cy="4655172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sealed abstract class</a:t>
            </a:r>
            <a:r>
              <a:rPr lang="en-US" sz="2800" dirty="0"/>
              <a:t> Expr</a:t>
            </a:r>
          </a:p>
          <a:p>
            <a:pPr marL="0" indent="0">
              <a:buNone/>
            </a:pPr>
            <a:r>
              <a:rPr lang="en-US" sz="2800" b="1" dirty="0"/>
              <a:t>case class </a:t>
            </a:r>
            <a:r>
              <a:rPr lang="en-US" sz="2800" dirty="0"/>
              <a:t>Var(varID: String) </a:t>
            </a:r>
            <a:r>
              <a:rPr lang="en-US" sz="2800" b="1" dirty="0"/>
              <a:t>extends</a:t>
            </a:r>
            <a:r>
              <a:rPr lang="en-US" sz="2800" dirty="0"/>
              <a:t> Expr</a:t>
            </a:r>
          </a:p>
          <a:p>
            <a:pPr marL="0" indent="0">
              <a:buNone/>
            </a:pPr>
            <a:r>
              <a:rPr lang="en-US" sz="2800" b="1" dirty="0" smtClean="0"/>
              <a:t>case </a:t>
            </a:r>
            <a:r>
              <a:rPr lang="en-US" sz="2800" b="1" dirty="0"/>
              <a:t>class</a:t>
            </a:r>
            <a:r>
              <a:rPr lang="en-US" sz="2800" dirty="0"/>
              <a:t> </a:t>
            </a:r>
            <a:r>
              <a:rPr lang="en-US" sz="2800" dirty="0" smtClean="0"/>
              <a:t>Plus(lhs: </a:t>
            </a:r>
            <a:r>
              <a:rPr lang="en-US" sz="2800" dirty="0"/>
              <a:t>Expr, rhs: Expr) </a:t>
            </a:r>
            <a:r>
              <a:rPr lang="en-US" sz="2800" b="1" dirty="0"/>
              <a:t>extends</a:t>
            </a:r>
            <a:r>
              <a:rPr lang="en-US" sz="2800" dirty="0"/>
              <a:t> Expr</a:t>
            </a:r>
          </a:p>
          <a:p>
            <a:pPr marL="0" indent="0">
              <a:buNone/>
            </a:pPr>
            <a:r>
              <a:rPr lang="en-US" sz="2800" b="1" dirty="0"/>
              <a:t>case class</a:t>
            </a:r>
            <a:r>
              <a:rPr lang="en-US" sz="2800" dirty="0"/>
              <a:t> Times(lhs: Expr, rhs: Expr) </a:t>
            </a:r>
            <a:r>
              <a:rPr lang="en-US" sz="2800" b="1" dirty="0"/>
              <a:t>extends </a:t>
            </a:r>
            <a:r>
              <a:rPr lang="en-US" sz="2800" dirty="0" smtClean="0"/>
              <a:t>Expr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sealed abstract class </a:t>
            </a:r>
            <a:r>
              <a:rPr lang="en-US" sz="2800" dirty="0"/>
              <a:t>Token</a:t>
            </a:r>
          </a:p>
          <a:p>
            <a:pPr marL="0" indent="0">
              <a:buNone/>
            </a:pPr>
            <a:r>
              <a:rPr lang="en-US" sz="2800" b="1" dirty="0"/>
              <a:t>case class </a:t>
            </a:r>
            <a:r>
              <a:rPr lang="en-US" sz="2800" dirty="0"/>
              <a:t>ID(str : String) </a:t>
            </a:r>
            <a:r>
              <a:rPr lang="en-US" sz="2800" b="1" dirty="0"/>
              <a:t>extends</a:t>
            </a:r>
            <a:r>
              <a:rPr lang="en-US" sz="2800" dirty="0"/>
              <a:t> Token</a:t>
            </a:r>
          </a:p>
          <a:p>
            <a:pPr marL="0" indent="0">
              <a:buNone/>
            </a:pPr>
            <a:r>
              <a:rPr lang="en-US" sz="2800" b="1" dirty="0" smtClean="0"/>
              <a:t>case </a:t>
            </a:r>
            <a:r>
              <a:rPr lang="en-US" sz="2800" b="1" dirty="0"/>
              <a:t>class </a:t>
            </a:r>
            <a:r>
              <a:rPr lang="en-US" sz="2800" dirty="0"/>
              <a:t>Add </a:t>
            </a:r>
            <a:r>
              <a:rPr lang="en-US" sz="2800" b="1" dirty="0"/>
              <a:t>extends</a:t>
            </a:r>
            <a:r>
              <a:rPr lang="en-US" sz="2800" dirty="0"/>
              <a:t> Token</a:t>
            </a:r>
          </a:p>
          <a:p>
            <a:pPr marL="0" indent="0">
              <a:buNone/>
            </a:pPr>
            <a:r>
              <a:rPr lang="en-US" sz="2800" b="1" dirty="0"/>
              <a:t>case class </a:t>
            </a:r>
            <a:r>
              <a:rPr lang="en-US" sz="2800" dirty="0"/>
              <a:t>Mul </a:t>
            </a:r>
            <a:r>
              <a:rPr lang="en-US" sz="2800" b="1" dirty="0"/>
              <a:t>extends </a:t>
            </a:r>
            <a:r>
              <a:rPr lang="en-US" sz="2800" dirty="0" smtClean="0"/>
              <a:t>Token</a:t>
            </a:r>
          </a:p>
          <a:p>
            <a:pPr marL="0" indent="0">
              <a:buNone/>
            </a:pPr>
            <a:r>
              <a:rPr lang="en-US" sz="2800" b="1" dirty="0"/>
              <a:t>case class </a:t>
            </a:r>
            <a:r>
              <a:rPr lang="en-US" sz="2800" dirty="0" smtClean="0"/>
              <a:t>O </a:t>
            </a:r>
            <a:r>
              <a:rPr lang="en-US" sz="2800" b="1" dirty="0"/>
              <a:t>extends </a:t>
            </a:r>
            <a:r>
              <a:rPr lang="en-US" sz="2800" dirty="0" smtClean="0"/>
              <a:t>Token   </a:t>
            </a:r>
            <a:r>
              <a:rPr lang="en-US" sz="2800" dirty="0" smtClean="0">
                <a:solidFill>
                  <a:srgbClr val="008000"/>
                </a:solidFill>
              </a:rPr>
              <a:t>// (</a:t>
            </a:r>
          </a:p>
          <a:p>
            <a:pPr marL="0" indent="0">
              <a:buNone/>
            </a:pPr>
            <a:r>
              <a:rPr lang="en-US" sz="2800" b="1" dirty="0" smtClean="0"/>
              <a:t>case class </a:t>
            </a:r>
            <a:r>
              <a:rPr lang="en-US" sz="2800" dirty="0" smtClean="0"/>
              <a:t>C </a:t>
            </a:r>
            <a:r>
              <a:rPr lang="en-US" sz="2800" b="1" dirty="0" smtClean="0"/>
              <a:t>extends</a:t>
            </a:r>
            <a:r>
              <a:rPr lang="en-US" sz="2800" dirty="0" smtClean="0"/>
              <a:t> Token   </a:t>
            </a:r>
            <a:r>
              <a:rPr lang="en-US" sz="2800" dirty="0" smtClean="0">
                <a:solidFill>
                  <a:srgbClr val="008000"/>
                </a:solidFill>
              </a:rPr>
              <a:t>// )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869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1028996"/>
          </a:xfrm>
        </p:spPr>
        <p:txBody>
          <a:bodyPr/>
          <a:lstStyle/>
          <a:p>
            <a:r>
              <a:rPr lang="en-US" dirty="0" smtClean="0"/>
              <a:t>Printing Trees into Lists of Tokens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822" y="1101414"/>
            <a:ext cx="8460377" cy="465517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 def</a:t>
            </a:r>
            <a:r>
              <a:rPr lang="en-US" sz="2000" dirty="0"/>
              <a:t> prefix(e : Expr) : List[Token] = e </a:t>
            </a:r>
            <a:r>
              <a:rPr lang="en-US" sz="2000" b="1" dirty="0"/>
              <a:t>match</a:t>
            </a:r>
            <a:r>
              <a:rPr lang="en-US" sz="2000" dirty="0"/>
              <a:t> {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/>
              <a:t>case</a:t>
            </a:r>
            <a:r>
              <a:rPr lang="en-US" sz="2000" dirty="0"/>
              <a:t> Var(id) </a:t>
            </a:r>
            <a:r>
              <a:rPr lang="en-US" sz="2000" dirty="0" smtClean="0"/>
              <a:t>=&gt; </a:t>
            </a:r>
            <a:r>
              <a:rPr lang="en-US" sz="2000" dirty="0"/>
              <a:t>List(ID(id))</a:t>
            </a:r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b="1" dirty="0" smtClean="0"/>
              <a:t>case</a:t>
            </a:r>
            <a:r>
              <a:rPr lang="en-US" sz="2000" dirty="0" smtClean="0"/>
              <a:t> Plus(e1,e2)   =&gt; </a:t>
            </a:r>
            <a:r>
              <a:rPr lang="en-US" sz="2000" dirty="0"/>
              <a:t>List(Add()) ::: </a:t>
            </a:r>
            <a:r>
              <a:rPr lang="en-US" sz="2000" dirty="0" smtClean="0"/>
              <a:t>prefix(e1) </a:t>
            </a:r>
            <a:r>
              <a:rPr lang="en-US" sz="2000" dirty="0"/>
              <a:t>::: </a:t>
            </a:r>
            <a:r>
              <a:rPr lang="en-US" sz="2000" dirty="0" smtClean="0"/>
              <a:t>prefix(e2)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/>
              <a:t>case</a:t>
            </a:r>
            <a:r>
              <a:rPr lang="en-US" sz="2000" dirty="0"/>
              <a:t> </a:t>
            </a:r>
            <a:r>
              <a:rPr lang="en-US" sz="2000" dirty="0" smtClean="0"/>
              <a:t>Times(e1,e2) </a:t>
            </a:r>
            <a:r>
              <a:rPr lang="en-US" sz="2000" dirty="0"/>
              <a:t>=&gt; List(Mul()) ::: </a:t>
            </a:r>
            <a:r>
              <a:rPr lang="en-US" sz="2000" dirty="0" smtClean="0"/>
              <a:t>prefix(e1) </a:t>
            </a:r>
            <a:r>
              <a:rPr lang="en-US" sz="2000" dirty="0"/>
              <a:t>::: </a:t>
            </a:r>
            <a:r>
              <a:rPr lang="en-US" sz="2000" dirty="0" smtClean="0"/>
              <a:t>prefix(e2)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}</a:t>
            </a:r>
          </a:p>
          <a:p>
            <a:pPr marL="0" indent="0">
              <a:buNone/>
            </a:pPr>
            <a:r>
              <a:rPr lang="en-US" sz="2000" b="1" dirty="0"/>
              <a:t>  def </a:t>
            </a:r>
            <a:r>
              <a:rPr lang="en-US" sz="2000" dirty="0"/>
              <a:t>infix(e : Expr) : List[Token] = e </a:t>
            </a:r>
            <a:r>
              <a:rPr lang="en-US" sz="2000" b="1" dirty="0"/>
              <a:t>match</a:t>
            </a:r>
            <a:r>
              <a:rPr lang="en-US" sz="2000" dirty="0"/>
              <a:t> { </a:t>
            </a:r>
            <a:r>
              <a:rPr lang="en-US" sz="2000" dirty="0" smtClean="0">
                <a:solidFill>
                  <a:srgbClr val="008000"/>
                </a:solidFill>
              </a:rPr>
              <a:t>// needs to emit parantheses</a:t>
            </a:r>
            <a:endParaRPr lang="en-US" sz="2000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/>
              <a:t>case</a:t>
            </a:r>
            <a:r>
              <a:rPr lang="en-US" sz="2000" dirty="0"/>
              <a:t> Var(id) </a:t>
            </a:r>
            <a:r>
              <a:rPr lang="en-US" sz="2000" dirty="0" smtClean="0"/>
              <a:t>=&gt; </a:t>
            </a:r>
            <a:r>
              <a:rPr lang="en-US" sz="2000" dirty="0"/>
              <a:t>List(ID(id))</a:t>
            </a:r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b="1" dirty="0" smtClean="0"/>
              <a:t>case</a:t>
            </a:r>
            <a:r>
              <a:rPr lang="en-US" sz="2000" dirty="0" smtClean="0"/>
              <a:t> Plus(e1,e2) </a:t>
            </a:r>
            <a:r>
              <a:rPr lang="en-US" sz="2000" dirty="0"/>
              <a:t>=&gt; </a:t>
            </a:r>
            <a:r>
              <a:rPr lang="en-US" sz="2000" dirty="0" smtClean="0"/>
              <a:t>List(O())::: infix(e1) </a:t>
            </a:r>
            <a:r>
              <a:rPr lang="en-US" sz="2000" dirty="0"/>
              <a:t>::: List(Add()) ::: </a:t>
            </a:r>
            <a:r>
              <a:rPr lang="en-US" sz="2000" dirty="0" smtClean="0"/>
              <a:t>infix(e2) :::List(C())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/>
              <a:t>case</a:t>
            </a:r>
            <a:r>
              <a:rPr lang="en-US" sz="2000" dirty="0"/>
              <a:t> </a:t>
            </a:r>
            <a:r>
              <a:rPr lang="en-US" sz="2000" dirty="0" smtClean="0"/>
              <a:t>Times(e1,e2) =&gt; List(O())::: infix(e1) </a:t>
            </a:r>
            <a:r>
              <a:rPr lang="en-US" sz="2000" dirty="0"/>
              <a:t>::: List(Mul()) ::: </a:t>
            </a:r>
            <a:r>
              <a:rPr lang="en-US" sz="2000" dirty="0" smtClean="0"/>
              <a:t>infix(e2) :::List(C())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}</a:t>
            </a:r>
          </a:p>
          <a:p>
            <a:pPr marL="0" indent="0">
              <a:buNone/>
            </a:pPr>
            <a:r>
              <a:rPr lang="en-US" sz="2000" b="1" dirty="0"/>
              <a:t>  def </a:t>
            </a:r>
            <a:r>
              <a:rPr lang="en-US" sz="2000" dirty="0"/>
              <a:t>postfix(e : Expr) : List[Token] = e </a:t>
            </a:r>
            <a:r>
              <a:rPr lang="en-US" sz="2000" b="1" dirty="0"/>
              <a:t>match</a:t>
            </a:r>
            <a:r>
              <a:rPr lang="en-US" sz="2000" dirty="0"/>
              <a:t> {</a:t>
            </a:r>
          </a:p>
          <a:p>
            <a:pPr marL="0" indent="0">
              <a:buNone/>
            </a:pPr>
            <a:r>
              <a:rPr lang="en-US" sz="2000" b="1" dirty="0"/>
              <a:t>    case</a:t>
            </a:r>
            <a:r>
              <a:rPr lang="en-US" sz="2000" dirty="0"/>
              <a:t> Var(id) </a:t>
            </a:r>
            <a:r>
              <a:rPr lang="en-US" sz="2000" dirty="0" smtClean="0"/>
              <a:t>=&gt; </a:t>
            </a:r>
            <a:r>
              <a:rPr lang="en-US" sz="2000" dirty="0"/>
              <a:t>List(ID(id))</a:t>
            </a:r>
          </a:p>
          <a:p>
            <a:pPr marL="0" indent="0">
              <a:buNone/>
            </a:pPr>
            <a:r>
              <a:rPr lang="en-US" sz="2000" b="1" dirty="0" smtClean="0"/>
              <a:t>    case </a:t>
            </a:r>
            <a:r>
              <a:rPr lang="en-US" sz="2000" dirty="0" smtClean="0"/>
              <a:t>Plus(e1,e2)  </a:t>
            </a:r>
            <a:r>
              <a:rPr lang="en-US" sz="2000" dirty="0"/>
              <a:t>=&gt; </a:t>
            </a:r>
            <a:r>
              <a:rPr lang="en-US" sz="2000" dirty="0" smtClean="0"/>
              <a:t>postfix(e1) </a:t>
            </a:r>
            <a:r>
              <a:rPr lang="en-US" sz="2000" dirty="0"/>
              <a:t>::: </a:t>
            </a:r>
            <a:r>
              <a:rPr lang="en-US" sz="2000" dirty="0" smtClean="0"/>
              <a:t>postfix(e2) </a:t>
            </a:r>
            <a:r>
              <a:rPr lang="en-US" sz="2000" dirty="0"/>
              <a:t>::: List(Add())</a:t>
            </a:r>
          </a:p>
          <a:p>
            <a:pPr marL="0" indent="0">
              <a:buNone/>
            </a:pPr>
            <a:r>
              <a:rPr lang="en-US" sz="2000" b="1" dirty="0"/>
              <a:t>    case</a:t>
            </a:r>
            <a:r>
              <a:rPr lang="en-US" sz="2000" dirty="0"/>
              <a:t> </a:t>
            </a:r>
            <a:r>
              <a:rPr lang="en-US" sz="2000" dirty="0" smtClean="0"/>
              <a:t>Times(e1,e2) </a:t>
            </a:r>
            <a:r>
              <a:rPr lang="en-US" sz="2000" dirty="0"/>
              <a:t>=&gt; </a:t>
            </a:r>
            <a:r>
              <a:rPr lang="en-US" sz="2000" dirty="0" smtClean="0"/>
              <a:t>postfix(e1) </a:t>
            </a:r>
            <a:r>
              <a:rPr lang="en-US" sz="2000" dirty="0"/>
              <a:t>::: </a:t>
            </a:r>
            <a:r>
              <a:rPr lang="en-US" sz="2000" dirty="0" smtClean="0"/>
              <a:t>postfix(e2) </a:t>
            </a:r>
            <a:r>
              <a:rPr lang="en-US" sz="2000" dirty="0"/>
              <a:t>::: List(Mul())</a:t>
            </a:r>
          </a:p>
          <a:p>
            <a:pPr marL="0" indent="0">
              <a:buNone/>
            </a:pPr>
            <a:r>
              <a:rPr lang="en-US" sz="2000" dirty="0"/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311445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Example: </a:t>
            </a:r>
            <a:r>
              <a:rPr lang="en-US" dirty="0" err="1" smtClean="0">
                <a:solidFill>
                  <a:schemeClr val="tx1"/>
                </a:solidFill>
              </a:rPr>
              <a:t>gcc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3520" y="1616006"/>
            <a:ext cx="2621551" cy="3785652"/>
          </a:xfrm>
          <a:prstGeom prst="rect">
            <a:avLst/>
          </a:prstGeom>
          <a:ln/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#include &lt;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stdio.h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&gt;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</a:b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int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main() {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int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i = 0;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int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j = 0;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while (i &lt; 10)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printf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("%d\n", j);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i = i + 1;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j = j + 2*i+1;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}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}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06846" y="1151550"/>
            <a:ext cx="4354286" cy="526297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jmp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.L2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en-US" dirty="0">
                <a:latin typeface="Calibri" pitchFamily="34" charset="0"/>
                <a:cs typeface="Calibri" pitchFamily="34" charset="0"/>
              </a:rPr>
              <a:t>L3: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movl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-8(%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ebp</a:t>
            </a:r>
            <a:r>
              <a:rPr lang="en-US" dirty="0">
                <a:latin typeface="Calibri" pitchFamily="34" charset="0"/>
                <a:cs typeface="Calibri" pitchFamily="34" charset="0"/>
              </a:rPr>
              <a:t>), %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eax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movl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eax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4(%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esp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movl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$.LC0, (%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esp</a:t>
            </a:r>
            <a:r>
              <a:rPr lang="en-US" dirty="0">
                <a:latin typeface="Calibri" pitchFamily="34" charset="0"/>
                <a:cs typeface="Calibri" pitchFamily="34" charset="0"/>
              </a:rPr>
              <a:t>)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call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addl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$1, -12(%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ebp</a:t>
            </a:r>
            <a:r>
              <a:rPr lang="en-US" dirty="0">
                <a:latin typeface="Calibri" pitchFamily="34" charset="0"/>
                <a:cs typeface="Calibri" pitchFamily="34" charset="0"/>
              </a:rPr>
              <a:t>)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movl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-12(%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ebp</a:t>
            </a:r>
            <a:r>
              <a:rPr lang="en-US" dirty="0">
                <a:latin typeface="Calibri" pitchFamily="34" charset="0"/>
                <a:cs typeface="Calibri" pitchFamily="34" charset="0"/>
              </a:rPr>
              <a:t>), %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eax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addl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eax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eax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addl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-8(%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ebp</a:t>
            </a:r>
            <a:r>
              <a:rPr lang="en-US" dirty="0">
                <a:latin typeface="Calibri" pitchFamily="34" charset="0"/>
                <a:cs typeface="Calibri" pitchFamily="34" charset="0"/>
              </a:rPr>
              <a:t>), %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eax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addl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$1, 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eax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movl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eax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-8(%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ebp</a:t>
            </a:r>
            <a:r>
              <a:rPr lang="en-US" dirty="0">
                <a:latin typeface="Calibri" pitchFamily="34" charset="0"/>
                <a:cs typeface="Calibri" pitchFamily="34" charset="0"/>
              </a:rPr>
              <a:t>)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en-US" dirty="0">
                <a:latin typeface="Calibri" pitchFamily="34" charset="0"/>
                <a:cs typeface="Calibri" pitchFamily="34" charset="0"/>
              </a:rPr>
              <a:t>L2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cmpl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$9, -12(%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ebp</a:t>
            </a:r>
            <a:r>
              <a:rPr lang="en-US" dirty="0">
                <a:latin typeface="Calibri" pitchFamily="34" charset="0"/>
                <a:cs typeface="Calibri" pitchFamily="34" charset="0"/>
              </a:rPr>
              <a:t>)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jle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.L3 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2743200" y="1151550"/>
            <a:ext cx="1863646" cy="1983536"/>
          </a:xfrm>
          <a:prstGeom prst="lin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743200" y="5021943"/>
            <a:ext cx="1862670" cy="1392586"/>
          </a:xfrm>
          <a:prstGeom prst="lin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435429" y="3135086"/>
            <a:ext cx="2307771" cy="1886857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2897325" y="3752262"/>
            <a:ext cx="17085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gcc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test.c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-S 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1181529" y="3135086"/>
            <a:ext cx="914400" cy="373746"/>
          </a:xfrm>
          <a:prstGeom prst="rect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3520" y="6004908"/>
            <a:ext cx="36547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What did (i&lt;10) compile to?</a:t>
            </a:r>
            <a:endParaRPr lang="en-US" dirty="0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21341" y="1143877"/>
            <a:ext cx="863954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test.c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596572" y="680184"/>
            <a:ext cx="854336" cy="461665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test.s</a:t>
            </a:r>
          </a:p>
        </p:txBody>
      </p:sp>
    </p:spTree>
    <p:extLst>
      <p:ext uri="{BB962C8B-B14F-4D97-AF65-F5344CB8AC3E}">
        <p14:creationId xmlns:p14="http://schemas.microsoft.com/office/powerpoint/2010/main" val="82226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LISP: Language with Prefix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1958 – pioneering language</a:t>
            </a:r>
          </a:p>
          <a:p>
            <a:r>
              <a:rPr lang="en-US" sz="2400" dirty="0" smtClean="0"/>
              <a:t>Syntax was meant to be abstract syntax</a:t>
            </a:r>
          </a:p>
          <a:p>
            <a:r>
              <a:rPr lang="en-US" sz="2400" dirty="0" smtClean="0"/>
              <a:t>Treats all operators as user-defined ones, so syntax does not assume the number of arguments is known</a:t>
            </a:r>
          </a:p>
          <a:p>
            <a:pPr lvl="1"/>
            <a:r>
              <a:rPr lang="en-US" sz="2400" dirty="0" smtClean="0"/>
              <a:t>use parantheses in prefix notation: write f(x,y) as (f x y)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8000"/>
                </a:solidFill>
              </a:rPr>
              <a:t>(</a:t>
            </a:r>
            <a:r>
              <a:rPr lang="en-US" sz="2800" b="1" dirty="0">
                <a:solidFill>
                  <a:srgbClr val="008000"/>
                </a:solidFill>
              </a:rPr>
              <a:t>defun</a:t>
            </a:r>
            <a:r>
              <a:rPr lang="en-US" sz="2800" dirty="0">
                <a:solidFill>
                  <a:srgbClr val="008000"/>
                </a:solidFill>
              </a:rPr>
              <a:t> factorial (n)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8000"/>
                </a:solidFill>
              </a:rPr>
              <a:t>  (if (&lt;= n 1)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8000"/>
                </a:solidFill>
              </a:rPr>
              <a:t>      1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8000"/>
                </a:solidFill>
              </a:rPr>
              <a:t>      (* n (factorial (- n 1</a:t>
            </a:r>
            <a:r>
              <a:rPr lang="en-US" sz="2800" dirty="0" smtClean="0">
                <a:solidFill>
                  <a:srgbClr val="008000"/>
                </a:solidFill>
              </a:rPr>
              <a:t>)))))</a:t>
            </a:r>
          </a:p>
        </p:txBody>
      </p:sp>
    </p:spTree>
    <p:extLst>
      <p:ext uri="{BB962C8B-B14F-4D97-AF65-F5344CB8AC3E}">
        <p14:creationId xmlns:p14="http://schemas.microsoft.com/office/powerpoint/2010/main" val="89610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PostScript: Language using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.ps are ASCII files given to PostScript-compliant printers</a:t>
            </a:r>
          </a:p>
          <a:p>
            <a:r>
              <a:rPr lang="en-US" dirty="0" smtClean="0"/>
              <a:t>Each file is a program whose execution prints the desired pages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en.wikipedia.org/wiki/PostScript%20programming%20language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2400" dirty="0"/>
              <a:t>PostScript language tutorial and cookbook</a:t>
            </a:r>
          </a:p>
          <a:p>
            <a:pPr marL="0" indent="0">
              <a:buNone/>
            </a:pPr>
            <a:r>
              <a:rPr lang="en-US" sz="2400" dirty="0"/>
              <a:t>Adobe Systems Incorporated</a:t>
            </a:r>
          </a:p>
          <a:p>
            <a:pPr marL="0" indent="0">
              <a:buNone/>
            </a:pPr>
            <a:r>
              <a:rPr lang="en-US" sz="2400" dirty="0"/>
              <a:t>Reading, MA : Addison Wesley, 1985</a:t>
            </a:r>
          </a:p>
          <a:p>
            <a:pPr marL="0" indent="0">
              <a:buNone/>
            </a:pPr>
            <a:r>
              <a:rPr lang="en-US" sz="2400" dirty="0"/>
              <a:t>ISBN 0-201-10179-3 (pbk.) 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32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1716"/>
          </a:xfrm>
        </p:spPr>
        <p:txBody>
          <a:bodyPr/>
          <a:lstStyle/>
          <a:p>
            <a:r>
              <a:rPr lang="en-US" dirty="0" smtClean="0"/>
              <a:t>A PostScript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27612"/>
            <a:ext cx="4038600" cy="5098552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/</a:t>
            </a:r>
            <a:r>
              <a:rPr lang="en-US" sz="1800" dirty="0"/>
              <a:t>inch {72 mul} def</a:t>
            </a:r>
          </a:p>
          <a:p>
            <a:pPr marL="0" indent="0">
              <a:buNone/>
            </a:pPr>
            <a:r>
              <a:rPr lang="en-US" sz="1800" dirty="0" smtClean="0"/>
              <a:t>/</a:t>
            </a:r>
            <a:r>
              <a:rPr lang="en-US" sz="1800" dirty="0"/>
              <a:t>wedge</a:t>
            </a:r>
          </a:p>
          <a:p>
            <a:pPr marL="0" indent="0">
              <a:buNone/>
            </a:pPr>
            <a:r>
              <a:rPr lang="en-US" sz="1800" dirty="0"/>
              <a:t>	{ newpath</a:t>
            </a:r>
          </a:p>
          <a:p>
            <a:pPr marL="0" indent="0">
              <a:buNone/>
            </a:pPr>
            <a:r>
              <a:rPr lang="en-US" sz="1800" dirty="0"/>
              <a:t>	  0 0 moveto</a:t>
            </a:r>
          </a:p>
          <a:p>
            <a:pPr marL="0" indent="0">
              <a:buNone/>
            </a:pPr>
            <a:r>
              <a:rPr lang="en-US" sz="1800" dirty="0"/>
              <a:t>	  1 0 translate</a:t>
            </a:r>
          </a:p>
          <a:p>
            <a:pPr marL="0" indent="0">
              <a:buNone/>
            </a:pPr>
            <a:r>
              <a:rPr lang="en-US" sz="1800" dirty="0"/>
              <a:t>	  15 rotate</a:t>
            </a:r>
          </a:p>
          <a:p>
            <a:pPr marL="0" indent="0">
              <a:buNone/>
            </a:pPr>
            <a:r>
              <a:rPr lang="en-US" sz="1800" dirty="0"/>
              <a:t>	  0 15 sin translate</a:t>
            </a:r>
          </a:p>
          <a:p>
            <a:pPr marL="0" indent="0">
              <a:buNone/>
            </a:pPr>
            <a:r>
              <a:rPr lang="en-US" sz="1800" dirty="0"/>
              <a:t>	  0 0 15 sin -90 90 arc</a:t>
            </a:r>
          </a:p>
          <a:p>
            <a:pPr marL="0" indent="0">
              <a:buNone/>
            </a:pPr>
            <a:r>
              <a:rPr lang="en-US" sz="1800" dirty="0"/>
              <a:t>	  closepath</a:t>
            </a:r>
          </a:p>
          <a:p>
            <a:pPr marL="0" indent="0">
              <a:buNone/>
            </a:pPr>
            <a:r>
              <a:rPr lang="en-US" sz="1800" dirty="0"/>
              <a:t>	} </a:t>
            </a:r>
            <a:r>
              <a:rPr lang="en-US" sz="1800" b="1" dirty="0" smtClean="0"/>
              <a:t>def</a:t>
            </a:r>
            <a:endParaRPr lang="en-US" sz="1800" b="1" dirty="0"/>
          </a:p>
          <a:p>
            <a:pPr marL="0" indent="0">
              <a:buNone/>
            </a:pPr>
            <a:r>
              <a:rPr lang="en-US" sz="1800" dirty="0" smtClean="0"/>
              <a:t>gsave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 3.75 inch 7.25 inch translate</a:t>
            </a:r>
          </a:p>
          <a:p>
            <a:pPr marL="0" indent="0">
              <a:buNone/>
            </a:pPr>
            <a:r>
              <a:rPr lang="en-US" sz="1800" dirty="0"/>
              <a:t>  1 inch 1 inch scale</a:t>
            </a:r>
          </a:p>
          <a:p>
            <a:pPr marL="0" indent="0">
              <a:buNone/>
            </a:pPr>
            <a:r>
              <a:rPr lang="en-US" sz="1800" dirty="0"/>
              <a:t>  wedge 0.02 setlinewidth stroke</a:t>
            </a:r>
          </a:p>
          <a:p>
            <a:pPr marL="0" indent="0">
              <a:buNone/>
            </a:pPr>
            <a:r>
              <a:rPr lang="en-US" sz="1800" dirty="0"/>
              <a:t>grestore</a:t>
            </a:r>
          </a:p>
          <a:p>
            <a:pPr marL="0" indent="0">
              <a:buNone/>
            </a:pPr>
            <a:r>
              <a:rPr lang="en-US" sz="1800" dirty="0" smtClean="0"/>
              <a:t>gsave</a:t>
            </a: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39491" y="957943"/>
            <a:ext cx="4038600" cy="5124677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4.25 </a:t>
            </a:r>
            <a:r>
              <a:rPr lang="en-US" sz="2000" dirty="0"/>
              <a:t>inch 4.25 inch translate</a:t>
            </a:r>
          </a:p>
          <a:p>
            <a:pPr marL="0" indent="0">
              <a:buNone/>
            </a:pPr>
            <a:r>
              <a:rPr lang="en-US" sz="2000" dirty="0"/>
              <a:t>  1.75 inch 1.75 inch scale</a:t>
            </a:r>
          </a:p>
          <a:p>
            <a:pPr marL="0" indent="0">
              <a:buNone/>
            </a:pPr>
            <a:r>
              <a:rPr lang="en-US" sz="2000" dirty="0"/>
              <a:t>  0.02 setlinewidth</a:t>
            </a:r>
          </a:p>
          <a:p>
            <a:pPr marL="0" indent="0">
              <a:buNone/>
            </a:pPr>
            <a:r>
              <a:rPr lang="en-US" sz="2000" dirty="0"/>
              <a:t>  1 1 12</a:t>
            </a:r>
          </a:p>
          <a:p>
            <a:pPr marL="0" indent="0">
              <a:buNone/>
            </a:pPr>
            <a:r>
              <a:rPr lang="en-US" sz="2000" dirty="0"/>
              <a:t>	{ 12 div setgray</a:t>
            </a:r>
          </a:p>
          <a:p>
            <a:pPr marL="0" indent="0">
              <a:buNone/>
            </a:pPr>
            <a:r>
              <a:rPr lang="en-US" sz="2000" dirty="0"/>
              <a:t>	  gsave</a:t>
            </a:r>
          </a:p>
          <a:p>
            <a:pPr marL="0" indent="0">
              <a:buNone/>
            </a:pPr>
            <a:r>
              <a:rPr lang="en-US" sz="2000" dirty="0"/>
              <a:t>	    wedge</a:t>
            </a:r>
          </a:p>
          <a:p>
            <a:pPr marL="0" indent="0">
              <a:buNone/>
            </a:pPr>
            <a:r>
              <a:rPr lang="en-US" sz="2000" dirty="0"/>
              <a:t>	    gsave fill grestore</a:t>
            </a:r>
          </a:p>
          <a:p>
            <a:pPr marL="0" indent="0">
              <a:buNone/>
            </a:pPr>
            <a:r>
              <a:rPr lang="en-US" sz="2000" dirty="0"/>
              <a:t>	    0 setgray stroke</a:t>
            </a:r>
          </a:p>
          <a:p>
            <a:pPr marL="0" indent="0">
              <a:buNone/>
            </a:pPr>
            <a:r>
              <a:rPr lang="en-US" sz="2000" dirty="0"/>
              <a:t>	  grestore</a:t>
            </a:r>
          </a:p>
          <a:p>
            <a:pPr marL="0" indent="0">
              <a:buNone/>
            </a:pPr>
            <a:r>
              <a:rPr lang="en-US" sz="2000" dirty="0"/>
              <a:t>	  30 rotate</a:t>
            </a:r>
          </a:p>
          <a:p>
            <a:pPr marL="0" indent="0">
              <a:buNone/>
            </a:pPr>
            <a:r>
              <a:rPr lang="en-US" sz="2000" dirty="0"/>
              <a:t>	} for</a:t>
            </a:r>
          </a:p>
          <a:p>
            <a:pPr marL="0" indent="0">
              <a:buNone/>
            </a:pPr>
            <a:r>
              <a:rPr lang="en-US" sz="2000" dirty="0"/>
              <a:t>grestore</a:t>
            </a:r>
          </a:p>
          <a:p>
            <a:pPr marL="0" indent="0">
              <a:buNone/>
            </a:pPr>
            <a:r>
              <a:rPr lang="en-US" sz="2000" dirty="0"/>
              <a:t>showpage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4478269" y="888274"/>
            <a:ext cx="6645" cy="527923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ectangle 5"/>
          <p:cNvSpPr/>
          <p:nvPr/>
        </p:nvSpPr>
        <p:spPr>
          <a:xfrm>
            <a:off x="149971" y="6333930"/>
            <a:ext cx="8898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Related: https</a:t>
            </a:r>
            <a:r>
              <a:rPr lang="en-US" sz="2000" dirty="0"/>
              <a:t>://en.wikipedia.org/wiki/Concatenative_programming_language</a:t>
            </a:r>
          </a:p>
        </p:txBody>
      </p:sp>
    </p:spTree>
    <p:extLst>
      <p:ext uri="{BB962C8B-B14F-4D97-AF65-F5344CB8AC3E}">
        <p14:creationId xmlns:p14="http://schemas.microsoft.com/office/powerpoint/2010/main" val="181818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we send it to printer</a:t>
            </a:r>
            <a:br>
              <a:rPr lang="en-US" dirty="0" smtClean="0"/>
            </a:br>
            <a:r>
              <a:rPr lang="en-US" dirty="0"/>
              <a:t>(</a:t>
            </a:r>
            <a:r>
              <a:rPr lang="en-US" dirty="0" smtClean="0"/>
              <a:t>or run GhostView viewer gv) we get</a:t>
            </a:r>
            <a:endParaRPr lang="en-US" dirty="0"/>
          </a:p>
        </p:txBody>
      </p:sp>
      <p:pic>
        <p:nvPicPr>
          <p:cNvPr id="1026" name="Picture 2" descr="\\VBOXSVR\kuncak\cc2013\lecturecise14\gvoutpu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32" y="1570264"/>
            <a:ext cx="4140200" cy="5200650"/>
          </a:xfrm>
          <a:prstGeom prst="rect">
            <a:avLst/>
          </a:prstGeom>
          <a:noFill/>
          <a:ln w="1905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4909456" y="1561556"/>
            <a:ext cx="4038600" cy="512467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70C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000" kern="0" dirty="0" smtClean="0"/>
              <a:t>  4.25 inch 4.25 inch translate</a:t>
            </a:r>
          </a:p>
          <a:p>
            <a:pPr marL="0" indent="0">
              <a:buFontTx/>
              <a:buNone/>
            </a:pPr>
            <a:r>
              <a:rPr lang="en-US" sz="2000" kern="0" dirty="0" smtClean="0"/>
              <a:t>  1.75 inch 1.75 inch scale</a:t>
            </a:r>
          </a:p>
          <a:p>
            <a:pPr marL="0" indent="0">
              <a:buFontTx/>
              <a:buNone/>
            </a:pPr>
            <a:r>
              <a:rPr lang="en-US" sz="2000" kern="0" dirty="0" smtClean="0"/>
              <a:t>  0.02 setlinewidth</a:t>
            </a:r>
          </a:p>
          <a:p>
            <a:pPr marL="0" indent="0">
              <a:buFontTx/>
              <a:buNone/>
            </a:pPr>
            <a:r>
              <a:rPr lang="en-US" sz="2000" kern="0" dirty="0" smtClean="0"/>
              <a:t>  1 1 12</a:t>
            </a:r>
          </a:p>
          <a:p>
            <a:pPr marL="0" indent="0">
              <a:buFontTx/>
              <a:buNone/>
            </a:pPr>
            <a:r>
              <a:rPr lang="en-US" sz="2000" kern="0" dirty="0" smtClean="0"/>
              <a:t>	{ 12 div setgray</a:t>
            </a:r>
          </a:p>
          <a:p>
            <a:pPr marL="0" indent="0">
              <a:buFontTx/>
              <a:buNone/>
            </a:pPr>
            <a:r>
              <a:rPr lang="en-US" sz="2000" kern="0" dirty="0" smtClean="0"/>
              <a:t>	  gsave</a:t>
            </a:r>
          </a:p>
          <a:p>
            <a:pPr marL="0" indent="0">
              <a:buFontTx/>
              <a:buNone/>
            </a:pPr>
            <a:r>
              <a:rPr lang="en-US" sz="2000" kern="0" dirty="0" smtClean="0"/>
              <a:t>	    wedge</a:t>
            </a:r>
          </a:p>
          <a:p>
            <a:pPr marL="0" indent="0">
              <a:buFontTx/>
              <a:buNone/>
            </a:pPr>
            <a:r>
              <a:rPr lang="en-US" sz="2000" kern="0" dirty="0" smtClean="0"/>
              <a:t>	    gsave fill grestore</a:t>
            </a:r>
          </a:p>
          <a:p>
            <a:pPr marL="0" indent="0">
              <a:buFontTx/>
              <a:buNone/>
            </a:pPr>
            <a:r>
              <a:rPr lang="en-US" sz="2000" kern="0" dirty="0" smtClean="0"/>
              <a:t>	    0 setgray stroke</a:t>
            </a:r>
          </a:p>
          <a:p>
            <a:pPr marL="0" indent="0">
              <a:buFontTx/>
              <a:buNone/>
            </a:pPr>
            <a:r>
              <a:rPr lang="en-US" sz="2000" kern="0" dirty="0" smtClean="0"/>
              <a:t>	  grestore</a:t>
            </a:r>
          </a:p>
          <a:p>
            <a:pPr marL="0" indent="0">
              <a:buFontTx/>
              <a:buNone/>
            </a:pPr>
            <a:r>
              <a:rPr lang="en-US" sz="2000" kern="0" dirty="0" smtClean="0"/>
              <a:t>	  30 rotate</a:t>
            </a:r>
          </a:p>
          <a:p>
            <a:pPr marL="0" indent="0">
              <a:buFontTx/>
              <a:buNone/>
            </a:pPr>
            <a:r>
              <a:rPr lang="en-US" sz="2000" kern="0" dirty="0" smtClean="0"/>
              <a:t>	} for</a:t>
            </a:r>
          </a:p>
          <a:p>
            <a:pPr marL="0" indent="0">
              <a:buFontTx/>
              <a:buNone/>
            </a:pPr>
            <a:r>
              <a:rPr lang="en-US" sz="2000" kern="0" dirty="0" smtClean="0"/>
              <a:t>grestore</a:t>
            </a:r>
          </a:p>
          <a:p>
            <a:pPr marL="0" indent="0">
              <a:buFontTx/>
              <a:buNone/>
            </a:pPr>
            <a:r>
              <a:rPr lang="en-US" sz="2000" kern="0" dirty="0" smtClean="0"/>
              <a:t>showpage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94307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5370"/>
            <a:ext cx="8495211" cy="724196"/>
          </a:xfrm>
        </p:spPr>
        <p:txBody>
          <a:bodyPr/>
          <a:lstStyle/>
          <a:p>
            <a:r>
              <a:rPr lang="en-US" dirty="0" smtClean="0"/>
              <a:t>Why postfix? Can evaluate it using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3" y="870857"/>
            <a:ext cx="8795657" cy="5808617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def </a:t>
            </a:r>
            <a:r>
              <a:rPr lang="en-US" sz="2000" dirty="0" smtClean="0"/>
              <a:t>postEval(env   </a:t>
            </a:r>
            <a:r>
              <a:rPr lang="en-US" sz="2000" dirty="0"/>
              <a:t>: Map[String,Int</a:t>
            </a:r>
            <a:r>
              <a:rPr lang="en-US" sz="2000" dirty="0" smtClean="0"/>
              <a:t>], pexpr </a:t>
            </a:r>
            <a:r>
              <a:rPr lang="en-US" sz="2000" dirty="0"/>
              <a:t>: Array[Token]) : Int = </a:t>
            </a:r>
            <a:r>
              <a:rPr lang="en-US" sz="2000" dirty="0" smtClean="0"/>
              <a:t>{  </a:t>
            </a:r>
            <a:r>
              <a:rPr lang="en-US" sz="2000" b="1" dirty="0" smtClean="0">
                <a:solidFill>
                  <a:srgbClr val="008000"/>
                </a:solidFill>
              </a:rPr>
              <a:t>// no recursion!</a:t>
            </a:r>
            <a:endParaRPr lang="en-US" sz="2000" b="1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/>
              <a:t>var</a:t>
            </a:r>
            <a:r>
              <a:rPr lang="en-US" sz="2000" dirty="0"/>
              <a:t> stack : Array[Int] = new Array[Int](512)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/>
              <a:t>var</a:t>
            </a:r>
            <a:r>
              <a:rPr lang="en-US" sz="2000" dirty="0"/>
              <a:t> top : Int = </a:t>
            </a:r>
            <a:r>
              <a:rPr lang="en-US" sz="2000" dirty="0" smtClean="0"/>
              <a:t>0;   </a:t>
            </a:r>
            <a:r>
              <a:rPr lang="en-US" sz="2000" dirty="0"/>
              <a:t>var pos : Int = </a:t>
            </a:r>
            <a:r>
              <a:rPr lang="en-US" sz="2000" dirty="0" smtClean="0"/>
              <a:t>0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/>
              <a:t>while</a:t>
            </a:r>
            <a:r>
              <a:rPr lang="en-US" sz="2000" dirty="0"/>
              <a:t> (pos &lt; pexpr.length) {</a:t>
            </a:r>
          </a:p>
          <a:p>
            <a:pPr marL="0" indent="0">
              <a:buNone/>
            </a:pPr>
            <a:r>
              <a:rPr lang="en-US" sz="2000" dirty="0"/>
              <a:t>      pexpr(pos) </a:t>
            </a:r>
            <a:r>
              <a:rPr lang="en-US" sz="2000" b="1" dirty="0"/>
              <a:t>match</a:t>
            </a:r>
            <a:r>
              <a:rPr lang="en-US" sz="2000" dirty="0"/>
              <a:t> {</a:t>
            </a:r>
          </a:p>
          <a:p>
            <a:pPr marL="0" indent="0">
              <a:buNone/>
            </a:pPr>
            <a:r>
              <a:rPr lang="en-US" sz="2000" dirty="0" smtClean="0"/>
              <a:t>          </a:t>
            </a:r>
            <a:r>
              <a:rPr lang="en-US" sz="2000" b="1" dirty="0" smtClean="0"/>
              <a:t>case</a:t>
            </a:r>
            <a:r>
              <a:rPr lang="en-US" sz="2000" dirty="0" smtClean="0"/>
              <a:t> </a:t>
            </a:r>
            <a:r>
              <a:rPr lang="en-US" sz="2000" dirty="0"/>
              <a:t>ID(v) =&gt; </a:t>
            </a:r>
            <a:r>
              <a:rPr lang="en-US" sz="2000" dirty="0" smtClean="0"/>
              <a:t> </a:t>
            </a:r>
            <a:r>
              <a:rPr lang="en-US" sz="2000" dirty="0"/>
              <a:t>top = top + </a:t>
            </a:r>
            <a:r>
              <a:rPr lang="en-US" sz="2000" dirty="0" smtClean="0"/>
              <a:t>1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stack(top</a:t>
            </a:r>
            <a:r>
              <a:rPr lang="en-US" sz="2000" dirty="0"/>
              <a:t>) = env(v)</a:t>
            </a:r>
          </a:p>
          <a:p>
            <a:pPr marL="0" indent="0">
              <a:buNone/>
            </a:pPr>
            <a:r>
              <a:rPr lang="en-US" sz="2000" b="1" dirty="0" smtClean="0"/>
              <a:t>          case</a:t>
            </a:r>
            <a:r>
              <a:rPr lang="en-US" sz="2000" dirty="0" smtClean="0"/>
              <a:t> </a:t>
            </a:r>
            <a:r>
              <a:rPr lang="en-US" sz="2000" dirty="0"/>
              <a:t>Add() </a:t>
            </a:r>
            <a:r>
              <a:rPr lang="en-US" sz="2000" dirty="0" smtClean="0"/>
              <a:t>=&gt; stack(top </a:t>
            </a:r>
            <a:r>
              <a:rPr lang="en-US" sz="2000" dirty="0"/>
              <a:t>- 1) = stack(top - 1) + stack(top)</a:t>
            </a:r>
          </a:p>
          <a:p>
            <a:pPr marL="0" indent="0">
              <a:buNone/>
            </a:pPr>
            <a:r>
              <a:rPr lang="en-US" sz="2000" dirty="0"/>
              <a:t>	  </a:t>
            </a:r>
            <a:r>
              <a:rPr lang="en-US" sz="2000" dirty="0" smtClean="0"/>
              <a:t>                  top </a:t>
            </a:r>
            <a:r>
              <a:rPr lang="en-US" sz="2000" dirty="0"/>
              <a:t>= top - 1</a:t>
            </a:r>
          </a:p>
          <a:p>
            <a:pPr marL="0" indent="0">
              <a:buNone/>
            </a:pPr>
            <a:r>
              <a:rPr lang="en-US" sz="2000" dirty="0" smtClean="0"/>
              <a:t>          </a:t>
            </a:r>
            <a:r>
              <a:rPr lang="en-US" sz="2000" b="1" dirty="0" smtClean="0"/>
              <a:t>case</a:t>
            </a:r>
            <a:r>
              <a:rPr lang="en-US" sz="2000" dirty="0" smtClean="0"/>
              <a:t> </a:t>
            </a:r>
            <a:r>
              <a:rPr lang="en-US" sz="2000" dirty="0"/>
              <a:t>Mul() </a:t>
            </a:r>
            <a:r>
              <a:rPr lang="en-US" sz="2000" dirty="0" smtClean="0"/>
              <a:t>=&gt; stack(top </a:t>
            </a:r>
            <a:r>
              <a:rPr lang="en-US" sz="2000" dirty="0"/>
              <a:t>- 1) = stack(top - 1) * stack(top)</a:t>
            </a:r>
          </a:p>
          <a:p>
            <a:pPr marL="0" indent="0">
              <a:buNone/>
            </a:pPr>
            <a:r>
              <a:rPr lang="en-US" sz="2000" dirty="0"/>
              <a:t>	  </a:t>
            </a:r>
            <a:r>
              <a:rPr lang="en-US" sz="2000" dirty="0" smtClean="0"/>
              <a:t>                  top </a:t>
            </a:r>
            <a:r>
              <a:rPr lang="en-US" sz="2000" dirty="0"/>
              <a:t>= top - 1</a:t>
            </a:r>
          </a:p>
          <a:p>
            <a:pPr marL="0" indent="0">
              <a:buNone/>
            </a:pPr>
            <a:r>
              <a:rPr lang="en-US" sz="2000" dirty="0"/>
              <a:t>      </a:t>
            </a: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</a:t>
            </a:r>
            <a:r>
              <a:rPr lang="en-US" sz="2000" dirty="0" smtClean="0"/>
              <a:t>pos </a:t>
            </a:r>
            <a:r>
              <a:rPr lang="en-US" sz="2000" dirty="0"/>
              <a:t>= pos + 1</a:t>
            </a:r>
          </a:p>
          <a:p>
            <a:pPr marL="0" indent="0">
              <a:buNone/>
            </a:pPr>
            <a:r>
              <a:rPr lang="en-US" sz="2000" dirty="0"/>
              <a:t>    }</a:t>
            </a:r>
          </a:p>
          <a:p>
            <a:pPr marL="0" indent="0">
              <a:buNone/>
            </a:pPr>
            <a:r>
              <a:rPr lang="en-US" sz="2000" dirty="0" smtClean="0"/>
              <a:t>    stack(top)</a:t>
            </a:r>
            <a:br>
              <a:rPr lang="en-US" sz="2000" dirty="0" smtClean="0"/>
            </a:br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4808578" y="4778113"/>
            <a:ext cx="4235262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x -&gt; 3, y -&gt; 4, z -&gt; 5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infix:     </a:t>
            </a:r>
            <a:r>
              <a:rPr lang="en-US" sz="3200" dirty="0" smtClean="0">
                <a:latin typeface="Calibri" panose="020F0502020204030204" pitchFamily="34" charset="0"/>
              </a:rPr>
              <a:t>x*(y+z)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postfix: </a:t>
            </a:r>
            <a:r>
              <a:rPr lang="en-US" sz="3200" dirty="0" smtClean="0">
                <a:latin typeface="Calibri" panose="020F0502020204030204" pitchFamily="34" charset="0"/>
              </a:rPr>
              <a:t>x </a:t>
            </a:r>
            <a:r>
              <a:rPr lang="en-US" sz="3200" dirty="0">
                <a:latin typeface="Calibri" panose="020F0502020204030204" pitchFamily="34" charset="0"/>
              </a:rPr>
              <a:t>y z + </a:t>
            </a:r>
            <a:r>
              <a:rPr lang="en-US" sz="3200" dirty="0" smtClean="0">
                <a:latin typeface="Calibri" panose="020F0502020204030204" pitchFamily="34" charset="0"/>
              </a:rPr>
              <a:t>*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Run ‘postfix’ for this env</a:t>
            </a:r>
            <a:endParaRPr lang="en-US" sz="32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04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Infix Needs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The recursive interpreter: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def </a:t>
            </a:r>
            <a:r>
              <a:rPr lang="en-US" sz="2800" dirty="0" smtClean="0"/>
              <a:t>infixEval(env </a:t>
            </a:r>
            <a:r>
              <a:rPr lang="en-US" sz="2800" dirty="0"/>
              <a:t>: Map[String,Int], expr : Expr) : Int =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expr </a:t>
            </a:r>
            <a:r>
              <a:rPr lang="en-US" sz="2800" b="1" dirty="0"/>
              <a:t>match</a:t>
            </a:r>
            <a:r>
              <a:rPr lang="en-US" sz="2800" dirty="0"/>
              <a:t> {</a:t>
            </a:r>
          </a:p>
          <a:p>
            <a:pPr marL="0" indent="0">
              <a:buNone/>
            </a:pPr>
            <a:r>
              <a:rPr lang="en-US" sz="2800" b="1" dirty="0"/>
              <a:t>    case</a:t>
            </a:r>
            <a:r>
              <a:rPr lang="en-US" sz="2800" dirty="0"/>
              <a:t> Var(id</a:t>
            </a:r>
            <a:r>
              <a:rPr lang="en-US" sz="2800" dirty="0" smtClean="0"/>
              <a:t>) </a:t>
            </a:r>
            <a:r>
              <a:rPr lang="en-US" sz="2800" dirty="0"/>
              <a:t>=&gt; env(id)</a:t>
            </a:r>
          </a:p>
          <a:p>
            <a:pPr marL="0" indent="0">
              <a:buNone/>
            </a:pPr>
            <a:r>
              <a:rPr lang="en-US" sz="2800" b="1" dirty="0" smtClean="0"/>
              <a:t>    case</a:t>
            </a:r>
            <a:r>
              <a:rPr lang="en-US" sz="2800" dirty="0" smtClean="0"/>
              <a:t> </a:t>
            </a:r>
            <a:r>
              <a:rPr lang="en-US" sz="2800" dirty="0"/>
              <a:t>Plus(e1,e2) </a:t>
            </a:r>
            <a:r>
              <a:rPr lang="en-US" sz="2800" dirty="0" smtClean="0"/>
              <a:t>=&gt; </a:t>
            </a:r>
            <a:r>
              <a:rPr lang="en-US" sz="2800" dirty="0"/>
              <a:t>infix(env,e1) + infix(env,e2)</a:t>
            </a:r>
          </a:p>
          <a:p>
            <a:pPr marL="0" indent="0">
              <a:buNone/>
            </a:pPr>
            <a:r>
              <a:rPr lang="en-US" sz="2800" b="1" dirty="0"/>
              <a:t>    case</a:t>
            </a:r>
            <a:r>
              <a:rPr lang="en-US" sz="2800" dirty="0"/>
              <a:t> Times(e1,e2</a:t>
            </a:r>
            <a:r>
              <a:rPr lang="en-US" sz="2800" dirty="0" smtClean="0"/>
              <a:t>) =&gt; </a:t>
            </a:r>
            <a:r>
              <a:rPr lang="en-US" sz="2800" dirty="0"/>
              <a:t>infix(env,e1) * infix(env,e2)</a:t>
            </a:r>
          </a:p>
          <a:p>
            <a:pPr marL="0" indent="0">
              <a:buNone/>
            </a:pPr>
            <a:r>
              <a:rPr lang="en-US" sz="2800" dirty="0" smtClean="0"/>
              <a:t>}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Maximal stack depth in interpreter = expression height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479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7553"/>
            <a:ext cx="8229600" cy="1143000"/>
          </a:xfrm>
        </p:spPr>
        <p:txBody>
          <a:bodyPr/>
          <a:lstStyle/>
          <a:p>
            <a:r>
              <a:rPr lang="en-US" dirty="0" smtClean="0"/>
              <a:t>Compiling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6880"/>
            <a:ext cx="8229600" cy="4419284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Evaluating postfix expressions is like running a stack-based virtual machine on compiled code</a:t>
            </a:r>
          </a:p>
          <a:p>
            <a:endParaRPr lang="en-US" dirty="0" smtClean="0"/>
          </a:p>
          <a:p>
            <a:r>
              <a:rPr lang="en-US" dirty="0" smtClean="0"/>
              <a:t>Compiling expressions for stack machine is like translating expressions into postfix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01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Expression, Tree, Postfix,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8984"/>
            <a:ext cx="5995852" cy="465517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infix:</a:t>
            </a:r>
            <a:r>
              <a:rPr lang="en-US" dirty="0"/>
              <a:t>     </a:t>
            </a:r>
            <a:r>
              <a:rPr lang="en-US" dirty="0" smtClean="0"/>
              <a:t>	x</a:t>
            </a:r>
            <a:r>
              <a:rPr lang="en-US" dirty="0"/>
              <a:t>*(y+z)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postfix: 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8000"/>
                </a:solidFill>
              </a:rPr>
              <a:t>x </a:t>
            </a:r>
            <a:r>
              <a:rPr lang="en-US" dirty="0">
                <a:solidFill>
                  <a:srgbClr val="008000"/>
                </a:solidFill>
              </a:rPr>
              <a:t>y z + *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bytecode: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 smtClean="0"/>
              <a:t>get_local</a:t>
            </a:r>
            <a:r>
              <a:rPr lang="en-US" dirty="0" smtClean="0"/>
              <a:t> </a:t>
            </a:r>
            <a:r>
              <a:rPr lang="en-US" dirty="0" smtClean="0"/>
              <a:t>1		</a:t>
            </a:r>
            <a:r>
              <a:rPr lang="en-US" dirty="0" smtClean="0">
                <a:solidFill>
                  <a:srgbClr val="008000"/>
                </a:solidFill>
              </a:rPr>
              <a:t>x</a:t>
            </a:r>
            <a:endParaRPr lang="en-US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 smtClean="0"/>
              <a:t>get_local</a:t>
            </a:r>
            <a:r>
              <a:rPr lang="en-US" dirty="0" smtClean="0"/>
              <a:t> </a:t>
            </a:r>
            <a:r>
              <a:rPr lang="en-US" dirty="0" smtClean="0"/>
              <a:t>2		</a:t>
            </a:r>
            <a:r>
              <a:rPr lang="en-US" dirty="0" smtClean="0">
                <a:solidFill>
                  <a:srgbClr val="008000"/>
                </a:solidFill>
              </a:rPr>
              <a:t>y</a:t>
            </a:r>
            <a:endParaRPr lang="en-US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 smtClean="0"/>
              <a:t>get_local</a:t>
            </a:r>
            <a:r>
              <a:rPr lang="en-US" dirty="0" smtClean="0"/>
              <a:t> </a:t>
            </a:r>
            <a:r>
              <a:rPr lang="en-US" dirty="0" smtClean="0"/>
              <a:t>3		</a:t>
            </a:r>
            <a:r>
              <a:rPr lang="en-US" dirty="0" smtClean="0">
                <a:solidFill>
                  <a:srgbClr val="008000"/>
                </a:solidFill>
              </a:rPr>
              <a:t>z</a:t>
            </a:r>
            <a:endParaRPr lang="en-US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i32.add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008000"/>
                </a:solidFill>
              </a:rPr>
              <a:t>+</a:t>
            </a:r>
            <a:endParaRPr lang="en-US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i32.mul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008000"/>
                </a:solidFill>
              </a:rPr>
              <a:t>*</a:t>
            </a:r>
            <a:endParaRPr lang="en-US" dirty="0">
              <a:solidFill>
                <a:srgbClr val="008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H="1">
            <a:off x="6148252" y="1607321"/>
            <a:ext cx="304800" cy="48273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ectangle 5"/>
          <p:cNvSpPr/>
          <p:nvPr/>
        </p:nvSpPr>
        <p:spPr>
          <a:xfrm>
            <a:off x="6395428" y="1211025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</a:rPr>
              <a:t>*</a:t>
            </a:r>
          </a:p>
        </p:txBody>
      </p:sp>
      <p:sp>
        <p:nvSpPr>
          <p:cNvPr id="9" name="Rectangle 8"/>
          <p:cNvSpPr/>
          <p:nvPr/>
        </p:nvSpPr>
        <p:spPr>
          <a:xfrm>
            <a:off x="5910802" y="1925837"/>
            <a:ext cx="3626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Calibri" panose="020F0502020204030204" pitchFamily="34" charset="0"/>
              </a:rPr>
              <a:t>x</a:t>
            </a: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73233" y="2110017"/>
            <a:ext cx="3706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</a:rPr>
              <a:t>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68634" y="2124963"/>
            <a:ext cx="3465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</a:rPr>
              <a:t>z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119257" y="1607321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Calibri" panose="020F0502020204030204" pitchFamily="34" charset="0"/>
              </a:rPr>
              <a:t>+</a:t>
            </a:r>
            <a:endParaRPr lang="en-US" sz="3200" dirty="0">
              <a:latin typeface="Calibri" panose="020F0502020204030204" pitchFamily="34" charset="0"/>
            </a:endParaRPr>
          </a:p>
        </p:txBody>
      </p:sp>
      <p:cxnSp>
        <p:nvCxnSpPr>
          <p:cNvPr id="13" name="Straight Connector 12"/>
          <p:cNvCxnSpPr>
            <a:stCxn id="6" idx="3"/>
          </p:cNvCxnSpPr>
          <p:nvPr/>
        </p:nvCxnSpPr>
        <p:spPr bwMode="auto">
          <a:xfrm>
            <a:off x="6785278" y="1503413"/>
            <a:ext cx="451546" cy="292387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7413313" y="2012600"/>
            <a:ext cx="328606" cy="288677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6958540" y="2012600"/>
            <a:ext cx="278284" cy="288677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5605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Tree, Postfix,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48984"/>
            <a:ext cx="6997337" cy="465517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infix:</a:t>
            </a:r>
            <a:r>
              <a:rPr lang="en-US" dirty="0"/>
              <a:t>     </a:t>
            </a:r>
            <a:r>
              <a:rPr lang="en-US" dirty="0" smtClean="0"/>
              <a:t>	(x*y + y*z + x*z)*2	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tree: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postfix: 	bytecode:		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06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1028996"/>
          </a:xfrm>
        </p:spPr>
        <p:txBody>
          <a:bodyPr/>
          <a:lstStyle/>
          <a:p>
            <a:r>
              <a:rPr lang="en-US" dirty="0" smtClean="0"/>
              <a:t>“Printing” Trees into Bytecodes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589" y="1010192"/>
            <a:ext cx="8865325" cy="5712824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To evaluate e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*e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interpreter</a:t>
            </a:r>
          </a:p>
          <a:p>
            <a:pPr lvl="1"/>
            <a:r>
              <a:rPr lang="en-US" sz="2000" dirty="0" smtClean="0"/>
              <a:t>evaluates e</a:t>
            </a:r>
            <a:r>
              <a:rPr lang="en-US" sz="2000" baseline="-25000" dirty="0" smtClean="0"/>
              <a:t>1</a:t>
            </a:r>
          </a:p>
          <a:p>
            <a:pPr lvl="1"/>
            <a:r>
              <a:rPr lang="en-US" sz="2000" dirty="0" smtClean="0"/>
              <a:t>evaluates e</a:t>
            </a:r>
            <a:r>
              <a:rPr lang="en-US" sz="2000" baseline="-25000" dirty="0" smtClean="0"/>
              <a:t>2</a:t>
            </a:r>
          </a:p>
          <a:p>
            <a:pPr lvl="1"/>
            <a:r>
              <a:rPr lang="en-US" sz="2000" dirty="0" smtClean="0"/>
              <a:t>combines the result using *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Compiler for  e</a:t>
            </a:r>
            <a:r>
              <a:rPr lang="en-US" sz="2400" baseline="-25000" dirty="0" smtClean="0">
                <a:solidFill>
                  <a:srgbClr val="002060"/>
                </a:solidFill>
              </a:rPr>
              <a:t>1</a:t>
            </a:r>
            <a:r>
              <a:rPr lang="en-US" sz="2400" dirty="0" smtClean="0">
                <a:solidFill>
                  <a:srgbClr val="002060"/>
                </a:solidFill>
              </a:rPr>
              <a:t>*e</a:t>
            </a:r>
            <a:r>
              <a:rPr lang="en-US" sz="2400" baseline="-25000" dirty="0" smtClean="0">
                <a:solidFill>
                  <a:srgbClr val="002060"/>
                </a:solidFill>
              </a:rPr>
              <a:t>2  </a:t>
            </a:r>
            <a:r>
              <a:rPr lang="en-US" sz="2400" dirty="0" smtClean="0">
                <a:solidFill>
                  <a:srgbClr val="002060"/>
                </a:solidFill>
              </a:rPr>
              <a:t>emits: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code for e</a:t>
            </a:r>
            <a:r>
              <a:rPr lang="en-US" sz="2000" baseline="-25000" dirty="0" smtClean="0">
                <a:solidFill>
                  <a:srgbClr val="002060"/>
                </a:solidFill>
              </a:rPr>
              <a:t>1 </a:t>
            </a:r>
            <a:r>
              <a:rPr lang="en-US" sz="2000" dirty="0" smtClean="0">
                <a:solidFill>
                  <a:srgbClr val="002060"/>
                </a:solidFill>
              </a:rPr>
              <a:t>that leaves result on the stack, followed by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code for e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 that leaves result on the stack, </a:t>
            </a:r>
            <a:r>
              <a:rPr lang="en-US" sz="2000" dirty="0">
                <a:solidFill>
                  <a:srgbClr val="002060"/>
                </a:solidFill>
              </a:rPr>
              <a:t>followed by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arithmetic instruction that takes values from the stack 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and leaves the result on the stack</a:t>
            </a: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b="1" dirty="0" smtClean="0"/>
              <a:t>  def </a:t>
            </a:r>
            <a:r>
              <a:rPr lang="en-US" sz="2400" dirty="0" smtClean="0"/>
              <a:t>compile(e </a:t>
            </a:r>
            <a:r>
              <a:rPr lang="en-US" sz="2400" dirty="0"/>
              <a:t>: Expr) : </a:t>
            </a:r>
            <a:r>
              <a:rPr lang="en-US" sz="2400" dirty="0" smtClean="0"/>
              <a:t>List[Bytecode] </a:t>
            </a:r>
            <a:r>
              <a:rPr lang="en-US" sz="2400" dirty="0"/>
              <a:t>= e </a:t>
            </a:r>
            <a:r>
              <a:rPr lang="en-US" sz="2400" b="1" dirty="0"/>
              <a:t>match</a:t>
            </a:r>
            <a:r>
              <a:rPr lang="en-US" sz="2400" dirty="0"/>
              <a:t> </a:t>
            </a:r>
            <a:r>
              <a:rPr lang="en-US" sz="2400" dirty="0" smtClean="0"/>
              <a:t>{ </a:t>
            </a:r>
            <a:r>
              <a:rPr lang="en-US" sz="2400" b="1" dirty="0" smtClean="0">
                <a:solidFill>
                  <a:srgbClr val="008000"/>
                </a:solidFill>
              </a:rPr>
              <a:t>// ~ postfix printer</a:t>
            </a:r>
            <a:endParaRPr lang="en-US" sz="2400" b="1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    case</a:t>
            </a:r>
            <a:r>
              <a:rPr lang="en-US" sz="2400" dirty="0"/>
              <a:t> Var(id) </a:t>
            </a:r>
            <a:r>
              <a:rPr lang="en-US" sz="2400" dirty="0" smtClean="0"/>
              <a:t>=&gt; </a:t>
            </a:r>
            <a:r>
              <a:rPr lang="en-US" sz="2400" dirty="0" smtClean="0"/>
              <a:t>List(</a:t>
            </a:r>
            <a:r>
              <a:rPr lang="en-US" sz="2400" b="1" dirty="0" err="1" smtClean="0">
                <a:solidFill>
                  <a:srgbClr val="C00000"/>
                </a:solidFill>
              </a:rPr>
              <a:t>Igetlocal</a:t>
            </a:r>
            <a:r>
              <a:rPr lang="en-US" sz="2400" dirty="0" smtClean="0"/>
              <a:t>(</a:t>
            </a:r>
            <a:r>
              <a:rPr lang="en-US" sz="2400" dirty="0" err="1" smtClean="0"/>
              <a:t>slotFor</a:t>
            </a:r>
            <a:r>
              <a:rPr lang="en-US" sz="2400" dirty="0" smtClean="0"/>
              <a:t>(id</a:t>
            </a:r>
            <a:r>
              <a:rPr lang="en-US" sz="2400" dirty="0" smtClean="0"/>
              <a:t>)))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    case </a:t>
            </a:r>
            <a:r>
              <a:rPr lang="en-US" sz="2400" dirty="0" smtClean="0"/>
              <a:t>Plus(e1,e2)  </a:t>
            </a:r>
            <a:r>
              <a:rPr lang="en-US" sz="2400" dirty="0"/>
              <a:t>=&gt; </a:t>
            </a:r>
            <a:r>
              <a:rPr lang="en-US" sz="2400" dirty="0" smtClean="0"/>
              <a:t>compile(e1) </a:t>
            </a:r>
            <a:r>
              <a:rPr lang="en-US" sz="2400" dirty="0"/>
              <a:t>::: </a:t>
            </a:r>
            <a:r>
              <a:rPr lang="en-US" sz="2400" dirty="0" smtClean="0"/>
              <a:t>compile(e2) </a:t>
            </a:r>
            <a:r>
              <a:rPr lang="en-US" sz="2400" dirty="0"/>
              <a:t>::: </a:t>
            </a:r>
            <a:r>
              <a:rPr lang="en-US" sz="2400" dirty="0" smtClean="0"/>
              <a:t>List(</a:t>
            </a:r>
            <a:r>
              <a:rPr lang="en-US" sz="2400" b="1" dirty="0" err="1" smtClean="0">
                <a:solidFill>
                  <a:srgbClr val="C00000"/>
                </a:solidFill>
              </a:rPr>
              <a:t>Iadd</a:t>
            </a:r>
            <a:r>
              <a:rPr lang="en-US" sz="2400" dirty="0" smtClean="0"/>
              <a:t>())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    case</a:t>
            </a:r>
            <a:r>
              <a:rPr lang="en-US" sz="2400" dirty="0"/>
              <a:t> </a:t>
            </a:r>
            <a:r>
              <a:rPr lang="en-US" sz="2400" dirty="0" smtClean="0"/>
              <a:t>Times(e1,e2) </a:t>
            </a:r>
            <a:r>
              <a:rPr lang="en-US" sz="2400" dirty="0"/>
              <a:t>=&gt; </a:t>
            </a:r>
            <a:r>
              <a:rPr lang="en-US" sz="2400" dirty="0" smtClean="0"/>
              <a:t>compile(e1) </a:t>
            </a:r>
            <a:r>
              <a:rPr lang="en-US" sz="2400" dirty="0"/>
              <a:t>::: </a:t>
            </a:r>
            <a:r>
              <a:rPr lang="en-US" sz="2400" dirty="0" smtClean="0"/>
              <a:t>compile(e2) </a:t>
            </a:r>
            <a:r>
              <a:rPr lang="en-US" sz="2400" dirty="0"/>
              <a:t>::: </a:t>
            </a:r>
            <a:r>
              <a:rPr lang="en-US" sz="2400" dirty="0" smtClean="0"/>
              <a:t>List(</a:t>
            </a:r>
            <a:r>
              <a:rPr lang="en-US" sz="2400" b="1" dirty="0" err="1" smtClean="0">
                <a:solidFill>
                  <a:srgbClr val="C00000"/>
                </a:solidFill>
              </a:rPr>
              <a:t>Imul</a:t>
            </a:r>
            <a:r>
              <a:rPr lang="en-US" sz="2400" dirty="0" smtClean="0"/>
              <a:t>())  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}</a:t>
            </a:r>
            <a:endParaRPr lang="en-US" sz="2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6811200" y="3381840"/>
              <a:ext cx="91800" cy="1198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06880" y="3376440"/>
                <a:ext cx="101520" cy="12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3078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4444067" cy="1143000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javac</a:t>
            </a:r>
            <a:r>
              <a:rPr lang="en-US" dirty="0" smtClean="0">
                <a:solidFill>
                  <a:schemeClr val="tx1"/>
                </a:solidFill>
              </a:rPr>
              <a:t> example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72616" y="2579460"/>
            <a:ext cx="330925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>
                <a:latin typeface="Calibri" pitchFamily="34" charset="0"/>
                <a:cs typeface="Calibri" pitchFamily="34" charset="0"/>
              </a:rPr>
              <a:t>    while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(i &lt; 10) {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System.out.println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(j</a:t>
            </a:r>
            <a:r>
              <a:rPr lang="en-US" dirty="0">
                <a:latin typeface="Calibri" pitchFamily="34" charset="0"/>
                <a:cs typeface="Calibri" pitchFamily="34" charset="0"/>
              </a:rPr>
              <a:t>);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   i </a:t>
            </a:r>
            <a:r>
              <a:rPr lang="en-US" dirty="0">
                <a:latin typeface="Calibri" pitchFamily="34" charset="0"/>
                <a:cs typeface="Calibri" pitchFamily="34" charset="0"/>
              </a:rPr>
              <a:t>= i + 1;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   j </a:t>
            </a:r>
            <a:r>
              <a:rPr lang="en-US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= j + 2*i+1; </a:t>
            </a:r>
            <a:endParaRPr lang="en-US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 }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115927" y="323427"/>
            <a:ext cx="3672115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 4: iload_1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5: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bipush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10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7: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if_icmpge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32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10: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getstatic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#2;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//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System.out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13: iload_2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14: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invokevirtual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#3; //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println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17: iload_1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18: iconst_1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19: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iadd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20: istore_1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21: iload_2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22: iconst_2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23: iload_1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24: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imul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25: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iadd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26: iconst_1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27: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iadd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28: istore_2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29: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goto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32: return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240235" y="3771966"/>
            <a:ext cx="16610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javac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Test.java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j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avap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–c Test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 flipV="1">
            <a:off x="2394857" y="3447359"/>
            <a:ext cx="2866691" cy="35538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394857" y="4125909"/>
            <a:ext cx="2866691" cy="17233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226882" y="5849257"/>
            <a:ext cx="481189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Guess what</a:t>
            </a:r>
            <a:r>
              <a:rPr kumimoji="0" lang="en-US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each JVM instruction for the highlighted expression does.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63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415"/>
            <a:ext cx="8229600" cy="4809151"/>
          </a:xfrm>
        </p:spPr>
        <p:txBody>
          <a:bodyPr/>
          <a:lstStyle/>
          <a:p>
            <a:r>
              <a:rPr lang="en-US" sz="2400" dirty="0" smtClean="0"/>
              <a:t>Assigning </a:t>
            </a:r>
            <a:r>
              <a:rPr lang="en-US" sz="2400" dirty="0"/>
              <a:t>indices (called </a:t>
            </a:r>
            <a:r>
              <a:rPr lang="en-US" sz="2400" i="1" dirty="0"/>
              <a:t>slots</a:t>
            </a:r>
            <a:r>
              <a:rPr lang="en-US" sz="2400" dirty="0"/>
              <a:t>) to local </a:t>
            </a:r>
            <a:r>
              <a:rPr lang="en-US" sz="2400" dirty="0" smtClean="0"/>
              <a:t>variables</a:t>
            </a:r>
            <a:r>
              <a:rPr lang="en-US" sz="2400" dirty="0"/>
              <a:t> </a:t>
            </a:r>
            <a:r>
              <a:rPr lang="en-US" sz="2400" dirty="0" smtClean="0"/>
              <a:t>using function 	slotOf : VarSymbol </a:t>
            </a:r>
            <a:r>
              <a:rPr lang="en-US" sz="2400" dirty="0" smtClean="0">
                <a:sym typeface="Wingdings" panose="05000000000000000000" pitchFamily="2" charset="2"/>
              </a:rPr>
              <a:t> {0,1,2,3,…}</a:t>
            </a:r>
            <a:endParaRPr lang="en-US" sz="2400" dirty="0"/>
          </a:p>
          <a:p>
            <a:r>
              <a:rPr lang="en-US" sz="2400" dirty="0" smtClean="0"/>
              <a:t>How </a:t>
            </a:r>
            <a:r>
              <a:rPr lang="en-US" sz="2400" dirty="0"/>
              <a:t>to compute the indices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smtClean="0"/>
              <a:t>assign them in the order in which they appear in the tree</a:t>
            </a:r>
          </a:p>
          <a:p>
            <a:pPr marL="0" lvl="0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 def </a:t>
            </a:r>
            <a:r>
              <a:rPr lang="en-US" sz="2400" dirty="0">
                <a:solidFill>
                  <a:srgbClr val="000000"/>
                </a:solidFill>
              </a:rPr>
              <a:t>compile(e : Expr) : List[Bytecode] = e </a:t>
            </a:r>
            <a:r>
              <a:rPr lang="en-US" sz="2400" b="1" dirty="0">
                <a:solidFill>
                  <a:srgbClr val="000000"/>
                </a:solidFill>
              </a:rPr>
              <a:t>match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{</a:t>
            </a:r>
            <a:endParaRPr lang="en-US" sz="2400" b="1" dirty="0">
              <a:solidFill>
                <a:srgbClr val="008000"/>
              </a:solidFill>
            </a:endParaRPr>
          </a:p>
          <a:p>
            <a:pPr marL="0" lvl="0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    case</a:t>
            </a:r>
            <a:r>
              <a:rPr lang="en-US" sz="2400" dirty="0">
                <a:solidFill>
                  <a:srgbClr val="000000"/>
                </a:solidFill>
              </a:rPr>
              <a:t> Var(id) =&gt; </a:t>
            </a:r>
            <a:r>
              <a:rPr lang="en-US" sz="2400" dirty="0" smtClean="0">
                <a:solidFill>
                  <a:srgbClr val="000000"/>
                </a:solidFill>
              </a:rPr>
              <a:t>List(</a:t>
            </a:r>
            <a:r>
              <a:rPr lang="en-US" sz="2400" b="1" dirty="0" err="1" smtClean="0">
                <a:solidFill>
                  <a:srgbClr val="C00000"/>
                </a:solidFill>
              </a:rPr>
              <a:t>Igetlocal</a:t>
            </a: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dirty="0" err="1">
                <a:solidFill>
                  <a:srgbClr val="000000"/>
                </a:solidFill>
              </a:rPr>
              <a:t>slotFor</a:t>
            </a:r>
            <a:r>
              <a:rPr lang="en-US" sz="2400" dirty="0">
                <a:solidFill>
                  <a:srgbClr val="000000"/>
                </a:solidFill>
              </a:rPr>
              <a:t>(id</a:t>
            </a:r>
            <a:r>
              <a:rPr lang="en-US" sz="2400" dirty="0" smtClean="0">
                <a:solidFill>
                  <a:srgbClr val="000000"/>
                </a:solidFill>
              </a:rPr>
              <a:t>)))</a:t>
            </a:r>
          </a:p>
          <a:p>
            <a:pPr marL="0" lv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  …</a:t>
            </a:r>
            <a:endParaRPr lang="en-US" sz="24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}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err="1" smtClean="0"/>
              <a:t>def</a:t>
            </a:r>
            <a:r>
              <a:rPr lang="en-US" sz="2400" b="1" dirty="0" smtClean="0"/>
              <a:t> </a:t>
            </a:r>
            <a:r>
              <a:rPr lang="en-US" sz="2400" dirty="0" err="1" smtClean="0"/>
              <a:t>compileStmt</a:t>
            </a:r>
            <a:r>
              <a:rPr lang="en-US" sz="2400" dirty="0" smtClean="0"/>
              <a:t>(s </a:t>
            </a:r>
            <a:r>
              <a:rPr lang="en-US" sz="2400" dirty="0" smtClean="0"/>
              <a:t>: Statmt) : List[Bytecode] = s match </a:t>
            </a:r>
            <a:r>
              <a:rPr lang="en-US" sz="2400" dirty="0" smtClean="0"/>
              <a:t>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// id=e</a:t>
            </a:r>
            <a:endParaRPr lang="en-US" sz="2400" dirty="0" smtClean="0"/>
          </a:p>
          <a:p>
            <a:pPr marL="0" lvl="0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case </a:t>
            </a:r>
            <a:r>
              <a:rPr lang="en-US" sz="2400" dirty="0" smtClean="0">
                <a:solidFill>
                  <a:srgbClr val="000000"/>
                </a:solidFill>
              </a:rPr>
              <a:t>Assign(id,e) </a:t>
            </a:r>
            <a:r>
              <a:rPr lang="en-US" sz="2400" dirty="0">
                <a:solidFill>
                  <a:srgbClr val="000000"/>
                </a:solidFill>
              </a:rPr>
              <a:t>=&gt; </a:t>
            </a:r>
            <a:r>
              <a:rPr lang="en-US" sz="2400" dirty="0" smtClean="0">
                <a:solidFill>
                  <a:srgbClr val="000000"/>
                </a:solidFill>
              </a:rPr>
              <a:t>compile(e) ::: </a:t>
            </a:r>
            <a:r>
              <a:rPr lang="en-US" sz="2400" dirty="0" smtClean="0">
                <a:solidFill>
                  <a:srgbClr val="000000"/>
                </a:solidFill>
              </a:rPr>
              <a:t>List(</a:t>
            </a:r>
            <a:r>
              <a:rPr lang="en-US" sz="2400" b="1" dirty="0" err="1" smtClean="0">
                <a:solidFill>
                  <a:srgbClr val="C00000"/>
                </a:solidFill>
              </a:rPr>
              <a:t>Iset_local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</a:rPr>
              <a:t>slotFor</a:t>
            </a:r>
            <a:r>
              <a:rPr lang="en-US" sz="2400" dirty="0" smtClean="0">
                <a:solidFill>
                  <a:srgbClr val="000000"/>
                </a:solidFill>
              </a:rPr>
              <a:t>(id</a:t>
            </a:r>
            <a:r>
              <a:rPr lang="en-US" sz="2400" dirty="0" smtClean="0">
                <a:solidFill>
                  <a:srgbClr val="000000"/>
                </a:solidFill>
              </a:rPr>
              <a:t>)))</a:t>
            </a:r>
            <a:endParaRPr lang="en-US" sz="24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    …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5933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Correctness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If we execute the compiled code, the result is the same as running the interpreter.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8000"/>
                </a:solidFill>
              </a:rPr>
              <a:t>exec(</a:t>
            </a:r>
            <a:r>
              <a:rPr lang="en-US" sz="2800" dirty="0" err="1" smtClean="0">
                <a:solidFill>
                  <a:srgbClr val="008000"/>
                </a:solidFill>
              </a:rPr>
              <a:t>env,compile</a:t>
            </a:r>
            <a:r>
              <a:rPr lang="en-US" sz="2800" dirty="0" smtClean="0">
                <a:solidFill>
                  <a:srgbClr val="008000"/>
                </a:solidFill>
              </a:rPr>
              <a:t>(</a:t>
            </a:r>
            <a:r>
              <a:rPr lang="en-US" sz="2800" dirty="0" err="1" smtClean="0">
                <a:solidFill>
                  <a:srgbClr val="008000"/>
                </a:solidFill>
              </a:rPr>
              <a:t>expr</a:t>
            </a:r>
            <a:r>
              <a:rPr lang="en-US" sz="2800" dirty="0" smtClean="0">
                <a:solidFill>
                  <a:srgbClr val="008000"/>
                </a:solidFill>
              </a:rPr>
              <a:t>)) </a:t>
            </a:r>
            <a:r>
              <a:rPr lang="en-US" sz="2800" dirty="0">
                <a:solidFill>
                  <a:srgbClr val="008000"/>
                </a:solidFill>
              </a:rPr>
              <a:t>== </a:t>
            </a:r>
            <a:r>
              <a:rPr lang="en-US" sz="2800" dirty="0" smtClean="0">
                <a:solidFill>
                  <a:srgbClr val="008000"/>
                </a:solidFill>
              </a:rPr>
              <a:t>interpret(</a:t>
            </a:r>
            <a:r>
              <a:rPr lang="en-US" sz="2800" dirty="0" err="1" smtClean="0">
                <a:solidFill>
                  <a:srgbClr val="008000"/>
                </a:solidFill>
              </a:rPr>
              <a:t>env,expr</a:t>
            </a:r>
            <a:r>
              <a:rPr lang="en-US" sz="2800" dirty="0" smtClean="0">
                <a:solidFill>
                  <a:srgbClr val="008000"/>
                </a:solidFill>
              </a:rPr>
              <a:t>)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interpret</a:t>
            </a:r>
            <a:r>
              <a:rPr lang="en-US" sz="2800" dirty="0"/>
              <a:t> : </a:t>
            </a:r>
            <a:r>
              <a:rPr lang="en-US" sz="2800" dirty="0" err="1"/>
              <a:t>Env</a:t>
            </a:r>
            <a:r>
              <a:rPr lang="en-US" sz="2800" dirty="0"/>
              <a:t> x </a:t>
            </a:r>
            <a:r>
              <a:rPr lang="en-US" sz="2800" dirty="0" err="1"/>
              <a:t>Expr</a:t>
            </a:r>
            <a:r>
              <a:rPr lang="en-US" sz="2800" dirty="0"/>
              <a:t> -&gt; </a:t>
            </a:r>
            <a:r>
              <a:rPr lang="en-US" sz="2800" dirty="0" err="1" smtClean="0"/>
              <a:t>Int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compile</a:t>
            </a:r>
            <a:r>
              <a:rPr lang="en-US" sz="2800" dirty="0" smtClean="0"/>
              <a:t>   : </a:t>
            </a:r>
            <a:r>
              <a:rPr lang="en-US" sz="2800" dirty="0" err="1" smtClean="0"/>
              <a:t>Expr</a:t>
            </a:r>
            <a:r>
              <a:rPr lang="en-US" sz="2800" dirty="0" smtClean="0"/>
              <a:t> -&gt; List[</a:t>
            </a:r>
            <a:r>
              <a:rPr lang="en-US" sz="2800" dirty="0" err="1" smtClean="0"/>
              <a:t>Bytecode</a:t>
            </a:r>
            <a:r>
              <a:rPr lang="en-US" sz="2800" dirty="0" smtClean="0"/>
              <a:t>]</a:t>
            </a:r>
            <a:br>
              <a:rPr lang="en-US" sz="2800" dirty="0" smtClean="0"/>
            </a:br>
            <a:r>
              <a:rPr lang="en-US" sz="2800" b="1" dirty="0" smtClean="0"/>
              <a:t>exec</a:t>
            </a:r>
            <a:r>
              <a:rPr lang="en-US" sz="2800" dirty="0" smtClean="0"/>
              <a:t>         </a:t>
            </a:r>
            <a:r>
              <a:rPr lang="en-US" sz="2800" dirty="0"/>
              <a:t>: </a:t>
            </a:r>
            <a:r>
              <a:rPr lang="en-US" sz="2800" dirty="0" err="1"/>
              <a:t>Env</a:t>
            </a:r>
            <a:r>
              <a:rPr lang="en-US" sz="2800" dirty="0"/>
              <a:t> x List[</a:t>
            </a:r>
            <a:r>
              <a:rPr lang="en-US" sz="2800" dirty="0" err="1"/>
              <a:t>Bytecode</a:t>
            </a:r>
            <a:r>
              <a:rPr lang="en-US" sz="2800" dirty="0"/>
              <a:t>] -&gt; </a:t>
            </a:r>
            <a:r>
              <a:rPr lang="en-US" sz="2800" dirty="0" err="1"/>
              <a:t>Int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Assume '</a:t>
            </a:r>
            <a:r>
              <a:rPr lang="en-US" sz="2800" dirty="0" err="1" smtClean="0"/>
              <a:t>env</a:t>
            </a:r>
            <a:r>
              <a:rPr lang="en-US" sz="2800" dirty="0" smtClean="0"/>
              <a:t>' in both cases maps </a:t>
            </a:r>
            <a:r>
              <a:rPr lang="en-US" sz="2800" dirty="0" err="1" smtClean="0"/>
              <a:t>var</a:t>
            </a:r>
            <a:r>
              <a:rPr lang="en-US" sz="2800" dirty="0" smtClean="0"/>
              <a:t> names to values.</a:t>
            </a:r>
          </a:p>
          <a:p>
            <a:pPr marL="0" indent="0">
              <a:buNone/>
            </a:pPr>
            <a:r>
              <a:rPr lang="en-US" sz="2800" dirty="0" smtClean="0"/>
              <a:t>Can </a:t>
            </a:r>
            <a:r>
              <a:rPr lang="en-US" sz="2800" dirty="0" smtClean="0"/>
              <a:t>prove correctness of entire compiler:</a:t>
            </a:r>
          </a:p>
          <a:p>
            <a:pPr marL="0" indent="0">
              <a:buNone/>
            </a:pPr>
            <a:r>
              <a:rPr lang="en-US" sz="2800" dirty="0">
                <a:hlinkClick r:id="rId2" tooltip="http://compcert.inria.fr/compcert-C.html"/>
              </a:rPr>
              <a:t>CompCert - A C Compiler whose Correctness has been Formally </a:t>
            </a:r>
            <a:r>
              <a:rPr lang="en-US" sz="2800" dirty="0" smtClean="0">
                <a:hlinkClick r:id="rId2" tooltip="http://compcert.inria.fr/compcert-C.html"/>
              </a:rPr>
              <a:t>Verified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CakeML</a:t>
            </a:r>
            <a:r>
              <a:rPr lang="en-US" sz="2800" dirty="0"/>
              <a:t> project: </a:t>
            </a:r>
            <a:r>
              <a:rPr lang="en-US" sz="2800" dirty="0">
                <a:hlinkClick r:id="rId3"/>
              </a:rPr>
              <a:t>https://cakeml.org</a:t>
            </a:r>
            <a:r>
              <a:rPr lang="en-US" sz="2800" dirty="0" smtClean="0">
                <a:hlinkClick r:id="rId3"/>
              </a:rPr>
              <a:t>/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114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proof with two quantifiers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simple case of proof for (non-negative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y,x</a:t>
            </a:r>
            <a:r>
              <a:rPr lang="en-US" dirty="0" smtClean="0"/>
              <a:t>)</a:t>
            </a:r>
          </a:p>
          <a:p>
            <a:pPr marL="0" indent="0" algn="ctr">
              <a:buNone/>
            </a:pPr>
            <a:r>
              <a:rPr lang="en-US" dirty="0" smtClean="0">
                <a:sym typeface="Symbol" panose="05050102010706020507" pitchFamily="18" charset="2"/>
              </a:rPr>
              <a:t>y x   </a:t>
            </a:r>
            <a:r>
              <a:rPr lang="en-US" dirty="0">
                <a:sym typeface="Symbol" panose="05050102010706020507" pitchFamily="18" charset="2"/>
              </a:rPr>
              <a:t>P(</a:t>
            </a:r>
            <a:r>
              <a:rPr lang="en-US" dirty="0" err="1">
                <a:sym typeface="Symbol" panose="05050102010706020507" pitchFamily="18" charset="2"/>
              </a:rPr>
              <a:t>x,y</a:t>
            </a:r>
            <a:r>
              <a:rPr lang="en-US" dirty="0" smtClean="0">
                <a:sym typeface="Symbol" panose="05050102010706020507" pitchFamily="18" charset="2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is: </a:t>
            </a:r>
            <a:r>
              <a:rPr lang="en-US" i="1" dirty="0" smtClean="0">
                <a:sym typeface="Symbol" panose="05050102010706020507" pitchFamily="18" charset="2"/>
              </a:rPr>
              <a:t>let y be arbitrary</a:t>
            </a:r>
            <a:r>
              <a:rPr lang="en-US" dirty="0" smtClean="0">
                <a:sym typeface="Symbol" panose="05050102010706020507" pitchFamily="18" charset="2"/>
              </a:rPr>
              <a:t>, and then fix y throughout the proof. 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Suppose that we prove </a:t>
            </a:r>
          </a:p>
          <a:p>
            <a:pPr marL="0" indent="0" algn="ctr">
              <a:buNone/>
            </a:pPr>
            <a:r>
              <a:rPr lang="en-US" dirty="0" smtClean="0">
                <a:sym typeface="Symbol" panose="05050102010706020507" pitchFamily="18" charset="2"/>
              </a:rPr>
              <a:t></a:t>
            </a:r>
            <a:r>
              <a:rPr lang="en-US" dirty="0">
                <a:sym typeface="Symbol" panose="05050102010706020507" pitchFamily="18" charset="2"/>
              </a:rPr>
              <a:t>x  </a:t>
            </a:r>
            <a:r>
              <a:rPr lang="en-US" dirty="0" smtClean="0">
                <a:sym typeface="Symbol" panose="05050102010706020507" pitchFamily="18" charset="2"/>
              </a:rPr>
              <a:t>P(</a:t>
            </a:r>
            <a:r>
              <a:rPr lang="en-US" dirty="0" err="1" smtClean="0">
                <a:sym typeface="Symbol" panose="05050102010706020507" pitchFamily="18" charset="2"/>
              </a:rPr>
              <a:t>x,y</a:t>
            </a:r>
            <a:r>
              <a:rPr lang="en-US" dirty="0" smtClean="0">
                <a:sym typeface="Symbol" panose="05050102010706020507" pitchFamily="18" charset="2"/>
              </a:rPr>
              <a:t>)  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by induction. We end up proving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	P(0, y)	for some arbitrary y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	</a:t>
            </a:r>
            <a:r>
              <a:rPr lang="en-US" dirty="0" smtClean="0">
                <a:sym typeface="Symbol" panose="05050102010706020507" pitchFamily="18" charset="2"/>
              </a:rPr>
              <a:t>P(</a:t>
            </a:r>
            <a:r>
              <a:rPr lang="en-US" dirty="0" err="1" smtClean="0">
                <a:sym typeface="Symbol" panose="05050102010706020507" pitchFamily="18" charset="2"/>
              </a:rPr>
              <a:t>x,y</a:t>
            </a:r>
            <a:r>
              <a:rPr lang="en-US" dirty="0" smtClean="0">
                <a:sym typeface="Symbol" panose="05050102010706020507" pitchFamily="18" charset="2"/>
              </a:rPr>
              <a:t>)   implies  P(x+1,y)   for arbitrary </a:t>
            </a:r>
            <a:r>
              <a:rPr lang="en-US" dirty="0" err="1" smtClean="0">
                <a:sym typeface="Symbol" panose="05050102010706020507" pitchFamily="18" charset="2"/>
              </a:rPr>
              <a:t>x,y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6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Induction with Quantified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072" y="1202114"/>
            <a:ext cx="8229600" cy="482779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Prove P holds for all non-negative integers </a:t>
            </a:r>
            <a:r>
              <a:rPr lang="en-US" dirty="0" err="1" smtClean="0">
                <a:sym typeface="Symbol" panose="05050102010706020507" pitchFamily="18" charset="2"/>
              </a:rPr>
              <a:t>x,y</a:t>
            </a:r>
            <a:r>
              <a:rPr lang="en-US" dirty="0" smtClean="0">
                <a:sym typeface="Symbol" panose="05050102010706020507" pitchFamily="18" charset="2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x y   P(</a:t>
            </a:r>
            <a:r>
              <a:rPr lang="en-US" dirty="0" err="1" smtClean="0">
                <a:sym typeface="Symbol" panose="05050102010706020507" pitchFamily="18" charset="2"/>
              </a:rPr>
              <a:t>x,y</a:t>
            </a:r>
            <a:r>
              <a:rPr lang="en-US" dirty="0" smtClean="0">
                <a:sym typeface="Symbol" panose="05050102010706020507" pitchFamily="18" charset="2"/>
              </a:rPr>
              <a:t>)		i.e.	x Q(x)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			where Q(x) denotes </a:t>
            </a:r>
            <a:r>
              <a:rPr lang="en-US" dirty="0">
                <a:sym typeface="Symbol" panose="05050102010706020507" pitchFamily="18" charset="2"/>
              </a:rPr>
              <a:t>y </a:t>
            </a:r>
            <a:r>
              <a:rPr lang="en-US" dirty="0" smtClean="0">
                <a:sym typeface="Symbol" panose="05050102010706020507" pitchFamily="18" charset="2"/>
              </a:rPr>
              <a:t>P(</a:t>
            </a:r>
            <a:r>
              <a:rPr lang="en-US" dirty="0" err="1" smtClean="0">
                <a:sym typeface="Symbol" panose="05050102010706020507" pitchFamily="18" charset="2"/>
              </a:rPr>
              <a:t>x,y</a:t>
            </a:r>
            <a:r>
              <a:rPr lang="en-US" dirty="0">
                <a:sym typeface="Symbol" panose="05050102010706020507" pitchFamily="18" charset="2"/>
              </a:rPr>
              <a:t>)</a:t>
            </a:r>
            <a:endParaRPr lang="en-US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Induction on x means we need to prove: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 panose="05050102010706020507" pitchFamily="18" charset="2"/>
              </a:rPr>
              <a:t>Q(0)		that is,  </a:t>
            </a:r>
            <a:r>
              <a:rPr lang="en-US" dirty="0">
                <a:sym typeface="Symbol" panose="05050102010706020507" pitchFamily="18" charset="2"/>
              </a:rPr>
              <a:t>y </a:t>
            </a:r>
            <a:r>
              <a:rPr lang="en-US" dirty="0" smtClean="0">
                <a:sym typeface="Symbol" panose="05050102010706020507" pitchFamily="18" charset="2"/>
              </a:rPr>
              <a:t>P(0,y)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 panose="05050102010706020507" pitchFamily="18" charset="2"/>
              </a:rPr>
              <a:t>Q(x) implies Q(x+1)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If  y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 P(x,y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) then </a:t>
            </a:r>
            <a:r>
              <a:rPr lang="en-US" dirty="0">
                <a:sym typeface="Symbol" panose="05050102010706020507" pitchFamily="18" charset="2"/>
              </a:rPr>
              <a:t></a:t>
            </a:r>
            <a:r>
              <a:rPr lang="en-US" dirty="0" smtClean="0">
                <a:sym typeface="Symbol" panose="05050102010706020507" pitchFamily="18" charset="2"/>
              </a:rPr>
              <a:t>y</a:t>
            </a:r>
            <a:r>
              <a:rPr lang="en-US" baseline="-25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 P(x+1,y</a:t>
            </a:r>
            <a:r>
              <a:rPr lang="en-US" baseline="-25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)	x,y</a:t>
            </a:r>
            <a:r>
              <a:rPr lang="en-US" baseline="-25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 err="1" smtClean="0">
                <a:sym typeface="Symbol" panose="05050102010706020507" pitchFamily="18" charset="2"/>
              </a:rPr>
              <a:t>arbit</a:t>
            </a:r>
            <a:r>
              <a:rPr lang="en-US" dirty="0" smtClean="0">
                <a:sym typeface="Symbol" panose="05050102010706020507" pitchFamily="18" charset="2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We can instantiate </a:t>
            </a:r>
            <a:r>
              <a:rPr lang="en-US" dirty="0">
                <a:sym typeface="Symbol" panose="05050102010706020507" pitchFamily="18" charset="2"/>
              </a:rPr>
              <a:t>y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P(x,y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) multiple times when proving that, for any y</a:t>
            </a:r>
            <a:r>
              <a:rPr lang="en-US" baseline="-25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 ,  P(x,y</a:t>
            </a:r>
            <a:r>
              <a:rPr lang="en-US" baseline="-25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) holds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One can instantiate y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with y</a:t>
            </a:r>
            <a:r>
              <a:rPr lang="en-US" baseline="-25000" dirty="0" smtClean="0">
                <a:sym typeface="Symbol" panose="05050102010706020507" pitchFamily="18" charset="2"/>
              </a:rPr>
              <a:t>2 </a:t>
            </a:r>
            <a:r>
              <a:rPr lang="en-US" dirty="0" smtClean="0">
                <a:sym typeface="Symbol" panose="05050102010706020507" pitchFamily="18" charset="2"/>
              </a:rPr>
              <a:t>but not only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142280" y="2528280"/>
              <a:ext cx="1739520" cy="5461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31120" y="2518920"/>
                <a:ext cx="1764720" cy="56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9049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exec(</a:t>
            </a:r>
            <a:r>
              <a:rPr lang="en-US" dirty="0" err="1" smtClean="0"/>
              <a:t>env,compile</a:t>
            </a:r>
            <a:r>
              <a:rPr lang="en-US" dirty="0" smtClean="0"/>
              <a:t>(</a:t>
            </a:r>
            <a:r>
              <a:rPr lang="en-US" dirty="0" err="1" smtClean="0"/>
              <a:t>expr</a:t>
            </a:r>
            <a:r>
              <a:rPr lang="en-US" dirty="0"/>
              <a:t>)) == </a:t>
            </a:r>
            <a:r>
              <a:rPr lang="en-US" dirty="0" smtClean="0"/>
              <a:t>interpret(</a:t>
            </a:r>
            <a:r>
              <a:rPr lang="en-US" dirty="0" err="1" smtClean="0"/>
              <a:t>env,expr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308" y="1386590"/>
            <a:ext cx="8701790" cy="473957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Attempted proof by induction:</a:t>
            </a:r>
          </a:p>
          <a:p>
            <a:pPr marL="0" indent="0">
              <a:buNone/>
            </a:pPr>
            <a:r>
              <a:rPr lang="en-US" dirty="0" smtClean="0"/>
              <a:t>exec(env,compile(Times(e1,e2))) == </a:t>
            </a:r>
            <a:br>
              <a:rPr lang="en-US" dirty="0" smtClean="0"/>
            </a:br>
            <a:r>
              <a:rPr lang="en-US" dirty="0" smtClean="0"/>
              <a:t>exec(env,compile(e1) ::: compile(e2) ::: List(`*`))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We need to know something about behavior of intermediate executions.</a:t>
            </a:r>
          </a:p>
          <a:p>
            <a:pPr marL="0" indent="0">
              <a:buNone/>
            </a:pPr>
            <a:r>
              <a:rPr lang="en-US" dirty="0"/>
              <a:t>exec </a:t>
            </a:r>
            <a:r>
              <a:rPr lang="en-US" dirty="0" smtClean="0"/>
              <a:t>    </a:t>
            </a:r>
            <a:r>
              <a:rPr lang="en-US" dirty="0"/>
              <a:t>: </a:t>
            </a:r>
            <a:r>
              <a:rPr lang="en-US" dirty="0" err="1"/>
              <a:t>Env</a:t>
            </a:r>
            <a:r>
              <a:rPr lang="en-US" dirty="0"/>
              <a:t> x List[</a:t>
            </a:r>
            <a:r>
              <a:rPr lang="en-US" dirty="0" err="1"/>
              <a:t>Bytecode</a:t>
            </a:r>
            <a:r>
              <a:rPr lang="en-US" dirty="0"/>
              <a:t>] -&gt; </a:t>
            </a:r>
            <a:r>
              <a:rPr lang="en-US" dirty="0" err="1" smtClean="0"/>
              <a:t>Int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run</a:t>
            </a:r>
            <a:r>
              <a:rPr lang="en-US" dirty="0" smtClean="0"/>
              <a:t>       </a:t>
            </a:r>
            <a:r>
              <a:rPr lang="en-US" dirty="0"/>
              <a:t>: </a:t>
            </a:r>
            <a:r>
              <a:rPr lang="en-US" dirty="0" err="1"/>
              <a:t>Env</a:t>
            </a:r>
            <a:r>
              <a:rPr lang="en-US" dirty="0"/>
              <a:t> x List[</a:t>
            </a:r>
            <a:r>
              <a:rPr lang="en-US" dirty="0" err="1"/>
              <a:t>Bytecode</a:t>
            </a:r>
            <a:r>
              <a:rPr lang="en-US" dirty="0" smtClean="0"/>
              <a:t>] x List[</a:t>
            </a:r>
            <a:r>
              <a:rPr lang="en-US" dirty="0" err="1" smtClean="0"/>
              <a:t>Int</a:t>
            </a:r>
            <a:r>
              <a:rPr lang="en-US" dirty="0" smtClean="0"/>
              <a:t>] -&gt; List[</a:t>
            </a:r>
            <a:r>
              <a:rPr lang="en-US" dirty="0" err="1" smtClean="0"/>
              <a:t>Int</a:t>
            </a:r>
            <a:r>
              <a:rPr lang="en-US" dirty="0" smtClean="0"/>
              <a:t>]   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b="1" dirty="0" smtClean="0">
                <a:solidFill>
                  <a:srgbClr val="008000"/>
                </a:solidFill>
              </a:rPr>
              <a:t>// stack as argument and result</a:t>
            </a:r>
          </a:p>
          <a:p>
            <a:pPr marL="0" indent="0">
              <a:buNone/>
            </a:pPr>
            <a:r>
              <a:rPr lang="en-US" dirty="0" smtClean="0"/>
              <a:t>exec(</a:t>
            </a:r>
            <a:r>
              <a:rPr lang="en-US" dirty="0" err="1" smtClean="0"/>
              <a:t>env,bcodes</a:t>
            </a:r>
            <a:r>
              <a:rPr lang="en-US" dirty="0" smtClean="0"/>
              <a:t>) == </a:t>
            </a:r>
            <a:r>
              <a:rPr lang="en-US" b="1" dirty="0" smtClean="0"/>
              <a:t>run</a:t>
            </a:r>
            <a:r>
              <a:rPr lang="en-US" dirty="0" smtClean="0"/>
              <a:t>(</a:t>
            </a:r>
            <a:r>
              <a:rPr lang="en-US" dirty="0" err="1" smtClean="0"/>
              <a:t>env,bcodes,List</a:t>
            </a:r>
            <a:r>
              <a:rPr lang="en-US" dirty="0" smtClean="0"/>
              <a:t>()).head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8117280" y="279540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07920" y="278604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9104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run(</a:t>
            </a:r>
            <a:r>
              <a:rPr lang="en-US" dirty="0" err="1" smtClean="0"/>
              <a:t>env,bcodes,stack</a:t>
            </a:r>
            <a:r>
              <a:rPr lang="en-US" dirty="0" smtClean="0"/>
              <a:t>) = </a:t>
            </a:r>
            <a:r>
              <a:rPr lang="en-US" dirty="0" err="1" smtClean="0"/>
              <a:t>newStack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Executing sequence of instructions</a:t>
            </a:r>
          </a:p>
          <a:p>
            <a:pPr marL="0" indent="0">
              <a:buNone/>
            </a:pPr>
            <a:r>
              <a:rPr lang="en-US" sz="2400" b="1" dirty="0" smtClean="0"/>
              <a:t>	run</a:t>
            </a:r>
            <a:r>
              <a:rPr lang="en-US" sz="2400" dirty="0" smtClean="0"/>
              <a:t> : </a:t>
            </a:r>
            <a:r>
              <a:rPr lang="en-US" sz="2400" dirty="0" err="1"/>
              <a:t>Env</a:t>
            </a:r>
            <a:r>
              <a:rPr lang="en-US" sz="2400" dirty="0"/>
              <a:t> x List[</a:t>
            </a:r>
            <a:r>
              <a:rPr lang="en-US" sz="2400" dirty="0" err="1"/>
              <a:t>Bytecode</a:t>
            </a:r>
            <a:r>
              <a:rPr lang="en-US" sz="2400" dirty="0"/>
              <a:t>] x List[</a:t>
            </a:r>
            <a:r>
              <a:rPr lang="en-US" sz="2400" dirty="0" err="1"/>
              <a:t>Int</a:t>
            </a:r>
            <a:r>
              <a:rPr lang="en-US" sz="2400" dirty="0"/>
              <a:t>] -&gt; List[</a:t>
            </a:r>
            <a:r>
              <a:rPr lang="en-US" sz="2400" dirty="0" err="1"/>
              <a:t>Int</a:t>
            </a:r>
            <a:r>
              <a:rPr lang="en-US" sz="2400" dirty="0"/>
              <a:t>]  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Stack grows to the right, top of the stack is last element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Byte codes are consumed from left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Definition of run is such that </a:t>
            </a:r>
          </a:p>
          <a:p>
            <a:r>
              <a:rPr lang="en-US" sz="2400" dirty="0" smtClean="0"/>
              <a:t>run (</a:t>
            </a:r>
            <a:r>
              <a:rPr lang="en-US" sz="2400" dirty="0" err="1" smtClean="0"/>
              <a:t>env</a:t>
            </a:r>
            <a:r>
              <a:rPr lang="en-US" sz="2400" dirty="0" smtClean="0"/>
              <a:t>,`*` :: L, S ::: List(x1, x2)) == run(</a:t>
            </a:r>
            <a:r>
              <a:rPr lang="en-US" sz="2400" dirty="0" err="1" smtClean="0"/>
              <a:t>env,L</a:t>
            </a:r>
            <a:r>
              <a:rPr lang="en-US" sz="2400" dirty="0" smtClean="0"/>
              <a:t>, S:::List(x1*x2))</a:t>
            </a:r>
          </a:p>
          <a:p>
            <a:r>
              <a:rPr lang="en-US" sz="2400" dirty="0"/>
              <a:t>run (</a:t>
            </a:r>
            <a:r>
              <a:rPr lang="en-US" sz="2400" dirty="0" err="1"/>
              <a:t>env</a:t>
            </a:r>
            <a:r>
              <a:rPr lang="en-US" sz="2400" dirty="0" smtClean="0"/>
              <a:t>,`+` </a:t>
            </a:r>
            <a:r>
              <a:rPr lang="en-US" sz="2400" dirty="0"/>
              <a:t>:: L, S ::: List(x1, x2)) == run(</a:t>
            </a:r>
            <a:r>
              <a:rPr lang="en-US" sz="2400" dirty="0" err="1"/>
              <a:t>env,L</a:t>
            </a:r>
            <a:r>
              <a:rPr lang="en-US" sz="2400" dirty="0"/>
              <a:t>, S:::</a:t>
            </a:r>
            <a:r>
              <a:rPr lang="en-US" sz="2400" dirty="0" smtClean="0"/>
              <a:t>List(x1+x2</a:t>
            </a:r>
            <a:r>
              <a:rPr lang="en-US" sz="2400" dirty="0"/>
              <a:t>))</a:t>
            </a:r>
            <a:endParaRPr lang="en-US" sz="2400" dirty="0" smtClean="0"/>
          </a:p>
          <a:p>
            <a:r>
              <a:rPr lang="en-US" sz="2400" dirty="0" smtClean="0"/>
              <a:t>run(</a:t>
            </a:r>
            <a:r>
              <a:rPr lang="en-US" sz="2400" dirty="0" err="1" smtClean="0"/>
              <a:t>env,ILoad</a:t>
            </a:r>
            <a:r>
              <a:rPr lang="en-US" sz="2400" dirty="0" smtClean="0"/>
              <a:t>(n) :: L, S) == run(</a:t>
            </a:r>
            <a:r>
              <a:rPr lang="en-US" sz="2400" dirty="0" err="1" smtClean="0"/>
              <a:t>env,L</a:t>
            </a:r>
            <a:r>
              <a:rPr lang="en-US" sz="2400" dirty="0" smtClean="0"/>
              <a:t>, S:::List(env(n)))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By induction one shows:</a:t>
            </a:r>
          </a:p>
          <a:p>
            <a:r>
              <a:rPr lang="en-US" sz="2400" dirty="0"/>
              <a:t>run (env,L1 ::: L2,S) == run(env,L2,  run(env,L1,S</a:t>
            </a:r>
            <a:r>
              <a:rPr lang="en-US" sz="2400" dirty="0" smtClean="0"/>
              <a:t>))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execute instructions L1, then execute L2 on the result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7337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correctness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536898" cy="288365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exec     : </a:t>
            </a:r>
            <a:r>
              <a:rPr lang="en-US" dirty="0" err="1"/>
              <a:t>Env</a:t>
            </a:r>
            <a:r>
              <a:rPr lang="en-US" dirty="0"/>
              <a:t> x List[</a:t>
            </a:r>
            <a:r>
              <a:rPr lang="en-US" dirty="0" err="1"/>
              <a:t>Bytecode</a:t>
            </a:r>
            <a:r>
              <a:rPr lang="en-US" dirty="0"/>
              <a:t>] -&gt; </a:t>
            </a:r>
            <a:r>
              <a:rPr lang="en-US" dirty="0" err="1" smtClean="0"/>
              <a:t>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run</a:t>
            </a:r>
            <a:r>
              <a:rPr lang="en-US" dirty="0"/>
              <a:t>       : </a:t>
            </a:r>
            <a:r>
              <a:rPr lang="en-US" dirty="0" err="1"/>
              <a:t>Env</a:t>
            </a:r>
            <a:r>
              <a:rPr lang="en-US" dirty="0"/>
              <a:t> x List[</a:t>
            </a:r>
            <a:r>
              <a:rPr lang="en-US" dirty="0" err="1"/>
              <a:t>Bytecode</a:t>
            </a:r>
            <a:r>
              <a:rPr lang="en-US" dirty="0"/>
              <a:t>] x List[</a:t>
            </a:r>
            <a:r>
              <a:rPr lang="en-US" dirty="0" err="1"/>
              <a:t>Int</a:t>
            </a:r>
            <a:r>
              <a:rPr lang="en-US" dirty="0"/>
              <a:t>] -&gt; List[</a:t>
            </a:r>
            <a:r>
              <a:rPr lang="en-US" dirty="0" err="1"/>
              <a:t>Int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Old </a:t>
            </a:r>
            <a:r>
              <a:rPr lang="en-US" dirty="0">
                <a:solidFill>
                  <a:srgbClr val="0070C0"/>
                </a:solidFill>
              </a:rPr>
              <a:t>condition:</a:t>
            </a:r>
          </a:p>
          <a:p>
            <a:pPr marL="0" indent="0" algn="ctr">
              <a:buNone/>
            </a:pPr>
            <a:r>
              <a:rPr lang="en-US" dirty="0" smtClean="0"/>
              <a:t>exec(</a:t>
            </a:r>
            <a:r>
              <a:rPr lang="en-US" dirty="0" err="1" smtClean="0"/>
              <a:t>env,compile</a:t>
            </a:r>
            <a:r>
              <a:rPr lang="en-US" dirty="0" smtClean="0"/>
              <a:t>(</a:t>
            </a:r>
            <a:r>
              <a:rPr lang="en-US" dirty="0" err="1" smtClean="0"/>
              <a:t>expr</a:t>
            </a:r>
            <a:r>
              <a:rPr lang="en-US" dirty="0"/>
              <a:t>)) == interpret(</a:t>
            </a:r>
            <a:r>
              <a:rPr lang="en-US" dirty="0" err="1"/>
              <a:t>env,expr</a:t>
            </a:r>
            <a:r>
              <a:rPr lang="en-US" dirty="0"/>
              <a:t>)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New condition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2230" y="4434378"/>
            <a:ext cx="8634333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</a:pPr>
            <a:r>
              <a:rPr lang="en-US" sz="2800" kern="0" dirty="0" smtClean="0">
                <a:solidFill>
                  <a:srgbClr val="000000"/>
                </a:solidFill>
                <a:latin typeface="Calibri" pitchFamily="34" charset="0"/>
              </a:rPr>
              <a:t>run(</a:t>
            </a:r>
            <a:r>
              <a:rPr lang="en-US" sz="2800" kern="0" dirty="0" err="1" smtClean="0">
                <a:solidFill>
                  <a:srgbClr val="000000"/>
                </a:solidFill>
                <a:latin typeface="Calibri" pitchFamily="34" charset="0"/>
              </a:rPr>
              <a:t>env,compile</a:t>
            </a:r>
            <a:r>
              <a:rPr lang="en-US" sz="2800" kern="0" dirty="0" smtClean="0">
                <a:solidFill>
                  <a:srgbClr val="000000"/>
                </a:solidFill>
                <a:latin typeface="Calibri" pitchFamily="34" charset="0"/>
              </a:rPr>
              <a:t>(</a:t>
            </a:r>
            <a:r>
              <a:rPr lang="en-US" sz="2800" kern="0" dirty="0" err="1" smtClean="0">
                <a:solidFill>
                  <a:srgbClr val="000000"/>
                </a:solidFill>
                <a:latin typeface="Calibri" pitchFamily="34" charset="0"/>
              </a:rPr>
              <a:t>expr</a:t>
            </a:r>
            <a:r>
              <a:rPr lang="en-US" sz="2800" kern="0" dirty="0" smtClean="0">
                <a:solidFill>
                  <a:srgbClr val="000000"/>
                </a:solidFill>
                <a:latin typeface="Calibri" pitchFamily="34" charset="0"/>
              </a:rPr>
              <a:t>),S) </a:t>
            </a:r>
            <a:r>
              <a:rPr lang="en-US" sz="2800" kern="0" dirty="0">
                <a:solidFill>
                  <a:srgbClr val="000000"/>
                </a:solidFill>
                <a:latin typeface="Calibri" pitchFamily="34" charset="0"/>
              </a:rPr>
              <a:t>== </a:t>
            </a:r>
            <a:r>
              <a:rPr lang="en-US" sz="2800" kern="0" dirty="0" smtClean="0">
                <a:solidFill>
                  <a:srgbClr val="000000"/>
                </a:solidFill>
                <a:latin typeface="Calibri" pitchFamily="34" charset="0"/>
              </a:rPr>
              <a:t>S:::List(interpret(env,expr))</a:t>
            </a:r>
          </a:p>
          <a:p>
            <a:pPr lvl="0" eaLnBrk="0" hangingPunct="0">
              <a:spcBef>
                <a:spcPct val="20000"/>
              </a:spcBef>
            </a:pPr>
            <a:r>
              <a:rPr lang="en-US" sz="2800" kern="0" dirty="0" smtClean="0">
                <a:solidFill>
                  <a:srgbClr val="000000"/>
                </a:solidFill>
                <a:latin typeface="Calibri" pitchFamily="34" charset="0"/>
              </a:rPr>
              <a:t>	</a:t>
            </a:r>
            <a:r>
              <a:rPr lang="en-US" sz="2800" kern="0" dirty="0" err="1" smtClean="0">
                <a:solidFill>
                  <a:srgbClr val="000000"/>
                </a:solidFill>
                <a:latin typeface="Calibri" pitchFamily="34" charset="0"/>
              </a:rPr>
              <a:t>shorthands</a:t>
            </a:r>
            <a:r>
              <a:rPr lang="en-US" sz="2800" kern="0" dirty="0" smtClean="0">
                <a:solidFill>
                  <a:srgbClr val="000000"/>
                </a:solidFill>
                <a:latin typeface="Calibri" pitchFamily="34" charset="0"/>
              </a:rPr>
              <a:t>:</a:t>
            </a:r>
          </a:p>
          <a:p>
            <a:pPr lvl="0" eaLnBrk="0" hangingPunct="0">
              <a:spcBef>
                <a:spcPct val="20000"/>
              </a:spcBef>
            </a:pPr>
            <a:r>
              <a:rPr lang="en-US" sz="2800" kern="0" dirty="0" err="1" smtClean="0">
                <a:solidFill>
                  <a:srgbClr val="000000"/>
                </a:solidFill>
                <a:latin typeface="Calibri" pitchFamily="34" charset="0"/>
              </a:rPr>
              <a:t>env</a:t>
            </a:r>
            <a:r>
              <a:rPr lang="en-US" sz="2800" kern="0" dirty="0" smtClean="0">
                <a:solidFill>
                  <a:srgbClr val="000000"/>
                </a:solidFill>
                <a:latin typeface="Calibri" pitchFamily="34" charset="0"/>
              </a:rPr>
              <a:t> – T,  compile – C,   interpret – I, List(x) - [x]</a:t>
            </a:r>
          </a:p>
          <a:p>
            <a:pPr lvl="0" algn="ctr" eaLnBrk="0" hangingPunct="0">
              <a:spcBef>
                <a:spcPct val="20000"/>
              </a:spcBef>
            </a:pPr>
            <a:r>
              <a:rPr lang="en-US" sz="2800" b="1" dirty="0" smtClean="0">
                <a:sym typeface="Symbol" panose="05050102010706020507" pitchFamily="18" charset="2"/>
              </a:rPr>
              <a:t>e </a:t>
            </a:r>
            <a:r>
              <a:rPr lang="en-US" sz="2800" b="1" dirty="0">
                <a:sym typeface="Symbol" panose="05050102010706020507" pitchFamily="18" charset="2"/>
              </a:rPr>
              <a:t></a:t>
            </a:r>
            <a:r>
              <a:rPr lang="en-US" sz="2800" b="1" dirty="0" smtClean="0">
                <a:sym typeface="Symbol" panose="05050102010706020507" pitchFamily="18" charset="2"/>
              </a:rPr>
              <a:t>S </a:t>
            </a:r>
            <a:r>
              <a:rPr lang="en-US" sz="2800" b="1" kern="0" dirty="0" smtClean="0">
                <a:solidFill>
                  <a:srgbClr val="000000"/>
                </a:solidFill>
                <a:latin typeface="Calibri" pitchFamily="34" charset="0"/>
              </a:rPr>
              <a:t>run(T,C(e),S) == S:::[I(T,e)]</a:t>
            </a:r>
            <a:endParaRPr lang="en-US" sz="2800" b="1" kern="0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54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7659"/>
            <a:ext cx="8229600" cy="1143000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0070C0"/>
                </a:solidFill>
              </a:rPr>
              <a:t>By induction on e,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ym typeface="Symbol" panose="05050102010706020507" pitchFamily="18" charset="2"/>
              </a:rPr>
              <a:t>S 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run(T,C(e</a:t>
            </a:r>
            <a:r>
              <a:rPr lang="en-US" dirty="0">
                <a:solidFill>
                  <a:srgbClr val="000000"/>
                </a:solidFill>
              </a:rPr>
              <a:t>),S) == S:::[I(T,e</a:t>
            </a:r>
            <a:r>
              <a:rPr lang="en-US" dirty="0" smtClean="0">
                <a:solidFill>
                  <a:srgbClr val="000000"/>
                </a:solidFill>
              </a:rPr>
              <a:t>)]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676" y="2070599"/>
            <a:ext cx="8536898" cy="288365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One case (multiplication):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run(T,C(Times(e1,e2)),</a:t>
            </a:r>
            <a:r>
              <a:rPr lang="en-US" dirty="0">
                <a:solidFill>
                  <a:srgbClr val="000000"/>
                </a:solidFill>
              </a:rPr>
              <a:t>S) </a:t>
            </a:r>
            <a:r>
              <a:rPr lang="en-US" dirty="0" smtClean="0">
                <a:solidFill>
                  <a:srgbClr val="000000"/>
                </a:solidFill>
              </a:rPr>
              <a:t>==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run(T,C(e1):::C(e2):::[`*`],S) ==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run(T,[`*`], run(T,C(e2), run(T,C(e1),S) )) ==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run(T</a:t>
            </a:r>
            <a:r>
              <a:rPr lang="en-US" dirty="0">
                <a:solidFill>
                  <a:srgbClr val="000000"/>
                </a:solidFill>
              </a:rPr>
              <a:t>,[`*`], </a:t>
            </a:r>
            <a:r>
              <a:rPr lang="en-US" dirty="0" smtClean="0">
                <a:solidFill>
                  <a:srgbClr val="000000"/>
                </a:solidFill>
              </a:rPr>
              <a:t>run(T,C(e2), S:::[I(T,e1)]) ) ==    (</a:t>
            </a:r>
            <a:r>
              <a:rPr lang="en-US" dirty="0">
                <a:sym typeface="Symbol" panose="05050102010706020507" pitchFamily="18" charset="2"/>
              </a:rPr>
              <a:t></a:t>
            </a:r>
            <a:r>
              <a:rPr lang="en-US" dirty="0" smtClean="0">
                <a:sym typeface="Symbol" panose="05050102010706020507" pitchFamily="18" charset="2"/>
              </a:rPr>
              <a:t>S !)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run(T</a:t>
            </a:r>
            <a:r>
              <a:rPr lang="en-US" dirty="0">
                <a:solidFill>
                  <a:srgbClr val="000000"/>
                </a:solidFill>
              </a:rPr>
              <a:t>,[`*`], </a:t>
            </a:r>
            <a:r>
              <a:rPr lang="en-US" dirty="0" smtClean="0">
                <a:solidFill>
                  <a:srgbClr val="000000"/>
                </a:solidFill>
              </a:rPr>
              <a:t>S</a:t>
            </a:r>
            <a:r>
              <a:rPr lang="en-US" dirty="0">
                <a:solidFill>
                  <a:srgbClr val="000000"/>
                </a:solidFill>
              </a:rPr>
              <a:t>:::[I(T,e1</a:t>
            </a:r>
            <a:r>
              <a:rPr lang="en-US" dirty="0" smtClean="0">
                <a:solidFill>
                  <a:srgbClr val="000000"/>
                </a:solidFill>
              </a:rPr>
              <a:t>)]:::[I(T,e2)]) </a:t>
            </a:r>
            <a:r>
              <a:rPr lang="en-US" dirty="0">
                <a:solidFill>
                  <a:srgbClr val="000000"/>
                </a:solidFill>
              </a:rPr>
              <a:t>==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S:::[I(T,e1) * I(T,e2)] ==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S</a:t>
            </a:r>
            <a:r>
              <a:rPr lang="en-US" dirty="0">
                <a:solidFill>
                  <a:srgbClr val="000000"/>
                </a:solidFill>
              </a:rPr>
              <a:t>:::[</a:t>
            </a:r>
            <a:r>
              <a:rPr lang="en-US" dirty="0" smtClean="0">
                <a:solidFill>
                  <a:srgbClr val="000000"/>
                </a:solidFill>
              </a:rPr>
              <a:t>I(T,Times(e1,e2)]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93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Shorthand Notation for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357"/>
            <a:ext cx="8229600" cy="465517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[</a:t>
            </a:r>
            <a:r>
              <a:rPr lang="en-US" dirty="0" smtClean="0"/>
              <a:t> e</a:t>
            </a:r>
            <a:r>
              <a:rPr lang="en-US" baseline="-25000" dirty="0" smtClean="0"/>
              <a:t>1</a:t>
            </a:r>
            <a:r>
              <a:rPr lang="en-US" dirty="0" smtClean="0"/>
              <a:t> + e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b="1" dirty="0" smtClean="0"/>
              <a:t>]</a:t>
            </a:r>
            <a:r>
              <a:rPr lang="en-US" dirty="0" smtClean="0"/>
              <a:t> =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[</a:t>
            </a:r>
            <a:r>
              <a:rPr lang="en-US" dirty="0" smtClean="0"/>
              <a:t> e</a:t>
            </a:r>
            <a:r>
              <a:rPr lang="en-US" baseline="-25000" dirty="0" smtClean="0"/>
              <a:t>1 </a:t>
            </a:r>
            <a:r>
              <a:rPr lang="en-US" b="1" dirty="0" smtClean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[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b="1" dirty="0" smtClean="0"/>
              <a:t>]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add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[</a:t>
            </a:r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* 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dirty="0"/>
              <a:t>]</a:t>
            </a:r>
            <a:r>
              <a:rPr lang="en-US" dirty="0"/>
              <a:t> =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[</a:t>
            </a:r>
            <a:r>
              <a:rPr lang="en-US" dirty="0"/>
              <a:t> e</a:t>
            </a:r>
            <a:r>
              <a:rPr lang="en-US" baseline="-25000" dirty="0"/>
              <a:t>1 </a:t>
            </a:r>
            <a:r>
              <a:rPr lang="en-US" b="1" dirty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[</a:t>
            </a:r>
            <a:r>
              <a:rPr lang="en-US" dirty="0"/>
              <a:t> e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dirty="0"/>
              <a:t>]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err="1" smtClean="0"/>
              <a:t>mul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9299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9312" y="2455473"/>
            <a:ext cx="8447313" cy="1004661"/>
          </a:xfrm>
        </p:spPr>
        <p:txBody>
          <a:bodyPr/>
          <a:lstStyle/>
          <a:p>
            <a:r>
              <a:rPr lang="en-US" sz="3800" dirty="0" smtClean="0">
                <a:solidFill>
                  <a:schemeClr val="tx1"/>
                </a:solidFill>
              </a:rPr>
              <a:t>Code Generation for Control Structures</a:t>
            </a:r>
            <a:endParaRPr lang="en-US" sz="3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63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Virtual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Use:  </a:t>
            </a:r>
            <a:r>
              <a:rPr lang="en-US" b="1" dirty="0" smtClean="0"/>
              <a:t>javac -g *.java</a:t>
            </a:r>
            <a:r>
              <a:rPr lang="en-US" dirty="0" smtClean="0"/>
              <a:t>		      to compile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javap</a:t>
            </a:r>
            <a:r>
              <a:rPr lang="en-US" b="1" dirty="0" smtClean="0"/>
              <a:t> -c -l </a:t>
            </a:r>
            <a:r>
              <a:rPr lang="en-US" b="1" dirty="0" err="1" smtClean="0"/>
              <a:t>ClassName</a:t>
            </a:r>
            <a:r>
              <a:rPr lang="en-US" b="1" dirty="0" smtClean="0"/>
              <a:t>       </a:t>
            </a:r>
            <a:r>
              <a:rPr lang="en-US" dirty="0" smtClean="0"/>
              <a:t>to explore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docs.oracle.com/javase/specs/jvms/se8/html/jvms-2.html#jvms-2.11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12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1451"/>
            <a:ext cx="8229600" cy="485471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to compile statement sequence?</a:t>
            </a:r>
          </a:p>
          <a:p>
            <a:pPr marL="457200" lvl="1" indent="0">
              <a:buNone/>
            </a:pPr>
            <a:r>
              <a:rPr lang="en-US" dirty="0" smtClean="0"/>
              <a:t>s1; s2; … ; sN</a:t>
            </a:r>
            <a:endParaRPr lang="en-US" dirty="0"/>
          </a:p>
          <a:p>
            <a:r>
              <a:rPr lang="en-US" dirty="0" smtClean="0"/>
              <a:t>Concatenate byte codes for each statement!</a:t>
            </a:r>
          </a:p>
          <a:p>
            <a:pPr marL="0" lvl="0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def </a:t>
            </a:r>
            <a:r>
              <a:rPr lang="en-US" sz="2400" dirty="0" smtClean="0">
                <a:solidFill>
                  <a:srgbClr val="000000"/>
                </a:solidFill>
              </a:rPr>
              <a:t>compileStmt(e </a:t>
            </a:r>
            <a:r>
              <a:rPr lang="en-US" sz="2400" dirty="0">
                <a:solidFill>
                  <a:srgbClr val="000000"/>
                </a:solidFill>
              </a:rPr>
              <a:t>: </a:t>
            </a:r>
            <a:r>
              <a:rPr lang="en-US" sz="2400" dirty="0" smtClean="0">
                <a:solidFill>
                  <a:srgbClr val="000000"/>
                </a:solidFill>
              </a:rPr>
              <a:t>Stmt) </a:t>
            </a:r>
            <a:r>
              <a:rPr lang="en-US" sz="2400" dirty="0">
                <a:solidFill>
                  <a:srgbClr val="000000"/>
                </a:solidFill>
              </a:rPr>
              <a:t>: List[Bytecode] = e </a:t>
            </a:r>
            <a:r>
              <a:rPr lang="en-US" sz="2400" b="1" dirty="0">
                <a:solidFill>
                  <a:srgbClr val="000000"/>
                </a:solidFill>
              </a:rPr>
              <a:t>match</a:t>
            </a:r>
            <a:r>
              <a:rPr lang="en-US" sz="2400" dirty="0">
                <a:solidFill>
                  <a:srgbClr val="000000"/>
                </a:solidFill>
              </a:rPr>
              <a:t> { </a:t>
            </a:r>
            <a:r>
              <a:rPr lang="en-US" sz="2400" dirty="0" smtClean="0">
                <a:solidFill>
                  <a:srgbClr val="000000"/>
                </a:solidFill>
              </a:rPr>
              <a:t/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…</a:t>
            </a:r>
            <a:endParaRPr lang="en-US" sz="2400" b="1" dirty="0">
              <a:solidFill>
                <a:srgbClr val="008000"/>
              </a:solidFill>
            </a:endParaRPr>
          </a:p>
          <a:p>
            <a:pPr marL="0" lvl="0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    case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Sequence(sts) =&gt;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   </a:t>
            </a:r>
            <a:r>
              <a:rPr lang="en-US" sz="2400" b="1" dirty="0" smtClean="0">
                <a:solidFill>
                  <a:srgbClr val="000000"/>
                </a:solidFill>
              </a:rPr>
              <a:t>for</a:t>
            </a:r>
            <a:r>
              <a:rPr lang="en-US" sz="2400" dirty="0" smtClean="0">
                <a:solidFill>
                  <a:srgbClr val="000000"/>
                </a:solidFill>
              </a:rPr>
              <a:t> { st &lt;- sts;  bcode &lt;- compileStmt(st)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}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      </a:t>
            </a:r>
            <a:r>
              <a:rPr lang="en-US" sz="2400" b="1" dirty="0" smtClean="0">
                <a:solidFill>
                  <a:srgbClr val="000000"/>
                </a:solidFill>
              </a:rPr>
              <a:t>yield</a:t>
            </a:r>
            <a:r>
              <a:rPr lang="en-US" sz="2400" dirty="0" smtClean="0">
                <a:solidFill>
                  <a:srgbClr val="000000"/>
                </a:solidFill>
              </a:rPr>
              <a:t> bcode</a:t>
            </a:r>
            <a:endParaRPr lang="en-US" sz="24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}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i.e.			sts </a:t>
            </a:r>
            <a:r>
              <a:rPr lang="en-US" b="1" dirty="0" smtClean="0"/>
              <a:t>flatMap</a:t>
            </a:r>
            <a:r>
              <a:rPr lang="en-US" dirty="0" smtClean="0"/>
              <a:t> compileStmt</a:t>
            </a:r>
          </a:p>
          <a:p>
            <a:pPr marL="0" indent="0">
              <a:buNone/>
            </a:pPr>
            <a:r>
              <a:rPr lang="en-US" dirty="0" smtClean="0"/>
              <a:t>that is: 	(sts </a:t>
            </a:r>
            <a:r>
              <a:rPr lang="en-US" b="1" dirty="0" smtClean="0"/>
              <a:t>map</a:t>
            </a:r>
            <a:r>
              <a:rPr lang="en-US" dirty="0" smtClean="0"/>
              <a:t> compileStmt) </a:t>
            </a:r>
            <a:r>
              <a:rPr lang="en-US" b="1" dirty="0" smtClean="0"/>
              <a:t>flatten</a:t>
            </a:r>
          </a:p>
        </p:txBody>
      </p:sp>
    </p:spTree>
    <p:extLst>
      <p:ext uri="{BB962C8B-B14F-4D97-AF65-F5344CB8AC3E}">
        <p14:creationId xmlns:p14="http://schemas.microsoft.com/office/powerpoint/2010/main" val="382616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Control: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376057" cy="3450771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count(</a:t>
            </a:r>
            <a:r>
              <a:rPr lang="en-US" sz="2400" b="1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counter,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             </a:t>
            </a:r>
            <a:r>
              <a:rPr lang="en-US" sz="2400" b="1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to,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             </a:t>
            </a:r>
            <a:r>
              <a:rPr lang="en-US" sz="2400" b="1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step) { 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sum = 0; 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b="1" dirty="0" smtClean="0">
                <a:solidFill>
                  <a:schemeClr val="tx1"/>
                </a:solidFill>
              </a:rPr>
              <a:t>do</a:t>
            </a:r>
            <a:r>
              <a:rPr lang="en-US" sz="2400" dirty="0" smtClean="0">
                <a:solidFill>
                  <a:schemeClr val="tx1"/>
                </a:solidFill>
              </a:rPr>
              <a:t> {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counter </a:t>
            </a:r>
            <a:r>
              <a:rPr lang="en-US" sz="2400" dirty="0">
                <a:solidFill>
                  <a:schemeClr val="tx1"/>
                </a:solidFill>
              </a:rPr>
              <a:t>= counter + </a:t>
            </a:r>
            <a:r>
              <a:rPr lang="en-US" sz="2400" dirty="0" smtClean="0">
                <a:solidFill>
                  <a:schemeClr val="tx1"/>
                </a:solidFill>
              </a:rPr>
              <a:t>step;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sum </a:t>
            </a:r>
            <a:r>
              <a:rPr lang="en-US" sz="2400" dirty="0">
                <a:solidFill>
                  <a:schemeClr val="tx1"/>
                </a:solidFill>
              </a:rPr>
              <a:t>= sum + counter</a:t>
            </a:r>
            <a:r>
              <a:rPr lang="en-US" sz="2400" dirty="0" smtClean="0">
                <a:solidFill>
                  <a:schemeClr val="tx1"/>
                </a:solidFill>
              </a:rPr>
              <a:t>;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} </a:t>
            </a:r>
            <a:r>
              <a:rPr lang="en-US" sz="2400" b="1" dirty="0">
                <a:solidFill>
                  <a:schemeClr val="tx1"/>
                </a:solidFill>
              </a:rPr>
              <a:t>while</a:t>
            </a:r>
            <a:r>
              <a:rPr lang="en-US" sz="2400" dirty="0">
                <a:solidFill>
                  <a:schemeClr val="tx1"/>
                </a:solidFill>
              </a:rPr>
              <a:t> (counter &lt; to); 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b="1" dirty="0" smtClean="0">
                <a:solidFill>
                  <a:schemeClr val="tx1"/>
                </a:solidFill>
              </a:rPr>
              <a:t>return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sum</a:t>
            </a:r>
            <a:r>
              <a:rPr lang="en-US" sz="2400" dirty="0" smtClean="0">
                <a:solidFill>
                  <a:schemeClr val="tx1"/>
                </a:solidFill>
              </a:rPr>
              <a:t>; }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2351" y="1140227"/>
            <a:ext cx="4206240" cy="5468983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en-US" sz="1800" dirty="0" err="1">
                <a:solidFill>
                  <a:schemeClr val="tx1"/>
                </a:solidFill>
              </a:rPr>
              <a:t>func</a:t>
            </a:r>
            <a:r>
              <a:rPr lang="en-US" sz="1800" dirty="0">
                <a:solidFill>
                  <a:schemeClr val="tx1"/>
                </a:solidFill>
              </a:rPr>
              <a:t> $func0 </a:t>
            </a: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(</a:t>
            </a:r>
            <a:r>
              <a:rPr lang="en-US" sz="1800" dirty="0" err="1">
                <a:solidFill>
                  <a:schemeClr val="tx1"/>
                </a:solidFill>
              </a:rPr>
              <a:t>param</a:t>
            </a:r>
            <a:r>
              <a:rPr lang="en-US" sz="1800" dirty="0">
                <a:solidFill>
                  <a:schemeClr val="tx1"/>
                </a:solidFill>
              </a:rPr>
              <a:t> $var0 i32) </a:t>
            </a: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err="1">
                <a:solidFill>
                  <a:schemeClr val="tx1"/>
                </a:solidFill>
              </a:rPr>
              <a:t>param</a:t>
            </a:r>
            <a:r>
              <a:rPr lang="en-US" sz="1800" dirty="0">
                <a:solidFill>
                  <a:schemeClr val="tx1"/>
                </a:solidFill>
              </a:rPr>
              <a:t> $var1 i32) 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(</a:t>
            </a:r>
            <a:r>
              <a:rPr lang="en-US" sz="1800" dirty="0" err="1">
                <a:solidFill>
                  <a:schemeClr val="tx1"/>
                </a:solidFill>
              </a:rPr>
              <a:t>param</a:t>
            </a:r>
            <a:r>
              <a:rPr lang="en-US" sz="1800" dirty="0">
                <a:solidFill>
                  <a:schemeClr val="tx1"/>
                </a:solidFill>
              </a:rPr>
              <a:t> $var2 i32) </a:t>
            </a: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>
                <a:solidFill>
                  <a:schemeClr val="tx1"/>
                </a:solidFill>
              </a:rPr>
              <a:t>result i32)    </a:t>
            </a: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(</a:t>
            </a:r>
            <a:r>
              <a:rPr lang="en-US" sz="1800" dirty="0">
                <a:solidFill>
                  <a:schemeClr val="tx1"/>
                </a:solidFill>
              </a:rPr>
              <a:t>local $var3 i32)     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i32.const 0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set_local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$</a:t>
            </a:r>
            <a:r>
              <a:rPr lang="en-US" sz="1800" dirty="0" smtClean="0">
                <a:solidFill>
                  <a:schemeClr val="tx1"/>
                </a:solidFill>
              </a:rPr>
              <a:t>var3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</a:rPr>
              <a:t>loop </a:t>
            </a:r>
            <a:r>
              <a:rPr lang="en-US" sz="1800" b="1" dirty="0">
                <a:solidFill>
                  <a:schemeClr val="tx1"/>
                </a:solidFill>
              </a:rPr>
              <a:t>$</a:t>
            </a:r>
            <a:r>
              <a:rPr lang="en-US" sz="1800" b="1" dirty="0" smtClean="0">
                <a:solidFill>
                  <a:schemeClr val="tx1"/>
                </a:solidFill>
              </a:rPr>
              <a:t>label0</a:t>
            </a: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</a:rPr>
              <a:t>get_local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$</a:t>
            </a:r>
            <a:r>
              <a:rPr lang="en-US" sz="1800" dirty="0" smtClean="0">
                <a:solidFill>
                  <a:schemeClr val="tx1"/>
                </a:solidFill>
              </a:rPr>
              <a:t>var3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</a:rPr>
              <a:t>get_local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$</a:t>
            </a:r>
            <a:r>
              <a:rPr lang="en-US" sz="1800" dirty="0" smtClean="0">
                <a:solidFill>
                  <a:schemeClr val="tx1"/>
                </a:solidFill>
              </a:rPr>
              <a:t>var0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</a:rPr>
              <a:t>get_local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$</a:t>
            </a:r>
            <a:r>
              <a:rPr lang="en-US" sz="1800" dirty="0" smtClean="0">
                <a:solidFill>
                  <a:schemeClr val="tx1"/>
                </a:solidFill>
              </a:rPr>
              <a:t>var2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  i32.add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</a:rPr>
              <a:t>tee_local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$</a:t>
            </a:r>
            <a:r>
              <a:rPr lang="en-US" sz="1800" dirty="0" smtClean="0">
                <a:solidFill>
                  <a:schemeClr val="tx1"/>
                </a:solidFill>
              </a:rPr>
              <a:t>var0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  i32.add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</a:rPr>
              <a:t>set_local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$</a:t>
            </a:r>
            <a:r>
              <a:rPr lang="en-US" sz="1800" dirty="0" smtClean="0">
                <a:solidFill>
                  <a:schemeClr val="tx1"/>
                </a:solidFill>
              </a:rPr>
              <a:t>var3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</a:rPr>
              <a:t>get_local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$</a:t>
            </a:r>
            <a:r>
              <a:rPr lang="en-US" sz="1800" dirty="0" smtClean="0">
                <a:solidFill>
                  <a:schemeClr val="tx1"/>
                </a:solidFill>
              </a:rPr>
              <a:t>var0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</a:rPr>
              <a:t>get_local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$</a:t>
            </a:r>
            <a:r>
              <a:rPr lang="en-US" sz="1800" dirty="0" smtClean="0">
                <a:solidFill>
                  <a:schemeClr val="tx1"/>
                </a:solidFill>
              </a:rPr>
              <a:t>var1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  i32.lt_s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</a:rPr>
              <a:t>br_if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$</a:t>
            </a:r>
            <a:r>
              <a:rPr lang="en-US" sz="1800" b="1" dirty="0" smtClean="0">
                <a:solidFill>
                  <a:schemeClr val="tx1"/>
                </a:solidFill>
              </a:rPr>
              <a:t>label0</a:t>
            </a: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</a:rPr>
              <a:t>end </a:t>
            </a:r>
            <a:r>
              <a:rPr lang="en-US" sz="1800" b="1" dirty="0">
                <a:solidFill>
                  <a:schemeClr val="tx1"/>
                </a:solidFill>
              </a:rPr>
              <a:t>$</a:t>
            </a:r>
            <a:r>
              <a:rPr lang="en-US" sz="1800" b="1" dirty="0" smtClean="0">
                <a:solidFill>
                  <a:schemeClr val="tx1"/>
                </a:solidFill>
              </a:rPr>
              <a:t>label0</a:t>
            </a: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get_local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$var3  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9783" y="5132410"/>
            <a:ext cx="4572000" cy="134806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hangingPunct="0">
              <a:spcBef>
                <a:spcPct val="20000"/>
              </a:spcBef>
            </a:pPr>
            <a:r>
              <a:rPr lang="en-US" kern="0" dirty="0">
                <a:solidFill>
                  <a:srgbClr val="0070C0"/>
                </a:solidFill>
                <a:latin typeface="Calibri" pitchFamily="34" charset="0"/>
              </a:rPr>
              <a:t>We need to see how to: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en-US" kern="0" dirty="0">
                <a:solidFill>
                  <a:srgbClr val="0070C0"/>
                </a:solidFill>
                <a:latin typeface="Calibri" pitchFamily="34" charset="0"/>
              </a:rPr>
              <a:t>translate boolean expressions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en-US" kern="0" dirty="0">
                <a:solidFill>
                  <a:srgbClr val="0070C0"/>
                </a:solidFill>
                <a:latin typeface="Calibri" pitchFamily="34" charset="0"/>
              </a:rPr>
              <a:t>generate </a:t>
            </a:r>
            <a:r>
              <a:rPr lang="en-US" kern="0" dirty="0" smtClean="0">
                <a:solidFill>
                  <a:srgbClr val="0070C0"/>
                </a:solidFill>
                <a:latin typeface="Calibri" pitchFamily="34" charset="0"/>
              </a:rPr>
              <a:t>jumps for control</a:t>
            </a:r>
            <a:endParaRPr lang="en-US" kern="0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93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Booleans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470991"/>
            <a:ext cx="8495211" cy="509527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“All comparison operators yield 32-bit integer results with 1 representing true and 0 representing false</a:t>
            </a:r>
            <a:r>
              <a:rPr lang="en-US" sz="2400" dirty="0" smtClean="0"/>
              <a:t>.”</a:t>
            </a:r>
            <a:r>
              <a:rPr lang="en-US" sz="2400" dirty="0"/>
              <a:t> </a:t>
            </a:r>
            <a:r>
              <a:rPr lang="en-US" sz="2400" dirty="0" smtClean="0"/>
              <a:t>– </a:t>
            </a:r>
            <a:r>
              <a:rPr lang="en-US" sz="2400" dirty="0" err="1" smtClean="0"/>
              <a:t>WebAssembly</a:t>
            </a:r>
            <a:r>
              <a:rPr lang="en-US" sz="2400" dirty="0" smtClean="0"/>
              <a:t> spec</a:t>
            </a:r>
            <a:endParaRPr lang="en-US" sz="2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Our </a:t>
            </a:r>
            <a:r>
              <a:rPr lang="en-US" sz="2400" dirty="0">
                <a:solidFill>
                  <a:srgbClr val="0070C0"/>
                </a:solidFill>
              </a:rPr>
              <a:t>generated code </a:t>
            </a:r>
            <a:r>
              <a:rPr lang="en-US" sz="2400" dirty="0" smtClean="0">
                <a:solidFill>
                  <a:srgbClr val="0070C0"/>
                </a:solidFill>
              </a:rPr>
              <a:t>uses </a:t>
            </a:r>
            <a:r>
              <a:rPr lang="en-US" sz="2400" dirty="0" smtClean="0">
                <a:solidFill>
                  <a:srgbClr val="0070C0"/>
                </a:solidFill>
              </a:rPr>
              <a:t>32 bit </a:t>
            </a:r>
            <a:r>
              <a:rPr lang="en-US" sz="2400" dirty="0" err="1" smtClean="0">
                <a:solidFill>
                  <a:srgbClr val="0070C0"/>
                </a:solidFill>
              </a:rPr>
              <a:t>int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to represent boolean values </a:t>
            </a:r>
            <a:r>
              <a:rPr lang="en-US" sz="2400" dirty="0" smtClean="0">
                <a:solidFill>
                  <a:srgbClr val="0070C0"/>
                </a:solidFill>
              </a:rPr>
              <a:t>in:  </a:t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>local variables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b="1" dirty="0" smtClean="0">
                <a:solidFill>
                  <a:srgbClr val="0070C0"/>
                </a:solidFill>
              </a:rPr>
              <a:t>parameters</a:t>
            </a:r>
            <a:r>
              <a:rPr lang="en-US" sz="2400" dirty="0" smtClean="0">
                <a:solidFill>
                  <a:srgbClr val="0070C0"/>
                </a:solidFill>
              </a:rPr>
              <a:t>, and intermediate </a:t>
            </a:r>
            <a:r>
              <a:rPr lang="en-US" sz="2400" b="1" dirty="0" smtClean="0">
                <a:solidFill>
                  <a:srgbClr val="0070C0"/>
                </a:solidFill>
              </a:rPr>
              <a:t>stack values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1</a:t>
            </a:r>
            <a:r>
              <a:rPr lang="en-US" sz="2400" dirty="0">
                <a:solidFill>
                  <a:srgbClr val="0070C0"/>
                </a:solidFill>
              </a:rPr>
              <a:t>, representing true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0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>
                <a:solidFill>
                  <a:srgbClr val="0070C0"/>
                </a:solidFill>
              </a:rPr>
              <a:t>representing </a:t>
            </a:r>
            <a:r>
              <a:rPr lang="en-US" sz="2400" dirty="0" smtClean="0">
                <a:solidFill>
                  <a:srgbClr val="0070C0"/>
                </a:solidFill>
              </a:rPr>
              <a:t>false</a:t>
            </a:r>
            <a:endParaRPr lang="en-US" sz="2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i32.eq</a:t>
            </a:r>
            <a:r>
              <a:rPr lang="en-US" sz="2000" dirty="0"/>
              <a:t>: sign-agnostic compare equal</a:t>
            </a:r>
          </a:p>
          <a:p>
            <a:pPr marL="0" indent="0">
              <a:buNone/>
            </a:pPr>
            <a:r>
              <a:rPr lang="en-US" sz="2000" dirty="0"/>
              <a:t>i32.ne: sign-agnostic compare unequal</a:t>
            </a:r>
          </a:p>
          <a:p>
            <a:pPr marL="0" indent="0">
              <a:buNone/>
            </a:pPr>
            <a:r>
              <a:rPr lang="en-US" sz="2000" dirty="0"/>
              <a:t>i32.lt_s: signed less than</a:t>
            </a:r>
          </a:p>
          <a:p>
            <a:pPr marL="0" indent="0">
              <a:buNone/>
            </a:pPr>
            <a:r>
              <a:rPr lang="en-US" sz="2000" dirty="0"/>
              <a:t>i32.le_s: signed less than or equal</a:t>
            </a:r>
          </a:p>
          <a:p>
            <a:pPr marL="0" indent="0">
              <a:buNone/>
            </a:pPr>
            <a:r>
              <a:rPr lang="en-US" sz="2000" dirty="0"/>
              <a:t>i32.gt_s: signed greater than</a:t>
            </a:r>
          </a:p>
          <a:p>
            <a:pPr marL="0" indent="0">
              <a:buNone/>
            </a:pPr>
            <a:r>
              <a:rPr lang="en-US" sz="2000" dirty="0"/>
              <a:t>i32.ge_s: signed greater than or equal</a:t>
            </a:r>
          </a:p>
          <a:p>
            <a:pPr marL="0" indent="0">
              <a:buNone/>
            </a:pPr>
            <a:r>
              <a:rPr lang="en-US" sz="2000" dirty="0"/>
              <a:t>i32.eqz: compare equal to zero (return 1 if operand is zero, 0 otherwise) // </a:t>
            </a:r>
            <a:r>
              <a:rPr lang="en-US" sz="2000" dirty="0" smtClean="0"/>
              <a:t>not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875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Values for Relations: Example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" y="2830682"/>
            <a:ext cx="4038600" cy="3295481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err="1">
                <a:solidFill>
                  <a:schemeClr val="tx1"/>
                </a:solidFill>
              </a:rPr>
              <a:t>int</a:t>
            </a:r>
            <a:r>
              <a:rPr lang="en-US" sz="3200" dirty="0">
                <a:solidFill>
                  <a:schemeClr val="tx1"/>
                </a:solidFill>
              </a:rPr>
              <a:t> test(</a:t>
            </a:r>
            <a:r>
              <a:rPr lang="en-US" sz="3200" b="1" dirty="0" err="1">
                <a:solidFill>
                  <a:schemeClr val="tx1"/>
                </a:solidFill>
              </a:rPr>
              <a:t>int</a:t>
            </a:r>
            <a:r>
              <a:rPr lang="en-US" sz="3200" dirty="0">
                <a:solidFill>
                  <a:schemeClr val="tx1"/>
                </a:solidFill>
              </a:rPr>
              <a:t> x, </a:t>
            </a:r>
            <a:r>
              <a:rPr lang="en-US" sz="3200" b="1" dirty="0" err="1">
                <a:solidFill>
                  <a:schemeClr val="tx1"/>
                </a:solidFill>
              </a:rPr>
              <a:t>int</a:t>
            </a:r>
            <a:r>
              <a:rPr lang="en-US" sz="3200" dirty="0">
                <a:solidFill>
                  <a:schemeClr val="tx1"/>
                </a:solidFill>
              </a:rPr>
              <a:t> y){  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return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(x &lt; y</a:t>
            </a:r>
            <a:r>
              <a:rPr lang="en-US" sz="3200" dirty="0" smtClean="0">
                <a:solidFill>
                  <a:schemeClr val="tx1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}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077096" y="1600200"/>
            <a:ext cx="3814355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func</a:t>
            </a:r>
            <a:r>
              <a:rPr lang="en-US" dirty="0">
                <a:solidFill>
                  <a:schemeClr val="tx1"/>
                </a:solidFill>
              </a:rPr>
              <a:t> $func0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en-US" dirty="0" err="1">
                <a:solidFill>
                  <a:schemeClr val="tx1"/>
                </a:solidFill>
              </a:rPr>
              <a:t>param</a:t>
            </a:r>
            <a:r>
              <a:rPr lang="en-US" dirty="0">
                <a:solidFill>
                  <a:schemeClr val="tx1"/>
                </a:solidFill>
              </a:rPr>
              <a:t> $var0 i32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en-US" dirty="0" err="1">
                <a:solidFill>
                  <a:schemeClr val="tx1"/>
                </a:solidFill>
              </a:rPr>
              <a:t>param</a:t>
            </a:r>
            <a:r>
              <a:rPr lang="en-US" dirty="0">
                <a:solidFill>
                  <a:schemeClr val="tx1"/>
                </a:solidFill>
              </a:rPr>
              <a:t> $var1 i32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en-US" dirty="0">
                <a:solidFill>
                  <a:schemeClr val="tx1"/>
                </a:solidFill>
              </a:rPr>
              <a:t>result i32)   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get_local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$</a:t>
            </a:r>
            <a:r>
              <a:rPr lang="en-US" dirty="0" smtClean="0">
                <a:solidFill>
                  <a:schemeClr val="tx1"/>
                </a:solidFill>
              </a:rPr>
              <a:t>var0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get_local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$</a:t>
            </a:r>
            <a:r>
              <a:rPr lang="en-US" dirty="0" smtClean="0">
                <a:solidFill>
                  <a:schemeClr val="tx1"/>
                </a:solidFill>
              </a:rPr>
              <a:t>var1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i32.lt_s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90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879" y="130917"/>
            <a:ext cx="8229600" cy="1235476"/>
          </a:xfrm>
        </p:spPr>
        <p:txBody>
          <a:bodyPr/>
          <a:lstStyle/>
          <a:p>
            <a:pPr algn="l"/>
            <a:r>
              <a:rPr lang="en-US" dirty="0" smtClean="0"/>
              <a:t>Comparisons, Conditionals,</a:t>
            </a:r>
            <a:br>
              <a:rPr lang="en-US" dirty="0" smtClean="0"/>
            </a:br>
            <a:r>
              <a:rPr lang="en-US" dirty="0" smtClean="0"/>
              <a:t>Scoped Labels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" y="2278709"/>
            <a:ext cx="4038600" cy="3295481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err="1">
                <a:solidFill>
                  <a:schemeClr val="tx1"/>
                </a:solidFill>
              </a:rPr>
              <a:t>int</a:t>
            </a:r>
            <a:r>
              <a:rPr lang="en-US" sz="3200" dirty="0">
                <a:solidFill>
                  <a:schemeClr val="tx1"/>
                </a:solidFill>
              </a:rPr>
              <a:t> fun(</a:t>
            </a:r>
            <a:r>
              <a:rPr lang="en-US" sz="3200" b="1" dirty="0" err="1">
                <a:solidFill>
                  <a:schemeClr val="tx1"/>
                </a:solidFill>
              </a:rPr>
              <a:t>int</a:t>
            </a:r>
            <a:r>
              <a:rPr lang="en-US" sz="3200" dirty="0">
                <a:solidFill>
                  <a:schemeClr val="tx1"/>
                </a:solidFill>
              </a:rPr>
              <a:t> x, </a:t>
            </a:r>
            <a:r>
              <a:rPr lang="en-US" sz="3200" b="1" dirty="0" err="1">
                <a:solidFill>
                  <a:schemeClr val="tx1"/>
                </a:solidFill>
              </a:rPr>
              <a:t>int</a:t>
            </a:r>
            <a:r>
              <a:rPr lang="en-US" sz="3200" dirty="0">
                <a:solidFill>
                  <a:schemeClr val="tx1"/>
                </a:solidFill>
              </a:rPr>
              <a:t> y){  </a:t>
            </a: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  </a:t>
            </a:r>
            <a:r>
              <a:rPr lang="en-US" sz="3200" b="1" dirty="0" err="1" smtClean="0">
                <a:solidFill>
                  <a:schemeClr val="tx1"/>
                </a:solidFill>
              </a:rPr>
              <a:t>int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res = 0;  </a:t>
            </a: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  </a:t>
            </a:r>
            <a:r>
              <a:rPr lang="en-US" sz="3200" b="1" dirty="0" smtClean="0">
                <a:solidFill>
                  <a:schemeClr val="tx1"/>
                </a:solidFill>
              </a:rPr>
              <a:t>if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(x &lt; y) </a:t>
            </a:r>
            <a:r>
              <a:rPr lang="en-US" sz="3200" dirty="0" smtClean="0">
                <a:solidFill>
                  <a:schemeClr val="tx1"/>
                </a:solidFill>
              </a:rPr>
              <a:t>{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    res </a:t>
            </a:r>
            <a:r>
              <a:rPr lang="en-US" sz="3200" dirty="0">
                <a:solidFill>
                  <a:schemeClr val="tx1"/>
                </a:solidFill>
              </a:rPr>
              <a:t>= (y / x); </a:t>
            </a: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  } </a:t>
            </a:r>
            <a:r>
              <a:rPr lang="en-US" sz="3200" b="1" dirty="0" smtClean="0">
                <a:solidFill>
                  <a:schemeClr val="tx1"/>
                </a:solidFill>
              </a:rPr>
              <a:t>else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res = (x / y</a:t>
            </a:r>
            <a:r>
              <a:rPr lang="en-US" sz="3200" dirty="0" smtClean="0">
                <a:solidFill>
                  <a:schemeClr val="tx1"/>
                </a:solidFill>
              </a:rPr>
              <a:t>);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  </a:t>
            </a:r>
            <a:r>
              <a:rPr lang="en-US" sz="3200" b="1" dirty="0" smtClean="0">
                <a:solidFill>
                  <a:schemeClr val="tx1"/>
                </a:solidFill>
              </a:rPr>
              <a:t>return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res+x+y</a:t>
            </a:r>
            <a:r>
              <a:rPr lang="en-US" sz="3200" dirty="0" smtClean="0">
                <a:solidFill>
                  <a:schemeClr val="tx1"/>
                </a:solidFill>
              </a:rPr>
              <a:t>;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}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116671" y="722772"/>
            <a:ext cx="3814355" cy="5769677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(local $var2 </a:t>
            </a:r>
            <a:r>
              <a:rPr lang="en-US" sz="1800" dirty="0" smtClean="0">
                <a:solidFill>
                  <a:schemeClr val="tx1"/>
                </a:solidFill>
              </a:rPr>
              <a:t>i32)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b="1" dirty="0" smtClean="0">
                <a:solidFill>
                  <a:schemeClr val="tx1"/>
                </a:solidFill>
              </a:rPr>
              <a:t>block </a:t>
            </a:r>
            <a:r>
              <a:rPr lang="en-US" sz="1800" b="1" dirty="0">
                <a:solidFill>
                  <a:schemeClr val="tx1"/>
                </a:solidFill>
              </a:rPr>
              <a:t>$label1 block $</a:t>
            </a:r>
            <a:r>
              <a:rPr lang="en-US" sz="1800" b="1" dirty="0" smtClean="0">
                <a:solidFill>
                  <a:schemeClr val="tx1"/>
                </a:solidFill>
              </a:rPr>
              <a:t>label0</a:t>
            </a: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get_local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$</a:t>
            </a:r>
            <a:r>
              <a:rPr lang="en-US" sz="1800" dirty="0" smtClean="0">
                <a:solidFill>
                  <a:schemeClr val="tx1"/>
                </a:solidFill>
              </a:rPr>
              <a:t>var0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get_local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$</a:t>
            </a:r>
            <a:r>
              <a:rPr lang="en-US" sz="1800" dirty="0" smtClean="0">
                <a:solidFill>
                  <a:schemeClr val="tx1"/>
                </a:solidFill>
              </a:rPr>
              <a:t>var1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</a:rPr>
              <a:t>i32.ge_s</a:t>
            </a: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</a:rPr>
              <a:t>br_if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$</a:t>
            </a:r>
            <a:r>
              <a:rPr lang="en-US" sz="1800" b="1" dirty="0" smtClean="0">
                <a:solidFill>
                  <a:schemeClr val="tx1"/>
                </a:solidFill>
              </a:rPr>
              <a:t>label0	// to else branch</a:t>
            </a: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get_local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$</a:t>
            </a:r>
            <a:r>
              <a:rPr lang="en-US" sz="1800" dirty="0" smtClean="0">
                <a:solidFill>
                  <a:schemeClr val="tx1"/>
                </a:solidFill>
              </a:rPr>
              <a:t>var1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get_local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$</a:t>
            </a:r>
            <a:r>
              <a:rPr lang="en-US" sz="1800" dirty="0" smtClean="0">
                <a:solidFill>
                  <a:schemeClr val="tx1"/>
                </a:solidFill>
              </a:rPr>
              <a:t>var0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i32.div_s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set_local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$</a:t>
            </a:r>
            <a:r>
              <a:rPr lang="en-US" sz="1800" dirty="0" smtClean="0">
                <a:solidFill>
                  <a:schemeClr val="tx1"/>
                </a:solidFill>
              </a:rPr>
              <a:t>var2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</a:rPr>
              <a:t>br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$</a:t>
            </a:r>
            <a:r>
              <a:rPr lang="en-US" sz="1800" b="1" dirty="0" smtClean="0">
                <a:solidFill>
                  <a:schemeClr val="tx1"/>
                </a:solidFill>
              </a:rPr>
              <a:t>label1	// done with if</a:t>
            </a:r>
            <a:br>
              <a:rPr lang="en-US" sz="1800" b="1" dirty="0" smtClean="0">
                <a:solidFill>
                  <a:schemeClr val="tx1"/>
                </a:solidFill>
              </a:rPr>
            </a:br>
            <a:r>
              <a:rPr lang="en-US" sz="1800" b="1" dirty="0" smtClean="0">
                <a:solidFill>
                  <a:schemeClr val="tx1"/>
                </a:solidFill>
              </a:rPr>
              <a:t>end </a:t>
            </a:r>
            <a:r>
              <a:rPr lang="en-US" sz="1800" b="1" dirty="0">
                <a:solidFill>
                  <a:schemeClr val="tx1"/>
                </a:solidFill>
              </a:rPr>
              <a:t>$</a:t>
            </a:r>
            <a:r>
              <a:rPr lang="en-US" sz="1800" b="1" dirty="0" smtClean="0">
                <a:solidFill>
                  <a:schemeClr val="tx1"/>
                </a:solidFill>
              </a:rPr>
              <a:t>label0	// else branch</a:t>
            </a:r>
            <a:br>
              <a:rPr lang="en-US" sz="1800" b="1" dirty="0" smtClean="0">
                <a:solidFill>
                  <a:schemeClr val="tx1"/>
                </a:solidFill>
              </a:rPr>
            </a:br>
            <a:r>
              <a:rPr lang="en-US" sz="1800" b="1" dirty="0" smtClean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get_local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$</a:t>
            </a:r>
            <a:r>
              <a:rPr lang="en-US" sz="1800" dirty="0" smtClean="0">
                <a:solidFill>
                  <a:schemeClr val="tx1"/>
                </a:solidFill>
              </a:rPr>
              <a:t>var0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get_local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$</a:t>
            </a:r>
            <a:r>
              <a:rPr lang="en-US" sz="1800" dirty="0" smtClean="0">
                <a:solidFill>
                  <a:schemeClr val="tx1"/>
                </a:solidFill>
              </a:rPr>
              <a:t>var1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i32.div_s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set_local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$</a:t>
            </a:r>
            <a:r>
              <a:rPr lang="en-US" sz="1800" dirty="0" smtClean="0">
                <a:solidFill>
                  <a:schemeClr val="tx1"/>
                </a:solidFill>
              </a:rPr>
              <a:t>var2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b="1" dirty="0" smtClean="0">
                <a:solidFill>
                  <a:schemeClr val="tx1"/>
                </a:solidFill>
              </a:rPr>
              <a:t>end </a:t>
            </a:r>
            <a:r>
              <a:rPr lang="en-US" sz="1800" b="1" dirty="0">
                <a:solidFill>
                  <a:schemeClr val="tx1"/>
                </a:solidFill>
              </a:rPr>
              <a:t>$</a:t>
            </a:r>
            <a:r>
              <a:rPr lang="en-US" sz="1800" b="1" dirty="0" smtClean="0">
                <a:solidFill>
                  <a:schemeClr val="tx1"/>
                </a:solidFill>
              </a:rPr>
              <a:t>label1	// end of if</a:t>
            </a:r>
            <a:br>
              <a:rPr lang="en-US" sz="1800" b="1" dirty="0" smtClean="0">
                <a:solidFill>
                  <a:schemeClr val="tx1"/>
                </a:solidFill>
              </a:rPr>
            </a:br>
            <a:r>
              <a:rPr lang="en-US" sz="1800" dirty="0" err="1" smtClean="0">
                <a:solidFill>
                  <a:schemeClr val="tx1"/>
                </a:solidFill>
              </a:rPr>
              <a:t>get_local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$</a:t>
            </a:r>
            <a:r>
              <a:rPr lang="en-US" sz="1800" dirty="0" smtClean="0">
                <a:solidFill>
                  <a:schemeClr val="tx1"/>
                </a:solidFill>
              </a:rPr>
              <a:t>var1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err="1" smtClean="0">
                <a:solidFill>
                  <a:schemeClr val="tx1"/>
                </a:solidFill>
              </a:rPr>
              <a:t>get_local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$</a:t>
            </a:r>
            <a:r>
              <a:rPr lang="en-US" sz="1800" dirty="0" smtClean="0">
                <a:solidFill>
                  <a:schemeClr val="tx1"/>
                </a:solidFill>
              </a:rPr>
              <a:t>var0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i32.add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err="1" smtClean="0">
                <a:solidFill>
                  <a:schemeClr val="tx1"/>
                </a:solidFill>
              </a:rPr>
              <a:t>get_local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$</a:t>
            </a:r>
            <a:r>
              <a:rPr lang="en-US" sz="1800" dirty="0" smtClean="0">
                <a:solidFill>
                  <a:schemeClr val="tx1"/>
                </a:solidFill>
              </a:rPr>
              <a:t>var2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i32.add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4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Instructions for Labels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block</a:t>
            </a:r>
            <a:r>
              <a:rPr lang="en-US" sz="2800" dirty="0"/>
              <a:t>: the beginning of a block construct, a sequence of instructions with a </a:t>
            </a:r>
            <a:r>
              <a:rPr lang="en-US" sz="2800" b="1" dirty="0"/>
              <a:t>label at the end</a:t>
            </a:r>
          </a:p>
          <a:p>
            <a:r>
              <a:rPr lang="en-US" sz="2800" b="1" dirty="0"/>
              <a:t>loop</a:t>
            </a:r>
            <a:r>
              <a:rPr lang="en-US" sz="2800" dirty="0"/>
              <a:t>: a block with a label at the </a:t>
            </a:r>
            <a:r>
              <a:rPr lang="en-US" sz="2800" b="1" dirty="0"/>
              <a:t>beginning</a:t>
            </a:r>
            <a:r>
              <a:rPr lang="en-US" sz="2800" dirty="0"/>
              <a:t> which may be used to form loops</a:t>
            </a:r>
          </a:p>
          <a:p>
            <a:r>
              <a:rPr lang="en-US" sz="2800" b="1" dirty="0" err="1" smtClean="0"/>
              <a:t>br</a:t>
            </a:r>
            <a:r>
              <a:rPr lang="en-US" sz="2800" dirty="0"/>
              <a:t>: branch to a given label in an enclosing construct</a:t>
            </a:r>
          </a:p>
          <a:p>
            <a:r>
              <a:rPr lang="en-US" sz="2800" b="1" dirty="0" err="1"/>
              <a:t>br_if</a:t>
            </a:r>
            <a:r>
              <a:rPr lang="en-US" sz="2800" dirty="0"/>
              <a:t>: conditionally branch to a given label in an enclosing construct</a:t>
            </a:r>
          </a:p>
          <a:p>
            <a:r>
              <a:rPr lang="en-US" sz="2800" b="1" dirty="0" smtClean="0"/>
              <a:t>return</a:t>
            </a:r>
            <a:r>
              <a:rPr lang="en-US" sz="2800" dirty="0"/>
              <a:t>: return zero or more values from this function</a:t>
            </a:r>
          </a:p>
          <a:p>
            <a:r>
              <a:rPr lang="en-US" sz="2800" b="1" dirty="0"/>
              <a:t>end</a:t>
            </a:r>
            <a:r>
              <a:rPr lang="en-US" sz="2800" dirty="0"/>
              <a:t>: an instruction that marks the end of a block, loop, if, or function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39575" y="4142723"/>
            <a:ext cx="492095" cy="196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3237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If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1159" y="1425954"/>
            <a:ext cx="8229600" cy="4066161"/>
          </a:xfrm>
        </p:spPr>
        <p:txBody>
          <a:bodyPr/>
          <a:lstStyle/>
          <a:p>
            <a:pPr marL="0" lvl="0" indent="0"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Notation </a:t>
            </a:r>
            <a:r>
              <a:rPr lang="en-US" sz="2400" dirty="0" smtClean="0">
                <a:solidFill>
                  <a:srgbClr val="002060"/>
                </a:solidFill>
              </a:rPr>
              <a:t>for </a:t>
            </a:r>
            <a:r>
              <a:rPr lang="en-US" sz="2400" dirty="0" smtClean="0">
                <a:solidFill>
                  <a:srgbClr val="002060"/>
                </a:solidFill>
              </a:rPr>
              <a:t>compilation: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[ if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(</a:t>
            </a:r>
            <a:r>
              <a:rPr lang="en-US" sz="2400" dirty="0" smtClean="0">
                <a:solidFill>
                  <a:srgbClr val="000000"/>
                </a:solidFill>
              </a:rPr>
              <a:t>cond</a:t>
            </a:r>
            <a:r>
              <a:rPr lang="en-US" sz="2400" b="1" dirty="0" smtClean="0">
                <a:solidFill>
                  <a:srgbClr val="000000"/>
                </a:solidFill>
              </a:rPr>
              <a:t>)</a:t>
            </a:r>
            <a:r>
              <a:rPr lang="en-US" sz="2400" dirty="0" smtClean="0">
                <a:solidFill>
                  <a:srgbClr val="000000"/>
                </a:solidFill>
              </a:rPr>
              <a:t> tStmt </a:t>
            </a:r>
            <a:r>
              <a:rPr lang="en-US" sz="2400" b="1" dirty="0" smtClean="0">
                <a:solidFill>
                  <a:srgbClr val="000000"/>
                </a:solidFill>
              </a:rPr>
              <a:t>else</a:t>
            </a:r>
            <a:r>
              <a:rPr lang="en-US" sz="2400" dirty="0" smtClean="0">
                <a:solidFill>
                  <a:srgbClr val="000000"/>
                </a:solidFill>
              </a:rPr>
              <a:t> eStmt </a:t>
            </a:r>
            <a:r>
              <a:rPr lang="en-US" sz="2400" b="1" dirty="0" smtClean="0">
                <a:solidFill>
                  <a:srgbClr val="000000"/>
                </a:solidFill>
              </a:rPr>
              <a:t>]</a:t>
            </a:r>
            <a:r>
              <a:rPr lang="en-US" sz="2400" dirty="0" smtClean="0">
                <a:solidFill>
                  <a:srgbClr val="000000"/>
                </a:solidFill>
              </a:rPr>
              <a:t> = </a:t>
            </a:r>
            <a:r>
              <a:rPr lang="en-US" sz="2400" dirty="0" smtClean="0">
                <a:solidFill>
                  <a:srgbClr val="000000"/>
                </a:solidFill>
              </a:rPr>
              <a:t/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         </a:t>
            </a:r>
            <a:r>
              <a:rPr lang="en-US" sz="2400" b="1" dirty="0" smtClean="0">
                <a:solidFill>
                  <a:srgbClr val="000000"/>
                </a:solidFill>
              </a:rPr>
              <a:t>block</a:t>
            </a:r>
            <a:r>
              <a:rPr lang="en-US" sz="2400" dirty="0" smtClean="0">
                <a:solidFill>
                  <a:srgbClr val="000000"/>
                </a:solidFill>
              </a:rPr>
              <a:t> $</a:t>
            </a:r>
            <a:r>
              <a:rPr lang="en-US" sz="2400" dirty="0" err="1" smtClean="0">
                <a:solidFill>
                  <a:srgbClr val="000000"/>
                </a:solidFill>
              </a:rPr>
              <a:t>nAfter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block</a:t>
            </a:r>
            <a:r>
              <a:rPr lang="en-US" sz="2400" dirty="0" smtClean="0">
                <a:solidFill>
                  <a:srgbClr val="000000"/>
                </a:solidFill>
              </a:rPr>
              <a:t> $</a:t>
            </a:r>
            <a:r>
              <a:rPr lang="en-US" sz="2400" dirty="0" err="1" smtClean="0">
                <a:solidFill>
                  <a:srgbClr val="000000"/>
                </a:solidFill>
              </a:rPr>
              <a:t>nElse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>	[ </a:t>
            </a:r>
            <a:r>
              <a:rPr lang="en-US" sz="2400" dirty="0" smtClean="0">
                <a:solidFill>
                  <a:srgbClr val="000000"/>
                </a:solidFill>
              </a:rPr>
              <a:t>!</a:t>
            </a:r>
            <a:r>
              <a:rPr lang="en-US" sz="2400" dirty="0" err="1" smtClean="0">
                <a:solidFill>
                  <a:srgbClr val="000000"/>
                </a:solidFill>
              </a:rPr>
              <a:t>cond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]</a:t>
            </a:r>
            <a:r>
              <a:rPr lang="en-US" sz="2400" dirty="0" smtClean="0">
                <a:solidFill>
                  <a:srgbClr val="000000"/>
                </a:solidFill>
              </a:rPr>
              <a:t/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	</a:t>
            </a:r>
            <a:r>
              <a:rPr lang="en-US" sz="2400" b="1" dirty="0" err="1" smtClean="0">
                <a:solidFill>
                  <a:srgbClr val="000000"/>
                </a:solidFill>
              </a:rPr>
              <a:t>bf_if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$</a:t>
            </a:r>
            <a:r>
              <a:rPr lang="en-US" sz="2400" b="1" dirty="0" err="1" smtClean="0">
                <a:solidFill>
                  <a:srgbClr val="C00000"/>
                </a:solidFill>
              </a:rPr>
              <a:t>nElse</a:t>
            </a:r>
            <a:r>
              <a:rPr lang="en-US" sz="2400" dirty="0" smtClean="0">
                <a:solidFill>
                  <a:srgbClr val="000000"/>
                </a:solidFill>
              </a:rPr>
              <a:t/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</a:rPr>
              <a:t>[ </a:t>
            </a:r>
            <a:r>
              <a:rPr lang="en-US" sz="2400" dirty="0" err="1" smtClean="0">
                <a:solidFill>
                  <a:srgbClr val="000000"/>
                </a:solidFill>
              </a:rPr>
              <a:t>tStmt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]</a:t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>	</a:t>
            </a:r>
            <a:r>
              <a:rPr lang="en-US" sz="2400" b="1" dirty="0" err="1" smtClean="0">
                <a:solidFill>
                  <a:srgbClr val="000000"/>
                </a:solidFill>
              </a:rPr>
              <a:t>br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</a:rPr>
              <a:t>$</a:t>
            </a:r>
            <a:r>
              <a:rPr lang="en-US" sz="2400" b="1" dirty="0" err="1" smtClean="0">
                <a:solidFill>
                  <a:srgbClr val="008000"/>
                </a:solidFill>
              </a:rPr>
              <a:t>nAfter</a:t>
            </a:r>
            <a:endParaRPr lang="en-US" sz="2400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end $</a:t>
            </a:r>
            <a:r>
              <a:rPr lang="en-US" sz="2400" b="1" dirty="0" err="1" smtClean="0">
                <a:solidFill>
                  <a:srgbClr val="C00000"/>
                </a:solidFill>
              </a:rPr>
              <a:t>nElse</a:t>
            </a:r>
            <a:r>
              <a:rPr lang="en-US" sz="2400" dirty="0" smtClean="0">
                <a:solidFill>
                  <a:srgbClr val="000000"/>
                </a:solidFill>
              </a:rPr>
              <a:t>: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        </a:t>
            </a:r>
            <a:r>
              <a:rPr lang="en-US" sz="2400" b="1" dirty="0" smtClean="0">
                <a:solidFill>
                  <a:srgbClr val="000000"/>
                </a:solidFill>
              </a:rPr>
              <a:t>[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eStmt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]</a:t>
            </a:r>
            <a:r>
              <a:rPr lang="en-US" sz="2400" dirty="0" smtClean="0">
                <a:solidFill>
                  <a:srgbClr val="000000"/>
                </a:solidFill>
              </a:rPr>
              <a:t/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b="1" dirty="0" smtClean="0">
                <a:solidFill>
                  <a:srgbClr val="008000"/>
                </a:solidFill>
              </a:rPr>
              <a:t>end $</a:t>
            </a:r>
            <a:r>
              <a:rPr lang="en-US" sz="2400" b="1" dirty="0" err="1" smtClean="0">
                <a:solidFill>
                  <a:srgbClr val="008000"/>
                </a:solidFill>
              </a:rPr>
              <a:t>nAfter</a:t>
            </a:r>
            <a:r>
              <a:rPr lang="en-US" sz="2400" dirty="0" smtClean="0">
                <a:solidFill>
                  <a:srgbClr val="000000"/>
                </a:solidFill>
              </a:rPr>
              <a:t>:		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		</a:t>
            </a: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	Is there alternative  without negating condition?</a:t>
            </a:r>
            <a:endParaRPr lang="en-US" dirty="0"/>
          </a:p>
        </p:txBody>
      </p:sp>
      <p:sp>
        <p:nvSpPr>
          <p:cNvPr id="8" name="Content Placeholder 9"/>
          <p:cNvSpPr txBox="1">
            <a:spLocks/>
          </p:cNvSpPr>
          <p:nvPr/>
        </p:nvSpPr>
        <p:spPr>
          <a:xfrm>
            <a:off x="5290606" y="1233087"/>
            <a:ext cx="3636254" cy="285359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70C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800" b="1" kern="0" dirty="0" smtClean="0">
                <a:solidFill>
                  <a:schemeClr val="tx1"/>
                </a:solidFill>
              </a:rPr>
              <a:t>block $label1 block $label0</a:t>
            </a:r>
            <a:r>
              <a:rPr lang="en-US" sz="1800" kern="0" dirty="0" smtClean="0">
                <a:solidFill>
                  <a:schemeClr val="tx1"/>
                </a:solidFill>
              </a:rPr>
              <a:t/>
            </a:r>
            <a:br>
              <a:rPr lang="en-US" sz="1800" kern="0" dirty="0" smtClean="0">
                <a:solidFill>
                  <a:schemeClr val="tx1"/>
                </a:solidFill>
              </a:rPr>
            </a:br>
            <a:r>
              <a:rPr lang="en-US" sz="1800" i="1" kern="0" dirty="0" smtClean="0">
                <a:solidFill>
                  <a:schemeClr val="tx1"/>
                </a:solidFill>
              </a:rPr>
              <a:t>  (negated condition code)</a:t>
            </a:r>
            <a:br>
              <a:rPr lang="en-US" sz="1800" i="1" kern="0" dirty="0" smtClean="0">
                <a:solidFill>
                  <a:schemeClr val="tx1"/>
                </a:solidFill>
              </a:rPr>
            </a:br>
            <a:r>
              <a:rPr lang="en-US" sz="1800" kern="0" dirty="0" smtClean="0">
                <a:solidFill>
                  <a:schemeClr val="tx1"/>
                </a:solidFill>
              </a:rPr>
              <a:t>  </a:t>
            </a:r>
            <a:r>
              <a:rPr lang="en-US" sz="1800" b="1" kern="0" dirty="0" err="1" smtClean="0">
                <a:solidFill>
                  <a:schemeClr val="tx1"/>
                </a:solidFill>
              </a:rPr>
              <a:t>br_if</a:t>
            </a:r>
            <a:r>
              <a:rPr lang="en-US" sz="1800" b="1" kern="0" dirty="0" smtClean="0">
                <a:solidFill>
                  <a:schemeClr val="tx1"/>
                </a:solidFill>
              </a:rPr>
              <a:t> $label0	// to else branch</a:t>
            </a:r>
          </a:p>
          <a:p>
            <a:pPr marL="0" indent="0">
              <a:buFontTx/>
              <a:buNone/>
            </a:pPr>
            <a:r>
              <a:rPr lang="en-US" sz="1800" b="1" kern="0" dirty="0">
                <a:solidFill>
                  <a:schemeClr val="tx1"/>
                </a:solidFill>
              </a:rPr>
              <a:t> </a:t>
            </a:r>
            <a:r>
              <a:rPr lang="en-US" sz="1800" b="1" kern="0" dirty="0" smtClean="0">
                <a:solidFill>
                  <a:schemeClr val="tx1"/>
                </a:solidFill>
              </a:rPr>
              <a:t>     </a:t>
            </a:r>
            <a:r>
              <a:rPr lang="en-US" sz="1800" i="1" kern="0" dirty="0" smtClean="0">
                <a:solidFill>
                  <a:schemeClr val="tx1"/>
                </a:solidFill>
              </a:rPr>
              <a:t>(true case code)</a:t>
            </a:r>
            <a:br>
              <a:rPr lang="en-US" sz="1800" i="1" kern="0" dirty="0" smtClean="0">
                <a:solidFill>
                  <a:schemeClr val="tx1"/>
                </a:solidFill>
              </a:rPr>
            </a:br>
            <a:r>
              <a:rPr lang="en-US" sz="1800" kern="0" dirty="0" smtClean="0">
                <a:solidFill>
                  <a:schemeClr val="tx1"/>
                </a:solidFill>
              </a:rPr>
              <a:t>  </a:t>
            </a:r>
            <a:r>
              <a:rPr lang="en-US" sz="1800" b="1" kern="0" dirty="0" err="1" smtClean="0">
                <a:solidFill>
                  <a:schemeClr val="tx1"/>
                </a:solidFill>
              </a:rPr>
              <a:t>br</a:t>
            </a:r>
            <a:r>
              <a:rPr lang="en-US" sz="1800" b="1" kern="0" dirty="0" smtClean="0">
                <a:solidFill>
                  <a:schemeClr val="tx1"/>
                </a:solidFill>
              </a:rPr>
              <a:t> $label1	// done with if</a:t>
            </a:r>
            <a:br>
              <a:rPr lang="en-US" sz="1800" b="1" kern="0" dirty="0" smtClean="0">
                <a:solidFill>
                  <a:schemeClr val="tx1"/>
                </a:solidFill>
              </a:rPr>
            </a:br>
            <a:r>
              <a:rPr lang="en-US" sz="1800" b="1" kern="0" dirty="0" smtClean="0">
                <a:solidFill>
                  <a:schemeClr val="tx1"/>
                </a:solidFill>
              </a:rPr>
              <a:t>end $label0	// else branch</a:t>
            </a:r>
            <a:br>
              <a:rPr lang="en-US" sz="1800" b="1" kern="0" dirty="0" smtClean="0">
                <a:solidFill>
                  <a:schemeClr val="tx1"/>
                </a:solidFill>
              </a:rPr>
            </a:br>
            <a:r>
              <a:rPr lang="en-US" sz="1800" b="1" kern="0" dirty="0" smtClean="0">
                <a:solidFill>
                  <a:schemeClr val="tx1"/>
                </a:solidFill>
              </a:rPr>
              <a:t>      </a:t>
            </a:r>
            <a:r>
              <a:rPr lang="en-US" sz="1800" i="1" kern="0" dirty="0" smtClean="0">
                <a:solidFill>
                  <a:schemeClr val="tx1"/>
                </a:solidFill>
              </a:rPr>
              <a:t>(false case code)</a:t>
            </a:r>
          </a:p>
          <a:p>
            <a:pPr marL="0" indent="0">
              <a:buFontTx/>
              <a:buNone/>
            </a:pPr>
            <a:r>
              <a:rPr lang="en-US" sz="1800" b="1" kern="0" dirty="0" smtClean="0">
                <a:solidFill>
                  <a:schemeClr val="tx1"/>
                </a:solidFill>
              </a:rPr>
              <a:t>end $label1	// end of if</a:t>
            </a:r>
            <a:br>
              <a:rPr lang="en-US" sz="1800" b="1" kern="0" dirty="0" smtClean="0">
                <a:solidFill>
                  <a:schemeClr val="tx1"/>
                </a:solidFill>
              </a:rPr>
            </a:br>
            <a:endParaRPr lang="en-US" sz="1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38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introduce 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forward jumps to $label: use </a:t>
            </a:r>
            <a:br>
              <a:rPr lang="en-US" dirty="0" smtClean="0"/>
            </a:br>
            <a:r>
              <a:rPr lang="en-US" b="1" dirty="0" smtClean="0"/>
              <a:t>block </a:t>
            </a:r>
            <a:r>
              <a:rPr lang="en-US" dirty="0" smtClean="0"/>
              <a:t>$label</a:t>
            </a:r>
            <a:br>
              <a:rPr lang="en-US" dirty="0" smtClean="0"/>
            </a:br>
            <a:r>
              <a:rPr lang="en-US" dirty="0" smtClean="0"/>
              <a:t>	…</a:t>
            </a:r>
            <a:br>
              <a:rPr lang="en-US" dirty="0" smtClean="0"/>
            </a:br>
            <a:r>
              <a:rPr lang="en-US" b="1" dirty="0" smtClean="0"/>
              <a:t>end </a:t>
            </a:r>
            <a:r>
              <a:rPr lang="en-US" dirty="0" smtClean="0"/>
              <a:t>$label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For backward jumps to $label: use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loop </a:t>
            </a:r>
            <a:r>
              <a:rPr lang="en-US" dirty="0" smtClean="0"/>
              <a:t>$label</a:t>
            </a:r>
            <a:br>
              <a:rPr lang="en-US" dirty="0" smtClean="0"/>
            </a:br>
            <a:r>
              <a:rPr lang="en-US" dirty="0" smtClean="0"/>
              <a:t>	…</a:t>
            </a:r>
            <a:br>
              <a:rPr lang="en-US" dirty="0" smtClean="0"/>
            </a:br>
            <a:r>
              <a:rPr lang="en-US" b="1" dirty="0" smtClean="0"/>
              <a:t>end </a:t>
            </a:r>
            <a:r>
              <a:rPr lang="en-US" dirty="0" smtClean="0"/>
              <a:t>$label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3286000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Control: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376057" cy="3450771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count(</a:t>
            </a:r>
            <a:r>
              <a:rPr lang="en-US" sz="2400" b="1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counter,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             </a:t>
            </a:r>
            <a:r>
              <a:rPr lang="en-US" sz="2400" b="1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to,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             </a:t>
            </a:r>
            <a:r>
              <a:rPr lang="en-US" sz="2400" b="1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step) { 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sum = 0; 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b="1" dirty="0" smtClean="0">
                <a:solidFill>
                  <a:schemeClr val="tx1"/>
                </a:solidFill>
              </a:rPr>
              <a:t>do</a:t>
            </a:r>
            <a:r>
              <a:rPr lang="en-US" sz="2400" dirty="0" smtClean="0">
                <a:solidFill>
                  <a:schemeClr val="tx1"/>
                </a:solidFill>
              </a:rPr>
              <a:t> {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counter </a:t>
            </a:r>
            <a:r>
              <a:rPr lang="en-US" sz="2400" dirty="0">
                <a:solidFill>
                  <a:schemeClr val="tx1"/>
                </a:solidFill>
              </a:rPr>
              <a:t>= counter + </a:t>
            </a:r>
            <a:r>
              <a:rPr lang="en-US" sz="2400" dirty="0" smtClean="0">
                <a:solidFill>
                  <a:schemeClr val="tx1"/>
                </a:solidFill>
              </a:rPr>
              <a:t>step;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sum </a:t>
            </a:r>
            <a:r>
              <a:rPr lang="en-US" sz="2400" dirty="0">
                <a:solidFill>
                  <a:schemeClr val="tx1"/>
                </a:solidFill>
              </a:rPr>
              <a:t>= sum + counter</a:t>
            </a:r>
            <a:r>
              <a:rPr lang="en-US" sz="2400" dirty="0" smtClean="0">
                <a:solidFill>
                  <a:schemeClr val="tx1"/>
                </a:solidFill>
              </a:rPr>
              <a:t>;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} </a:t>
            </a:r>
            <a:r>
              <a:rPr lang="en-US" sz="2400" b="1" dirty="0">
                <a:solidFill>
                  <a:schemeClr val="tx1"/>
                </a:solidFill>
              </a:rPr>
              <a:t>while</a:t>
            </a:r>
            <a:r>
              <a:rPr lang="en-US" sz="2400" dirty="0">
                <a:solidFill>
                  <a:schemeClr val="tx1"/>
                </a:solidFill>
              </a:rPr>
              <a:t> (counter &lt; to); 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b="1" dirty="0" smtClean="0">
                <a:solidFill>
                  <a:schemeClr val="tx1"/>
                </a:solidFill>
              </a:rPr>
              <a:t>return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sum</a:t>
            </a:r>
            <a:r>
              <a:rPr lang="en-US" sz="2400" dirty="0" smtClean="0">
                <a:solidFill>
                  <a:schemeClr val="tx1"/>
                </a:solidFill>
              </a:rPr>
              <a:t>; }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2351" y="1140227"/>
            <a:ext cx="4206240" cy="5468983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en-US" sz="1800" dirty="0" err="1">
                <a:solidFill>
                  <a:schemeClr val="tx1"/>
                </a:solidFill>
              </a:rPr>
              <a:t>func</a:t>
            </a:r>
            <a:r>
              <a:rPr lang="en-US" sz="1800" dirty="0">
                <a:solidFill>
                  <a:schemeClr val="tx1"/>
                </a:solidFill>
              </a:rPr>
              <a:t> $func0 </a:t>
            </a: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(</a:t>
            </a:r>
            <a:r>
              <a:rPr lang="en-US" sz="1800" dirty="0" err="1">
                <a:solidFill>
                  <a:schemeClr val="tx1"/>
                </a:solidFill>
              </a:rPr>
              <a:t>param</a:t>
            </a:r>
            <a:r>
              <a:rPr lang="en-US" sz="1800" dirty="0">
                <a:solidFill>
                  <a:schemeClr val="tx1"/>
                </a:solidFill>
              </a:rPr>
              <a:t> $var0 i32) </a:t>
            </a: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err="1">
                <a:solidFill>
                  <a:schemeClr val="tx1"/>
                </a:solidFill>
              </a:rPr>
              <a:t>param</a:t>
            </a:r>
            <a:r>
              <a:rPr lang="en-US" sz="1800" dirty="0">
                <a:solidFill>
                  <a:schemeClr val="tx1"/>
                </a:solidFill>
              </a:rPr>
              <a:t> $var1 i32) 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(</a:t>
            </a:r>
            <a:r>
              <a:rPr lang="en-US" sz="1800" dirty="0" err="1">
                <a:solidFill>
                  <a:schemeClr val="tx1"/>
                </a:solidFill>
              </a:rPr>
              <a:t>param</a:t>
            </a:r>
            <a:r>
              <a:rPr lang="en-US" sz="1800" dirty="0">
                <a:solidFill>
                  <a:schemeClr val="tx1"/>
                </a:solidFill>
              </a:rPr>
              <a:t> $var2 i32) </a:t>
            </a: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>
                <a:solidFill>
                  <a:schemeClr val="tx1"/>
                </a:solidFill>
              </a:rPr>
              <a:t>result i32)    </a:t>
            </a: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(</a:t>
            </a:r>
            <a:r>
              <a:rPr lang="en-US" sz="1800" dirty="0">
                <a:solidFill>
                  <a:schemeClr val="tx1"/>
                </a:solidFill>
              </a:rPr>
              <a:t>local $var3 i32)     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i32.const 0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set_local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$</a:t>
            </a:r>
            <a:r>
              <a:rPr lang="en-US" sz="1800" dirty="0" smtClean="0">
                <a:solidFill>
                  <a:schemeClr val="tx1"/>
                </a:solidFill>
              </a:rPr>
              <a:t>var3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</a:rPr>
              <a:t>loop </a:t>
            </a:r>
            <a:r>
              <a:rPr lang="en-US" sz="1800" b="1" dirty="0">
                <a:solidFill>
                  <a:schemeClr val="tx1"/>
                </a:solidFill>
              </a:rPr>
              <a:t>$</a:t>
            </a:r>
            <a:r>
              <a:rPr lang="en-US" sz="1800" b="1" dirty="0" smtClean="0">
                <a:solidFill>
                  <a:schemeClr val="tx1"/>
                </a:solidFill>
              </a:rPr>
              <a:t>label0</a:t>
            </a: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</a:rPr>
              <a:t>get_local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$</a:t>
            </a:r>
            <a:r>
              <a:rPr lang="en-US" sz="1800" dirty="0" smtClean="0">
                <a:solidFill>
                  <a:schemeClr val="tx1"/>
                </a:solidFill>
              </a:rPr>
              <a:t>var3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</a:rPr>
              <a:t>get_local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$</a:t>
            </a:r>
            <a:r>
              <a:rPr lang="en-US" sz="1800" dirty="0" smtClean="0">
                <a:solidFill>
                  <a:schemeClr val="tx1"/>
                </a:solidFill>
              </a:rPr>
              <a:t>var0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</a:rPr>
              <a:t>get_local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$</a:t>
            </a:r>
            <a:r>
              <a:rPr lang="en-US" sz="1800" dirty="0" smtClean="0">
                <a:solidFill>
                  <a:schemeClr val="tx1"/>
                </a:solidFill>
              </a:rPr>
              <a:t>var2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  i32.add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</a:rPr>
              <a:t>tee_local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$</a:t>
            </a:r>
            <a:r>
              <a:rPr lang="en-US" sz="1800" dirty="0" smtClean="0">
                <a:solidFill>
                  <a:schemeClr val="tx1"/>
                </a:solidFill>
              </a:rPr>
              <a:t>var0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  i32.add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</a:rPr>
              <a:t>set_local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$</a:t>
            </a:r>
            <a:r>
              <a:rPr lang="en-US" sz="1800" dirty="0" smtClean="0">
                <a:solidFill>
                  <a:schemeClr val="tx1"/>
                </a:solidFill>
              </a:rPr>
              <a:t>var3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</a:rPr>
              <a:t>get_local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$</a:t>
            </a:r>
            <a:r>
              <a:rPr lang="en-US" sz="1800" dirty="0" smtClean="0">
                <a:solidFill>
                  <a:schemeClr val="tx1"/>
                </a:solidFill>
              </a:rPr>
              <a:t>var0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</a:rPr>
              <a:t>get_local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$</a:t>
            </a:r>
            <a:r>
              <a:rPr lang="en-US" sz="1800" dirty="0" smtClean="0">
                <a:solidFill>
                  <a:schemeClr val="tx1"/>
                </a:solidFill>
              </a:rPr>
              <a:t>var1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  i32.lt_s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</a:rPr>
              <a:t>br_if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$</a:t>
            </a:r>
            <a:r>
              <a:rPr lang="en-US" sz="1800" b="1" dirty="0" smtClean="0">
                <a:solidFill>
                  <a:schemeClr val="tx1"/>
                </a:solidFill>
              </a:rPr>
              <a:t>label0</a:t>
            </a: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</a:rPr>
              <a:t>end </a:t>
            </a:r>
            <a:r>
              <a:rPr lang="en-US" sz="1800" b="1" dirty="0">
                <a:solidFill>
                  <a:schemeClr val="tx1"/>
                </a:solidFill>
              </a:rPr>
              <a:t>$</a:t>
            </a:r>
            <a:r>
              <a:rPr lang="en-US" sz="1800" b="1" dirty="0" smtClean="0">
                <a:solidFill>
                  <a:schemeClr val="tx1"/>
                </a:solidFill>
              </a:rPr>
              <a:t>label0</a:t>
            </a: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get_local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$var3  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9783" y="5132410"/>
            <a:ext cx="4572000" cy="134806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hangingPunct="0">
              <a:spcBef>
                <a:spcPct val="20000"/>
              </a:spcBef>
            </a:pPr>
            <a:r>
              <a:rPr lang="en-US" kern="0" dirty="0">
                <a:solidFill>
                  <a:srgbClr val="0070C0"/>
                </a:solidFill>
                <a:latin typeface="Calibri" pitchFamily="34" charset="0"/>
              </a:rPr>
              <a:t>We need to see how to: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en-US" kern="0" dirty="0">
                <a:solidFill>
                  <a:srgbClr val="0070C0"/>
                </a:solidFill>
                <a:latin typeface="Calibri" pitchFamily="34" charset="0"/>
              </a:rPr>
              <a:t>translate boolean expressions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en-US" kern="0" dirty="0">
                <a:solidFill>
                  <a:srgbClr val="0070C0"/>
                </a:solidFill>
                <a:latin typeface="Calibri" pitchFamily="34" charset="0"/>
              </a:rPr>
              <a:t>generate </a:t>
            </a:r>
            <a:r>
              <a:rPr lang="en-US" kern="0" dirty="0" smtClean="0">
                <a:solidFill>
                  <a:srgbClr val="0070C0"/>
                </a:solidFill>
                <a:latin typeface="Calibri" pitchFamily="34" charset="0"/>
              </a:rPr>
              <a:t>jumps for control</a:t>
            </a:r>
            <a:endParaRPr lang="en-US" kern="0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85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</a:t>
            </a:r>
            <a:r>
              <a:rPr lang="en-US" dirty="0" smtClean="0"/>
              <a:t>While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06362"/>
            <a:ext cx="8229600" cy="2439157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[ while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(cond) </a:t>
            </a:r>
            <a:r>
              <a:rPr lang="en-US" sz="2400" dirty="0" smtClean="0">
                <a:solidFill>
                  <a:srgbClr val="000000"/>
                </a:solidFill>
              </a:rPr>
              <a:t>stmt </a:t>
            </a:r>
            <a:r>
              <a:rPr lang="en-US" sz="2400" b="1" dirty="0" smtClean="0">
                <a:solidFill>
                  <a:srgbClr val="000000"/>
                </a:solidFill>
              </a:rPr>
              <a:t>]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= </a:t>
            </a: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block $</a:t>
            </a:r>
            <a:r>
              <a:rPr lang="en-US" sz="2400" b="1" dirty="0" err="1" smtClean="0">
                <a:solidFill>
                  <a:srgbClr val="C00000"/>
                </a:solidFill>
              </a:rPr>
              <a:t>nExit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</a:rPr>
              <a:t>loop $</a:t>
            </a:r>
            <a:r>
              <a:rPr lang="en-US" sz="2400" b="1" dirty="0" err="1" smtClean="0">
                <a:solidFill>
                  <a:srgbClr val="008000"/>
                </a:solidFill>
              </a:rPr>
              <a:t>nStart</a:t>
            </a:r>
            <a:r>
              <a:rPr lang="en-US" sz="2400" b="1" dirty="0" smtClean="0">
                <a:solidFill>
                  <a:srgbClr val="008000"/>
                </a:solidFill>
              </a:rPr>
              <a:t/>
            </a:r>
            <a:br>
              <a:rPr lang="en-US" sz="2400" b="1" dirty="0" smtClean="0">
                <a:solidFill>
                  <a:srgbClr val="008000"/>
                </a:solidFill>
              </a:rPr>
            </a:br>
            <a:r>
              <a:rPr lang="en-US" sz="2400" b="1" dirty="0" smtClean="0">
                <a:solidFill>
                  <a:srgbClr val="008000"/>
                </a:solidFill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</a:rPr>
              <a:t>[ !</a:t>
            </a:r>
            <a:r>
              <a:rPr lang="en-US" sz="2400" dirty="0" err="1" smtClean="0">
                <a:solidFill>
                  <a:srgbClr val="000000"/>
                </a:solidFill>
              </a:rPr>
              <a:t>cond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b="1" dirty="0">
                <a:solidFill>
                  <a:srgbClr val="000000"/>
                </a:solidFill>
              </a:rPr>
              <a:t>]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	</a:t>
            </a:r>
            <a:r>
              <a:rPr lang="en-US" sz="2400" b="1" dirty="0" err="1" smtClean="0">
                <a:solidFill>
                  <a:srgbClr val="000000"/>
                </a:solidFill>
              </a:rPr>
              <a:t>if_br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$</a:t>
            </a:r>
            <a:r>
              <a:rPr lang="en-US" sz="2400" b="1" dirty="0" err="1" smtClean="0">
                <a:solidFill>
                  <a:srgbClr val="C00000"/>
                </a:solidFill>
              </a:rPr>
              <a:t>nExit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	</a:t>
            </a:r>
            <a:r>
              <a:rPr lang="en-US" sz="2400" b="1" dirty="0">
                <a:solidFill>
                  <a:srgbClr val="000000"/>
                </a:solidFill>
              </a:rPr>
              <a:t>[ </a:t>
            </a:r>
            <a:r>
              <a:rPr lang="en-US" sz="2400" dirty="0">
                <a:solidFill>
                  <a:srgbClr val="000000"/>
                </a:solidFill>
              </a:rPr>
              <a:t>s</a:t>
            </a:r>
            <a:r>
              <a:rPr lang="en-US" sz="2400" dirty="0" smtClean="0">
                <a:solidFill>
                  <a:srgbClr val="000000"/>
                </a:solidFill>
              </a:rPr>
              <a:t>tmt </a:t>
            </a:r>
            <a:r>
              <a:rPr lang="en-US" sz="2400" b="1" dirty="0">
                <a:solidFill>
                  <a:srgbClr val="000000"/>
                </a:solidFill>
              </a:rPr>
              <a:t>]</a:t>
            </a:r>
            <a:br>
              <a:rPr lang="en-US" sz="2400" b="1" dirty="0">
                <a:solidFill>
                  <a:srgbClr val="000000"/>
                </a:solidFill>
              </a:rPr>
            </a:br>
            <a:r>
              <a:rPr lang="en-US" sz="2400" b="1" dirty="0">
                <a:solidFill>
                  <a:srgbClr val="000000"/>
                </a:solidFill>
              </a:rPr>
              <a:t>	</a:t>
            </a:r>
            <a:r>
              <a:rPr lang="en-US" sz="2400" b="1" dirty="0" err="1" smtClean="0">
                <a:solidFill>
                  <a:srgbClr val="000000"/>
                </a:solidFill>
              </a:rPr>
              <a:t>br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</a:rPr>
              <a:t>$</a:t>
            </a:r>
            <a:r>
              <a:rPr lang="en-US" sz="2400" b="1" dirty="0" err="1" smtClean="0">
                <a:solidFill>
                  <a:srgbClr val="008000"/>
                </a:solidFill>
              </a:rPr>
              <a:t>nStart</a:t>
            </a:r>
            <a:endParaRPr lang="en-US" sz="2400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end $</a:t>
            </a:r>
            <a:r>
              <a:rPr lang="en-US" sz="2400" b="1" dirty="0" err="1" smtClean="0">
                <a:solidFill>
                  <a:srgbClr val="C00000"/>
                </a:solidFill>
              </a:rPr>
              <a:t>nExit</a:t>
            </a:r>
            <a:r>
              <a:rPr lang="en-US" sz="2400" dirty="0" smtClean="0">
                <a:solidFill>
                  <a:srgbClr val="000000"/>
                </a:solidFill>
              </a:rPr>
              <a:t>:</a:t>
            </a:r>
            <a:r>
              <a:rPr lang="en-US" sz="2400" dirty="0">
                <a:solidFill>
                  <a:srgbClr val="000000"/>
                </a:solidFill>
              </a:rPr>
              <a:t>	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Is there an alternative with fewer jumps in each loop iteration?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0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610078" y="1852551"/>
            <a:ext cx="8250299" cy="248194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Your          </a:t>
            </a:r>
            <a:endParaRPr lang="en-US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Compiler        </a:t>
            </a: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 </a:t>
            </a:r>
          </a:p>
          <a:p>
            <a:pPr algn="ctr">
              <a:defRPr/>
            </a:pP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              </a:t>
            </a:r>
            <a:endParaRPr lang="en-US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82738" y="5400645"/>
            <a:ext cx="39180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WebAssembly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(WA) Bytecode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56704" y="166916"/>
            <a:ext cx="1980763" cy="1569660"/>
          </a:xfrm>
          <a:prstGeom prst="rect">
            <a:avLst/>
          </a:prstGeom>
          <a:gradFill>
            <a:gsLst>
              <a:gs pos="0">
                <a:srgbClr val="D6B19C"/>
              </a:gs>
              <a:gs pos="10000">
                <a:srgbClr val="D49E6C"/>
              </a:gs>
              <a:gs pos="33000">
                <a:srgbClr val="A65528"/>
              </a:gs>
              <a:gs pos="85000">
                <a:srgbClr val="663012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i=0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FFFF"/>
                </a:solidFill>
                <a:latin typeface="Calibri"/>
              </a:rPr>
              <a:t>w</a:t>
            </a:r>
            <a:r>
              <a:rPr lang="en-US" dirty="0" smtClean="0">
                <a:solidFill>
                  <a:srgbClr val="FFFFFF"/>
                </a:solidFill>
                <a:latin typeface="Calibri"/>
              </a:rPr>
              <a:t>hile (i &lt; 10)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dirty="0" smtClean="0">
                <a:solidFill>
                  <a:srgbClr val="FFFFFF"/>
                </a:solidFill>
                <a:latin typeface="Calibri"/>
              </a:rPr>
              <a:t> a[i] = 7*i+3</a:t>
            </a:r>
            <a:br>
              <a:rPr lang="en-US" dirty="0" smtClean="0">
                <a:solidFill>
                  <a:srgbClr val="FFFFFF"/>
                </a:solidFill>
                <a:latin typeface="Calibri"/>
              </a:rPr>
            </a:br>
            <a:r>
              <a:rPr lang="en-US" dirty="0" smtClean="0">
                <a:solidFill>
                  <a:srgbClr val="FFFFFF"/>
                </a:solidFill>
                <a:latin typeface="Calibri"/>
              </a:rPr>
              <a:t>  i = i + 1 }</a:t>
            </a:r>
          </a:p>
        </p:txBody>
      </p:sp>
      <p:sp>
        <p:nvSpPr>
          <p:cNvPr id="8" name="Rectangle 7"/>
          <p:cNvSpPr/>
          <p:nvPr/>
        </p:nvSpPr>
        <p:spPr>
          <a:xfrm>
            <a:off x="3517897" y="351581"/>
            <a:ext cx="168924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source code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Amy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language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" name="Curved Connector 13"/>
          <p:cNvCxnSpPr>
            <a:stCxn id="7" idx="1"/>
          </p:cNvCxnSpPr>
          <p:nvPr/>
        </p:nvCxnSpPr>
        <p:spPr bwMode="auto">
          <a:xfrm rot="10800000" flipV="1">
            <a:off x="885378" y="951746"/>
            <a:ext cx="471327" cy="885636"/>
          </a:xfrm>
          <a:prstGeom prst="bentConnector2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215785" y="4974656"/>
            <a:ext cx="1980763" cy="1569660"/>
          </a:xfrm>
          <a:prstGeom prst="rect">
            <a:avLst/>
          </a:prstGeom>
          <a:gradFill>
            <a:gsLst>
              <a:gs pos="0">
                <a:srgbClr val="D6B19C"/>
              </a:gs>
              <a:gs pos="3000">
                <a:srgbClr val="D49E6C"/>
              </a:gs>
              <a:gs pos="10000">
                <a:srgbClr val="A65528"/>
              </a:gs>
              <a:gs pos="71000">
                <a:srgbClr val="663012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 </a:t>
            </a:r>
            <a:r>
              <a:rPr lang="en-US" sz="1600" dirty="0" err="1"/>
              <a:t>get_local</a:t>
            </a:r>
            <a:r>
              <a:rPr lang="en-US" sz="1600" dirty="0"/>
              <a:t> </a:t>
            </a:r>
            <a:r>
              <a:rPr lang="en-US" sz="1600" dirty="0" smtClean="0"/>
              <a:t>0</a:t>
            </a:r>
            <a:endParaRPr lang="en-US" sz="1600" dirty="0"/>
          </a:p>
          <a:p>
            <a:r>
              <a:rPr lang="en-US" sz="1600" dirty="0"/>
              <a:t> </a:t>
            </a:r>
            <a:r>
              <a:rPr lang="en-US" sz="1600" dirty="0" err="1" smtClean="0"/>
              <a:t>get_local</a:t>
            </a:r>
            <a:r>
              <a:rPr lang="en-US" sz="1600" dirty="0" smtClean="0"/>
              <a:t> 0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i64.const 1</a:t>
            </a:r>
            <a:endParaRPr lang="en-US" sz="1600" dirty="0"/>
          </a:p>
          <a:p>
            <a:r>
              <a:rPr lang="en-US" sz="1600" dirty="0"/>
              <a:t> </a:t>
            </a:r>
            <a:r>
              <a:rPr lang="en-US" sz="1600" dirty="0" smtClean="0"/>
              <a:t>i64.sub</a:t>
            </a:r>
          </a:p>
          <a:p>
            <a:r>
              <a:rPr lang="en-US" sz="1600" dirty="0" smtClean="0"/>
              <a:t> call </a:t>
            </a:r>
            <a:r>
              <a:rPr lang="en-US" sz="1600" dirty="0"/>
              <a:t>0	</a:t>
            </a:r>
            <a:endParaRPr lang="en-US" sz="1600" dirty="0" smtClean="0"/>
          </a:p>
          <a:p>
            <a:r>
              <a:rPr lang="en-US" sz="1600" dirty="0" smtClean="0"/>
              <a:t> i64.mul</a:t>
            </a:r>
            <a:endParaRPr lang="en-US" sz="1600" dirty="0" smtClean="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24" name="Curved Connector 13"/>
          <p:cNvCxnSpPr/>
          <p:nvPr/>
        </p:nvCxnSpPr>
        <p:spPr bwMode="auto">
          <a:xfrm rot="5400000">
            <a:off x="7851599" y="4708279"/>
            <a:ext cx="1259421" cy="545123"/>
          </a:xfrm>
          <a:prstGeom prst="bentConnector3">
            <a:avLst>
              <a:gd name="adj1" fmla="val 99876"/>
            </a:avLst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838153" y="343049"/>
            <a:ext cx="19122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Your Project</a:t>
            </a:r>
            <a:endParaRPr lang="en-US" sz="4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48781" y="1924191"/>
            <a:ext cx="372258" cy="2308324"/>
          </a:xfrm>
          <a:prstGeom prst="rect">
            <a:avLst/>
          </a:prstGeom>
          <a:gradFill>
            <a:gsLst>
              <a:gs pos="0">
                <a:srgbClr val="D6B19C"/>
              </a:gs>
              <a:gs pos="6000">
                <a:srgbClr val="D49E6C"/>
              </a:gs>
              <a:gs pos="21000">
                <a:srgbClr val="A65528"/>
              </a:gs>
              <a:gs pos="89000">
                <a:srgbClr val="663012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i</a:t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=</a:t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0</a:t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r>
              <a:rPr lang="en-US" sz="1400" dirty="0" smtClean="0">
                <a:solidFill>
                  <a:srgbClr val="FFFF00"/>
                </a:solidFill>
                <a:latin typeface="Calibri"/>
              </a:rPr>
              <a:t>LF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FFFF"/>
                </a:solidFill>
                <a:latin typeface="Calibri"/>
              </a:rPr>
              <a:t>w</a:t>
            </a: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/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h</a:t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i</a:t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l</a:t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e</a:t>
            </a: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1135553" y="3078353"/>
            <a:ext cx="1522774" cy="0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226" name="Group 225"/>
          <p:cNvGrpSpPr/>
          <p:nvPr/>
        </p:nvGrpSpPr>
        <p:grpSpPr>
          <a:xfrm>
            <a:off x="1356705" y="1924191"/>
            <a:ext cx="1980762" cy="2308324"/>
            <a:chOff x="1501845" y="1924191"/>
            <a:chExt cx="1980762" cy="2308324"/>
          </a:xfrm>
        </p:grpSpPr>
        <p:sp>
          <p:nvSpPr>
            <p:cNvPr id="53" name="TextBox 52"/>
            <p:cNvSpPr txBox="1"/>
            <p:nvPr/>
          </p:nvSpPr>
          <p:spPr>
            <a:xfrm>
              <a:off x="2788953" y="1924191"/>
              <a:ext cx="693654" cy="2308324"/>
            </a:xfrm>
            <a:prstGeom prst="rect">
              <a:avLst/>
            </a:prstGeom>
            <a:gradFill>
              <a:gsLst>
                <a:gs pos="0">
                  <a:srgbClr val="D6B19C"/>
                </a:gs>
                <a:gs pos="6000">
                  <a:srgbClr val="D49E6C"/>
                </a:gs>
                <a:gs pos="21000">
                  <a:srgbClr val="A65528"/>
                </a:gs>
                <a:gs pos="89000">
                  <a:srgbClr val="663012"/>
                </a:gs>
              </a:gsLst>
              <a:lin ang="16200000" scaled="0"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i</a:t>
              </a:r>
              <a:br>
                <a:rPr lang="en-US" sz="16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=</a:t>
              </a:r>
              <a:br>
                <a:rPr lang="en-US" sz="16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0</a:t>
              </a:r>
              <a:br>
                <a:rPr lang="en-US" sz="16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while</a:t>
              </a:r>
              <a:br>
                <a:rPr lang="en-US" sz="16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(</a:t>
              </a:r>
              <a:br>
                <a:rPr lang="en-US" sz="16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i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&lt;</a:t>
              </a:r>
              <a:br>
                <a:rPr lang="en-US" sz="16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10</a:t>
              </a:r>
              <a:br>
                <a:rPr lang="en-US" sz="16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)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501845" y="3073516"/>
              <a:ext cx="79060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lexer</a:t>
              </a:r>
              <a:endPara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195990" y="4517287"/>
            <a:ext cx="1477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characters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516343" y="4519175"/>
            <a:ext cx="9485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words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151821" y="4512991"/>
            <a:ext cx="818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trees</a:t>
            </a:r>
            <a:endParaRPr lang="en-US" dirty="0"/>
          </a:p>
        </p:txBody>
      </p:sp>
      <p:grpSp>
        <p:nvGrpSpPr>
          <p:cNvPr id="223" name="Group 222"/>
          <p:cNvGrpSpPr/>
          <p:nvPr/>
        </p:nvGrpSpPr>
        <p:grpSpPr>
          <a:xfrm>
            <a:off x="3351981" y="1909532"/>
            <a:ext cx="3136279" cy="2250244"/>
            <a:chOff x="3497121" y="1909532"/>
            <a:chExt cx="3136279" cy="2250244"/>
          </a:xfrm>
        </p:grpSpPr>
        <p:sp>
          <p:nvSpPr>
            <p:cNvPr id="68" name="Rectangle 67"/>
            <p:cNvSpPr/>
            <p:nvPr/>
          </p:nvSpPr>
          <p:spPr>
            <a:xfrm>
              <a:off x="3902664" y="3043874"/>
              <a:ext cx="97770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parser</a:t>
              </a:r>
              <a:endPara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3497121" y="1909532"/>
              <a:ext cx="3136279" cy="2250244"/>
              <a:chOff x="3497121" y="1909532"/>
              <a:chExt cx="3136279" cy="2250244"/>
            </a:xfrm>
          </p:grpSpPr>
          <p:cxnSp>
            <p:nvCxnSpPr>
              <p:cNvPr id="65" name="Straight Arrow Connector 64"/>
              <p:cNvCxnSpPr/>
              <p:nvPr/>
            </p:nvCxnSpPr>
            <p:spPr bwMode="auto">
              <a:xfrm>
                <a:off x="3497121" y="3078353"/>
                <a:ext cx="1669838" cy="0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grpSp>
            <p:nvGrpSpPr>
              <p:cNvPr id="221" name="Group 220"/>
              <p:cNvGrpSpPr/>
              <p:nvPr/>
            </p:nvGrpSpPr>
            <p:grpSpPr>
              <a:xfrm>
                <a:off x="5152444" y="1909532"/>
                <a:ext cx="1480956" cy="2250244"/>
                <a:chOff x="5152444" y="1909532"/>
                <a:chExt cx="1480956" cy="2250244"/>
              </a:xfrm>
            </p:grpSpPr>
            <p:sp>
              <p:nvSpPr>
                <p:cNvPr id="62" name="TextBox 61"/>
                <p:cNvSpPr txBox="1"/>
                <p:nvPr/>
              </p:nvSpPr>
              <p:spPr>
                <a:xfrm>
                  <a:off x="5152444" y="1909532"/>
                  <a:ext cx="1465053" cy="2250244"/>
                </a:xfrm>
                <a:prstGeom prst="rect">
                  <a:avLst/>
                </a:prstGeom>
                <a:gradFill>
                  <a:gsLst>
                    <a:gs pos="0">
                      <a:srgbClr val="D6B19C"/>
                    </a:gs>
                    <a:gs pos="0">
                      <a:srgbClr val="D49E6C"/>
                    </a:gs>
                    <a:gs pos="8000">
                      <a:srgbClr val="A65528"/>
                    </a:gs>
                    <a:gs pos="46000">
                      <a:srgbClr val="663012"/>
                    </a:gs>
                  </a:gsLst>
                  <a:lin ang="16200000" scaled="0"/>
                </a:gradFill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 rtlCol="0">
                  <a:no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600" dirty="0" smtClean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  <p:sp>
              <p:nvSpPr>
                <p:cNvPr id="96" name="Rectangle 95"/>
                <p:cNvSpPr/>
                <p:nvPr/>
              </p:nvSpPr>
              <p:spPr bwMode="auto">
                <a:xfrm>
                  <a:off x="5454942" y="2117633"/>
                  <a:ext cx="714679" cy="310101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assign</a:t>
                  </a:r>
                </a:p>
              </p:txBody>
            </p:sp>
            <p:sp>
              <p:nvSpPr>
                <p:cNvPr id="97" name="Rectangle 96"/>
                <p:cNvSpPr/>
                <p:nvPr/>
              </p:nvSpPr>
              <p:spPr bwMode="auto">
                <a:xfrm>
                  <a:off x="5454942" y="2781017"/>
                  <a:ext cx="690373" cy="310101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while</a:t>
                  </a:r>
                </a:p>
              </p:txBody>
            </p:sp>
            <p:cxnSp>
              <p:nvCxnSpPr>
                <p:cNvPr id="101" name="Straight Connector 100"/>
                <p:cNvCxnSpPr/>
                <p:nvPr/>
              </p:nvCxnSpPr>
              <p:spPr bwMode="auto">
                <a:xfrm>
                  <a:off x="5320814" y="1963010"/>
                  <a:ext cx="0" cy="97796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4" name="Straight Connector 103"/>
                <p:cNvCxnSpPr>
                  <a:stCxn id="96" idx="1"/>
                </p:cNvCxnSpPr>
                <p:nvPr/>
              </p:nvCxnSpPr>
              <p:spPr bwMode="auto">
                <a:xfrm flipH="1">
                  <a:off x="5320814" y="2272684"/>
                  <a:ext cx="134128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7" name="Straight Connector 106"/>
                <p:cNvCxnSpPr/>
                <p:nvPr/>
              </p:nvCxnSpPr>
              <p:spPr bwMode="auto">
                <a:xfrm flipH="1" flipV="1">
                  <a:off x="5317708" y="2940971"/>
                  <a:ext cx="134128" cy="1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09" name="Rectangle 108"/>
                <p:cNvSpPr/>
                <p:nvPr/>
              </p:nvSpPr>
              <p:spPr bwMode="auto">
                <a:xfrm>
                  <a:off x="5451836" y="2427734"/>
                  <a:ext cx="412417" cy="233104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1400" dirty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i</a:t>
                  </a:r>
                  <a:r>
                    <a:rPr lang="en-US" sz="14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  0</a:t>
                  </a:r>
                </a:p>
              </p:txBody>
            </p:sp>
            <p:sp>
              <p:nvSpPr>
                <p:cNvPr id="111" name="Oval 110"/>
                <p:cNvSpPr/>
                <p:nvPr/>
              </p:nvSpPr>
              <p:spPr bwMode="auto">
                <a:xfrm>
                  <a:off x="5943765" y="3339544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2" name="Oval 111"/>
                <p:cNvSpPr/>
                <p:nvPr/>
              </p:nvSpPr>
              <p:spPr bwMode="auto">
                <a:xfrm>
                  <a:off x="5700758" y="3632281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3" name="Oval 112"/>
                <p:cNvSpPr/>
                <p:nvPr/>
              </p:nvSpPr>
              <p:spPr bwMode="auto">
                <a:xfrm>
                  <a:off x="6162130" y="354413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5907174" y="3278490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+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5660700" y="3603334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/>
                    </a:rPr>
                    <a:t>*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6122384" y="3494444"/>
                  <a:ext cx="28886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/>
                    </a:rPr>
                    <a:t>3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  <p:sp>
              <p:nvSpPr>
                <p:cNvPr id="120" name="Oval 119"/>
                <p:cNvSpPr/>
                <p:nvPr/>
              </p:nvSpPr>
              <p:spPr bwMode="auto">
                <a:xfrm>
                  <a:off x="5526242" y="3854775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5483179" y="3799816"/>
                  <a:ext cx="28886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</a:rPr>
                    <a:t>7</a:t>
                  </a:r>
                </a:p>
              </p:txBody>
            </p:sp>
            <p:sp>
              <p:nvSpPr>
                <p:cNvPr id="122" name="Oval 121"/>
                <p:cNvSpPr/>
                <p:nvPr/>
              </p:nvSpPr>
              <p:spPr bwMode="auto">
                <a:xfrm>
                  <a:off x="5940074" y="3854775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5925865" y="3799816"/>
                  <a:ext cx="23115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</a:rPr>
                    <a:t>i</a:t>
                  </a:r>
                </a:p>
              </p:txBody>
            </p:sp>
            <p:cxnSp>
              <p:nvCxnSpPr>
                <p:cNvPr id="124" name="Straight Connector 123"/>
                <p:cNvCxnSpPr>
                  <a:stCxn id="111" idx="3"/>
                  <a:endCxn id="112" idx="7"/>
                </p:cNvCxnSpPr>
                <p:nvPr/>
              </p:nvCxnSpPr>
              <p:spPr bwMode="auto">
                <a:xfrm flipH="1">
                  <a:off x="5870393" y="3522789"/>
                  <a:ext cx="102477" cy="14093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7" name="Straight Connector 126"/>
                <p:cNvCxnSpPr>
                  <a:endCxn id="120" idx="7"/>
                </p:cNvCxnSpPr>
                <p:nvPr/>
              </p:nvCxnSpPr>
              <p:spPr bwMode="auto">
                <a:xfrm flipH="1">
                  <a:off x="5695877" y="3848150"/>
                  <a:ext cx="52663" cy="3806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9" name="Straight Connector 128"/>
                <p:cNvCxnSpPr>
                  <a:stCxn id="111" idx="5"/>
                  <a:endCxn id="113" idx="1"/>
                </p:cNvCxnSpPr>
                <p:nvPr/>
              </p:nvCxnSpPr>
              <p:spPr bwMode="auto">
                <a:xfrm>
                  <a:off x="6113400" y="3522789"/>
                  <a:ext cx="77835" cy="52781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3" name="Straight Connector 132"/>
                <p:cNvCxnSpPr>
                  <a:stCxn id="112" idx="5"/>
                  <a:endCxn id="122" idx="1"/>
                </p:cNvCxnSpPr>
                <p:nvPr/>
              </p:nvCxnSpPr>
              <p:spPr bwMode="auto">
                <a:xfrm>
                  <a:off x="5870393" y="3815526"/>
                  <a:ext cx="98786" cy="70689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37" name="Rectangle 136"/>
                <p:cNvSpPr/>
                <p:nvPr/>
              </p:nvSpPr>
              <p:spPr bwMode="auto">
                <a:xfrm>
                  <a:off x="5173689" y="3196654"/>
                  <a:ext cx="712606" cy="29779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assign</a:t>
                  </a:r>
                </a:p>
              </p:txBody>
            </p:sp>
            <p:cxnSp>
              <p:nvCxnSpPr>
                <p:cNvPr id="138" name="Straight Connector 137"/>
                <p:cNvCxnSpPr>
                  <a:stCxn id="137" idx="0"/>
                </p:cNvCxnSpPr>
                <p:nvPr/>
              </p:nvCxnSpPr>
              <p:spPr bwMode="auto">
                <a:xfrm flipV="1">
                  <a:off x="5529992" y="3101410"/>
                  <a:ext cx="119604" cy="9524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42" name="Rectangle 141"/>
                <p:cNvSpPr/>
                <p:nvPr/>
              </p:nvSpPr>
              <p:spPr>
                <a:xfrm>
                  <a:off x="5157787" y="3437219"/>
                  <a:ext cx="453970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a[i]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cxnSp>
              <p:nvCxnSpPr>
                <p:cNvPr id="144" name="Straight Connector 143"/>
                <p:cNvCxnSpPr>
                  <a:stCxn id="137" idx="3"/>
                  <a:endCxn id="111" idx="1"/>
                </p:cNvCxnSpPr>
                <p:nvPr/>
              </p:nvCxnSpPr>
              <p:spPr bwMode="auto">
                <a:xfrm>
                  <a:off x="5886295" y="3345549"/>
                  <a:ext cx="86575" cy="2543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50" name="Oval 149"/>
                <p:cNvSpPr/>
                <p:nvPr/>
              </p:nvSpPr>
              <p:spPr bwMode="auto">
                <a:xfrm>
                  <a:off x="6253831" y="282391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6217240" y="2762856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&lt;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  <p:sp>
              <p:nvSpPr>
                <p:cNvPr id="152" name="Oval 151"/>
                <p:cNvSpPr/>
                <p:nvPr/>
              </p:nvSpPr>
              <p:spPr bwMode="auto">
                <a:xfrm>
                  <a:off x="6115583" y="307835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6101374" y="3023391"/>
                  <a:ext cx="23115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</a:rPr>
                    <a:t>i</a:t>
                  </a:r>
                </a:p>
              </p:txBody>
            </p:sp>
            <p:sp>
              <p:nvSpPr>
                <p:cNvPr id="154" name="Oval 153"/>
                <p:cNvSpPr/>
                <p:nvPr/>
              </p:nvSpPr>
              <p:spPr bwMode="auto">
                <a:xfrm>
                  <a:off x="6369103" y="3078353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>
                  <a:off x="6291640" y="3047247"/>
                  <a:ext cx="341760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dirty="0" smtClean="0">
                      <a:solidFill>
                        <a:srgbClr val="FFFFFF"/>
                      </a:solidFill>
                      <a:latin typeface="Calibri"/>
                    </a:rPr>
                    <a:t>10</a:t>
                  </a:r>
                  <a:endParaRPr lang="en-US" sz="1200" dirty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  <p:cxnSp>
              <p:nvCxnSpPr>
                <p:cNvPr id="156" name="Straight Connector 155"/>
                <p:cNvCxnSpPr>
                  <a:stCxn id="150" idx="3"/>
                  <a:endCxn id="152" idx="0"/>
                </p:cNvCxnSpPr>
                <p:nvPr/>
              </p:nvCxnSpPr>
              <p:spPr bwMode="auto">
                <a:xfrm flipH="1">
                  <a:off x="6214953" y="3007155"/>
                  <a:ext cx="67983" cy="7119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5" name="Straight Connector 164"/>
                <p:cNvCxnSpPr>
                  <a:stCxn id="150" idx="5"/>
                  <a:endCxn id="154" idx="0"/>
                </p:cNvCxnSpPr>
                <p:nvPr/>
              </p:nvCxnSpPr>
              <p:spPr bwMode="auto">
                <a:xfrm>
                  <a:off x="6423466" y="3007155"/>
                  <a:ext cx="45007" cy="7119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8" name="Straight Connector 167"/>
                <p:cNvCxnSpPr>
                  <a:stCxn id="150" idx="2"/>
                  <a:endCxn id="97" idx="3"/>
                </p:cNvCxnSpPr>
                <p:nvPr/>
              </p:nvCxnSpPr>
              <p:spPr bwMode="auto">
                <a:xfrm flipH="1">
                  <a:off x="6145315" y="2931253"/>
                  <a:ext cx="108516" cy="481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  <p:cxnSp>
        <p:nvCxnSpPr>
          <p:cNvPr id="181" name="Straight Arrow Connector 180"/>
          <p:cNvCxnSpPr>
            <a:stCxn id="62" idx="3"/>
          </p:cNvCxnSpPr>
          <p:nvPr/>
        </p:nvCxnSpPr>
        <p:spPr bwMode="auto">
          <a:xfrm>
            <a:off x="6472357" y="3034654"/>
            <a:ext cx="2281513" cy="1316476"/>
          </a:xfrm>
          <a:prstGeom prst="bentConnector3">
            <a:avLst>
              <a:gd name="adj1" fmla="val 100257"/>
            </a:avLst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9" name="Rectangle 218"/>
          <p:cNvSpPr/>
          <p:nvPr/>
        </p:nvSpPr>
        <p:spPr>
          <a:xfrm>
            <a:off x="7115068" y="3293035"/>
            <a:ext cx="1316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code gen</a:t>
            </a:r>
            <a:endParaRPr lang="en-US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27" name="Group 226"/>
          <p:cNvGrpSpPr/>
          <p:nvPr/>
        </p:nvGrpSpPr>
        <p:grpSpPr>
          <a:xfrm>
            <a:off x="4045669" y="3651472"/>
            <a:ext cx="1268599" cy="707886"/>
            <a:chOff x="4983731" y="1935903"/>
            <a:chExt cx="1268599" cy="707886"/>
          </a:xfrm>
        </p:grpSpPr>
        <p:sp>
          <p:nvSpPr>
            <p:cNvPr id="228" name="Freeform 227"/>
            <p:cNvSpPr/>
            <p:nvPr/>
          </p:nvSpPr>
          <p:spPr>
            <a:xfrm>
              <a:off x="5776084" y="2105125"/>
              <a:ext cx="476246" cy="486946"/>
            </a:xfrm>
            <a:custGeom>
              <a:avLst/>
              <a:gdLst>
                <a:gd name="connsiteX0" fmla="*/ 725332 w 725332"/>
                <a:gd name="connsiteY0" fmla="*/ 333218 h 582936"/>
                <a:gd name="connsiteX1" fmla="*/ 351621 w 725332"/>
                <a:gd name="connsiteY1" fmla="*/ 579709 h 582936"/>
                <a:gd name="connsiteX2" fmla="*/ 1763 w 725332"/>
                <a:gd name="connsiteY2" fmla="*/ 444536 h 582936"/>
                <a:gd name="connsiteX3" fmla="*/ 216448 w 725332"/>
                <a:gd name="connsiteY3" fmla="*/ 39020 h 582936"/>
                <a:gd name="connsiteX4" fmla="*/ 224400 w 725332"/>
                <a:gd name="connsiteY4" fmla="*/ 39020 h 582936"/>
                <a:gd name="connsiteX0" fmla="*/ 723633 w 723633"/>
                <a:gd name="connsiteY0" fmla="*/ 333218 h 676760"/>
                <a:gd name="connsiteX1" fmla="*/ 198848 w 723633"/>
                <a:gd name="connsiteY1" fmla="*/ 675124 h 676760"/>
                <a:gd name="connsiteX2" fmla="*/ 64 w 723633"/>
                <a:gd name="connsiteY2" fmla="*/ 444536 h 676760"/>
                <a:gd name="connsiteX3" fmla="*/ 214749 w 723633"/>
                <a:gd name="connsiteY3" fmla="*/ 39020 h 676760"/>
                <a:gd name="connsiteX4" fmla="*/ 222701 w 723633"/>
                <a:gd name="connsiteY4" fmla="*/ 39020 h 676760"/>
                <a:gd name="connsiteX0" fmla="*/ 811067 w 811067"/>
                <a:gd name="connsiteY0" fmla="*/ 330988 h 673626"/>
                <a:gd name="connsiteX1" fmla="*/ 286282 w 811067"/>
                <a:gd name="connsiteY1" fmla="*/ 672894 h 673626"/>
                <a:gd name="connsiteX2" fmla="*/ 33 w 811067"/>
                <a:gd name="connsiteY2" fmla="*/ 410501 h 673626"/>
                <a:gd name="connsiteX3" fmla="*/ 302183 w 811067"/>
                <a:gd name="connsiteY3" fmla="*/ 36790 h 673626"/>
                <a:gd name="connsiteX4" fmla="*/ 310135 w 811067"/>
                <a:gd name="connsiteY4" fmla="*/ 36790 h 673626"/>
                <a:gd name="connsiteX0" fmla="*/ 604328 w 604328"/>
                <a:gd name="connsiteY0" fmla="*/ 354842 h 673267"/>
                <a:gd name="connsiteX1" fmla="*/ 286277 w 604328"/>
                <a:gd name="connsiteY1" fmla="*/ 672894 h 673267"/>
                <a:gd name="connsiteX2" fmla="*/ 28 w 604328"/>
                <a:gd name="connsiteY2" fmla="*/ 410501 h 673267"/>
                <a:gd name="connsiteX3" fmla="*/ 302178 w 604328"/>
                <a:gd name="connsiteY3" fmla="*/ 36790 h 673267"/>
                <a:gd name="connsiteX4" fmla="*/ 310130 w 604328"/>
                <a:gd name="connsiteY4" fmla="*/ 36790 h 673267"/>
                <a:gd name="connsiteX0" fmla="*/ 604328 w 604328"/>
                <a:gd name="connsiteY0" fmla="*/ 354842 h 673341"/>
                <a:gd name="connsiteX1" fmla="*/ 286277 w 604328"/>
                <a:gd name="connsiteY1" fmla="*/ 672894 h 673341"/>
                <a:gd name="connsiteX2" fmla="*/ 28 w 604328"/>
                <a:gd name="connsiteY2" fmla="*/ 410501 h 673341"/>
                <a:gd name="connsiteX3" fmla="*/ 302178 w 604328"/>
                <a:gd name="connsiteY3" fmla="*/ 36790 h 673341"/>
                <a:gd name="connsiteX4" fmla="*/ 310130 w 604328"/>
                <a:gd name="connsiteY4" fmla="*/ 36790 h 673341"/>
                <a:gd name="connsiteX0" fmla="*/ 604328 w 604328"/>
                <a:gd name="connsiteY0" fmla="*/ 363027 h 681526"/>
                <a:gd name="connsiteX1" fmla="*/ 286277 w 604328"/>
                <a:gd name="connsiteY1" fmla="*/ 681079 h 681526"/>
                <a:gd name="connsiteX2" fmla="*/ 28 w 604328"/>
                <a:gd name="connsiteY2" fmla="*/ 418686 h 681526"/>
                <a:gd name="connsiteX3" fmla="*/ 302178 w 604328"/>
                <a:gd name="connsiteY3" fmla="*/ 44975 h 681526"/>
                <a:gd name="connsiteX4" fmla="*/ 87494 w 604328"/>
                <a:gd name="connsiteY4" fmla="*/ 29072 h 681526"/>
                <a:gd name="connsiteX0" fmla="*/ 604328 w 604328"/>
                <a:gd name="connsiteY0" fmla="*/ 318052 h 636551"/>
                <a:gd name="connsiteX1" fmla="*/ 286277 w 604328"/>
                <a:gd name="connsiteY1" fmla="*/ 636104 h 636551"/>
                <a:gd name="connsiteX2" fmla="*/ 28 w 604328"/>
                <a:gd name="connsiteY2" fmla="*/ 373711 h 636551"/>
                <a:gd name="connsiteX3" fmla="*/ 302178 w 604328"/>
                <a:gd name="connsiteY3" fmla="*/ 0 h 636551"/>
                <a:gd name="connsiteX0" fmla="*/ 604328 w 604328"/>
                <a:gd name="connsiteY0" fmla="*/ 318052 h 636551"/>
                <a:gd name="connsiteX1" fmla="*/ 286277 w 604328"/>
                <a:gd name="connsiteY1" fmla="*/ 636104 h 636551"/>
                <a:gd name="connsiteX2" fmla="*/ 28 w 604328"/>
                <a:gd name="connsiteY2" fmla="*/ 373711 h 636551"/>
                <a:gd name="connsiteX3" fmla="*/ 302178 w 604328"/>
                <a:gd name="connsiteY3" fmla="*/ 0 h 636551"/>
                <a:gd name="connsiteX0" fmla="*/ 604300 w 604300"/>
                <a:gd name="connsiteY0" fmla="*/ 318052 h 389433"/>
                <a:gd name="connsiteX1" fmla="*/ 0 w 604300"/>
                <a:gd name="connsiteY1" fmla="*/ 373711 h 389433"/>
                <a:gd name="connsiteX2" fmla="*/ 302150 w 604300"/>
                <a:gd name="connsiteY2" fmla="*/ 0 h 389433"/>
                <a:gd name="connsiteX0" fmla="*/ 580447 w 580447"/>
                <a:gd name="connsiteY0" fmla="*/ 318052 h 501328"/>
                <a:gd name="connsiteX1" fmla="*/ 0 w 580447"/>
                <a:gd name="connsiteY1" fmla="*/ 492981 h 501328"/>
                <a:gd name="connsiteX2" fmla="*/ 278297 w 580447"/>
                <a:gd name="connsiteY2" fmla="*/ 0 h 501328"/>
                <a:gd name="connsiteX0" fmla="*/ 643051 w 643051"/>
                <a:gd name="connsiteY0" fmla="*/ 318052 h 567404"/>
                <a:gd name="connsiteX1" fmla="*/ 62604 w 643051"/>
                <a:gd name="connsiteY1" fmla="*/ 492981 h 567404"/>
                <a:gd name="connsiteX2" fmla="*/ 340901 w 643051"/>
                <a:gd name="connsiteY2" fmla="*/ 0 h 567404"/>
                <a:gd name="connsiteX0" fmla="*/ 643051 w 643051"/>
                <a:gd name="connsiteY0" fmla="*/ 318052 h 599366"/>
                <a:gd name="connsiteX1" fmla="*/ 62604 w 643051"/>
                <a:gd name="connsiteY1" fmla="*/ 492981 h 599366"/>
                <a:gd name="connsiteX2" fmla="*/ 340901 w 643051"/>
                <a:gd name="connsiteY2" fmla="*/ 0 h 599366"/>
                <a:gd name="connsiteX0" fmla="*/ 653526 w 653526"/>
                <a:gd name="connsiteY0" fmla="*/ 318052 h 599366"/>
                <a:gd name="connsiteX1" fmla="*/ 73079 w 653526"/>
                <a:gd name="connsiteY1" fmla="*/ 492981 h 599366"/>
                <a:gd name="connsiteX2" fmla="*/ 351376 w 653526"/>
                <a:gd name="connsiteY2" fmla="*/ 0 h 599366"/>
                <a:gd name="connsiteX0" fmla="*/ 688325 w 688325"/>
                <a:gd name="connsiteY0" fmla="*/ 318052 h 599366"/>
                <a:gd name="connsiteX1" fmla="*/ 107878 w 688325"/>
                <a:gd name="connsiteY1" fmla="*/ 492981 h 599366"/>
                <a:gd name="connsiteX2" fmla="*/ 386175 w 688325"/>
                <a:gd name="connsiteY2" fmla="*/ 0 h 599366"/>
                <a:gd name="connsiteX0" fmla="*/ 688325 w 688325"/>
                <a:gd name="connsiteY0" fmla="*/ 318052 h 599366"/>
                <a:gd name="connsiteX1" fmla="*/ 107878 w 688325"/>
                <a:gd name="connsiteY1" fmla="*/ 492981 h 599366"/>
                <a:gd name="connsiteX2" fmla="*/ 386175 w 688325"/>
                <a:gd name="connsiteY2" fmla="*/ 0 h 599366"/>
                <a:gd name="connsiteX0" fmla="*/ 688325 w 688325"/>
                <a:gd name="connsiteY0" fmla="*/ 318052 h 639787"/>
                <a:gd name="connsiteX1" fmla="*/ 107878 w 688325"/>
                <a:gd name="connsiteY1" fmla="*/ 492981 h 639787"/>
                <a:gd name="connsiteX2" fmla="*/ 386175 w 688325"/>
                <a:gd name="connsiteY2" fmla="*/ 0 h 639787"/>
                <a:gd name="connsiteX0" fmla="*/ 688325 w 688325"/>
                <a:gd name="connsiteY0" fmla="*/ 318052 h 619846"/>
                <a:gd name="connsiteX1" fmla="*/ 107878 w 688325"/>
                <a:gd name="connsiteY1" fmla="*/ 492981 h 619846"/>
                <a:gd name="connsiteX2" fmla="*/ 386175 w 688325"/>
                <a:gd name="connsiteY2" fmla="*/ 0 h 619846"/>
                <a:gd name="connsiteX0" fmla="*/ 647999 w 647999"/>
                <a:gd name="connsiteY0" fmla="*/ 318052 h 619846"/>
                <a:gd name="connsiteX1" fmla="*/ 67552 w 647999"/>
                <a:gd name="connsiteY1" fmla="*/ 492981 h 619846"/>
                <a:gd name="connsiteX2" fmla="*/ 345849 w 647999"/>
                <a:gd name="connsiteY2" fmla="*/ 0 h 619846"/>
                <a:gd name="connsiteX0" fmla="*/ 666439 w 666439"/>
                <a:gd name="connsiteY0" fmla="*/ 318052 h 619846"/>
                <a:gd name="connsiteX1" fmla="*/ 85992 w 666439"/>
                <a:gd name="connsiteY1" fmla="*/ 492981 h 619846"/>
                <a:gd name="connsiteX2" fmla="*/ 364289 w 666439"/>
                <a:gd name="connsiteY2" fmla="*/ 0 h 619846"/>
                <a:gd name="connsiteX0" fmla="*/ 666439 w 666439"/>
                <a:gd name="connsiteY0" fmla="*/ 318052 h 649496"/>
                <a:gd name="connsiteX1" fmla="*/ 85992 w 666439"/>
                <a:gd name="connsiteY1" fmla="*/ 492981 h 649496"/>
                <a:gd name="connsiteX2" fmla="*/ 364289 w 666439"/>
                <a:gd name="connsiteY2" fmla="*/ 0 h 649496"/>
                <a:gd name="connsiteX0" fmla="*/ 634635 w 634635"/>
                <a:gd name="connsiteY0" fmla="*/ 318052 h 610053"/>
                <a:gd name="connsiteX1" fmla="*/ 54188 w 634635"/>
                <a:gd name="connsiteY1" fmla="*/ 492981 h 610053"/>
                <a:gd name="connsiteX2" fmla="*/ 332485 w 634635"/>
                <a:gd name="connsiteY2" fmla="*/ 0 h 610053"/>
                <a:gd name="connsiteX0" fmla="*/ 655837 w 655837"/>
                <a:gd name="connsiteY0" fmla="*/ 318052 h 629575"/>
                <a:gd name="connsiteX1" fmla="*/ 75390 w 655837"/>
                <a:gd name="connsiteY1" fmla="*/ 492981 h 629575"/>
                <a:gd name="connsiteX2" fmla="*/ 353687 w 655837"/>
                <a:gd name="connsiteY2" fmla="*/ 0 h 629575"/>
                <a:gd name="connsiteX0" fmla="*/ 655837 w 655837"/>
                <a:gd name="connsiteY0" fmla="*/ 318052 h 627003"/>
                <a:gd name="connsiteX1" fmla="*/ 75390 w 655837"/>
                <a:gd name="connsiteY1" fmla="*/ 492981 h 627003"/>
                <a:gd name="connsiteX2" fmla="*/ 353687 w 655837"/>
                <a:gd name="connsiteY2" fmla="*/ 0 h 627003"/>
                <a:gd name="connsiteX0" fmla="*/ 667268 w 667268"/>
                <a:gd name="connsiteY0" fmla="*/ 318052 h 627003"/>
                <a:gd name="connsiteX1" fmla="*/ 86821 w 667268"/>
                <a:gd name="connsiteY1" fmla="*/ 492981 h 627003"/>
                <a:gd name="connsiteX2" fmla="*/ 365118 w 667268"/>
                <a:gd name="connsiteY2" fmla="*/ 0 h 627003"/>
                <a:gd name="connsiteX0" fmla="*/ 671417 w 671417"/>
                <a:gd name="connsiteY0" fmla="*/ 318052 h 627003"/>
                <a:gd name="connsiteX1" fmla="*/ 90970 w 671417"/>
                <a:gd name="connsiteY1" fmla="*/ 492981 h 627003"/>
                <a:gd name="connsiteX2" fmla="*/ 369267 w 671417"/>
                <a:gd name="connsiteY2" fmla="*/ 0 h 627003"/>
                <a:gd name="connsiteX0" fmla="*/ 659474 w 659474"/>
                <a:gd name="connsiteY0" fmla="*/ 318052 h 627003"/>
                <a:gd name="connsiteX1" fmla="*/ 79027 w 659474"/>
                <a:gd name="connsiteY1" fmla="*/ 492981 h 627003"/>
                <a:gd name="connsiteX2" fmla="*/ 357324 w 659474"/>
                <a:gd name="connsiteY2" fmla="*/ 0 h 627003"/>
                <a:gd name="connsiteX0" fmla="*/ 416678 w 608639"/>
                <a:gd name="connsiteY0" fmla="*/ 468129 h 595384"/>
                <a:gd name="connsiteX1" fmla="*/ 583654 w 608639"/>
                <a:gd name="connsiteY1" fmla="*/ 46710 h 595384"/>
                <a:gd name="connsiteX2" fmla="*/ 114528 w 608639"/>
                <a:gd name="connsiteY2" fmla="*/ 150077 h 595384"/>
                <a:gd name="connsiteX0" fmla="*/ 220976 w 388393"/>
                <a:gd name="connsiteY0" fmla="*/ 508884 h 624423"/>
                <a:gd name="connsiteX1" fmla="*/ 387952 w 388393"/>
                <a:gd name="connsiteY1" fmla="*/ 87465 h 624423"/>
                <a:gd name="connsiteX2" fmla="*/ 125560 w 388393"/>
                <a:gd name="connsiteY2" fmla="*/ 0 h 624423"/>
                <a:gd name="connsiteX0" fmla="*/ 502939 w 676613"/>
                <a:gd name="connsiteY0" fmla="*/ 426351 h 538263"/>
                <a:gd name="connsiteX1" fmla="*/ 669915 w 676613"/>
                <a:gd name="connsiteY1" fmla="*/ 4932 h 538263"/>
                <a:gd name="connsiteX2" fmla="*/ 97422 w 676613"/>
                <a:gd name="connsiteY2" fmla="*/ 132152 h 538263"/>
                <a:gd name="connsiteX0" fmla="*/ 405517 w 579191"/>
                <a:gd name="connsiteY0" fmla="*/ 447053 h 558965"/>
                <a:gd name="connsiteX1" fmla="*/ 572493 w 579191"/>
                <a:gd name="connsiteY1" fmla="*/ 25634 h 558965"/>
                <a:gd name="connsiteX2" fmla="*/ 0 w 579191"/>
                <a:gd name="connsiteY2" fmla="*/ 152854 h 558965"/>
                <a:gd name="connsiteX0" fmla="*/ 405517 w 612742"/>
                <a:gd name="connsiteY0" fmla="*/ 447053 h 447053"/>
                <a:gd name="connsiteX1" fmla="*/ 572493 w 612742"/>
                <a:gd name="connsiteY1" fmla="*/ 25634 h 447053"/>
                <a:gd name="connsiteX2" fmla="*/ 0 w 612742"/>
                <a:gd name="connsiteY2" fmla="*/ 152854 h 447053"/>
                <a:gd name="connsiteX0" fmla="*/ 405517 w 568623"/>
                <a:gd name="connsiteY0" fmla="*/ 543693 h 543693"/>
                <a:gd name="connsiteX1" fmla="*/ 500932 w 568623"/>
                <a:gd name="connsiteY1" fmla="*/ 10956 h 543693"/>
                <a:gd name="connsiteX2" fmla="*/ 0 w 568623"/>
                <a:gd name="connsiteY2" fmla="*/ 249494 h 543693"/>
                <a:gd name="connsiteX0" fmla="*/ 405517 w 597385"/>
                <a:gd name="connsiteY0" fmla="*/ 573562 h 573562"/>
                <a:gd name="connsiteX1" fmla="*/ 500932 w 597385"/>
                <a:gd name="connsiteY1" fmla="*/ 40825 h 573562"/>
                <a:gd name="connsiteX2" fmla="*/ 0 w 597385"/>
                <a:gd name="connsiteY2" fmla="*/ 279363 h 573562"/>
                <a:gd name="connsiteX0" fmla="*/ 405517 w 604004"/>
                <a:gd name="connsiteY0" fmla="*/ 552003 h 552003"/>
                <a:gd name="connsiteX1" fmla="*/ 500932 w 604004"/>
                <a:gd name="connsiteY1" fmla="*/ 19266 h 552003"/>
                <a:gd name="connsiteX2" fmla="*/ 0 w 604004"/>
                <a:gd name="connsiteY2" fmla="*/ 257804 h 552003"/>
                <a:gd name="connsiteX0" fmla="*/ 405517 w 604004"/>
                <a:gd name="connsiteY0" fmla="*/ 557547 h 557547"/>
                <a:gd name="connsiteX1" fmla="*/ 500932 w 604004"/>
                <a:gd name="connsiteY1" fmla="*/ 24810 h 557547"/>
                <a:gd name="connsiteX2" fmla="*/ 0 w 604004"/>
                <a:gd name="connsiteY2" fmla="*/ 263348 h 557547"/>
                <a:gd name="connsiteX0" fmla="*/ 518739 w 576962"/>
                <a:gd name="connsiteY0" fmla="*/ 346830 h 458755"/>
                <a:gd name="connsiteX1" fmla="*/ 34732 w 576962"/>
                <a:gd name="connsiteY1" fmla="*/ 447835 h 458755"/>
                <a:gd name="connsiteX2" fmla="*/ 113222 w 576962"/>
                <a:gd name="connsiteY2" fmla="*/ 52631 h 458755"/>
                <a:gd name="connsiteX0" fmla="*/ 601202 w 659425"/>
                <a:gd name="connsiteY0" fmla="*/ 294199 h 406124"/>
                <a:gd name="connsiteX1" fmla="*/ 117195 w 659425"/>
                <a:gd name="connsiteY1" fmla="*/ 395204 h 406124"/>
                <a:gd name="connsiteX2" fmla="*/ 195685 w 659425"/>
                <a:gd name="connsiteY2" fmla="*/ 0 h 406124"/>
                <a:gd name="connsiteX0" fmla="*/ 635311 w 684617"/>
                <a:gd name="connsiteY0" fmla="*/ 285145 h 400289"/>
                <a:gd name="connsiteX1" fmla="*/ 87930 w 684617"/>
                <a:gd name="connsiteY1" fmla="*/ 395204 h 400289"/>
                <a:gd name="connsiteX2" fmla="*/ 166420 w 684617"/>
                <a:gd name="connsiteY2" fmla="*/ 0 h 400289"/>
                <a:gd name="connsiteX0" fmla="*/ 635311 w 635311"/>
                <a:gd name="connsiteY0" fmla="*/ 285145 h 452180"/>
                <a:gd name="connsiteX1" fmla="*/ 87930 w 635311"/>
                <a:gd name="connsiteY1" fmla="*/ 395204 h 452180"/>
                <a:gd name="connsiteX2" fmla="*/ 166420 w 635311"/>
                <a:gd name="connsiteY2" fmla="*/ 0 h 452180"/>
                <a:gd name="connsiteX0" fmla="*/ 590314 w 590314"/>
                <a:gd name="connsiteY0" fmla="*/ 384733 h 558240"/>
                <a:gd name="connsiteX1" fmla="*/ 42933 w 590314"/>
                <a:gd name="connsiteY1" fmla="*/ 494792 h 558240"/>
                <a:gd name="connsiteX2" fmla="*/ 211957 w 590314"/>
                <a:gd name="connsiteY2" fmla="*/ 0 h 558240"/>
                <a:gd name="connsiteX0" fmla="*/ 618742 w 618742"/>
                <a:gd name="connsiteY0" fmla="*/ 384733 h 558240"/>
                <a:gd name="connsiteX1" fmla="*/ 71361 w 618742"/>
                <a:gd name="connsiteY1" fmla="*/ 494792 h 558240"/>
                <a:gd name="connsiteX2" fmla="*/ 240385 w 618742"/>
                <a:gd name="connsiteY2" fmla="*/ 0 h 558240"/>
                <a:gd name="connsiteX0" fmla="*/ 580140 w 580140"/>
                <a:gd name="connsiteY0" fmla="*/ 357572 h 544811"/>
                <a:gd name="connsiteX1" fmla="*/ 68973 w 580140"/>
                <a:gd name="connsiteY1" fmla="*/ 494792 h 544811"/>
                <a:gd name="connsiteX2" fmla="*/ 237997 w 580140"/>
                <a:gd name="connsiteY2" fmla="*/ 0 h 544811"/>
                <a:gd name="connsiteX0" fmla="*/ 553445 w 553445"/>
                <a:gd name="connsiteY0" fmla="*/ 357572 h 500054"/>
                <a:gd name="connsiteX1" fmla="*/ 96599 w 553445"/>
                <a:gd name="connsiteY1" fmla="*/ 404257 h 500054"/>
                <a:gd name="connsiteX2" fmla="*/ 211302 w 553445"/>
                <a:gd name="connsiteY2" fmla="*/ 0 h 500054"/>
                <a:gd name="connsiteX0" fmla="*/ 517522 w 517522"/>
                <a:gd name="connsiteY0" fmla="*/ 357572 h 500054"/>
                <a:gd name="connsiteX1" fmla="*/ 60676 w 517522"/>
                <a:gd name="connsiteY1" fmla="*/ 404257 h 500054"/>
                <a:gd name="connsiteX2" fmla="*/ 238753 w 517522"/>
                <a:gd name="connsiteY2" fmla="*/ 0 h 500054"/>
                <a:gd name="connsiteX0" fmla="*/ 490454 w 490454"/>
                <a:gd name="connsiteY0" fmla="*/ 357572 h 486946"/>
                <a:gd name="connsiteX1" fmla="*/ 87929 w 490454"/>
                <a:gd name="connsiteY1" fmla="*/ 368043 h 486946"/>
                <a:gd name="connsiteX2" fmla="*/ 211685 w 490454"/>
                <a:gd name="connsiteY2" fmla="*/ 0 h 486946"/>
                <a:gd name="connsiteX0" fmla="*/ 486858 w 486858"/>
                <a:gd name="connsiteY0" fmla="*/ 357572 h 486946"/>
                <a:gd name="connsiteX1" fmla="*/ 84333 w 486858"/>
                <a:gd name="connsiteY1" fmla="*/ 368043 h 486946"/>
                <a:gd name="connsiteX2" fmla="*/ 208089 w 486858"/>
                <a:gd name="connsiteY2" fmla="*/ 0 h 486946"/>
                <a:gd name="connsiteX0" fmla="*/ 476246 w 476246"/>
                <a:gd name="connsiteY0" fmla="*/ 357572 h 486946"/>
                <a:gd name="connsiteX1" fmla="*/ 73721 w 476246"/>
                <a:gd name="connsiteY1" fmla="*/ 368043 h 486946"/>
                <a:gd name="connsiteX2" fmla="*/ 197477 w 476246"/>
                <a:gd name="connsiteY2" fmla="*/ 0 h 48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6246" h="486946">
                  <a:moveTo>
                    <a:pt x="476246" y="357572"/>
                  </a:moveTo>
                  <a:cubicBezTo>
                    <a:pt x="317757" y="608494"/>
                    <a:pt x="120182" y="427638"/>
                    <a:pt x="73721" y="368043"/>
                  </a:cubicBezTo>
                  <a:cubicBezTo>
                    <a:pt x="27260" y="308448"/>
                    <a:pt x="-117360" y="249473"/>
                    <a:pt x="197477" y="0"/>
                  </a:cubicBezTo>
                </a:path>
              </a:pathLst>
            </a:custGeom>
            <a:ln w="57150">
              <a:solidFill>
                <a:srgbClr val="FF0000"/>
              </a:solidFill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dirty="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4983731" y="1935903"/>
              <a:ext cx="78258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type </a:t>
              </a:r>
              <a:br>
                <a:rPr lang="en-US" sz="2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US" sz="2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check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706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LOOP with EXIT 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0790"/>
            <a:ext cx="4038600" cy="4715374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Oberon-2 </a:t>
            </a:r>
            <a:r>
              <a:rPr lang="en-US" sz="2400" dirty="0">
                <a:solidFill>
                  <a:schemeClr val="tx1"/>
                </a:solidFill>
              </a:rPr>
              <a:t>has a </a:t>
            </a:r>
            <a:r>
              <a:rPr lang="en-US" sz="2400" dirty="0" smtClean="0">
                <a:solidFill>
                  <a:schemeClr val="tx1"/>
                </a:solidFill>
              </a:rPr>
              <a:t>statement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LOOP</a:t>
            </a:r>
            <a:endParaRPr lang="en-US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code1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</a:t>
            </a:r>
            <a:r>
              <a:rPr lang="en-US" sz="2400" b="1" dirty="0">
                <a:solidFill>
                  <a:srgbClr val="002060"/>
                </a:solidFill>
              </a:rPr>
              <a:t>EXIT IF </a:t>
            </a:r>
            <a:r>
              <a:rPr lang="en-US" sz="2400" dirty="0">
                <a:solidFill>
                  <a:srgbClr val="002060"/>
                </a:solidFill>
              </a:rPr>
              <a:t>cond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code2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END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which </a:t>
            </a:r>
            <a:r>
              <a:rPr lang="en-US" sz="2400" dirty="0">
                <a:solidFill>
                  <a:schemeClr val="tx1"/>
                </a:solidFill>
              </a:rPr>
              <a:t>executes a loop and exits when the condition is met. </a:t>
            </a:r>
            <a:r>
              <a:rPr lang="en-US" sz="2400" dirty="0" smtClean="0">
                <a:solidFill>
                  <a:schemeClr val="tx1"/>
                </a:solidFill>
              </a:rPr>
              <a:t>This generalizes </a:t>
            </a:r>
            <a:r>
              <a:rPr lang="en-US" sz="2400" dirty="0">
                <a:solidFill>
                  <a:schemeClr val="tx1"/>
                </a:solidFill>
              </a:rPr>
              <a:t>'while' and 'do … while</a:t>
            </a:r>
            <a:r>
              <a:rPr lang="en-US" sz="2400" dirty="0" smtClean="0">
                <a:solidFill>
                  <a:schemeClr val="tx1"/>
                </a:solidFill>
              </a:rPr>
              <a:t>'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Give </a:t>
            </a:r>
            <a:r>
              <a:rPr lang="en-US" sz="2400" dirty="0">
                <a:solidFill>
                  <a:schemeClr val="tx1"/>
                </a:solidFill>
              </a:rPr>
              <a:t>a translation scheme for the LOOP construct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9050" y="1600200"/>
            <a:ext cx="3757749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Apply the translation to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j = i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LOOP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j = j + 1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</a:t>
            </a:r>
            <a:r>
              <a:rPr lang="en-US" b="1" dirty="0">
                <a:solidFill>
                  <a:srgbClr val="002060"/>
                </a:solidFill>
              </a:rPr>
              <a:t>EXIT IF </a:t>
            </a:r>
            <a:r>
              <a:rPr lang="en-US" dirty="0">
                <a:solidFill>
                  <a:srgbClr val="002060"/>
                </a:solidFill>
              </a:rPr>
              <a:t>j &gt; 10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s = s + j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END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z = s + j - </a:t>
            </a:r>
            <a:r>
              <a:rPr lang="en-US" dirty="0" smtClean="0">
                <a:solidFill>
                  <a:srgbClr val="002060"/>
                </a:solidFill>
              </a:rPr>
              <a:t>i</a:t>
            </a:r>
            <a:endParaRPr lang="en-US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2469960" y="5096520"/>
              <a:ext cx="429120" cy="8182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67440" y="5094000"/>
                <a:ext cx="434160" cy="82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2947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4" y="155371"/>
            <a:ext cx="8469086" cy="663236"/>
          </a:xfrm>
        </p:spPr>
        <p:txBody>
          <a:bodyPr/>
          <a:lstStyle/>
          <a:p>
            <a:pPr algn="r"/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2760"/>
            <a:ext cx="8229600" cy="509855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[ LOOP </a:t>
            </a:r>
          </a:p>
          <a:p>
            <a:pPr marL="0" indent="0">
              <a:buNone/>
            </a:pPr>
            <a:r>
              <a:rPr lang="en-US" sz="2400" dirty="0" smtClean="0"/>
              <a:t>  code1</a:t>
            </a:r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b="1" dirty="0" smtClean="0"/>
              <a:t>EXIT IF </a:t>
            </a:r>
            <a:r>
              <a:rPr lang="en-US" sz="2400" dirty="0" smtClean="0"/>
              <a:t>cond</a:t>
            </a:r>
          </a:p>
          <a:p>
            <a:pPr marL="0" indent="0">
              <a:buNone/>
            </a:pPr>
            <a:r>
              <a:rPr lang="en-US" sz="2400" dirty="0" smtClean="0"/>
              <a:t>  code2</a:t>
            </a:r>
          </a:p>
          <a:p>
            <a:pPr marL="0" indent="0">
              <a:buNone/>
            </a:pPr>
            <a:r>
              <a:rPr lang="en-US" sz="2400" b="1" dirty="0" smtClean="0"/>
              <a:t>END ] =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block $exit </a:t>
            </a:r>
            <a:br>
              <a:rPr lang="en-US" sz="2400" b="1" dirty="0" smtClean="0">
                <a:solidFill>
                  <a:srgbClr val="002060"/>
                </a:solidFill>
              </a:rPr>
            </a:br>
            <a:r>
              <a:rPr lang="en-US" sz="2400" b="1" dirty="0" smtClean="0">
                <a:solidFill>
                  <a:srgbClr val="002060"/>
                </a:solidFill>
              </a:rPr>
              <a:t>  loop $start</a:t>
            </a:r>
            <a:br>
              <a:rPr lang="en-US" sz="2400" b="1" dirty="0" smtClean="0">
                <a:solidFill>
                  <a:srgbClr val="002060"/>
                </a:solidFill>
              </a:rPr>
            </a:br>
            <a:r>
              <a:rPr lang="en-US" sz="2400" b="1" dirty="0" smtClean="0">
                <a:solidFill>
                  <a:srgbClr val="002060"/>
                </a:solidFill>
              </a:rPr>
              <a:t>	[ </a:t>
            </a:r>
            <a:r>
              <a:rPr lang="en-US" sz="2400" dirty="0" smtClean="0">
                <a:solidFill>
                  <a:srgbClr val="002060"/>
                </a:solidFill>
              </a:rPr>
              <a:t>code1 </a:t>
            </a:r>
            <a:r>
              <a:rPr lang="en-US" sz="2400" b="1" dirty="0" smtClean="0">
                <a:solidFill>
                  <a:srgbClr val="002060"/>
                </a:solidFill>
              </a:rPr>
              <a:t>]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	[ </a:t>
            </a:r>
            <a:r>
              <a:rPr lang="en-US" sz="2400" dirty="0" err="1" smtClean="0">
                <a:solidFill>
                  <a:srgbClr val="002060"/>
                </a:solidFill>
              </a:rPr>
              <a:t>cond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]</a:t>
            </a:r>
            <a:endParaRPr lang="en-US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	</a:t>
            </a:r>
            <a:r>
              <a:rPr lang="en-US" sz="2400" b="1" dirty="0" err="1" smtClean="0">
                <a:solidFill>
                  <a:srgbClr val="002060"/>
                </a:solidFill>
              </a:rPr>
              <a:t>if_br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$exit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	</a:t>
            </a:r>
            <a:r>
              <a:rPr lang="en-US" sz="2400" b="1" dirty="0" smtClean="0">
                <a:solidFill>
                  <a:srgbClr val="002060"/>
                </a:solidFill>
              </a:rPr>
              <a:t>[ </a:t>
            </a:r>
            <a:r>
              <a:rPr lang="en-US" sz="2400" dirty="0" smtClean="0">
                <a:solidFill>
                  <a:srgbClr val="002060"/>
                </a:solidFill>
              </a:rPr>
              <a:t>code2 </a:t>
            </a:r>
            <a:r>
              <a:rPr lang="en-US" sz="2400" b="1" dirty="0" smtClean="0">
                <a:solidFill>
                  <a:srgbClr val="002060"/>
                </a:solidFill>
              </a:rPr>
              <a:t>]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	</a:t>
            </a:r>
            <a:r>
              <a:rPr lang="en-US" sz="2400" b="1" dirty="0" err="1" smtClean="0">
                <a:solidFill>
                  <a:srgbClr val="002060"/>
                </a:solidFill>
              </a:rPr>
              <a:t>br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$start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  end $start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end $exit</a:t>
            </a:r>
            <a:endParaRPr lang="en-US" sz="24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80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6627" y="2770703"/>
            <a:ext cx="8229600" cy="1143000"/>
          </a:xfrm>
        </p:spPr>
        <p:txBody>
          <a:bodyPr/>
          <a:lstStyle/>
          <a:p>
            <a:r>
              <a:rPr lang="en-US" dirty="0" smtClean="0"/>
              <a:t>How to compile complex </a:t>
            </a:r>
            <a:r>
              <a:rPr lang="en-US" dirty="0" err="1" smtClean="0"/>
              <a:t>boolean</a:t>
            </a:r>
            <a:r>
              <a:rPr lang="en-US" dirty="0" smtClean="0"/>
              <a:t> expressions expressed using &amp;&amp;,||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81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10110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&amp; 11011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dirty="0" smtClean="0">
                <a:solidFill>
                  <a:schemeClr val="tx1"/>
                </a:solidFill>
              </a:rPr>
              <a:t>10010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10110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| 11011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= 11111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These operations always evalute both arguments.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 contast</a:t>
            </a:r>
            <a:r>
              <a:rPr lang="en-US" dirty="0"/>
              <a:t>,</a:t>
            </a:r>
            <a:r>
              <a:rPr lang="en-US" dirty="0" smtClean="0"/>
              <a:t>   </a:t>
            </a:r>
            <a:r>
              <a:rPr lang="en-US" b="1" dirty="0" smtClean="0">
                <a:solidFill>
                  <a:schemeClr val="tx1"/>
                </a:solidFill>
              </a:rPr>
              <a:t>&amp;&amp;   || </a:t>
            </a:r>
            <a:r>
              <a:rPr lang="en-US" dirty="0" smtClean="0"/>
              <a:t>operations only evaluate their second operand if necessary!</a:t>
            </a:r>
          </a:p>
          <a:p>
            <a:r>
              <a:rPr lang="en-US" dirty="0" smtClean="0"/>
              <a:t>We must compile this correctly. It is not acceptable to emit code that always evaluates both operands of &amp;&amp;,||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17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program do?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348418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b="1" dirty="0" smtClean="0"/>
              <a:t>static </a:t>
            </a:r>
            <a:r>
              <a:rPr lang="en-US" b="1" dirty="0"/>
              <a:t>boolean </a:t>
            </a:r>
            <a:r>
              <a:rPr lang="en-US" dirty="0"/>
              <a:t>bigFraction(int x, int y)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b="1" dirty="0"/>
              <a:t>return</a:t>
            </a:r>
            <a:r>
              <a:rPr lang="en-US" dirty="0"/>
              <a:t> ((y==0) | (x/y &gt; 100));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  public static void main(String[] args) {</a:t>
            </a:r>
          </a:p>
          <a:p>
            <a:pPr marL="0" indent="0">
              <a:buNone/>
            </a:pPr>
            <a:r>
              <a:rPr lang="en-US" dirty="0"/>
              <a:t>    boolean is = bigFraction(10,</a:t>
            </a:r>
            <a:r>
              <a:rPr lang="en-US" b="1" dirty="0"/>
              <a:t>0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8748" y="5146764"/>
            <a:ext cx="86933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Exception in thread "main" java.lang.ArithmeticException: </a:t>
            </a: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</a:rPr>
              <a:t>/ by zero</a:t>
            </a:r>
          </a:p>
          <a:p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        at Test.bigFraction(Test.java:4)</a:t>
            </a:r>
          </a:p>
          <a:p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        at Test.main(Test.java:19)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561807" y="2664823"/>
            <a:ext cx="3447662" cy="526923"/>
            <a:chOff x="3561807" y="2664823"/>
            <a:chExt cx="3447662" cy="526923"/>
          </a:xfrm>
        </p:grpSpPr>
        <p:cxnSp>
          <p:nvCxnSpPr>
            <p:cNvPr id="8" name="Straight Arrow Connector 7"/>
            <p:cNvCxnSpPr/>
            <p:nvPr/>
          </p:nvCxnSpPr>
          <p:spPr bwMode="auto">
            <a:xfrm flipH="1" flipV="1">
              <a:off x="3561807" y="2664823"/>
              <a:ext cx="1724296" cy="304800"/>
            </a:xfrm>
            <a:prstGeom prst="straightConnector1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Rectangle 9"/>
            <p:cNvSpPr/>
            <p:nvPr/>
          </p:nvSpPr>
          <p:spPr>
            <a:xfrm>
              <a:off x="5250654" y="2730081"/>
              <a:ext cx="175881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  <a:latin typeface="Calibri" panose="020F0502020204030204" pitchFamily="34" charset="0"/>
                </a:rPr>
                <a:t>should be </a:t>
              </a:r>
              <a:r>
                <a:rPr lang="en-US" b="1" dirty="0" smtClean="0">
                  <a:solidFill>
                    <a:srgbClr val="C00000"/>
                  </a:solidFill>
                  <a:latin typeface="Calibri" panose="020F0502020204030204" pitchFamily="34" charset="0"/>
                </a:rPr>
                <a:t>||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6722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function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1219200"/>
            <a:ext cx="8425543" cy="446749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/>
              <a:t>static int </a:t>
            </a:r>
            <a:r>
              <a:rPr lang="en-US" sz="2400" dirty="0"/>
              <a:t>iterate() {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int</a:t>
            </a:r>
            <a:r>
              <a:rPr lang="en-US" sz="2400" dirty="0"/>
              <a:t>[] a = </a:t>
            </a:r>
            <a:r>
              <a:rPr lang="en-US" sz="2400" b="1" dirty="0"/>
              <a:t>new</a:t>
            </a:r>
            <a:r>
              <a:rPr lang="en-US" sz="2400" dirty="0"/>
              <a:t> </a:t>
            </a:r>
            <a:r>
              <a:rPr lang="en-US" sz="2400" b="1" dirty="0"/>
              <a:t>int</a:t>
            </a:r>
            <a:r>
              <a:rPr lang="en-US" sz="2400" dirty="0"/>
              <a:t>[10];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int</a:t>
            </a:r>
            <a:r>
              <a:rPr lang="en-US" sz="2400" dirty="0"/>
              <a:t> i = 0;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int </a:t>
            </a:r>
            <a:r>
              <a:rPr lang="en-US" sz="2400" dirty="0"/>
              <a:t>res = 0;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while </a:t>
            </a:r>
            <a:r>
              <a:rPr lang="en-US" sz="2400" dirty="0"/>
              <a:t>((i &lt; a.length) &amp; (a[i] &gt;= 0)) {</a:t>
            </a:r>
          </a:p>
          <a:p>
            <a:pPr marL="0" indent="0">
              <a:buNone/>
            </a:pPr>
            <a:r>
              <a:rPr lang="en-US" sz="2400" dirty="0"/>
              <a:t>	    i = i + 1;</a:t>
            </a:r>
          </a:p>
          <a:p>
            <a:pPr marL="0" indent="0">
              <a:buNone/>
            </a:pPr>
            <a:r>
              <a:rPr lang="en-US" sz="2400" dirty="0"/>
              <a:t>	    res = res + 1;</a:t>
            </a:r>
          </a:p>
          <a:p>
            <a:pPr marL="0" indent="0">
              <a:buNone/>
            </a:pPr>
            <a:r>
              <a:rPr lang="en-US" sz="2400" dirty="0"/>
              <a:t>	}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return</a:t>
            </a:r>
            <a:r>
              <a:rPr lang="en-US" sz="2400" dirty="0"/>
              <a:t> res;</a:t>
            </a:r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12716" y="5652103"/>
            <a:ext cx="81185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Exception 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</a:rPr>
              <a:t>in thread "main" java.lang.</a:t>
            </a:r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ArrayIndexOutOfBoundsException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</a:rPr>
              <a:t>: 10</a:t>
            </a:r>
          </a:p>
          <a:p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</a:rPr>
              <a:t>        at Test.iterate(Test.java:16)</a:t>
            </a:r>
          </a:p>
          <a:p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</a:rPr>
              <a:t>        at Test.main(Test.java:25)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875316" y="3429000"/>
            <a:ext cx="2340194" cy="1212776"/>
            <a:chOff x="3561807" y="2427515"/>
            <a:chExt cx="2340194" cy="1212776"/>
          </a:xfrm>
        </p:grpSpPr>
        <p:cxnSp>
          <p:nvCxnSpPr>
            <p:cNvPr id="6" name="Straight Arrow Connector 5"/>
            <p:cNvCxnSpPr/>
            <p:nvPr/>
          </p:nvCxnSpPr>
          <p:spPr bwMode="auto">
            <a:xfrm flipH="1" flipV="1">
              <a:off x="3561807" y="2427515"/>
              <a:ext cx="531221" cy="751111"/>
            </a:xfrm>
            <a:prstGeom prst="straightConnector1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" name="Rectangle 6"/>
            <p:cNvSpPr/>
            <p:nvPr/>
          </p:nvSpPr>
          <p:spPr>
            <a:xfrm>
              <a:off x="4005328" y="3178626"/>
              <a:ext cx="189667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  <a:latin typeface="Calibri" panose="020F0502020204030204" pitchFamily="34" charset="0"/>
                </a:rPr>
                <a:t>should be </a:t>
              </a:r>
              <a:r>
                <a:rPr lang="en-US" b="1" dirty="0" smtClean="0">
                  <a:solidFill>
                    <a:srgbClr val="C00000"/>
                  </a:solidFill>
                  <a:latin typeface="Calibri" panose="020F0502020204030204" pitchFamily="34" charset="0"/>
                </a:rPr>
                <a:t>&amp;&amp;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8095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Bitwise Operations -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212706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[</a:t>
            </a:r>
            <a:r>
              <a:rPr lang="en-US" dirty="0"/>
              <a:t> e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b="1" dirty="0" smtClean="0"/>
              <a:t>&amp;</a:t>
            </a:r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dirty="0"/>
              <a:t>]</a:t>
            </a:r>
            <a:r>
              <a:rPr lang="en-US" dirty="0"/>
              <a:t> =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[</a:t>
            </a:r>
            <a:r>
              <a:rPr lang="en-US" dirty="0"/>
              <a:t> e</a:t>
            </a:r>
            <a:r>
              <a:rPr lang="en-US" baseline="-25000" dirty="0"/>
              <a:t>1 </a:t>
            </a:r>
            <a:r>
              <a:rPr lang="en-US" b="1" dirty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[</a:t>
            </a:r>
            <a:r>
              <a:rPr lang="en-US" dirty="0"/>
              <a:t> e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dirty="0"/>
              <a:t>]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i32.and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06610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[</a:t>
            </a:r>
            <a:r>
              <a:rPr lang="en-US" dirty="0"/>
              <a:t> e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b="1" dirty="0" smtClean="0"/>
              <a:t>|</a:t>
            </a:r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dirty="0"/>
              <a:t>]</a:t>
            </a:r>
            <a:r>
              <a:rPr lang="en-US" dirty="0"/>
              <a:t> =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[</a:t>
            </a:r>
            <a:r>
              <a:rPr lang="en-US" dirty="0"/>
              <a:t> e</a:t>
            </a:r>
            <a:r>
              <a:rPr lang="en-US" baseline="-25000" dirty="0"/>
              <a:t>1 </a:t>
            </a:r>
            <a:r>
              <a:rPr lang="en-US" b="1" dirty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[</a:t>
            </a:r>
            <a:r>
              <a:rPr lang="en-US" dirty="0"/>
              <a:t> e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dirty="0"/>
              <a:t>]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i32.or</a:t>
            </a:r>
            <a:endParaRPr lang="en-US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226423" y="4027230"/>
            <a:ext cx="8821782" cy="2469364"/>
            <a:chOff x="226423" y="4027230"/>
            <a:chExt cx="8821782" cy="2469364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226423" y="4110446"/>
              <a:ext cx="2891246" cy="2386148"/>
            </a:xfrm>
            <a:prstGeom prst="lin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flipV="1">
              <a:off x="531223" y="4110446"/>
              <a:ext cx="2987040" cy="2203268"/>
            </a:xfrm>
            <a:prstGeom prst="lin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Rectangle 10"/>
            <p:cNvSpPr/>
            <p:nvPr/>
          </p:nvSpPr>
          <p:spPr>
            <a:xfrm>
              <a:off x="452846" y="4027230"/>
              <a:ext cx="3387634" cy="20744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eaLnBrk="0" hangingPunct="0">
                <a:spcBef>
                  <a:spcPct val="20000"/>
                </a:spcBef>
              </a:pPr>
              <a:r>
                <a:rPr lang="en-US" sz="2800" b="1" kern="0" dirty="0">
                  <a:solidFill>
                    <a:srgbClr val="C00000"/>
                  </a:solidFill>
                  <a:latin typeface="Calibri" pitchFamily="34" charset="0"/>
                </a:rPr>
                <a:t>[</a:t>
              </a: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 e</a:t>
              </a:r>
              <a:r>
                <a:rPr lang="en-US" sz="2800" kern="0" baseline="-25000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 </a:t>
              </a:r>
              <a:r>
                <a:rPr lang="en-US" sz="2800" b="1" kern="0" dirty="0">
                  <a:solidFill>
                    <a:srgbClr val="C00000"/>
                  </a:solidFill>
                  <a:latin typeface="Calibri" pitchFamily="34" charset="0"/>
                </a:rPr>
                <a:t>&amp;&amp;</a:t>
              </a: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 e</a:t>
              </a:r>
              <a:r>
                <a:rPr lang="en-US" sz="2800" kern="0" baseline="-25000" dirty="0">
                  <a:solidFill>
                    <a:srgbClr val="C00000"/>
                  </a:solidFill>
                  <a:latin typeface="Calibri" pitchFamily="34" charset="0"/>
                </a:rPr>
                <a:t>2</a:t>
              </a: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 </a:t>
              </a:r>
              <a:r>
                <a:rPr lang="en-US" sz="2800" b="1" kern="0" dirty="0">
                  <a:solidFill>
                    <a:srgbClr val="C00000"/>
                  </a:solidFill>
                  <a:latin typeface="Calibri" pitchFamily="34" charset="0"/>
                </a:rPr>
                <a:t>]</a:t>
              </a: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 =</a:t>
              </a:r>
            </a:p>
            <a:p>
              <a:pPr lvl="0" eaLnBrk="0" hangingPunct="0">
                <a:spcBef>
                  <a:spcPct val="20000"/>
                </a:spcBef>
              </a:pP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	</a:t>
              </a:r>
              <a:r>
                <a:rPr lang="en-US" sz="2800" b="1" kern="0" dirty="0">
                  <a:solidFill>
                    <a:srgbClr val="C00000"/>
                  </a:solidFill>
                  <a:latin typeface="Calibri" pitchFamily="34" charset="0"/>
                </a:rPr>
                <a:t>[</a:t>
              </a: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 e</a:t>
              </a:r>
              <a:r>
                <a:rPr lang="en-US" sz="2800" kern="0" baseline="-25000" dirty="0">
                  <a:solidFill>
                    <a:srgbClr val="C00000"/>
                  </a:solidFill>
                  <a:latin typeface="Calibri" pitchFamily="34" charset="0"/>
                </a:rPr>
                <a:t>1 </a:t>
              </a:r>
              <a:r>
                <a:rPr lang="en-US" sz="2800" b="1" kern="0" dirty="0">
                  <a:solidFill>
                    <a:srgbClr val="C00000"/>
                  </a:solidFill>
                  <a:latin typeface="Calibri" pitchFamily="34" charset="0"/>
                </a:rPr>
                <a:t>]</a:t>
              </a:r>
            </a:p>
            <a:p>
              <a:pPr lvl="0" eaLnBrk="0" hangingPunct="0">
                <a:spcBef>
                  <a:spcPct val="20000"/>
                </a:spcBef>
              </a:pP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	</a:t>
              </a:r>
              <a:r>
                <a:rPr lang="en-US" sz="2800" b="1" kern="0" dirty="0">
                  <a:solidFill>
                    <a:srgbClr val="C00000"/>
                  </a:solidFill>
                  <a:latin typeface="Calibri" pitchFamily="34" charset="0"/>
                </a:rPr>
                <a:t>[</a:t>
              </a: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 e</a:t>
              </a:r>
              <a:r>
                <a:rPr lang="en-US" sz="2800" kern="0" baseline="-25000" dirty="0">
                  <a:solidFill>
                    <a:srgbClr val="C00000"/>
                  </a:solidFill>
                  <a:latin typeface="Calibri" pitchFamily="34" charset="0"/>
                </a:rPr>
                <a:t>2</a:t>
              </a: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 </a:t>
              </a:r>
              <a:r>
                <a:rPr lang="en-US" sz="2800" b="1" kern="0" dirty="0">
                  <a:solidFill>
                    <a:srgbClr val="C00000"/>
                  </a:solidFill>
                  <a:latin typeface="Calibri" pitchFamily="34" charset="0"/>
                </a:rPr>
                <a:t>]</a:t>
              </a:r>
            </a:p>
            <a:p>
              <a:pPr lvl="0" eaLnBrk="0" hangingPunct="0">
                <a:spcBef>
                  <a:spcPct val="20000"/>
                </a:spcBef>
              </a:pPr>
              <a:r>
                <a:rPr lang="en-US" sz="2800" b="1" kern="0" dirty="0">
                  <a:solidFill>
                    <a:srgbClr val="C00000"/>
                  </a:solidFill>
                  <a:latin typeface="Calibri" pitchFamily="34" charset="0"/>
                </a:rPr>
                <a:t>	…</a:t>
              </a: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2268582" y="5364480"/>
              <a:ext cx="744584" cy="0"/>
            </a:xfrm>
            <a:prstGeom prst="lin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sp>
          <p:nvSpPr>
            <p:cNvPr id="15" name="Rectangle 14"/>
            <p:cNvSpPr/>
            <p:nvPr/>
          </p:nvSpPr>
          <p:spPr>
            <a:xfrm>
              <a:off x="2952202" y="5069195"/>
              <a:ext cx="6096003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kern="0" dirty="0" smtClean="0">
                  <a:solidFill>
                    <a:srgbClr val="C00000"/>
                  </a:solidFill>
                  <a:latin typeface="Calibri" pitchFamily="34" charset="0"/>
                </a:rPr>
                <a:t>not allowed to evaluate e</a:t>
              </a:r>
              <a:r>
                <a:rPr lang="en-US" sz="2800" kern="0" baseline="-25000" dirty="0" smtClean="0">
                  <a:solidFill>
                    <a:srgbClr val="C00000"/>
                  </a:solidFill>
                  <a:latin typeface="Calibri" pitchFamily="34" charset="0"/>
                </a:rPr>
                <a:t>2</a:t>
              </a:r>
              <a:r>
                <a:rPr lang="en-US" sz="2800" kern="0" dirty="0" smtClean="0">
                  <a:solidFill>
                    <a:srgbClr val="C00000"/>
                  </a:solidFill>
                  <a:latin typeface="Calibri" pitchFamily="34" charset="0"/>
                </a:rPr>
                <a:t> if e</a:t>
              </a:r>
              <a:r>
                <a:rPr lang="en-US" sz="2800" kern="0" baseline="-25000" dirty="0" smtClean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US" sz="2800" kern="0" dirty="0" smtClean="0">
                  <a:solidFill>
                    <a:srgbClr val="C00000"/>
                  </a:solidFill>
                  <a:latin typeface="Calibri" pitchFamily="34" charset="0"/>
                </a:rPr>
                <a:t> is </a:t>
              </a:r>
              <a:r>
                <a:rPr lang="en-US" sz="2800" b="1" kern="0" dirty="0" smtClean="0">
                  <a:solidFill>
                    <a:srgbClr val="C00000"/>
                  </a:solidFill>
                  <a:latin typeface="Calibri" pitchFamily="34" charset="0"/>
                </a:rPr>
                <a:t>false</a:t>
              </a:r>
              <a:r>
                <a:rPr lang="en-US" sz="2800" kern="0" dirty="0" smtClean="0">
                  <a:solidFill>
                    <a:srgbClr val="C00000"/>
                  </a:solidFill>
                  <a:latin typeface="Calibri" pitchFamily="34" charset="0"/>
                </a:rPr>
                <a:t>!</a:t>
              </a:r>
            </a:p>
            <a:p>
              <a:r>
                <a:rPr lang="en-US" kern="0" dirty="0" smtClean="0">
                  <a:solidFill>
                    <a:srgbClr val="C00000"/>
                  </a:solidFill>
                  <a:latin typeface="Calibri" pitchFamily="34" charset="0"/>
                </a:rPr>
                <a:t>Also for (e1 || e2): if e1 </a:t>
              </a:r>
              <a:r>
                <a:rPr lang="en-US" b="1" kern="0" dirty="0" smtClean="0">
                  <a:solidFill>
                    <a:srgbClr val="C00000"/>
                  </a:solidFill>
                  <a:latin typeface="Calibri" pitchFamily="34" charset="0"/>
                </a:rPr>
                <a:t>true</a:t>
              </a:r>
              <a:r>
                <a:rPr lang="en-US" kern="0" dirty="0" smtClean="0">
                  <a:solidFill>
                    <a:srgbClr val="C00000"/>
                  </a:solidFill>
                  <a:latin typeface="Calibri" pitchFamily="34" charset="0"/>
                </a:rPr>
                <a:t>, e2 not evaluated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148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2973"/>
          </a:xfrm>
        </p:spPr>
        <p:txBody>
          <a:bodyPr/>
          <a:lstStyle/>
          <a:p>
            <a:r>
              <a:rPr lang="en-US" dirty="0" smtClean="0"/>
              <a:t>Conditional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966" y="1199586"/>
            <a:ext cx="420624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Scala: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chemeClr val="tx1"/>
                </a:solidFill>
              </a:rPr>
              <a:t>if</a:t>
            </a:r>
            <a:r>
              <a:rPr lang="en-US" dirty="0" smtClean="0">
                <a:solidFill>
                  <a:schemeClr val="tx1"/>
                </a:solidFill>
              </a:rPr>
              <a:t> (c) t </a:t>
            </a:r>
            <a:r>
              <a:rPr lang="en-US" b="1" dirty="0" smtClean="0">
                <a:solidFill>
                  <a:schemeClr val="tx1"/>
                </a:solidFill>
              </a:rPr>
              <a:t>else</a:t>
            </a:r>
            <a:r>
              <a:rPr lang="en-US" dirty="0" smtClean="0">
                <a:solidFill>
                  <a:schemeClr val="tx1"/>
                </a:solidFill>
              </a:rPr>
              <a:t> e</a:t>
            </a:r>
          </a:p>
          <a:p>
            <a:pPr marL="0" indent="0">
              <a:buNone/>
            </a:pPr>
            <a:r>
              <a:rPr lang="en-US" dirty="0" smtClean="0"/>
              <a:t>Java, C: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tx1"/>
                </a:solidFill>
              </a:rPr>
              <a:t>c ? </a:t>
            </a: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 : 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Meaning:</a:t>
            </a:r>
          </a:p>
          <a:p>
            <a:pPr lvl="1"/>
            <a:r>
              <a:rPr lang="en-US" dirty="0" smtClean="0"/>
              <a:t>c is evaluated</a:t>
            </a:r>
          </a:p>
          <a:p>
            <a:pPr lvl="1"/>
            <a:r>
              <a:rPr lang="en-US" dirty="0" smtClean="0"/>
              <a:t>if c is true, then t is evaluated and returned</a:t>
            </a:r>
          </a:p>
          <a:p>
            <a:pPr lvl="1"/>
            <a:r>
              <a:rPr lang="en-US" dirty="0" smtClean="0"/>
              <a:t>if c is false, then e is evaluated and returned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0824"/>
            <a:ext cx="4038600" cy="498534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Meaning of </a:t>
            </a:r>
            <a:r>
              <a:rPr lang="en-US" b="1" dirty="0" smtClean="0"/>
              <a:t>&amp;&amp;</a:t>
            </a:r>
            <a:r>
              <a:rPr lang="en-US" dirty="0" smtClean="0"/>
              <a:t>, </a:t>
            </a:r>
            <a:r>
              <a:rPr lang="en-US" b="1" dirty="0" smtClean="0"/>
              <a:t>||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(p &amp;&amp; q) ==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if</a:t>
            </a:r>
            <a:r>
              <a:rPr lang="en-US" dirty="0" smtClean="0">
                <a:solidFill>
                  <a:schemeClr val="tx1"/>
                </a:solidFill>
              </a:rPr>
              <a:t> (p) q </a:t>
            </a:r>
            <a:r>
              <a:rPr lang="en-US" b="1" dirty="0" smtClean="0">
                <a:solidFill>
                  <a:schemeClr val="tx1"/>
                </a:solidFill>
              </a:rPr>
              <a:t>else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false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(p </a:t>
            </a:r>
            <a:r>
              <a:rPr lang="en-US" b="1" dirty="0" smtClean="0">
                <a:solidFill>
                  <a:schemeClr val="tx1"/>
                </a:solidFill>
              </a:rPr>
              <a:t>||</a:t>
            </a:r>
            <a:r>
              <a:rPr lang="en-US" dirty="0" smtClean="0">
                <a:solidFill>
                  <a:schemeClr val="tx1"/>
                </a:solidFill>
              </a:rPr>
              <a:t> q) ==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if</a:t>
            </a:r>
            <a:r>
              <a:rPr lang="en-US" dirty="0" smtClean="0">
                <a:solidFill>
                  <a:schemeClr val="tx1"/>
                </a:solidFill>
              </a:rPr>
              <a:t> (p) </a:t>
            </a:r>
            <a:r>
              <a:rPr lang="en-US" b="1" dirty="0" smtClean="0">
                <a:solidFill>
                  <a:schemeClr val="tx1"/>
                </a:solidFill>
              </a:rPr>
              <a:t>true else </a:t>
            </a:r>
            <a:r>
              <a:rPr lang="en-US" dirty="0" smtClean="0">
                <a:solidFill>
                  <a:schemeClr val="tx1"/>
                </a:solidFill>
              </a:rPr>
              <a:t>q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To compile ||,&amp;&amp; transform them into ‘if’ </a:t>
            </a:r>
            <a:r>
              <a:rPr lang="en-US" b="1" dirty="0" smtClean="0">
                <a:solidFill>
                  <a:schemeClr val="tx1"/>
                </a:solidFill>
              </a:rPr>
              <a:t>expression</a:t>
            </a:r>
          </a:p>
          <a:p>
            <a:pPr marL="0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6894360" y="5359320"/>
              <a:ext cx="360" cy="3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91840" y="5356800"/>
                <a:ext cx="5400" cy="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4222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</a:t>
            </a:r>
            <a:r>
              <a:rPr lang="en-US" b="1" dirty="0" smtClean="0"/>
              <a:t>If Expression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35849"/>
            <a:ext cx="8229600" cy="46551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Same as for if statement, even though code for branches will leave values on the stack:</a:t>
            </a:r>
          </a:p>
          <a:p>
            <a:pPr marL="0" lvl="0" indent="0">
              <a:buNone/>
            </a:pPr>
            <a:endParaRPr lang="en-US" b="1" dirty="0" smtClean="0">
              <a:solidFill>
                <a:srgbClr val="000000"/>
              </a:solidFill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 bwMode="auto">
          <a:xfrm>
            <a:off x="627530" y="2622177"/>
            <a:ext cx="4648199" cy="351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400" b="1" kern="0" dirty="0" smtClean="0">
                <a:solidFill>
                  <a:srgbClr val="000000"/>
                </a:solidFill>
              </a:rPr>
              <a:t>[ if</a:t>
            </a:r>
            <a:r>
              <a:rPr lang="en-US" sz="2400" kern="0" dirty="0" smtClean="0">
                <a:solidFill>
                  <a:srgbClr val="000000"/>
                </a:solidFill>
              </a:rPr>
              <a:t> </a:t>
            </a:r>
            <a:r>
              <a:rPr lang="en-US" sz="2400" b="1" kern="0" dirty="0" smtClean="0">
                <a:solidFill>
                  <a:srgbClr val="000000"/>
                </a:solidFill>
              </a:rPr>
              <a:t>(</a:t>
            </a:r>
            <a:r>
              <a:rPr lang="en-US" sz="2400" kern="0" dirty="0" err="1" smtClean="0">
                <a:solidFill>
                  <a:srgbClr val="000000"/>
                </a:solidFill>
              </a:rPr>
              <a:t>cond</a:t>
            </a:r>
            <a:r>
              <a:rPr lang="en-US" sz="2400" b="1" kern="0" dirty="0" smtClean="0">
                <a:solidFill>
                  <a:srgbClr val="000000"/>
                </a:solidFill>
              </a:rPr>
              <a:t>)</a:t>
            </a:r>
            <a:r>
              <a:rPr lang="en-US" sz="2400" kern="0" dirty="0" smtClean="0">
                <a:solidFill>
                  <a:srgbClr val="000000"/>
                </a:solidFill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</a:rPr>
              <a:t>tExpr</a:t>
            </a:r>
            <a:r>
              <a:rPr lang="en-US" sz="2400" kern="0" dirty="0" smtClean="0">
                <a:solidFill>
                  <a:srgbClr val="000000"/>
                </a:solidFill>
              </a:rPr>
              <a:t> </a:t>
            </a:r>
            <a:r>
              <a:rPr lang="en-US" sz="2400" b="1" kern="0" dirty="0" smtClean="0">
                <a:solidFill>
                  <a:srgbClr val="000000"/>
                </a:solidFill>
              </a:rPr>
              <a:t>else</a:t>
            </a:r>
            <a:r>
              <a:rPr lang="en-US" sz="2400" kern="0" dirty="0" smtClean="0">
                <a:solidFill>
                  <a:srgbClr val="000000"/>
                </a:solidFill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</a:rPr>
              <a:t>eExpr</a:t>
            </a:r>
            <a:r>
              <a:rPr lang="en-US" sz="2400" kern="0" dirty="0" smtClean="0">
                <a:solidFill>
                  <a:srgbClr val="000000"/>
                </a:solidFill>
              </a:rPr>
              <a:t> </a:t>
            </a:r>
            <a:r>
              <a:rPr lang="en-US" sz="2400" b="1" kern="0" dirty="0" smtClean="0">
                <a:solidFill>
                  <a:srgbClr val="000000"/>
                </a:solidFill>
              </a:rPr>
              <a:t>]</a:t>
            </a:r>
            <a:r>
              <a:rPr lang="en-US" sz="2400" kern="0" dirty="0" smtClean="0">
                <a:solidFill>
                  <a:srgbClr val="000000"/>
                </a:solidFill>
              </a:rPr>
              <a:t> = </a:t>
            </a:r>
            <a:br>
              <a:rPr lang="en-US" sz="2400" kern="0" dirty="0" smtClean="0">
                <a:solidFill>
                  <a:srgbClr val="000000"/>
                </a:solidFill>
              </a:rPr>
            </a:br>
            <a:r>
              <a:rPr lang="en-US" sz="2400" kern="0" dirty="0" smtClean="0">
                <a:solidFill>
                  <a:srgbClr val="000000"/>
                </a:solidFill>
              </a:rPr>
              <a:t>             </a:t>
            </a:r>
            <a:r>
              <a:rPr lang="en-US" sz="2400" b="1" kern="0" dirty="0" smtClean="0">
                <a:solidFill>
                  <a:srgbClr val="000000"/>
                </a:solidFill>
              </a:rPr>
              <a:t>block</a:t>
            </a:r>
            <a:r>
              <a:rPr lang="en-US" sz="2400" kern="0" dirty="0" smtClean="0">
                <a:solidFill>
                  <a:srgbClr val="000000"/>
                </a:solidFill>
              </a:rPr>
              <a:t> $</a:t>
            </a:r>
            <a:r>
              <a:rPr lang="en-US" sz="2400" kern="0" dirty="0" err="1" smtClean="0">
                <a:solidFill>
                  <a:srgbClr val="000000"/>
                </a:solidFill>
              </a:rPr>
              <a:t>nAfter</a:t>
            </a:r>
            <a:r>
              <a:rPr lang="en-US" sz="2400" kern="0" dirty="0" smtClean="0">
                <a:solidFill>
                  <a:srgbClr val="000000"/>
                </a:solidFill>
              </a:rPr>
              <a:t> </a:t>
            </a:r>
            <a:r>
              <a:rPr lang="en-US" sz="2400" b="1" kern="0" dirty="0" smtClean="0">
                <a:solidFill>
                  <a:srgbClr val="000000"/>
                </a:solidFill>
              </a:rPr>
              <a:t>block</a:t>
            </a:r>
            <a:r>
              <a:rPr lang="en-US" sz="2400" kern="0" dirty="0" smtClean="0">
                <a:solidFill>
                  <a:srgbClr val="000000"/>
                </a:solidFill>
              </a:rPr>
              <a:t> $</a:t>
            </a:r>
            <a:r>
              <a:rPr lang="en-US" sz="2400" kern="0" dirty="0" err="1" smtClean="0">
                <a:solidFill>
                  <a:srgbClr val="000000"/>
                </a:solidFill>
              </a:rPr>
              <a:t>nElse</a:t>
            </a:r>
            <a:r>
              <a:rPr lang="en-US" sz="2400" kern="0" dirty="0" smtClean="0">
                <a:solidFill>
                  <a:srgbClr val="000000"/>
                </a:solidFill>
              </a:rPr>
              <a:t/>
            </a:r>
            <a:br>
              <a:rPr lang="en-US" sz="2400" kern="0" dirty="0" smtClean="0">
                <a:solidFill>
                  <a:srgbClr val="000000"/>
                </a:solidFill>
              </a:rPr>
            </a:br>
            <a:r>
              <a:rPr lang="en-US" sz="2400" b="1" kern="0" dirty="0" smtClean="0">
                <a:solidFill>
                  <a:srgbClr val="000000"/>
                </a:solidFill>
              </a:rPr>
              <a:t>	[ </a:t>
            </a:r>
            <a:r>
              <a:rPr lang="en-US" sz="2400" kern="0" dirty="0" smtClean="0">
                <a:solidFill>
                  <a:srgbClr val="000000"/>
                </a:solidFill>
              </a:rPr>
              <a:t>!</a:t>
            </a:r>
            <a:r>
              <a:rPr lang="en-US" sz="2400" kern="0" dirty="0" err="1" smtClean="0">
                <a:solidFill>
                  <a:srgbClr val="000000"/>
                </a:solidFill>
              </a:rPr>
              <a:t>cond</a:t>
            </a:r>
            <a:r>
              <a:rPr lang="en-US" sz="2400" kern="0" dirty="0" smtClean="0">
                <a:solidFill>
                  <a:srgbClr val="000000"/>
                </a:solidFill>
              </a:rPr>
              <a:t> </a:t>
            </a:r>
            <a:r>
              <a:rPr lang="en-US" sz="2400" b="1" kern="0" dirty="0" smtClean="0">
                <a:solidFill>
                  <a:srgbClr val="000000"/>
                </a:solidFill>
              </a:rPr>
              <a:t>]</a:t>
            </a:r>
            <a:r>
              <a:rPr lang="en-US" sz="2400" kern="0" dirty="0" smtClean="0">
                <a:solidFill>
                  <a:srgbClr val="000000"/>
                </a:solidFill>
              </a:rPr>
              <a:t/>
            </a:r>
            <a:br>
              <a:rPr lang="en-US" sz="2400" kern="0" dirty="0" smtClean="0">
                <a:solidFill>
                  <a:srgbClr val="000000"/>
                </a:solidFill>
              </a:rPr>
            </a:br>
            <a:r>
              <a:rPr lang="en-US" sz="2400" kern="0" dirty="0" smtClean="0">
                <a:solidFill>
                  <a:srgbClr val="000000"/>
                </a:solidFill>
              </a:rPr>
              <a:t>	</a:t>
            </a:r>
            <a:r>
              <a:rPr lang="en-US" sz="2400" b="1" kern="0" dirty="0" err="1" smtClean="0">
                <a:solidFill>
                  <a:srgbClr val="000000"/>
                </a:solidFill>
              </a:rPr>
              <a:t>bf_if</a:t>
            </a:r>
            <a:r>
              <a:rPr lang="en-US" sz="2400" b="1" kern="0" dirty="0" smtClean="0">
                <a:solidFill>
                  <a:srgbClr val="000000"/>
                </a:solidFill>
              </a:rPr>
              <a:t> </a:t>
            </a:r>
            <a:r>
              <a:rPr lang="en-US" sz="2400" b="1" kern="0" dirty="0" smtClean="0">
                <a:solidFill>
                  <a:srgbClr val="C00000"/>
                </a:solidFill>
              </a:rPr>
              <a:t>$</a:t>
            </a:r>
            <a:r>
              <a:rPr lang="en-US" sz="2400" b="1" kern="0" dirty="0" err="1" smtClean="0">
                <a:solidFill>
                  <a:srgbClr val="C00000"/>
                </a:solidFill>
              </a:rPr>
              <a:t>nElse</a:t>
            </a:r>
            <a:r>
              <a:rPr lang="en-US" sz="2400" kern="0" dirty="0" smtClean="0">
                <a:solidFill>
                  <a:srgbClr val="000000"/>
                </a:solidFill>
              </a:rPr>
              <a:t/>
            </a:r>
            <a:br>
              <a:rPr lang="en-US" sz="2400" kern="0" dirty="0" smtClean="0">
                <a:solidFill>
                  <a:srgbClr val="000000"/>
                </a:solidFill>
              </a:rPr>
            </a:br>
            <a:r>
              <a:rPr lang="en-US" sz="2400" kern="0" dirty="0" smtClean="0">
                <a:solidFill>
                  <a:srgbClr val="000000"/>
                </a:solidFill>
              </a:rPr>
              <a:t>	</a:t>
            </a:r>
            <a:r>
              <a:rPr lang="en-US" sz="2400" b="1" kern="0" dirty="0" smtClean="0">
                <a:solidFill>
                  <a:srgbClr val="000000"/>
                </a:solidFill>
              </a:rPr>
              <a:t>[ </a:t>
            </a:r>
            <a:r>
              <a:rPr lang="en-US" sz="2400" kern="0" dirty="0" err="1" smtClean="0">
                <a:solidFill>
                  <a:srgbClr val="000000"/>
                </a:solidFill>
              </a:rPr>
              <a:t>tExpr</a:t>
            </a:r>
            <a:r>
              <a:rPr lang="en-US" sz="2400" kern="0" dirty="0" smtClean="0">
                <a:solidFill>
                  <a:srgbClr val="000000"/>
                </a:solidFill>
              </a:rPr>
              <a:t> </a:t>
            </a:r>
            <a:r>
              <a:rPr lang="en-US" sz="2400" b="1" kern="0" dirty="0" smtClean="0">
                <a:solidFill>
                  <a:srgbClr val="000000"/>
                </a:solidFill>
              </a:rPr>
              <a:t>]</a:t>
            </a:r>
            <a:br>
              <a:rPr lang="en-US" sz="2400" b="1" kern="0" dirty="0" smtClean="0">
                <a:solidFill>
                  <a:srgbClr val="000000"/>
                </a:solidFill>
              </a:rPr>
            </a:br>
            <a:r>
              <a:rPr lang="en-US" sz="2400" b="1" kern="0" dirty="0" smtClean="0">
                <a:solidFill>
                  <a:srgbClr val="000000"/>
                </a:solidFill>
              </a:rPr>
              <a:t>	</a:t>
            </a:r>
            <a:r>
              <a:rPr lang="en-US" sz="2400" b="1" kern="0" dirty="0" err="1" smtClean="0">
                <a:solidFill>
                  <a:srgbClr val="000000"/>
                </a:solidFill>
              </a:rPr>
              <a:t>br</a:t>
            </a:r>
            <a:r>
              <a:rPr lang="en-US" sz="2400" kern="0" dirty="0" smtClean="0">
                <a:solidFill>
                  <a:srgbClr val="000000"/>
                </a:solidFill>
              </a:rPr>
              <a:t> </a:t>
            </a:r>
            <a:r>
              <a:rPr lang="en-US" sz="2400" b="1" kern="0" dirty="0" smtClean="0">
                <a:solidFill>
                  <a:srgbClr val="008000"/>
                </a:solidFill>
              </a:rPr>
              <a:t>$</a:t>
            </a:r>
            <a:r>
              <a:rPr lang="en-US" sz="2400" b="1" kern="0" dirty="0" err="1" smtClean="0">
                <a:solidFill>
                  <a:srgbClr val="008000"/>
                </a:solidFill>
              </a:rPr>
              <a:t>nAfter</a:t>
            </a:r>
            <a:endParaRPr lang="en-US" sz="2400" b="1" kern="0" dirty="0" smtClean="0">
              <a:solidFill>
                <a:srgbClr val="000000"/>
              </a:solidFill>
            </a:endParaRPr>
          </a:p>
          <a:p>
            <a:pPr marL="0" indent="0">
              <a:buFontTx/>
              <a:buNone/>
            </a:pPr>
            <a:r>
              <a:rPr lang="en-US" sz="2400" b="1" kern="0" dirty="0" smtClean="0">
                <a:solidFill>
                  <a:srgbClr val="C00000"/>
                </a:solidFill>
              </a:rPr>
              <a:t>end $</a:t>
            </a:r>
            <a:r>
              <a:rPr lang="en-US" sz="2400" b="1" kern="0" dirty="0" err="1" smtClean="0">
                <a:solidFill>
                  <a:srgbClr val="C00000"/>
                </a:solidFill>
              </a:rPr>
              <a:t>nElse</a:t>
            </a:r>
            <a:r>
              <a:rPr lang="en-US" sz="2400" kern="0" dirty="0" smtClean="0">
                <a:solidFill>
                  <a:srgbClr val="000000"/>
                </a:solidFill>
              </a:rPr>
              <a:t>:</a:t>
            </a:r>
            <a:br>
              <a:rPr lang="en-US" sz="2400" kern="0" dirty="0" smtClean="0">
                <a:solidFill>
                  <a:srgbClr val="000000"/>
                </a:solidFill>
              </a:rPr>
            </a:br>
            <a:r>
              <a:rPr lang="en-US" sz="2400" kern="0" dirty="0" smtClean="0">
                <a:solidFill>
                  <a:srgbClr val="000000"/>
                </a:solidFill>
              </a:rPr>
              <a:t>            </a:t>
            </a:r>
            <a:r>
              <a:rPr lang="en-US" sz="2400" b="1" kern="0" dirty="0" smtClean="0">
                <a:solidFill>
                  <a:srgbClr val="000000"/>
                </a:solidFill>
              </a:rPr>
              <a:t>[</a:t>
            </a:r>
            <a:r>
              <a:rPr lang="en-US" sz="2400" kern="0" dirty="0" smtClean="0">
                <a:solidFill>
                  <a:srgbClr val="000000"/>
                </a:solidFill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</a:rPr>
              <a:t>eExpr</a:t>
            </a:r>
            <a:r>
              <a:rPr lang="en-US" sz="2400" kern="0" dirty="0" smtClean="0">
                <a:solidFill>
                  <a:srgbClr val="000000"/>
                </a:solidFill>
              </a:rPr>
              <a:t> </a:t>
            </a:r>
            <a:r>
              <a:rPr lang="en-US" sz="2400" b="1" kern="0" dirty="0" smtClean="0">
                <a:solidFill>
                  <a:srgbClr val="000000"/>
                </a:solidFill>
              </a:rPr>
              <a:t>]</a:t>
            </a:r>
            <a:r>
              <a:rPr lang="en-US" sz="2400" kern="0" dirty="0" smtClean="0">
                <a:solidFill>
                  <a:srgbClr val="000000"/>
                </a:solidFill>
              </a:rPr>
              <a:t/>
            </a:r>
            <a:br>
              <a:rPr lang="en-US" sz="2400" kern="0" dirty="0" smtClean="0">
                <a:solidFill>
                  <a:srgbClr val="000000"/>
                </a:solidFill>
              </a:rPr>
            </a:br>
            <a:r>
              <a:rPr lang="en-US" sz="2400" b="1" kern="0" dirty="0" smtClean="0">
                <a:solidFill>
                  <a:srgbClr val="008000"/>
                </a:solidFill>
              </a:rPr>
              <a:t>end $</a:t>
            </a:r>
            <a:r>
              <a:rPr lang="en-US" sz="2400" b="1" kern="0" dirty="0" err="1" smtClean="0">
                <a:solidFill>
                  <a:srgbClr val="008000"/>
                </a:solidFill>
              </a:rPr>
              <a:t>nAfter</a:t>
            </a:r>
            <a:r>
              <a:rPr lang="en-US" sz="2400" kern="0" dirty="0" smtClean="0">
                <a:solidFill>
                  <a:srgbClr val="000000"/>
                </a:solidFill>
              </a:rPr>
              <a:t>:	</a:t>
            </a:r>
          </a:p>
        </p:txBody>
      </p:sp>
    </p:spTree>
    <p:extLst>
      <p:ext uri="{BB962C8B-B14F-4D97-AF65-F5344CB8AC3E}">
        <p14:creationId xmlns:p14="http://schemas.microsoft.com/office/powerpoint/2010/main" val="54203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</a:t>
            </a:r>
            <a:r>
              <a:rPr lang="en-US" b="1" dirty="0" smtClean="0"/>
              <a:t>&amp;&amp;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71247" y="1972236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 p </a:t>
            </a:r>
            <a:r>
              <a:rPr lang="en-US" b="1" dirty="0">
                <a:solidFill>
                  <a:schemeClr val="tx1"/>
                </a:solidFill>
              </a:rPr>
              <a:t>&amp;&amp;</a:t>
            </a:r>
            <a:r>
              <a:rPr lang="en-US" dirty="0">
                <a:solidFill>
                  <a:schemeClr val="tx1"/>
                </a:solidFill>
              </a:rPr>
              <a:t> q </a:t>
            </a:r>
            <a:r>
              <a:rPr lang="en-US" b="1" dirty="0">
                <a:solidFill>
                  <a:schemeClr val="tx1"/>
                </a:solidFill>
              </a:rPr>
              <a:t>]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if</a:t>
            </a:r>
            <a:r>
              <a:rPr lang="en-US" dirty="0">
                <a:solidFill>
                  <a:schemeClr val="tx1"/>
                </a:solidFill>
              </a:rPr>
              <a:t> (p) q </a:t>
            </a:r>
            <a:r>
              <a:rPr lang="en-US" b="1" dirty="0">
                <a:solidFill>
                  <a:schemeClr val="tx1"/>
                </a:solidFill>
              </a:rPr>
              <a:t>else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false </a:t>
            </a:r>
            <a:r>
              <a:rPr lang="en-US" b="1" dirty="0" smtClean="0">
                <a:solidFill>
                  <a:schemeClr val="tx1"/>
                </a:solidFill>
              </a:rPr>
              <a:t>]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           block …</a:t>
            </a:r>
            <a:r>
              <a:rPr lang="en-US" b="1" dirty="0" smtClean="0">
                <a:solidFill>
                  <a:srgbClr val="000000"/>
                </a:solidFill>
              </a:rPr>
              <a:t/>
            </a:r>
            <a:br>
              <a:rPr lang="en-US" b="1" dirty="0" smtClean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0000"/>
                </a:solidFill>
              </a:rPr>
              <a:t>	[ </a:t>
            </a:r>
            <a:r>
              <a:rPr lang="en-US" b="1" dirty="0" smtClean="0">
                <a:solidFill>
                  <a:srgbClr val="000000"/>
                </a:solidFill>
              </a:rPr>
              <a:t>!</a:t>
            </a:r>
            <a:r>
              <a:rPr lang="en-US" dirty="0" smtClean="0">
                <a:solidFill>
                  <a:srgbClr val="000000"/>
                </a:solidFill>
              </a:rPr>
              <a:t>p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b="1" dirty="0" err="1" smtClean="0">
                <a:solidFill>
                  <a:srgbClr val="000000"/>
                </a:solidFill>
              </a:rPr>
              <a:t>br_if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$</a:t>
            </a:r>
            <a:r>
              <a:rPr lang="en-US" b="1" dirty="0" err="1" smtClean="0">
                <a:solidFill>
                  <a:srgbClr val="C00000"/>
                </a:solidFill>
              </a:rPr>
              <a:t>nElse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[ </a:t>
            </a:r>
            <a:r>
              <a:rPr lang="en-US" dirty="0" smtClean="0">
                <a:solidFill>
                  <a:srgbClr val="000000"/>
                </a:solidFill>
              </a:rPr>
              <a:t>q </a:t>
            </a:r>
            <a:r>
              <a:rPr lang="en-US" b="1" dirty="0" smtClean="0">
                <a:solidFill>
                  <a:srgbClr val="000000"/>
                </a:solidFill>
              </a:rPr>
              <a:t>]</a:t>
            </a:r>
            <a:r>
              <a:rPr lang="en-US" b="1" dirty="0">
                <a:solidFill>
                  <a:srgbClr val="000000"/>
                </a:solidFill>
              </a:rPr>
              <a:t/>
            </a:r>
            <a:br>
              <a:rPr lang="en-US" b="1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0000"/>
                </a:solidFill>
              </a:rPr>
              <a:t>	</a:t>
            </a:r>
            <a:r>
              <a:rPr lang="en-US" b="1" dirty="0" err="1" smtClean="0">
                <a:solidFill>
                  <a:srgbClr val="000000"/>
                </a:solidFill>
              </a:rPr>
              <a:t>br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8000"/>
                </a:solidFill>
              </a:rPr>
              <a:t>$</a:t>
            </a:r>
            <a:r>
              <a:rPr lang="en-US" b="1" dirty="0" err="1" smtClean="0">
                <a:solidFill>
                  <a:srgbClr val="008000"/>
                </a:solidFill>
              </a:rPr>
              <a:t>nAfter</a:t>
            </a:r>
            <a:endParaRPr lang="en-US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end $</a:t>
            </a:r>
            <a:r>
              <a:rPr lang="en-US" b="1" dirty="0" err="1" smtClean="0">
                <a:solidFill>
                  <a:srgbClr val="C00000"/>
                </a:solidFill>
              </a:rPr>
              <a:t>nElse</a:t>
            </a:r>
            <a:r>
              <a:rPr lang="en-US" dirty="0">
                <a:solidFill>
                  <a:srgbClr val="000000"/>
                </a:solidFill>
              </a:rPr>
              <a:t>:	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i32.const </a:t>
            </a:r>
            <a:r>
              <a:rPr lang="en-US" dirty="0" smtClean="0">
                <a:solidFill>
                  <a:srgbClr val="000000"/>
                </a:solidFill>
              </a:rPr>
              <a:t>0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b="1" dirty="0" smtClean="0">
                <a:solidFill>
                  <a:srgbClr val="008000"/>
                </a:solidFill>
              </a:rPr>
              <a:t>end $</a:t>
            </a:r>
            <a:r>
              <a:rPr lang="en-US" b="1" dirty="0" err="1" smtClean="0">
                <a:solidFill>
                  <a:srgbClr val="008000"/>
                </a:solidFill>
              </a:rPr>
              <a:t>nAfter</a:t>
            </a:r>
            <a:r>
              <a:rPr lang="en-US" dirty="0">
                <a:solidFill>
                  <a:srgbClr val="000000"/>
                </a:solidFill>
              </a:rPr>
              <a:t>: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389965" y="2427195"/>
            <a:ext cx="4648199" cy="351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400" b="1" kern="0" dirty="0" smtClean="0">
                <a:solidFill>
                  <a:srgbClr val="000000"/>
                </a:solidFill>
              </a:rPr>
              <a:t>[ if</a:t>
            </a:r>
            <a:r>
              <a:rPr lang="en-US" sz="2400" kern="0" dirty="0" smtClean="0">
                <a:solidFill>
                  <a:srgbClr val="000000"/>
                </a:solidFill>
              </a:rPr>
              <a:t> </a:t>
            </a:r>
            <a:r>
              <a:rPr lang="en-US" sz="2400" b="1" kern="0" dirty="0" smtClean="0">
                <a:solidFill>
                  <a:srgbClr val="000000"/>
                </a:solidFill>
              </a:rPr>
              <a:t>(</a:t>
            </a:r>
            <a:r>
              <a:rPr lang="en-US" sz="2400" kern="0" dirty="0" err="1" smtClean="0">
                <a:solidFill>
                  <a:srgbClr val="000000"/>
                </a:solidFill>
              </a:rPr>
              <a:t>cond</a:t>
            </a:r>
            <a:r>
              <a:rPr lang="en-US" sz="2400" b="1" kern="0" dirty="0" smtClean="0">
                <a:solidFill>
                  <a:srgbClr val="000000"/>
                </a:solidFill>
              </a:rPr>
              <a:t>)</a:t>
            </a:r>
            <a:r>
              <a:rPr lang="en-US" sz="2400" kern="0" dirty="0" smtClean="0">
                <a:solidFill>
                  <a:srgbClr val="000000"/>
                </a:solidFill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</a:rPr>
              <a:t>tExpr</a:t>
            </a:r>
            <a:r>
              <a:rPr lang="en-US" sz="2400" kern="0" dirty="0" smtClean="0">
                <a:solidFill>
                  <a:srgbClr val="000000"/>
                </a:solidFill>
              </a:rPr>
              <a:t> </a:t>
            </a:r>
            <a:r>
              <a:rPr lang="en-US" sz="2400" b="1" kern="0" dirty="0" smtClean="0">
                <a:solidFill>
                  <a:srgbClr val="000000"/>
                </a:solidFill>
              </a:rPr>
              <a:t>else</a:t>
            </a:r>
            <a:r>
              <a:rPr lang="en-US" sz="2400" kern="0" dirty="0" smtClean="0">
                <a:solidFill>
                  <a:srgbClr val="000000"/>
                </a:solidFill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</a:rPr>
              <a:t>eExpr</a:t>
            </a:r>
            <a:r>
              <a:rPr lang="en-US" sz="2400" kern="0" dirty="0" smtClean="0">
                <a:solidFill>
                  <a:srgbClr val="000000"/>
                </a:solidFill>
              </a:rPr>
              <a:t> </a:t>
            </a:r>
            <a:r>
              <a:rPr lang="en-US" sz="2400" b="1" kern="0" dirty="0" smtClean="0">
                <a:solidFill>
                  <a:srgbClr val="000000"/>
                </a:solidFill>
              </a:rPr>
              <a:t>]</a:t>
            </a:r>
            <a:r>
              <a:rPr lang="en-US" sz="2400" kern="0" dirty="0" smtClean="0">
                <a:solidFill>
                  <a:srgbClr val="000000"/>
                </a:solidFill>
              </a:rPr>
              <a:t> = </a:t>
            </a:r>
            <a:br>
              <a:rPr lang="en-US" sz="2400" kern="0" dirty="0" smtClean="0">
                <a:solidFill>
                  <a:srgbClr val="000000"/>
                </a:solidFill>
              </a:rPr>
            </a:br>
            <a:r>
              <a:rPr lang="en-US" sz="2400" kern="0" dirty="0" smtClean="0">
                <a:solidFill>
                  <a:srgbClr val="000000"/>
                </a:solidFill>
              </a:rPr>
              <a:t>             </a:t>
            </a:r>
            <a:r>
              <a:rPr lang="en-US" sz="2400" b="1" kern="0" dirty="0" smtClean="0">
                <a:solidFill>
                  <a:srgbClr val="000000"/>
                </a:solidFill>
              </a:rPr>
              <a:t>block</a:t>
            </a:r>
            <a:r>
              <a:rPr lang="en-US" sz="2400" kern="0" dirty="0" smtClean="0">
                <a:solidFill>
                  <a:srgbClr val="000000"/>
                </a:solidFill>
              </a:rPr>
              <a:t> $</a:t>
            </a:r>
            <a:r>
              <a:rPr lang="en-US" sz="2400" kern="0" dirty="0" err="1" smtClean="0">
                <a:solidFill>
                  <a:srgbClr val="000000"/>
                </a:solidFill>
              </a:rPr>
              <a:t>nAfter</a:t>
            </a:r>
            <a:r>
              <a:rPr lang="en-US" sz="2400" kern="0" dirty="0" smtClean="0">
                <a:solidFill>
                  <a:srgbClr val="000000"/>
                </a:solidFill>
              </a:rPr>
              <a:t> </a:t>
            </a:r>
            <a:r>
              <a:rPr lang="en-US" sz="2400" b="1" kern="0" dirty="0" smtClean="0">
                <a:solidFill>
                  <a:srgbClr val="000000"/>
                </a:solidFill>
              </a:rPr>
              <a:t>block</a:t>
            </a:r>
            <a:r>
              <a:rPr lang="en-US" sz="2400" kern="0" dirty="0" smtClean="0">
                <a:solidFill>
                  <a:srgbClr val="000000"/>
                </a:solidFill>
              </a:rPr>
              <a:t> $</a:t>
            </a:r>
            <a:r>
              <a:rPr lang="en-US" sz="2400" kern="0" dirty="0" err="1" smtClean="0">
                <a:solidFill>
                  <a:srgbClr val="000000"/>
                </a:solidFill>
              </a:rPr>
              <a:t>nElse</a:t>
            </a:r>
            <a:r>
              <a:rPr lang="en-US" sz="2400" kern="0" dirty="0" smtClean="0">
                <a:solidFill>
                  <a:srgbClr val="000000"/>
                </a:solidFill>
              </a:rPr>
              <a:t/>
            </a:r>
            <a:br>
              <a:rPr lang="en-US" sz="2400" kern="0" dirty="0" smtClean="0">
                <a:solidFill>
                  <a:srgbClr val="000000"/>
                </a:solidFill>
              </a:rPr>
            </a:br>
            <a:r>
              <a:rPr lang="en-US" sz="2400" b="1" kern="0" dirty="0" smtClean="0">
                <a:solidFill>
                  <a:srgbClr val="000000"/>
                </a:solidFill>
              </a:rPr>
              <a:t>	[ </a:t>
            </a:r>
            <a:r>
              <a:rPr lang="en-US" sz="2400" kern="0" dirty="0" smtClean="0">
                <a:solidFill>
                  <a:srgbClr val="000000"/>
                </a:solidFill>
              </a:rPr>
              <a:t>!</a:t>
            </a:r>
            <a:r>
              <a:rPr lang="en-US" sz="2400" kern="0" dirty="0" err="1" smtClean="0">
                <a:solidFill>
                  <a:srgbClr val="000000"/>
                </a:solidFill>
              </a:rPr>
              <a:t>cond</a:t>
            </a:r>
            <a:r>
              <a:rPr lang="en-US" sz="2400" kern="0" dirty="0" smtClean="0">
                <a:solidFill>
                  <a:srgbClr val="000000"/>
                </a:solidFill>
              </a:rPr>
              <a:t> </a:t>
            </a:r>
            <a:r>
              <a:rPr lang="en-US" sz="2400" b="1" kern="0" dirty="0" smtClean="0">
                <a:solidFill>
                  <a:srgbClr val="000000"/>
                </a:solidFill>
              </a:rPr>
              <a:t>]</a:t>
            </a:r>
            <a:r>
              <a:rPr lang="en-US" sz="2400" kern="0" dirty="0" smtClean="0">
                <a:solidFill>
                  <a:srgbClr val="000000"/>
                </a:solidFill>
              </a:rPr>
              <a:t/>
            </a:r>
            <a:br>
              <a:rPr lang="en-US" sz="2400" kern="0" dirty="0" smtClean="0">
                <a:solidFill>
                  <a:srgbClr val="000000"/>
                </a:solidFill>
              </a:rPr>
            </a:br>
            <a:r>
              <a:rPr lang="en-US" sz="2400" kern="0" dirty="0" smtClean="0">
                <a:solidFill>
                  <a:srgbClr val="000000"/>
                </a:solidFill>
              </a:rPr>
              <a:t>	</a:t>
            </a:r>
            <a:r>
              <a:rPr lang="en-US" sz="2400" b="1" kern="0" dirty="0" err="1" smtClean="0">
                <a:solidFill>
                  <a:srgbClr val="000000"/>
                </a:solidFill>
              </a:rPr>
              <a:t>bf_if</a:t>
            </a:r>
            <a:r>
              <a:rPr lang="en-US" sz="2400" b="1" kern="0" dirty="0" smtClean="0">
                <a:solidFill>
                  <a:srgbClr val="000000"/>
                </a:solidFill>
              </a:rPr>
              <a:t> </a:t>
            </a:r>
            <a:r>
              <a:rPr lang="en-US" sz="2400" b="1" kern="0" dirty="0" smtClean="0">
                <a:solidFill>
                  <a:srgbClr val="C00000"/>
                </a:solidFill>
              </a:rPr>
              <a:t>$</a:t>
            </a:r>
            <a:r>
              <a:rPr lang="en-US" sz="2400" b="1" kern="0" dirty="0" err="1" smtClean="0">
                <a:solidFill>
                  <a:srgbClr val="C00000"/>
                </a:solidFill>
              </a:rPr>
              <a:t>nElse</a:t>
            </a:r>
            <a:r>
              <a:rPr lang="en-US" sz="2400" kern="0" dirty="0" smtClean="0">
                <a:solidFill>
                  <a:srgbClr val="000000"/>
                </a:solidFill>
              </a:rPr>
              <a:t/>
            </a:r>
            <a:br>
              <a:rPr lang="en-US" sz="2400" kern="0" dirty="0" smtClean="0">
                <a:solidFill>
                  <a:srgbClr val="000000"/>
                </a:solidFill>
              </a:rPr>
            </a:br>
            <a:r>
              <a:rPr lang="en-US" sz="2400" kern="0" dirty="0" smtClean="0">
                <a:solidFill>
                  <a:srgbClr val="000000"/>
                </a:solidFill>
              </a:rPr>
              <a:t>	</a:t>
            </a:r>
            <a:r>
              <a:rPr lang="en-US" sz="2400" b="1" kern="0" dirty="0" smtClean="0">
                <a:solidFill>
                  <a:srgbClr val="000000"/>
                </a:solidFill>
              </a:rPr>
              <a:t>[ </a:t>
            </a:r>
            <a:r>
              <a:rPr lang="en-US" sz="2400" kern="0" dirty="0" err="1" smtClean="0">
                <a:solidFill>
                  <a:srgbClr val="000000"/>
                </a:solidFill>
              </a:rPr>
              <a:t>tExpr</a:t>
            </a:r>
            <a:r>
              <a:rPr lang="en-US" sz="2400" kern="0" dirty="0" smtClean="0">
                <a:solidFill>
                  <a:srgbClr val="000000"/>
                </a:solidFill>
              </a:rPr>
              <a:t> </a:t>
            </a:r>
            <a:r>
              <a:rPr lang="en-US" sz="2400" b="1" kern="0" dirty="0" smtClean="0">
                <a:solidFill>
                  <a:srgbClr val="000000"/>
                </a:solidFill>
              </a:rPr>
              <a:t>]</a:t>
            </a:r>
            <a:br>
              <a:rPr lang="en-US" sz="2400" b="1" kern="0" dirty="0" smtClean="0">
                <a:solidFill>
                  <a:srgbClr val="000000"/>
                </a:solidFill>
              </a:rPr>
            </a:br>
            <a:r>
              <a:rPr lang="en-US" sz="2400" b="1" kern="0" dirty="0" smtClean="0">
                <a:solidFill>
                  <a:srgbClr val="000000"/>
                </a:solidFill>
              </a:rPr>
              <a:t>	</a:t>
            </a:r>
            <a:r>
              <a:rPr lang="en-US" sz="2400" b="1" kern="0" dirty="0" err="1" smtClean="0">
                <a:solidFill>
                  <a:srgbClr val="000000"/>
                </a:solidFill>
              </a:rPr>
              <a:t>br</a:t>
            </a:r>
            <a:r>
              <a:rPr lang="en-US" sz="2400" kern="0" dirty="0" smtClean="0">
                <a:solidFill>
                  <a:srgbClr val="000000"/>
                </a:solidFill>
              </a:rPr>
              <a:t> </a:t>
            </a:r>
            <a:r>
              <a:rPr lang="en-US" sz="2400" b="1" kern="0" dirty="0" smtClean="0">
                <a:solidFill>
                  <a:srgbClr val="008000"/>
                </a:solidFill>
              </a:rPr>
              <a:t>$</a:t>
            </a:r>
            <a:r>
              <a:rPr lang="en-US" sz="2400" b="1" kern="0" dirty="0" err="1" smtClean="0">
                <a:solidFill>
                  <a:srgbClr val="008000"/>
                </a:solidFill>
              </a:rPr>
              <a:t>nAfter</a:t>
            </a:r>
            <a:endParaRPr lang="en-US" sz="2400" b="1" kern="0" dirty="0" smtClean="0">
              <a:solidFill>
                <a:srgbClr val="000000"/>
              </a:solidFill>
            </a:endParaRPr>
          </a:p>
          <a:p>
            <a:pPr marL="0" indent="0">
              <a:buFontTx/>
              <a:buNone/>
            </a:pPr>
            <a:r>
              <a:rPr lang="en-US" sz="2400" b="1" kern="0" dirty="0" smtClean="0">
                <a:solidFill>
                  <a:srgbClr val="C00000"/>
                </a:solidFill>
              </a:rPr>
              <a:t>end $</a:t>
            </a:r>
            <a:r>
              <a:rPr lang="en-US" sz="2400" b="1" kern="0" dirty="0" err="1" smtClean="0">
                <a:solidFill>
                  <a:srgbClr val="C00000"/>
                </a:solidFill>
              </a:rPr>
              <a:t>nElse</a:t>
            </a:r>
            <a:r>
              <a:rPr lang="en-US" sz="2400" kern="0" dirty="0" smtClean="0">
                <a:solidFill>
                  <a:srgbClr val="000000"/>
                </a:solidFill>
              </a:rPr>
              <a:t>:</a:t>
            </a:r>
            <a:br>
              <a:rPr lang="en-US" sz="2400" kern="0" dirty="0" smtClean="0">
                <a:solidFill>
                  <a:srgbClr val="000000"/>
                </a:solidFill>
              </a:rPr>
            </a:br>
            <a:r>
              <a:rPr lang="en-US" sz="2400" kern="0" dirty="0" smtClean="0">
                <a:solidFill>
                  <a:srgbClr val="000000"/>
                </a:solidFill>
              </a:rPr>
              <a:t>            </a:t>
            </a:r>
            <a:r>
              <a:rPr lang="en-US" sz="2400" b="1" kern="0" dirty="0" smtClean="0">
                <a:solidFill>
                  <a:srgbClr val="000000"/>
                </a:solidFill>
              </a:rPr>
              <a:t>[</a:t>
            </a:r>
            <a:r>
              <a:rPr lang="en-US" sz="2400" kern="0" dirty="0" smtClean="0">
                <a:solidFill>
                  <a:srgbClr val="000000"/>
                </a:solidFill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</a:rPr>
              <a:t>eExpr</a:t>
            </a:r>
            <a:r>
              <a:rPr lang="en-US" sz="2400" kern="0" dirty="0" smtClean="0">
                <a:solidFill>
                  <a:srgbClr val="000000"/>
                </a:solidFill>
              </a:rPr>
              <a:t> </a:t>
            </a:r>
            <a:r>
              <a:rPr lang="en-US" sz="2400" b="1" kern="0" dirty="0" smtClean="0">
                <a:solidFill>
                  <a:srgbClr val="000000"/>
                </a:solidFill>
              </a:rPr>
              <a:t>]</a:t>
            </a:r>
            <a:r>
              <a:rPr lang="en-US" sz="2400" kern="0" dirty="0" smtClean="0">
                <a:solidFill>
                  <a:srgbClr val="000000"/>
                </a:solidFill>
              </a:rPr>
              <a:t/>
            </a:r>
            <a:br>
              <a:rPr lang="en-US" sz="2400" kern="0" dirty="0" smtClean="0">
                <a:solidFill>
                  <a:srgbClr val="000000"/>
                </a:solidFill>
              </a:rPr>
            </a:br>
            <a:r>
              <a:rPr lang="en-US" sz="2400" b="1" kern="0" dirty="0" smtClean="0">
                <a:solidFill>
                  <a:srgbClr val="008000"/>
                </a:solidFill>
              </a:rPr>
              <a:t>end $</a:t>
            </a:r>
            <a:r>
              <a:rPr lang="en-US" sz="2400" b="1" kern="0" dirty="0" err="1" smtClean="0">
                <a:solidFill>
                  <a:srgbClr val="008000"/>
                </a:solidFill>
              </a:rPr>
              <a:t>nAfter</a:t>
            </a:r>
            <a:r>
              <a:rPr lang="en-US" sz="2400" kern="0" dirty="0" smtClean="0">
                <a:solidFill>
                  <a:srgbClr val="000000"/>
                </a:solidFill>
              </a:rPr>
              <a:t>:	</a:t>
            </a:r>
          </a:p>
        </p:txBody>
      </p:sp>
    </p:spTree>
    <p:extLst>
      <p:ext uri="{BB962C8B-B14F-4D97-AF65-F5344CB8AC3E}">
        <p14:creationId xmlns:p14="http://schemas.microsoft.com/office/powerpoint/2010/main" val="135668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 of </a:t>
            </a:r>
            <a:r>
              <a:rPr lang="en-US" dirty="0" smtClean="0"/>
              <a:t>bytecodes: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"/>
              </a:rPr>
              <a:t>http://webassembly.org/docs/semantics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Compiling </a:t>
            </a:r>
            <a:r>
              <a:rPr lang="en-US" dirty="0"/>
              <a:t>from C:</a:t>
            </a:r>
            <a:br>
              <a:rPr lang="en-US" dirty="0"/>
            </a:br>
            <a:r>
              <a:rPr lang="en-US" sz="2400" dirty="0">
                <a:hlinkClick r:id="rId3"/>
              </a:rPr>
              <a:t>http://webassembly.org/getting-started/developers-guide</a:t>
            </a:r>
            <a:r>
              <a:rPr lang="en-US" sz="2400" dirty="0" smtClean="0">
                <a:hlinkClick r:id="rId3"/>
              </a:rPr>
              <a:t>/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smtClean="0"/>
              <a:t>   </a:t>
            </a:r>
            <a:r>
              <a:rPr lang="en-US" sz="2400" dirty="0" smtClean="0">
                <a:hlinkClick r:id="rId4"/>
              </a:rPr>
              <a:t>https</a:t>
            </a:r>
            <a:r>
              <a:rPr lang="en-US" sz="2400" dirty="0">
                <a:hlinkClick r:id="rId4"/>
              </a:rPr>
              <a:t>://hacks.mozilla.org/2017/03/previewing-the-webassembly-explorer</a:t>
            </a:r>
            <a:r>
              <a:rPr lang="en-US" sz="2400" dirty="0" smtClean="0">
                <a:hlinkClick r:id="rId4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Research </a:t>
            </a:r>
            <a:r>
              <a:rPr lang="en-US" dirty="0" smtClean="0"/>
              <a:t>paper and the talk: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i="1" dirty="0" smtClean="0">
                <a:hlinkClick r:id="rId5"/>
              </a:rPr>
              <a:t>Bringing </a:t>
            </a:r>
            <a:r>
              <a:rPr lang="en-US" sz="2000" b="1" i="1" dirty="0">
                <a:hlinkClick r:id="rId5"/>
              </a:rPr>
              <a:t>the Web up to Speed with </a:t>
            </a:r>
            <a:r>
              <a:rPr lang="en-US" sz="2000" b="1" i="1" dirty="0" err="1" smtClean="0">
                <a:hlinkClick r:id="rId5"/>
              </a:rPr>
              <a:t>WebAssembly</a:t>
            </a:r>
            <a:r>
              <a:rPr lang="en-US" sz="2000" b="1" i="1" dirty="0" smtClean="0">
                <a:hlinkClick r:id="rId5"/>
              </a:rPr>
              <a:t/>
            </a:r>
            <a:br>
              <a:rPr lang="en-US" sz="2000" b="1" i="1" dirty="0" smtClean="0">
                <a:hlinkClick r:id="rId5"/>
              </a:rPr>
            </a:br>
            <a:r>
              <a:rPr lang="en-US" sz="2000" b="1" dirty="0" smtClean="0">
                <a:hlinkClick r:id="rId5"/>
              </a:rPr>
              <a:t>by Andreas </a:t>
            </a:r>
            <a:r>
              <a:rPr lang="en-US" sz="2000" b="1" dirty="0">
                <a:hlinkClick r:id="rId5"/>
              </a:rPr>
              <a:t>Haas, Andreas </a:t>
            </a:r>
            <a:r>
              <a:rPr lang="en-US" sz="2000" b="1" dirty="0" err="1">
                <a:hlinkClick r:id="rId5"/>
              </a:rPr>
              <a:t>Rossberg</a:t>
            </a:r>
            <a:r>
              <a:rPr lang="en-US" sz="2000" b="1" dirty="0">
                <a:hlinkClick r:id="rId5"/>
              </a:rPr>
              <a:t>, Derek </a:t>
            </a:r>
            <a:r>
              <a:rPr lang="en-US" sz="2000" b="1" dirty="0" err="1">
                <a:hlinkClick r:id="rId5"/>
              </a:rPr>
              <a:t>Schuff</a:t>
            </a:r>
            <a:r>
              <a:rPr lang="en-US" sz="2000" b="1" dirty="0">
                <a:hlinkClick r:id="rId5"/>
              </a:rPr>
              <a:t>, Ben L. </a:t>
            </a:r>
            <a:r>
              <a:rPr lang="en-US" sz="2000" b="1" dirty="0" err="1">
                <a:hlinkClick r:id="rId5"/>
              </a:rPr>
              <a:t>Titzer</a:t>
            </a:r>
            <a:r>
              <a:rPr lang="en-US" sz="2000" b="1" dirty="0">
                <a:hlinkClick r:id="rId5"/>
              </a:rPr>
              <a:t>, Dan </a:t>
            </a:r>
            <a:r>
              <a:rPr lang="en-US" sz="2000" b="1" dirty="0" err="1">
                <a:hlinkClick r:id="rId5"/>
              </a:rPr>
              <a:t>Gohman</a:t>
            </a:r>
            <a:r>
              <a:rPr lang="en-US" sz="2000" b="1" dirty="0">
                <a:hlinkClick r:id="rId5"/>
              </a:rPr>
              <a:t>, Luke Wagner, </a:t>
            </a:r>
            <a:r>
              <a:rPr lang="en-US" sz="2000" b="1" dirty="0" err="1">
                <a:hlinkClick r:id="rId5"/>
              </a:rPr>
              <a:t>Alon</a:t>
            </a:r>
            <a:r>
              <a:rPr lang="en-US" sz="2000" b="1" dirty="0">
                <a:hlinkClick r:id="rId5"/>
              </a:rPr>
              <a:t> </a:t>
            </a:r>
            <a:r>
              <a:rPr lang="en-US" sz="2000" b="1" dirty="0" err="1">
                <a:hlinkClick r:id="rId5"/>
              </a:rPr>
              <a:t>Zakai</a:t>
            </a:r>
            <a:r>
              <a:rPr lang="en-US" sz="2000" b="1" dirty="0">
                <a:hlinkClick r:id="rId5"/>
              </a:rPr>
              <a:t>, JF </a:t>
            </a:r>
            <a:r>
              <a:rPr lang="en-US" sz="2000" b="1" dirty="0" err="1">
                <a:hlinkClick r:id="rId5"/>
              </a:rPr>
              <a:t>Bastien</a:t>
            </a:r>
            <a:r>
              <a:rPr lang="en-US" sz="2000" b="1" dirty="0">
                <a:hlinkClick r:id="rId5"/>
              </a:rPr>
              <a:t>, Michael </a:t>
            </a:r>
            <a:r>
              <a:rPr lang="en-US" sz="2000" b="1" dirty="0" smtClean="0">
                <a:hlinkClick r:id="rId5"/>
              </a:rPr>
              <a:t>Holman.</a:t>
            </a:r>
            <a:br>
              <a:rPr lang="en-US" sz="2000" b="1" dirty="0" smtClean="0">
                <a:hlinkClick r:id="rId5"/>
              </a:rPr>
            </a:br>
            <a:r>
              <a:rPr lang="en-US" sz="2000" b="1" dirty="0" smtClean="0">
                <a:hlinkClick r:id="rId5"/>
              </a:rPr>
              <a:t>ACM SIGPLAN Conf. Programming Language Design and Implementation (PLDI), 2017.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8734949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</a:t>
            </a:r>
            <a:r>
              <a:rPr lang="en-US" b="1" dirty="0" smtClean="0"/>
              <a:t>||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39052" y="1515035"/>
            <a:ext cx="6696636" cy="4130489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 p </a:t>
            </a:r>
            <a:r>
              <a:rPr lang="en-US" b="1" dirty="0" smtClean="0">
                <a:solidFill>
                  <a:schemeClr val="tx1"/>
                </a:solidFill>
              </a:rPr>
              <a:t>||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q </a:t>
            </a:r>
            <a:r>
              <a:rPr lang="en-US" b="1" dirty="0">
                <a:solidFill>
                  <a:schemeClr val="tx1"/>
                </a:solidFill>
              </a:rPr>
              <a:t>]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if</a:t>
            </a:r>
            <a:r>
              <a:rPr lang="en-US" dirty="0">
                <a:solidFill>
                  <a:schemeClr val="tx1"/>
                </a:solidFill>
              </a:rPr>
              <a:t> (p) </a:t>
            </a:r>
            <a:r>
              <a:rPr lang="en-US" b="1" dirty="0" smtClean="0">
                <a:solidFill>
                  <a:schemeClr val="tx1"/>
                </a:solidFill>
              </a:rPr>
              <a:t>true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else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q</a:t>
            </a:r>
            <a:r>
              <a:rPr lang="en-US" b="1" dirty="0" smtClean="0">
                <a:solidFill>
                  <a:schemeClr val="tx1"/>
                </a:solidFill>
              </a:rPr>
              <a:t> ]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block $</a:t>
            </a:r>
            <a:r>
              <a:rPr lang="en-US" dirty="0" err="1" smtClean="0">
                <a:solidFill>
                  <a:srgbClr val="000000"/>
                </a:solidFill>
              </a:rPr>
              <a:t>nAfter</a:t>
            </a:r>
            <a:r>
              <a:rPr lang="en-US" dirty="0" smtClean="0">
                <a:solidFill>
                  <a:srgbClr val="000000"/>
                </a:solidFill>
              </a:rPr>
              <a:t> block $</a:t>
            </a:r>
            <a:r>
              <a:rPr lang="en-US" dirty="0" err="1" smtClean="0">
                <a:solidFill>
                  <a:srgbClr val="000000"/>
                </a:solidFill>
              </a:rPr>
              <a:t>nElse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0000"/>
                </a:solidFill>
              </a:rPr>
              <a:t>	[ </a:t>
            </a:r>
            <a:r>
              <a:rPr lang="en-US" b="1" dirty="0" smtClean="0">
                <a:solidFill>
                  <a:srgbClr val="000000"/>
                </a:solidFill>
              </a:rPr>
              <a:t>!</a:t>
            </a:r>
            <a:r>
              <a:rPr lang="en-US" dirty="0" smtClean="0">
                <a:solidFill>
                  <a:srgbClr val="000000"/>
                </a:solidFill>
              </a:rPr>
              <a:t>p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b="1" dirty="0" err="1" smtClean="0">
                <a:solidFill>
                  <a:srgbClr val="000000"/>
                </a:solidFill>
              </a:rPr>
              <a:t>if_br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$</a:t>
            </a:r>
            <a:r>
              <a:rPr lang="en-US" b="1" dirty="0" err="1">
                <a:solidFill>
                  <a:srgbClr val="C00000"/>
                </a:solidFill>
              </a:rPr>
              <a:t>nElse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i32.const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1</a:t>
            </a:r>
            <a:r>
              <a:rPr lang="en-US" b="1" dirty="0">
                <a:solidFill>
                  <a:srgbClr val="000000"/>
                </a:solidFill>
              </a:rPr>
              <a:t/>
            </a:r>
            <a:br>
              <a:rPr lang="en-US" b="1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0000"/>
                </a:solidFill>
              </a:rPr>
              <a:t>	</a:t>
            </a:r>
            <a:r>
              <a:rPr lang="en-US" b="1" dirty="0" err="1" smtClean="0">
                <a:solidFill>
                  <a:srgbClr val="000000"/>
                </a:solidFill>
              </a:rPr>
              <a:t>br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8000"/>
                </a:solidFill>
              </a:rPr>
              <a:t>$</a:t>
            </a:r>
            <a:r>
              <a:rPr lang="en-US" b="1" dirty="0" err="1" smtClean="0">
                <a:solidFill>
                  <a:srgbClr val="008000"/>
                </a:solidFill>
              </a:rPr>
              <a:t>nAfter</a:t>
            </a:r>
            <a:endParaRPr lang="en-US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$</a:t>
            </a:r>
            <a:r>
              <a:rPr lang="en-US" b="1" dirty="0" err="1" smtClean="0">
                <a:solidFill>
                  <a:srgbClr val="C00000"/>
                </a:solidFill>
              </a:rPr>
              <a:t>nElse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[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q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b="1" dirty="0" smtClean="0">
                <a:solidFill>
                  <a:srgbClr val="008000"/>
                </a:solidFill>
              </a:rPr>
              <a:t>$</a:t>
            </a:r>
            <a:r>
              <a:rPr lang="en-US" b="1" dirty="0" err="1" smtClean="0">
                <a:solidFill>
                  <a:srgbClr val="008000"/>
                </a:solidFill>
              </a:rPr>
              <a:t>nAfter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33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true, false,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true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] 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i32.const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[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false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]</a:t>
            </a:r>
            <a:r>
              <a:rPr lang="en-US" dirty="0" smtClean="0">
                <a:solidFill>
                  <a:schemeClr val="tx1"/>
                </a:solidFill>
              </a:rPr>
              <a:t> =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i32.</a:t>
            </a:r>
            <a:r>
              <a:rPr lang="en-US" b="1" dirty="0" smtClean="0">
                <a:solidFill>
                  <a:schemeClr val="tx1"/>
                </a:solidFill>
              </a:rPr>
              <a:t>iconst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for boolean variable b, for which n </a:t>
            </a:r>
            <a:r>
              <a:rPr lang="en-US" dirty="0">
                <a:solidFill>
                  <a:schemeClr val="tx1"/>
                </a:solidFill>
              </a:rPr>
              <a:t>= slot(b)</a:t>
            </a:r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[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b </a:t>
            </a:r>
            <a:r>
              <a:rPr lang="en-US" b="1" dirty="0">
                <a:solidFill>
                  <a:schemeClr val="tx1"/>
                </a:solidFill>
              </a:rPr>
              <a:t>]</a:t>
            </a:r>
            <a:r>
              <a:rPr lang="en-US" dirty="0">
                <a:solidFill>
                  <a:schemeClr val="tx1"/>
                </a:solidFill>
              </a:rPr>
              <a:t> =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dirty="0" err="1" smtClean="0">
                <a:solidFill>
                  <a:schemeClr val="tx1"/>
                </a:solidFill>
              </a:rPr>
              <a:t>get_local</a:t>
            </a:r>
            <a:r>
              <a:rPr lang="en-US" b="1" dirty="0" smtClean="0">
                <a:solidFill>
                  <a:schemeClr val="tx1"/>
                </a:solidFill>
              </a:rPr>
              <a:t> $n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[</a:t>
            </a:r>
            <a:r>
              <a:rPr lang="en-US" dirty="0" smtClean="0">
                <a:solidFill>
                  <a:schemeClr val="tx1"/>
                </a:solidFill>
              </a:rPr>
              <a:t> b = e </a:t>
            </a:r>
            <a:r>
              <a:rPr lang="en-US" b="1" dirty="0" smtClean="0">
                <a:solidFill>
                  <a:schemeClr val="tx1"/>
                </a:solidFill>
              </a:rPr>
              <a:t>]</a:t>
            </a:r>
            <a:r>
              <a:rPr lang="en-US" dirty="0" smtClean="0">
                <a:solidFill>
                  <a:schemeClr val="tx1"/>
                </a:solidFill>
              </a:rPr>
              <a:t> =	(assignment)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[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b="1" dirty="0" smtClean="0">
                <a:solidFill>
                  <a:schemeClr val="tx1"/>
                </a:solidFill>
              </a:rPr>
              <a:t>]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dirty="0" err="1" smtClean="0">
                <a:solidFill>
                  <a:schemeClr val="tx1"/>
                </a:solidFill>
              </a:rPr>
              <a:t>set_local</a:t>
            </a:r>
            <a:r>
              <a:rPr lang="en-US" b="1" dirty="0" smtClean="0">
                <a:solidFill>
                  <a:schemeClr val="tx1"/>
                </a:solidFill>
              </a:rPr>
              <a:t> $n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26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7743239" cy="1143000"/>
          </a:xfrm>
        </p:spPr>
        <p:txBody>
          <a:bodyPr/>
          <a:lstStyle/>
          <a:p>
            <a:pPr algn="l"/>
            <a:r>
              <a:rPr lang="en-US" dirty="0" err="1" smtClean="0"/>
              <a:t>WebAssembly</a:t>
            </a:r>
            <a:r>
              <a:rPr lang="en-US" dirty="0" smtClean="0">
                <a:solidFill>
                  <a:schemeClr val="tx1"/>
                </a:solidFill>
              </a:rPr>
              <a:t> example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2343067"/>
            <a:ext cx="352243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int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factorial(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>
                <a:latin typeface="Calibri" pitchFamily="34" charset="0"/>
                <a:cs typeface="Calibri" pitchFamily="34" charset="0"/>
              </a:rPr>
              <a:t> n) {</a:t>
            </a:r>
          </a:p>
          <a:p>
            <a:pPr lvl="0"/>
            <a:r>
              <a:rPr lang="en-US" dirty="0">
                <a:latin typeface="Calibri" pitchFamily="34" charset="0"/>
                <a:cs typeface="Calibri" pitchFamily="34" charset="0"/>
              </a:rPr>
              <a:t> 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if </a:t>
            </a:r>
            <a:r>
              <a:rPr lang="en-US" dirty="0">
                <a:latin typeface="Calibri" pitchFamily="34" charset="0"/>
                <a:cs typeface="Calibri" pitchFamily="34" charset="0"/>
              </a:rPr>
              <a:t>(n == 0)</a:t>
            </a:r>
          </a:p>
          <a:p>
            <a:pPr lvl="0"/>
            <a:r>
              <a:rPr lang="en-US" dirty="0">
                <a:latin typeface="Calibri" pitchFamily="34" charset="0"/>
                <a:cs typeface="Calibri" pitchFamily="34" charset="0"/>
              </a:rPr>
              <a:t>   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return </a:t>
            </a:r>
            <a:r>
              <a:rPr lang="en-US" dirty="0">
                <a:latin typeface="Calibri" pitchFamily="34" charset="0"/>
                <a:cs typeface="Calibri" pitchFamily="34" charset="0"/>
              </a:rPr>
              <a:t>1;</a:t>
            </a:r>
          </a:p>
          <a:p>
            <a:pPr lvl="0"/>
            <a:r>
              <a:rPr lang="en-US" dirty="0">
                <a:latin typeface="Calibri" pitchFamily="34" charset="0"/>
                <a:cs typeface="Calibri" pitchFamily="34" charset="0"/>
              </a:rPr>
              <a:t> 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else</a:t>
            </a:r>
          </a:p>
          <a:p>
            <a:pPr lvl="0"/>
            <a:r>
              <a:rPr lang="en-US" dirty="0">
                <a:latin typeface="Calibri" pitchFamily="34" charset="0"/>
                <a:cs typeface="Calibri" pitchFamily="34" charset="0"/>
              </a:rPr>
              <a:t>   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return</a:t>
            </a:r>
            <a:r>
              <a:rPr lang="en-US" dirty="0">
                <a:latin typeface="Calibri" pitchFamily="34" charset="0"/>
                <a:cs typeface="Calibri" pitchFamily="34" charset="0"/>
              </a:rPr>
              <a:t> n * factorial(n-1);</a:t>
            </a:r>
          </a:p>
          <a:p>
            <a:pPr lvl="0"/>
            <a:r>
              <a:rPr lang="en-US" dirty="0">
                <a:latin typeface="Calibri" pitchFamily="34" charset="0"/>
                <a:cs typeface="Calibri" pitchFamily="34" charset="0"/>
              </a:rPr>
              <a:t>}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97216" y="3266397"/>
            <a:ext cx="35224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79248" y="1931986"/>
            <a:ext cx="386485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/>
              <a:t>get_local</a:t>
            </a:r>
            <a:r>
              <a:rPr lang="en-US" sz="2000" dirty="0"/>
              <a:t> </a:t>
            </a:r>
            <a:r>
              <a:rPr lang="en-US" sz="2000" dirty="0" smtClean="0"/>
              <a:t>0	// n</a:t>
            </a:r>
            <a:endParaRPr lang="en-US" sz="2000" dirty="0"/>
          </a:p>
          <a:p>
            <a:r>
              <a:rPr lang="en-US" sz="2000" dirty="0"/>
              <a:t>i64.const </a:t>
            </a:r>
            <a:r>
              <a:rPr lang="en-US" sz="2000" dirty="0" smtClean="0"/>
              <a:t>0	// 0</a:t>
            </a:r>
            <a:endParaRPr lang="en-US" sz="2000" dirty="0"/>
          </a:p>
          <a:p>
            <a:r>
              <a:rPr lang="en-US" sz="2000" dirty="0" smtClean="0"/>
              <a:t>i64.eq		// n==0 ?</a:t>
            </a:r>
            <a:endParaRPr lang="en-US" sz="2000" dirty="0"/>
          </a:p>
          <a:p>
            <a:r>
              <a:rPr lang="en-US" sz="2000" dirty="0"/>
              <a:t>if i64</a:t>
            </a:r>
          </a:p>
          <a:p>
            <a:r>
              <a:rPr lang="en-US" sz="2000" dirty="0"/>
              <a:t>    i64.const </a:t>
            </a:r>
            <a:r>
              <a:rPr lang="en-US" sz="2000" dirty="0" smtClean="0"/>
              <a:t>1	// 1</a:t>
            </a:r>
            <a:endParaRPr lang="en-US" sz="2000" dirty="0"/>
          </a:p>
          <a:p>
            <a:r>
              <a:rPr lang="en-US" sz="2000" dirty="0"/>
              <a:t>else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get_local</a:t>
            </a:r>
            <a:r>
              <a:rPr lang="en-US" sz="2000" dirty="0"/>
              <a:t> </a:t>
            </a:r>
            <a:r>
              <a:rPr lang="en-US" sz="2000" dirty="0" smtClean="0"/>
              <a:t>0	//  n</a:t>
            </a:r>
            <a:endParaRPr lang="en-US" sz="2000" dirty="0"/>
          </a:p>
          <a:p>
            <a:r>
              <a:rPr lang="en-US" sz="2000" dirty="0"/>
              <a:t>    </a:t>
            </a:r>
            <a:r>
              <a:rPr lang="en-US" sz="2000" dirty="0" err="1"/>
              <a:t>get_local</a:t>
            </a:r>
            <a:r>
              <a:rPr lang="en-US" sz="2000" dirty="0"/>
              <a:t> </a:t>
            </a:r>
            <a:r>
              <a:rPr lang="en-US" sz="2000" dirty="0" smtClean="0"/>
              <a:t>0	//  n</a:t>
            </a:r>
            <a:endParaRPr lang="en-US" sz="2000" dirty="0"/>
          </a:p>
          <a:p>
            <a:r>
              <a:rPr lang="en-US" sz="2000" dirty="0"/>
              <a:t>    i64.const </a:t>
            </a:r>
            <a:r>
              <a:rPr lang="en-US" sz="2000" dirty="0" smtClean="0"/>
              <a:t>1	//  1</a:t>
            </a:r>
            <a:endParaRPr lang="en-US" sz="2000" dirty="0"/>
          </a:p>
          <a:p>
            <a:r>
              <a:rPr lang="en-US" sz="2000" dirty="0"/>
              <a:t>    </a:t>
            </a:r>
            <a:r>
              <a:rPr lang="en-US" sz="2000" dirty="0" smtClean="0"/>
              <a:t>i64.sub	// n-1</a:t>
            </a:r>
            <a:endParaRPr lang="en-US" sz="2000" dirty="0"/>
          </a:p>
          <a:p>
            <a:r>
              <a:rPr lang="en-US" sz="2000" dirty="0"/>
              <a:t>    call </a:t>
            </a:r>
            <a:r>
              <a:rPr lang="en-US" sz="2000" dirty="0" smtClean="0"/>
              <a:t>0		// f(n-1)</a:t>
            </a:r>
            <a:endParaRPr lang="en-US" sz="2000" dirty="0"/>
          </a:p>
          <a:p>
            <a:r>
              <a:rPr lang="en-US" sz="2000" dirty="0"/>
              <a:t>    </a:t>
            </a:r>
            <a:r>
              <a:rPr lang="en-US" sz="2000" dirty="0" smtClean="0"/>
              <a:t>i64.mul	// n*f(n-1)</a:t>
            </a:r>
            <a:endParaRPr lang="en-US" sz="2000" dirty="0"/>
          </a:p>
          <a:p>
            <a:r>
              <a:rPr lang="en-US" sz="2000" dirty="0"/>
              <a:t>end</a:t>
            </a:r>
          </a:p>
        </p:txBody>
      </p:sp>
      <p:sp>
        <p:nvSpPr>
          <p:cNvPr id="9" name="Rectangle 8"/>
          <p:cNvSpPr/>
          <p:nvPr/>
        </p:nvSpPr>
        <p:spPr>
          <a:xfrm>
            <a:off x="1016430" y="1384345"/>
            <a:ext cx="6581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  <a:cs typeface="Calibri" pitchFamily="34" charset="0"/>
              </a:rPr>
              <a:t>C++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4886834" y="1384344"/>
            <a:ext cx="1997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WebAssembly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409292" y="6214944"/>
            <a:ext cx="84306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More at: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://mbebenita.github.io/WasmExplorer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46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573" y="155370"/>
            <a:ext cx="8729061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Stack Machine: High-Level Machine Code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3916015" y="1286482"/>
            <a:ext cx="4982096" cy="3563733"/>
            <a:chOff x="3916015" y="1286482"/>
            <a:chExt cx="4982096" cy="3563733"/>
          </a:xfrm>
        </p:grpSpPr>
        <p:sp>
          <p:nvSpPr>
            <p:cNvPr id="5" name="Right Arrow 4"/>
            <p:cNvSpPr/>
            <p:nvPr/>
          </p:nvSpPr>
          <p:spPr bwMode="auto">
            <a:xfrm>
              <a:off x="4894729" y="2353337"/>
              <a:ext cx="1309926" cy="305339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3916015" y="1286482"/>
              <a:ext cx="4982096" cy="3563733"/>
              <a:chOff x="3916015" y="1286482"/>
              <a:chExt cx="4982096" cy="3563733"/>
            </a:xfrm>
          </p:grpSpPr>
          <p:sp>
            <p:nvSpPr>
              <p:cNvPr id="4" name="Rectangle 1"/>
              <p:cNvSpPr>
                <a:spLocks noChangeArrowheads="1"/>
              </p:cNvSpPr>
              <p:nvPr/>
            </p:nvSpPr>
            <p:spPr bwMode="auto">
              <a:xfrm>
                <a:off x="6141852" y="2295670"/>
                <a:ext cx="2137396" cy="25545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  </a:t>
                </a:r>
                <a:r>
                  <a:rPr kumimoji="0" 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get_local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 2 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i64.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const</a:t>
                </a:r>
                <a:r>
                  <a:rPr kumimoji="0" lang="en-US" sz="2000" b="0" i="0" u="none" strike="noStrike" cap="none" normalizeH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2 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dirty="0" err="1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get_local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1 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i64.mul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i64.add 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i64.const</a:t>
                </a:r>
                <a:r>
                  <a:rPr kumimoji="0" lang="en-US" sz="2000" b="0" i="0" u="none" strike="noStrike" cap="none" normalizeH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1 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i64.add 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dirty="0" err="1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set_local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2 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916015" y="1978980"/>
                <a:ext cx="22886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program counter</a:t>
                </a:r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6017451" y="1286482"/>
                <a:ext cx="28806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instruction sequence:</a:t>
                </a:r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3540155" y="5241390"/>
            <a:ext cx="5135119" cy="1310529"/>
            <a:chOff x="3540155" y="5241390"/>
            <a:chExt cx="5135119" cy="1310529"/>
          </a:xfrm>
        </p:grpSpPr>
        <p:cxnSp>
          <p:nvCxnSpPr>
            <p:cNvPr id="20" name="Straight Connector 19"/>
            <p:cNvCxnSpPr/>
            <p:nvPr/>
          </p:nvCxnSpPr>
          <p:spPr bwMode="auto">
            <a:xfrm flipH="1">
              <a:off x="3648635" y="6551919"/>
              <a:ext cx="5026639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3648634" y="5958968"/>
              <a:ext cx="5026639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3648636" y="5958969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V="1">
              <a:off x="4100713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V="1">
              <a:off x="4565922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5533369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5049858" y="5942004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4567528" y="5942004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Rectangle 33"/>
            <p:cNvSpPr/>
            <p:nvPr/>
          </p:nvSpPr>
          <p:spPr>
            <a:xfrm>
              <a:off x="3540155" y="5241390"/>
              <a:ext cx="27178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Memory (for locals):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182486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667314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725286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172498" y="6037762"/>
              <a:ext cx="32733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655624" y="6040000"/>
              <a:ext cx="32733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latin typeface="Calibri" pitchFamily="34" charset="0"/>
                </a:rPr>
                <a:t>8</a:t>
              </a:r>
              <a:endParaRPr lang="en-US" sz="2200" dirty="0">
                <a:latin typeface="Calibri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99461" y="1383126"/>
            <a:ext cx="4066461" cy="4870080"/>
            <a:chOff x="499461" y="1383126"/>
            <a:chExt cx="4066461" cy="4870080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499462" y="1383126"/>
              <a:ext cx="0" cy="4356847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2718867" y="1383126"/>
              <a:ext cx="0" cy="4356847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499462" y="5739973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499462" y="5308386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499462" y="4830695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499462" y="4353004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Right Arrow 16"/>
            <p:cNvSpPr/>
            <p:nvPr/>
          </p:nvSpPr>
          <p:spPr bwMode="auto">
            <a:xfrm flipH="1">
              <a:off x="2804672" y="4889947"/>
              <a:ext cx="1111343" cy="305339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931179" y="4516953"/>
              <a:ext cx="163474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top of stack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152940" y="5791541"/>
              <a:ext cx="8170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stack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 bwMode="auto">
            <a:xfrm>
              <a:off x="499461" y="3875313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499462" y="3374570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" name="Rectangle 46"/>
          <p:cNvSpPr/>
          <p:nvPr/>
        </p:nvSpPr>
        <p:spPr>
          <a:xfrm>
            <a:off x="882742" y="6304116"/>
            <a:ext cx="2633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 smtClean="0">
                <a:latin typeface="Calibri" pitchFamily="34" charset="0"/>
                <a:cs typeface="Calibri" pitchFamily="34" charset="0"/>
              </a:rPr>
              <a:t>Let us step through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45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24434</TotalTime>
  <Words>2764</Words>
  <Application>Microsoft Office PowerPoint</Application>
  <PresentationFormat>On-screen Show (4:3)</PresentationFormat>
  <Paragraphs>893</Paragraphs>
  <Slides>71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6" baseType="lpstr">
      <vt:lpstr>Calibri</vt:lpstr>
      <vt:lpstr>Arial</vt:lpstr>
      <vt:lpstr>Wingdings</vt:lpstr>
      <vt:lpstr>Symbol</vt:lpstr>
      <vt:lpstr>Default Design</vt:lpstr>
      <vt:lpstr>Code Generation: Introduction</vt:lpstr>
      <vt:lpstr>PowerPoint Presentation</vt:lpstr>
      <vt:lpstr>Example: gcc</vt:lpstr>
      <vt:lpstr>javac example</vt:lpstr>
      <vt:lpstr>Java Virtual Machine</vt:lpstr>
      <vt:lpstr>PowerPoint Presentation</vt:lpstr>
      <vt:lpstr>WebAssembly</vt:lpstr>
      <vt:lpstr>WebAssembly example</vt:lpstr>
      <vt:lpstr>Stack Machine: High-Level Machine Code</vt:lpstr>
      <vt:lpstr>Operands are consumed from stack and put back onto stack</vt:lpstr>
      <vt:lpstr>Operands are consumed from stack and put back onto stack</vt:lpstr>
      <vt:lpstr>Operands are consumed from stack and put back onto stack</vt:lpstr>
      <vt:lpstr>Operands are consumed from stack and put back onto stack</vt:lpstr>
      <vt:lpstr>Operands are consumed from stack and put back onto stack</vt:lpstr>
      <vt:lpstr>Operands are consumed from stack and put back onto stack</vt:lpstr>
      <vt:lpstr>Operands are consumed from stack and put back onto stack</vt:lpstr>
      <vt:lpstr>Operands are consumed from stack and put back onto stack</vt:lpstr>
      <vt:lpstr>Stack Machine Simulator</vt:lpstr>
      <vt:lpstr>Stack Machine Simulator: Moving Data</vt:lpstr>
      <vt:lpstr>Selected Instructions</vt:lpstr>
      <vt:lpstr>Comparisons, stack, memory</vt:lpstr>
      <vt:lpstr>Example: Area</vt:lpstr>
      <vt:lpstr>Towards Compiling Expressions: Prefix, Infix, and Postfix Notation</vt:lpstr>
      <vt:lpstr>Overview of Prefix, Infix, Postfix</vt:lpstr>
      <vt:lpstr>Expressions in Different Notation</vt:lpstr>
      <vt:lpstr>Convert into Prefix and Postfix</vt:lpstr>
      <vt:lpstr>Compare Notation and Trees</vt:lpstr>
      <vt:lpstr>Simple Expressions and Tokens</vt:lpstr>
      <vt:lpstr>Printing Trees into Lists of Tokens</vt:lpstr>
      <vt:lpstr>LISP: Language with Prefix Notation</vt:lpstr>
      <vt:lpstr>PostScript: Language using Postfix</vt:lpstr>
      <vt:lpstr>A PostScript Program</vt:lpstr>
      <vt:lpstr>If we send it to printer (or run GhostView viewer gv) we get</vt:lpstr>
      <vt:lpstr>Why postfix? Can evaluate it using stack</vt:lpstr>
      <vt:lpstr>Evaluating Infix Needs Recursion</vt:lpstr>
      <vt:lpstr>Compiling Expressions</vt:lpstr>
      <vt:lpstr>Expression, Tree, Postfix, Code</vt:lpstr>
      <vt:lpstr>Show Tree, Postfix, Code</vt:lpstr>
      <vt:lpstr>“Printing” Trees into Bytecodes</vt:lpstr>
      <vt:lpstr>Local Variables</vt:lpstr>
      <vt:lpstr>Compiler Correctness</vt:lpstr>
      <vt:lpstr>A simple proof with two quantifiers</vt:lpstr>
      <vt:lpstr>Induction with Quantified Hypothesis</vt:lpstr>
      <vt:lpstr>exec(env,compile(expr)) == interpret(env,expr)</vt:lpstr>
      <vt:lpstr>run(env,bcodes,stack) = newStack</vt:lpstr>
      <vt:lpstr>New correctness condition</vt:lpstr>
      <vt:lpstr>By induction on e,  S   run(T,C(e),S) == S:::[I(T,e)]</vt:lpstr>
      <vt:lpstr>Shorthand Notation for Translation</vt:lpstr>
      <vt:lpstr>Code Generation for Control Structures</vt:lpstr>
      <vt:lpstr>Sequential Composition</vt:lpstr>
      <vt:lpstr>Compiling Control: Example</vt:lpstr>
      <vt:lpstr>Representing Booleans</vt:lpstr>
      <vt:lpstr>Truth Values for Relations: Example</vt:lpstr>
      <vt:lpstr>Comparisons, Conditionals, Scoped Labels</vt:lpstr>
      <vt:lpstr>Main Instructions for Labels</vt:lpstr>
      <vt:lpstr>Compiling If Statement</vt:lpstr>
      <vt:lpstr>How to introduce labels</vt:lpstr>
      <vt:lpstr>Compiling Control: Example</vt:lpstr>
      <vt:lpstr>Compiling While Statement</vt:lpstr>
      <vt:lpstr>Exercise: LOOP with EXIT IF</vt:lpstr>
      <vt:lpstr>Solution</vt:lpstr>
      <vt:lpstr>How to compile complex boolean expressions expressed using &amp;&amp;,|| ?</vt:lpstr>
      <vt:lpstr>Bitwise Operations</vt:lpstr>
      <vt:lpstr>What does this program do?</vt:lpstr>
      <vt:lpstr>What does this function do?</vt:lpstr>
      <vt:lpstr>Compiling Bitwise Operations - Easy</vt:lpstr>
      <vt:lpstr>Conditional Expression</vt:lpstr>
      <vt:lpstr>Compiling If Expression</vt:lpstr>
      <vt:lpstr>Compiling &amp;&amp;</vt:lpstr>
      <vt:lpstr>Compiling ||</vt:lpstr>
      <vt:lpstr>true, false, variables</vt:lpstr>
    </vt:vector>
  </TitlesOfParts>
  <Company>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Code Generation</dc:title>
  <dc:creator>Viktor Kuncak</dc:creator>
  <cp:lastModifiedBy>kuncak</cp:lastModifiedBy>
  <cp:revision>3006</cp:revision>
  <dcterms:created xsi:type="dcterms:W3CDTF">2005-06-07T20:03:32Z</dcterms:created>
  <dcterms:modified xsi:type="dcterms:W3CDTF">2017-11-12T17:45:20Z</dcterms:modified>
</cp:coreProperties>
</file>