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1032" r:id="rId2"/>
    <p:sldId id="1033" r:id="rId3"/>
    <p:sldId id="1041" r:id="rId4"/>
    <p:sldId id="1043" r:id="rId5"/>
    <p:sldId id="1042" r:id="rId6"/>
    <p:sldId id="1034" r:id="rId7"/>
    <p:sldId id="1045" r:id="rId8"/>
    <p:sldId id="1035" r:id="rId9"/>
    <p:sldId id="1036" r:id="rId10"/>
    <p:sldId id="1037" r:id="rId11"/>
    <p:sldId id="1046" r:id="rId12"/>
    <p:sldId id="1048" r:id="rId13"/>
    <p:sldId id="1047" r:id="rId14"/>
    <p:sldId id="1039" r:id="rId15"/>
    <p:sldId id="1040" r:id="rId16"/>
    <p:sldId id="1038" r:id="rId17"/>
    <p:sldId id="1051" r:id="rId18"/>
    <p:sldId id="1054" r:id="rId19"/>
    <p:sldId id="1055" r:id="rId20"/>
    <p:sldId id="1052" r:id="rId2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4"/>
      <p:bold r:id="rId25"/>
      <p:italic r:id="rId26"/>
      <p:boldItalic r:id="rId27"/>
    </p:embeddedFont>
    <p:embeddedFont>
      <p:font typeface="Cambria Math" panose="02040503050406030204" pitchFamily="18" charset="0"/>
      <p:regular r:id="rId28"/>
    </p:embeddedFont>
  </p:embeddedFontLst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E8D72B0-7F3E-4423-B0A0-1EBC35A6CA45}">
          <p14:sldIdLst>
            <p14:sldId id="1032"/>
            <p14:sldId id="1033"/>
            <p14:sldId id="1041"/>
            <p14:sldId id="1043"/>
            <p14:sldId id="1042"/>
            <p14:sldId id="1034"/>
            <p14:sldId id="1045"/>
            <p14:sldId id="1035"/>
            <p14:sldId id="1036"/>
            <p14:sldId id="1037"/>
            <p14:sldId id="1046"/>
            <p14:sldId id="1048"/>
            <p14:sldId id="1047"/>
            <p14:sldId id="1039"/>
            <p14:sldId id="1040"/>
            <p14:sldId id="1038"/>
            <p14:sldId id="1051"/>
            <p14:sldId id="1054"/>
            <p14:sldId id="1055"/>
            <p14:sldId id="105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BF4C1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88" autoAdjust="0"/>
    <p:restoredTop sz="88328" autoAdjust="0"/>
  </p:normalViewPr>
  <p:slideViewPr>
    <p:cSldViewPr snapToGrid="0">
      <p:cViewPr varScale="1">
        <p:scale>
          <a:sx n="112" d="100"/>
          <a:sy n="112" d="100"/>
        </p:scale>
        <p:origin x="5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848" y="-84"/>
      </p:cViewPr>
      <p:guideLst>
        <p:guide orient="horz" pos="2880"/>
        <p:guide pos="2160"/>
      </p:guideLst>
    </p:cSldViewPr>
  </p:notesViewPr>
  <p:gridSpacing cx="1800225" cy="18002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1EB75-3524-4387-8CE3-F3226D8180E3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09757-0F24-40A5-A9BB-710E2EC8F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5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776101C-D557-4437-9B0C-D724BA3FF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031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59D13-2138-448A-8375-48BF5A5A0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C07ED-67B2-4346-AA03-AB1B12CC1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BF365-B055-4911-8388-524B161FD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1143000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0992"/>
            <a:ext cx="8229600" cy="4655172"/>
          </a:xfrm>
        </p:spPr>
        <p:txBody>
          <a:bodyPr/>
          <a:lstStyle>
            <a:lvl1pPr>
              <a:defRPr>
                <a:solidFill>
                  <a:srgbClr val="008000"/>
                </a:solidFill>
                <a:latin typeface="Calibri" pitchFamily="34" charset="0"/>
                <a:cs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39F37-B38C-4B45-8190-F702639A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BB97C-414F-4ABD-A911-F57762907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24B7-028F-4C8A-B291-5A95FFDE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B9809-E9C4-4E86-B86B-8CEF7A9DE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79B4E-7A54-4FE1-B1FE-99D3D4ACC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35010-6691-4A1D-90E6-E0769E1A2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3C80D-68D2-4345-949F-24FC763E5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96BC-87F3-4F79-919D-82A70A25A9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A688A63-B9C4-46E3-826F-D313A5FD9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70C0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8000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370"/>
            <a:ext cx="8229600" cy="820502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pic>
        <p:nvPicPr>
          <p:cNvPr id="1026" name="Picture 2" descr="C:\Users\kuncak\Desktop\snip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521" y="906719"/>
            <a:ext cx="8039465" cy="2689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800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dirty="0" smtClean="0"/>
              <a:t>L be </a:t>
            </a:r>
            <a:r>
              <a:rPr lang="en-US" dirty="0"/>
              <a:t>the language of strings </a:t>
            </a:r>
            <a:r>
              <a:rPr lang="en-US" dirty="0" smtClean="0"/>
              <a:t>over {&lt;, =} defined by </a:t>
            </a:r>
            <a:r>
              <a:rPr lang="en-US" dirty="0" err="1" smtClean="0"/>
              <a:t>regexp</a:t>
            </a:r>
            <a:r>
              <a:rPr lang="en-US" dirty="0" smtClean="0"/>
              <a:t>   (&lt;|=| &lt;====*). </a:t>
            </a:r>
            <a:r>
              <a:rPr lang="en-US" dirty="0"/>
              <a:t>T</a:t>
            </a:r>
            <a:r>
              <a:rPr lang="en-US" dirty="0" smtClean="0"/>
              <a:t>hat is,</a:t>
            </a:r>
            <a:br>
              <a:rPr lang="en-US" dirty="0" smtClean="0"/>
            </a:br>
            <a:r>
              <a:rPr lang="en-US" dirty="0" smtClean="0"/>
              <a:t>L contains &lt;,=, and words &lt;=</a:t>
            </a:r>
            <a:r>
              <a:rPr lang="en-US" baseline="30000" dirty="0" smtClean="0"/>
              <a:t>n</a:t>
            </a:r>
            <a:r>
              <a:rPr lang="en-US" dirty="0" smtClean="0"/>
              <a:t> for n &gt;= 3.</a:t>
            </a:r>
          </a:p>
          <a:p>
            <a:r>
              <a:rPr lang="en-US" dirty="0" smtClean="0"/>
              <a:t>Construct </a:t>
            </a:r>
            <a:r>
              <a:rPr lang="en-US" dirty="0"/>
              <a:t>a DFA that accepts </a:t>
            </a:r>
            <a:r>
              <a:rPr lang="en-US" dirty="0" smtClean="0"/>
              <a:t>L</a:t>
            </a:r>
            <a:endParaRPr lang="en-US" dirty="0"/>
          </a:p>
          <a:p>
            <a:r>
              <a:rPr lang="en-US" dirty="0"/>
              <a:t>Describe how the lexical analyzer will tokenize the following inputs.</a:t>
            </a:r>
          </a:p>
          <a:p>
            <a:pPr marL="457200" lvl="1" indent="0">
              <a:buNone/>
            </a:pPr>
            <a:r>
              <a:rPr lang="en-US" dirty="0" smtClean="0"/>
              <a:t>1) &lt;=====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2) ==&lt;==&lt;==&lt;==&lt;==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3) &lt;=====&lt;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3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Automata to Regular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 smtClean="0">
                    <a:latin typeface="Cambria Math" panose="02040503050406030204" pitchFamily="18" charset="0"/>
                  </a:rPr>
                  <a:t>Every path in the automata corresponds to a RE</a:t>
                </a:r>
                <a:endParaRPr lang="en-US" sz="2800" b="0" dirty="0" smtClean="0">
                  <a:latin typeface="Cambria Math" panose="02040503050406030204" pitchFamily="18" charset="0"/>
                </a:endParaRPr>
              </a:p>
              <a:p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:endParaRPr lang="en-US" sz="2800" i="1" dirty="0">
                  <a:latin typeface="Cambria Math" panose="02040503050406030204" pitchFamily="18" charset="0"/>
                </a:endParaRPr>
              </a:p>
              <a:p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8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bSup>
                  </m:oMath>
                </a14:m>
                <a:r>
                  <a:rPr lang="en-US" sz="2800" dirty="0" smtClean="0"/>
                  <a:t> : RE corresponding to all paths from state ‘p’ to state ‘q’ that goes through only states in ‘X’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sup>
                    </m:sSubSup>
                  </m:oMath>
                </a14:m>
                <a:r>
                  <a:rPr lang="en-US" sz="2400" dirty="0" smtClean="0"/>
                  <a:t> = a</a:t>
                </a:r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01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/>
                  <a:t> = </a:t>
                </a:r>
                <a:r>
                  <a:rPr lang="en-US" sz="2400" dirty="0" err="1" smtClean="0"/>
                  <a:t>ba</a:t>
                </a:r>
                <a:endParaRPr lang="en-US" sz="2400" dirty="0"/>
              </a:p>
              <a:p>
                <a:pPr lvl="1"/>
                <a:endParaRPr lang="en-US" sz="2400" dirty="0" smtClean="0"/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07" t="-13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 bwMode="auto">
          <a:xfrm>
            <a:off x="1286932" y="2734764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3386664" y="2734764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7" idx="6"/>
          </p:cNvCxnSpPr>
          <p:nvPr/>
        </p:nvCxnSpPr>
        <p:spPr bwMode="auto">
          <a:xfrm>
            <a:off x="1794932" y="3009931"/>
            <a:ext cx="1591732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1904704" y="2651155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97198" y="2734764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RE: a</a:t>
            </a:r>
            <a:endParaRPr lang="en-US" dirty="0"/>
          </a:p>
        </p:txBody>
      </p:sp>
      <p:cxnSp>
        <p:nvCxnSpPr>
          <p:cNvPr id="21" name="Curved Connector 20"/>
          <p:cNvCxnSpPr>
            <a:stCxn id="7" idx="5"/>
          </p:cNvCxnSpPr>
          <p:nvPr/>
        </p:nvCxnSpPr>
        <p:spPr bwMode="auto">
          <a:xfrm rot="16200000" flipH="1">
            <a:off x="1859254" y="3065786"/>
            <a:ext cx="355762" cy="633196"/>
          </a:xfrm>
          <a:prstGeom prst="curved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1726610" y="3307391"/>
            <a:ext cx="356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6" name="Oval 25"/>
          <p:cNvSpPr/>
          <p:nvPr/>
        </p:nvSpPr>
        <p:spPr bwMode="auto">
          <a:xfrm>
            <a:off x="2362198" y="3263056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Curved Connector 26"/>
          <p:cNvCxnSpPr>
            <a:endCxn id="9" idx="4"/>
          </p:cNvCxnSpPr>
          <p:nvPr/>
        </p:nvCxnSpPr>
        <p:spPr bwMode="auto">
          <a:xfrm flipV="1">
            <a:off x="2878663" y="3285098"/>
            <a:ext cx="762001" cy="275167"/>
          </a:xfrm>
          <a:prstGeom prst="curvedConnector2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178640" y="3413041"/>
            <a:ext cx="347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283836" y="3224757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RE: </a:t>
            </a:r>
            <a:r>
              <a:rPr lang="en-US" dirty="0" err="1" smtClean="0"/>
              <a:t>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628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6" grpId="0" animBg="1"/>
      <p:bldP spid="28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Automata to Regular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 −{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}</m:t>
                        </m:r>
                      </m:sup>
                    </m:sSubSup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</m:sup>
                    </m:sSubSup>
                    <m:sSup>
                      <m:s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𝑢𝑢</m:t>
                                </m:r>
                              </m:sub>
                              <m:sup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 −{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}</m:t>
                        </m:r>
                      </m:sup>
                    </m:sSubSup>
                  </m:oMath>
                </a14:m>
                <a:endParaRPr lang="en-US" sz="2800" dirty="0" smtClean="0"/>
              </a:p>
              <a:p>
                <a:endParaRPr lang="en-US" sz="28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𝑝𝑞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∅</m:t>
                        </m:r>
                      </m:sup>
                    </m:sSubSup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/>
                  <a:t> ,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∅</m:t>
                        </m:r>
                      </m:sup>
                    </m:sSubSup>
                    <m:r>
                      <a:rPr lang="en-US" sz="28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800" i="1">
                        <a:latin typeface="Cambria Math" panose="02040503050406030204" pitchFamily="18" charset="0"/>
                      </a:rPr>
                      <m:t>+…+</m:t>
                    </m:r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endParaRPr lang="en-US" sz="2800" b="0" dirty="0" smtClean="0"/>
              </a:p>
              <a:p>
                <a:endParaRPr lang="en-US" sz="28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𝑠𝑓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sup>
                    </m:sSubSup>
                  </m:oMath>
                </a14:m>
                <a:r>
                  <a:rPr lang="en-US" sz="2800" dirty="0" smtClean="0"/>
                  <a:t> is the required regular expression</a:t>
                </a:r>
                <a:endParaRPr lang="en-US" sz="2800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556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Automata to Regular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513666"/>
                <a:ext cx="8229600" cy="261249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{0,1,2}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{0,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}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sup>
                    </m:sSubSup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22</m:t>
                                </m:r>
                              </m:sub>
                              <m:sup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0,1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{0,1}</m:t>
                        </m:r>
                      </m:sup>
                    </m:sSubSup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{0,1}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{0}</m:t>
                        </m:r>
                      </m:sup>
                    </m:sSub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d>
                          <m:dPr>
                            <m:begChr m:val="{"/>
                            <m:endChr m:val="}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sup>
                    </m:sSubSup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</m:sub>
                              <m:sup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d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{0}</m:t>
                        </m:r>
                      </m:sup>
                    </m:sSubSup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en-US" sz="2400" dirty="0" smtClean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{0}</m:t>
                        </m:r>
                      </m:sup>
                    </m:sSubSup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r>
                  <a:rPr lang="en-US" sz="2400" dirty="0" smtClean="0"/>
                  <a:t>….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513666"/>
                <a:ext cx="8229600" cy="2612497"/>
              </a:xfrm>
              <a:blipFill rotWithShape="0">
                <a:blip r:embed="rId2"/>
                <a:stretch>
                  <a:fillRect l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45" y="1268780"/>
            <a:ext cx="3435806" cy="195283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57800" y="4358249"/>
                <a:ext cx="285930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358249"/>
                <a:ext cx="2859309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22696" y="1486765"/>
                <a:ext cx="4439998" cy="1915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e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+0</m:t>
                                  </m:r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p>
                                            <m:sSup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10</m:t>
                                              </m:r>
                                            </m:e>
                                            <m:sup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p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endParaRPr lang="en-US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2696" y="1486765"/>
                <a:ext cx="4439998" cy="191578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523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the following automaton to RE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173" y="2603190"/>
            <a:ext cx="33623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884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Half of a Regular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 L be a language. Define half(L) to </a:t>
            </a:r>
            <a:r>
              <a:rPr lang="en-US" dirty="0" smtClean="0"/>
              <a:t>be </a:t>
            </a:r>
          </a:p>
          <a:p>
            <a:pPr marL="0" indent="0">
              <a:buNone/>
            </a:pPr>
            <a:r>
              <a:rPr lang="en-US" dirty="0" smtClean="0"/>
              <a:t>{x </a:t>
            </a:r>
            <a:r>
              <a:rPr lang="en-US" dirty="0"/>
              <a:t>| for some y such that |x| = |y|, </a:t>
            </a:r>
            <a:r>
              <a:rPr lang="en-US" dirty="0" err="1"/>
              <a:t>xy</a:t>
            </a:r>
            <a:r>
              <a:rPr lang="en-US" dirty="0"/>
              <a:t> is in L} .</a:t>
            </a:r>
          </a:p>
          <a:p>
            <a:pPr marL="0" indent="0">
              <a:buNone/>
            </a:pPr>
            <a:r>
              <a:rPr lang="en-US" dirty="0"/>
              <a:t>That is, half(L) is the set of first halves of strings in L. Prove that </a:t>
            </a:r>
            <a:r>
              <a:rPr lang="en-US" dirty="0" smtClean="0"/>
              <a:t>if L is regular then so is </a:t>
            </a:r>
            <a:r>
              <a:rPr lang="en-US" dirty="0"/>
              <a:t>half(L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4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which of the following languages can you find an automaton or regular expression: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Sequence of open or closed parentheses of even length? E.g. (), ((, )), )()))(, …</a:t>
            </a:r>
          </a:p>
          <a:p>
            <a:pPr lvl="1"/>
            <a:r>
              <a:rPr lang="en-US" dirty="0"/>
              <a:t>as many digits  before as after decimal point</a:t>
            </a:r>
            <a:r>
              <a:rPr lang="en-US" dirty="0" smtClean="0"/>
              <a:t>?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Sequence of balanced parentheses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( ( () )  ())	- balanced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( ) ) ( ( )  	- not balanced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Comments from // until LF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Nested comments like     /*  ... /*   */  … */</a:t>
            </a:r>
          </a:p>
        </p:txBody>
      </p:sp>
      <p:sp>
        <p:nvSpPr>
          <p:cNvPr id="7" name="Cloud Callout 6"/>
          <p:cNvSpPr/>
          <p:nvPr/>
        </p:nvSpPr>
        <p:spPr bwMode="auto">
          <a:xfrm>
            <a:off x="6163735" y="2980268"/>
            <a:ext cx="1049866" cy="545252"/>
          </a:xfrm>
          <a:prstGeom prst="cloudCallout">
            <a:avLst>
              <a:gd name="adj1" fmla="val -102285"/>
              <a:gd name="adj2" fmla="val 388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yes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7975602" y="3699935"/>
            <a:ext cx="1049866" cy="545252"/>
          </a:xfrm>
          <a:prstGeom prst="cloudCallout">
            <a:avLst>
              <a:gd name="adj1" fmla="val -80511"/>
              <a:gd name="adj2" fmla="val -1514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9" name="Cloud Callout 8"/>
          <p:cNvSpPr/>
          <p:nvPr/>
        </p:nvSpPr>
        <p:spPr bwMode="auto">
          <a:xfrm>
            <a:off x="6163735" y="4553216"/>
            <a:ext cx="1049866" cy="545252"/>
          </a:xfrm>
          <a:prstGeom prst="cloudCallout">
            <a:avLst>
              <a:gd name="adj1" fmla="val -80511"/>
              <a:gd name="adj2" fmla="val -15140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0" name="Cloud Callout 9"/>
          <p:cNvSpPr/>
          <p:nvPr/>
        </p:nvSpPr>
        <p:spPr bwMode="auto">
          <a:xfrm>
            <a:off x="5638802" y="5339690"/>
            <a:ext cx="1049866" cy="545252"/>
          </a:xfrm>
          <a:prstGeom prst="cloudCallout">
            <a:avLst>
              <a:gd name="adj1" fmla="val -75672"/>
              <a:gd name="adj2" fmla="val -5823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Yes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11" name="Cloud Callout 10"/>
          <p:cNvSpPr/>
          <p:nvPr/>
        </p:nvSpPr>
        <p:spPr bwMode="auto">
          <a:xfrm>
            <a:off x="7806268" y="5928878"/>
            <a:ext cx="1049866" cy="545252"/>
          </a:xfrm>
          <a:prstGeom prst="cloudCallout">
            <a:avLst>
              <a:gd name="adj1" fmla="val -75672"/>
              <a:gd name="adj2" fmla="val -5823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</a:rPr>
              <a:t>No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5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that  { </a:t>
            </a:r>
            <a:r>
              <a:rPr lang="en-US" dirty="0" err="1" smtClean="0"/>
              <a:t>a</a:t>
            </a:r>
            <a:r>
              <a:rPr lang="en-US" baseline="30000" dirty="0" err="1" smtClean="0"/>
              <a:t>n</a:t>
            </a:r>
            <a:r>
              <a:rPr lang="en-US" dirty="0" err="1" smtClean="0"/>
              <a:t>b</a:t>
            </a:r>
            <a:r>
              <a:rPr lang="en-US" baseline="30000" dirty="0" err="1" smtClean="0"/>
              <a:t>n</a:t>
            </a:r>
            <a:r>
              <a:rPr lang="en-US" baseline="30000" dirty="0" smtClean="0"/>
              <a:t> </a:t>
            </a:r>
            <a:r>
              <a:rPr lang="en-US" dirty="0" smtClean="0"/>
              <a:t> | n &gt;= 0 </a:t>
            </a:r>
            <a:r>
              <a:rPr lang="en-US" dirty="0" smtClean="0"/>
              <a:t>} is not Regular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4086"/>
            <a:ext cx="8229600" cy="4655172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Say there exists a DFA with K </a:t>
            </a:r>
            <a:r>
              <a:rPr lang="en-US" sz="2600" dirty="0" smtClean="0">
                <a:solidFill>
                  <a:schemeClr val="tx1"/>
                </a:solidFill>
              </a:rPr>
              <a:t>states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i.e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smtClean="0">
                <a:solidFill>
                  <a:schemeClr val="tx1"/>
                </a:solidFill>
              </a:rPr>
              <a:t>|Q|=K</a:t>
            </a:r>
          </a:p>
          <a:p>
            <a:pPr marL="457200" lvl="1" indent="0">
              <a:buNone/>
            </a:pPr>
            <a:r>
              <a:rPr lang="en-US" sz="2600" dirty="0" smtClean="0">
                <a:solidFill>
                  <a:schemeClr val="tx1"/>
                </a:solidFill>
              </a:rPr>
              <a:t>Feed it a, </a:t>
            </a:r>
            <a:r>
              <a:rPr lang="en-US" sz="2600" dirty="0" err="1" smtClean="0">
                <a:solidFill>
                  <a:schemeClr val="tx1"/>
                </a:solidFill>
              </a:rPr>
              <a:t>aa</a:t>
            </a:r>
            <a:r>
              <a:rPr lang="en-US" sz="2600" dirty="0" smtClean="0">
                <a:solidFill>
                  <a:schemeClr val="tx1"/>
                </a:solidFill>
              </a:rPr>
              <a:t>, </a:t>
            </a:r>
            <a:r>
              <a:rPr lang="en-US" sz="2600" dirty="0" err="1" smtClean="0">
                <a:solidFill>
                  <a:schemeClr val="tx1"/>
                </a:solidFill>
              </a:rPr>
              <a:t>aaa</a:t>
            </a:r>
            <a:r>
              <a:rPr lang="en-US" sz="2600" dirty="0" smtClean="0">
                <a:solidFill>
                  <a:schemeClr val="tx1"/>
                </a:solidFill>
              </a:rPr>
              <a:t>, …. </a:t>
            </a:r>
            <a:r>
              <a:rPr lang="en-US" sz="2600" dirty="0" smtClean="0"/>
              <a:t>L</a:t>
            </a:r>
            <a:r>
              <a:rPr lang="en-US" sz="2600" dirty="0" smtClean="0">
                <a:solidFill>
                  <a:schemeClr val="tx1"/>
                </a:solidFill>
              </a:rPr>
              <a:t>et q</a:t>
            </a:r>
            <a:r>
              <a:rPr lang="en-US" sz="2600" baseline="-25000" dirty="0" smtClean="0"/>
              <a:t>i</a:t>
            </a:r>
            <a:r>
              <a:rPr lang="en-US" sz="2600" dirty="0" smtClean="0"/>
              <a:t> be state after reading </a:t>
            </a:r>
            <a:r>
              <a:rPr lang="en-US" sz="2600" dirty="0" err="1" smtClean="0"/>
              <a:t>a</a:t>
            </a:r>
            <a:r>
              <a:rPr lang="en-US" sz="2600" baseline="30000" dirty="0" err="1" smtClean="0"/>
              <a:t>i</a:t>
            </a:r>
            <a:r>
              <a:rPr lang="en-US" sz="2600" dirty="0" smtClean="0"/>
              <a:t>  </a:t>
            </a:r>
          </a:p>
          <a:p>
            <a:pPr marL="457200" lvl="1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q</a:t>
            </a:r>
            <a:r>
              <a:rPr lang="en-US" sz="2600" baseline="-25000" dirty="0" smtClean="0"/>
              <a:t>0 </a:t>
            </a:r>
            <a:r>
              <a:rPr lang="en-US" sz="2600" dirty="0" smtClean="0"/>
              <a:t>, q</a:t>
            </a:r>
            <a:r>
              <a:rPr lang="en-US" sz="2600" baseline="-25000" dirty="0" smtClean="0"/>
              <a:t>1 </a:t>
            </a:r>
            <a:r>
              <a:rPr lang="en-US" sz="2600" dirty="0" smtClean="0"/>
              <a:t>,</a:t>
            </a:r>
            <a:r>
              <a:rPr lang="en-US" sz="2600" dirty="0"/>
              <a:t> </a:t>
            </a:r>
            <a:r>
              <a:rPr lang="en-US" sz="2600" dirty="0" smtClean="0"/>
              <a:t>q</a:t>
            </a:r>
            <a:r>
              <a:rPr lang="en-US" sz="2600" baseline="-25000" dirty="0" smtClean="0"/>
              <a:t>2 </a:t>
            </a:r>
            <a:r>
              <a:rPr lang="en-US" sz="2600" dirty="0" smtClean="0"/>
              <a:t>, ... , </a:t>
            </a:r>
            <a:r>
              <a:rPr lang="en-US" sz="2600" dirty="0" err="1" smtClean="0"/>
              <a:t>q</a:t>
            </a:r>
            <a:r>
              <a:rPr lang="en-US" sz="2600" baseline="-25000" dirty="0" err="1" smtClean="0"/>
              <a:t>K</a:t>
            </a:r>
            <a:r>
              <a:rPr lang="en-US" sz="2600" baseline="-25000" dirty="0"/>
              <a:t> </a:t>
            </a:r>
            <a:r>
              <a:rPr lang="en-US" sz="2600" dirty="0" smtClean="0"/>
              <a:t> </a:t>
            </a:r>
            <a:endParaRPr lang="en-US" sz="2600" dirty="0"/>
          </a:p>
          <a:p>
            <a:pPr marL="457200" lvl="1" indent="0">
              <a:buNone/>
            </a:pPr>
            <a:r>
              <a:rPr lang="en-US" sz="2600" dirty="0" smtClean="0"/>
              <a:t>This sequence has length K+1 -&gt; </a:t>
            </a:r>
            <a:r>
              <a:rPr lang="en-US" sz="2600" dirty="0" err="1" smtClean="0"/>
              <a:t>atleast</a:t>
            </a:r>
            <a:r>
              <a:rPr lang="en-US" sz="2600" dirty="0" smtClean="0"/>
              <a:t> one </a:t>
            </a:r>
            <a:r>
              <a:rPr lang="en-US" sz="2600" dirty="0" smtClean="0"/>
              <a:t>state must repeat</a:t>
            </a:r>
            <a:br>
              <a:rPr lang="en-US" sz="2600" dirty="0" smtClean="0"/>
            </a:br>
            <a:r>
              <a:rPr lang="en-US" sz="2600" dirty="0" smtClean="0"/>
              <a:t> q</a:t>
            </a:r>
            <a:r>
              <a:rPr lang="en-US" sz="2600" baseline="-25000" dirty="0" smtClean="0"/>
              <a:t>i</a:t>
            </a:r>
            <a:r>
              <a:rPr lang="en-US" sz="2600" dirty="0" smtClean="0"/>
              <a:t> = </a:t>
            </a:r>
            <a:r>
              <a:rPr lang="en-US" sz="2600" dirty="0" err="1" smtClean="0"/>
              <a:t>q</a:t>
            </a:r>
            <a:r>
              <a:rPr lang="en-US" sz="2600" baseline="-25000" dirty="0" err="1" smtClean="0"/>
              <a:t>i+p</a:t>
            </a:r>
            <a:r>
              <a:rPr lang="en-US" sz="2600" baseline="-25000" dirty="0" smtClean="0"/>
              <a:t>			</a:t>
            </a:r>
            <a:r>
              <a:rPr lang="en-US" sz="2600" dirty="0" smtClean="0"/>
              <a:t>p &gt; 0</a:t>
            </a:r>
            <a:endParaRPr lang="en-US" sz="2600" baseline="-25000" dirty="0"/>
          </a:p>
          <a:p>
            <a:pPr marL="457200" lvl="1" indent="0">
              <a:buNone/>
            </a:pPr>
            <a:r>
              <a:rPr lang="en-US" sz="2600" dirty="0" smtClean="0"/>
              <a:t>Then the automaton should accept </a:t>
            </a:r>
            <a:r>
              <a:rPr lang="en-US" sz="2600" dirty="0" err="1" smtClean="0"/>
              <a:t>a</a:t>
            </a:r>
            <a:r>
              <a:rPr lang="en-US" sz="2600" baseline="30000" dirty="0" err="1" smtClean="0"/>
              <a:t>i+p</a:t>
            </a:r>
            <a:r>
              <a:rPr lang="en-US" sz="2600" dirty="0" err="1" smtClean="0"/>
              <a:t>b</a:t>
            </a:r>
            <a:r>
              <a:rPr lang="en-US" sz="2600" baseline="30000" dirty="0" err="1" smtClean="0"/>
              <a:t>i+p</a:t>
            </a:r>
            <a:r>
              <a:rPr lang="en-US" sz="2600" dirty="0" smtClean="0"/>
              <a:t> .</a:t>
            </a:r>
          </a:p>
          <a:p>
            <a:pPr marL="457200" lvl="1" indent="0">
              <a:buNone/>
            </a:pPr>
            <a:r>
              <a:rPr lang="en-US" sz="2600" dirty="0" smtClean="0"/>
              <a:t>But then it must also accept</a:t>
            </a:r>
          </a:p>
          <a:p>
            <a:pPr marL="457200" lvl="1" indent="0" algn="ctr">
              <a:buNone/>
            </a:pPr>
            <a:r>
              <a:rPr lang="en-US" sz="2600" dirty="0" err="1" smtClean="0"/>
              <a:t>a</a:t>
            </a:r>
            <a:r>
              <a:rPr lang="en-US" sz="2600" baseline="300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err="1" smtClean="0"/>
              <a:t>b</a:t>
            </a:r>
            <a:r>
              <a:rPr lang="en-US" sz="2600" baseline="30000" dirty="0" err="1" smtClean="0"/>
              <a:t>i+p</a:t>
            </a:r>
            <a:r>
              <a:rPr lang="en-US" sz="2600" baseline="30000" dirty="0"/>
              <a:t> </a:t>
            </a:r>
            <a:r>
              <a:rPr lang="en-US" sz="2600" dirty="0" smtClean="0"/>
              <a:t> </a:t>
            </a:r>
          </a:p>
          <a:p>
            <a:pPr marL="457200" lvl="1" indent="0">
              <a:buNone/>
            </a:pPr>
            <a:r>
              <a:rPr lang="en-US" sz="2600" dirty="0" smtClean="0"/>
              <a:t>because </a:t>
            </a:r>
            <a:r>
              <a:rPr lang="en-US" sz="2600" dirty="0" smtClean="0"/>
              <a:t>reading </a:t>
            </a:r>
            <a:r>
              <a:rPr lang="en-US" sz="2600" dirty="0" err="1" smtClean="0"/>
              <a:t>a</a:t>
            </a:r>
            <a:r>
              <a:rPr lang="en-US" sz="2600" baseline="30000" dirty="0" err="1" smtClean="0"/>
              <a:t>i</a:t>
            </a:r>
            <a:r>
              <a:rPr lang="en-US" sz="2600" dirty="0" smtClean="0"/>
              <a:t> </a:t>
            </a:r>
            <a:r>
              <a:rPr lang="en-US" sz="2600" dirty="0" smtClean="0"/>
              <a:t>leads to the same state as </a:t>
            </a:r>
            <a:r>
              <a:rPr lang="en-US" sz="2600" dirty="0" err="1" smtClean="0"/>
              <a:t>a</a:t>
            </a:r>
            <a:r>
              <a:rPr lang="en-US" sz="2600" baseline="30000" dirty="0" err="1" smtClean="0"/>
              <a:t>i+p</a:t>
            </a:r>
            <a:r>
              <a:rPr lang="en-US" sz="2600" baseline="30000" dirty="0" smtClean="0"/>
              <a:t> </a:t>
            </a:r>
            <a:r>
              <a:rPr lang="en-US" sz="2600" dirty="0" smtClean="0"/>
              <a:t>.</a:t>
            </a:r>
          </a:p>
          <a:p>
            <a:pPr marL="457200" lvl="1" indent="0">
              <a:buNone/>
            </a:pPr>
            <a:r>
              <a:rPr lang="en-US" sz="2600" dirty="0" smtClean="0"/>
              <a:t>So </a:t>
            </a:r>
            <a:r>
              <a:rPr lang="en-US" sz="2600" dirty="0" smtClean="0"/>
              <a:t>it does not accept the given language.</a:t>
            </a:r>
          </a:p>
        </p:txBody>
      </p:sp>
    </p:spTree>
    <p:extLst>
      <p:ext uri="{BB962C8B-B14F-4D97-AF65-F5344CB8AC3E}">
        <p14:creationId xmlns:p14="http://schemas.microsoft.com/office/powerpoint/2010/main" val="3714536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Pumping 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4888"/>
            <a:ext cx="8229600" cy="3902516"/>
          </a:xfrm>
          <a:ln>
            <a:solidFill>
              <a:srgbClr val="008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</a:t>
            </a:r>
            <a:r>
              <a:rPr lang="en-US" dirty="0">
                <a:latin typeface="cmsy10"/>
                <a:ea typeface="cmsy10"/>
                <a:cs typeface="cmsy10"/>
              </a:rPr>
              <a:t>L</a:t>
            </a:r>
            <a:r>
              <a:rPr lang="en-US" dirty="0" smtClean="0"/>
              <a:t> is a regular language, then </a:t>
            </a:r>
            <a:r>
              <a:rPr lang="en-US" b="1" dirty="0" smtClean="0"/>
              <a:t>there exists</a:t>
            </a:r>
            <a:r>
              <a:rPr lang="en-US" dirty="0" smtClean="0"/>
              <a:t> a positive integer </a:t>
            </a:r>
            <a:r>
              <a:rPr lang="en-US" i="1" dirty="0" smtClean="0"/>
              <a:t>p</a:t>
            </a:r>
            <a:r>
              <a:rPr lang="en-US" dirty="0" smtClean="0"/>
              <a:t> (the pumping length) </a:t>
            </a:r>
            <a:r>
              <a:rPr lang="en-US" dirty="0" err="1" smtClean="0"/>
              <a:t>s.t.</a:t>
            </a:r>
            <a:r>
              <a:rPr lang="en-US" dirty="0" smtClean="0"/>
              <a:t> for </a:t>
            </a:r>
            <a:r>
              <a:rPr lang="en-US" b="1" dirty="0" smtClean="0"/>
              <a:t>every string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r>
              <a:rPr lang="en-US" dirty="0">
                <a:latin typeface="cmsy10"/>
                <a:ea typeface="cmsy10"/>
                <a:cs typeface="cmsy10"/>
                <a:sym typeface="Symbol"/>
              </a:rPr>
              <a:t>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</a:rPr>
              <a:t>L</a:t>
            </a:r>
            <a:r>
              <a:rPr lang="en-US" dirty="0"/>
              <a:t> </a:t>
            </a:r>
            <a:r>
              <a:rPr lang="en-US" dirty="0" smtClean="0"/>
              <a:t>,|s</a:t>
            </a:r>
            <a:r>
              <a:rPr lang="en-US" dirty="0" smtClean="0"/>
              <a:t>|</a:t>
            </a:r>
            <a:r>
              <a:rPr lang="en-US" i="1" dirty="0" smtClean="0"/>
              <a:t> </a:t>
            </a:r>
            <a:r>
              <a:rPr lang="en-US" dirty="0" smtClean="0"/>
              <a:t>≥ p, </a:t>
            </a:r>
            <a:r>
              <a:rPr lang="en-US" b="1" dirty="0" smtClean="0"/>
              <a:t>there exists</a:t>
            </a:r>
            <a:r>
              <a:rPr lang="en-US" dirty="0" smtClean="0"/>
              <a:t> a partition of </a:t>
            </a:r>
            <a:r>
              <a:rPr lang="en-US" dirty="0" smtClean="0"/>
              <a:t>s </a:t>
            </a:r>
            <a:r>
              <a:rPr lang="en-US" dirty="0" smtClean="0"/>
              <a:t>into </a:t>
            </a:r>
            <a:r>
              <a:rPr lang="en-US" dirty="0" smtClean="0"/>
              <a:t>three pieces, </a:t>
            </a:r>
            <a:r>
              <a:rPr lang="en-US" i="1" dirty="0" smtClean="0"/>
              <a:t>s = x y z</a:t>
            </a:r>
            <a:r>
              <a:rPr lang="en-US" dirty="0" smtClean="0"/>
              <a:t>,</a:t>
            </a:r>
          </a:p>
          <a:p>
            <a:r>
              <a:rPr lang="en-US" i="1" dirty="0" smtClean="0"/>
              <a:t>|y| &gt; 0</a:t>
            </a:r>
          </a:p>
          <a:p>
            <a:r>
              <a:rPr lang="en-US" i="1" dirty="0" smtClean="0"/>
              <a:t>|</a:t>
            </a:r>
            <a:r>
              <a:rPr lang="en-US" i="1" dirty="0" err="1" smtClean="0"/>
              <a:t>xy</a:t>
            </a:r>
            <a:r>
              <a:rPr lang="en-US" i="1" dirty="0" smtClean="0"/>
              <a:t>| ≤ p</a:t>
            </a:r>
          </a:p>
          <a:p>
            <a:pPr marL="0" indent="0">
              <a:buNone/>
            </a:pPr>
            <a:r>
              <a:rPr lang="en-US" dirty="0" smtClean="0"/>
              <a:t>such that </a:t>
            </a:r>
            <a:r>
              <a:rPr lang="en-US" b="1" dirty="0" smtClean="0"/>
              <a:t>∀</a:t>
            </a:r>
            <a:r>
              <a:rPr lang="en-US" b="1" i="1" dirty="0" err="1" smtClean="0"/>
              <a:t>i</a:t>
            </a:r>
            <a:r>
              <a:rPr lang="en-US" b="1" i="1" dirty="0" smtClean="0"/>
              <a:t> ≥ 0</a:t>
            </a:r>
            <a:r>
              <a:rPr lang="en-US" i="1" dirty="0" smtClean="0"/>
              <a:t>. </a:t>
            </a:r>
            <a:r>
              <a:rPr lang="en-US" i="1" dirty="0" err="1" smtClean="0"/>
              <a:t>xy</a:t>
            </a:r>
            <a:r>
              <a:rPr lang="en-US" i="1" baseline="30000" dirty="0" err="1" smtClean="0"/>
              <a:t>i</a:t>
            </a:r>
            <a:r>
              <a:rPr lang="en-US" i="1" dirty="0" err="1" smtClean="0"/>
              <a:t>z</a:t>
            </a:r>
            <a:r>
              <a:rPr lang="en-US" i="1" dirty="0" smtClean="0"/>
              <a:t> </a:t>
            </a:r>
            <a:r>
              <a:rPr lang="en-US" dirty="0" smtClean="0">
                <a:latin typeface="cmsy10"/>
                <a:ea typeface="cmsy10"/>
                <a:cs typeface="cmsy10"/>
                <a:sym typeface="Symbol"/>
              </a:rPr>
              <a:t></a:t>
            </a:r>
            <a:r>
              <a:rPr lang="en-US" dirty="0" smtClean="0">
                <a:latin typeface="cmsy10"/>
                <a:ea typeface="cmsy10"/>
                <a:cs typeface="cmsy10"/>
              </a:rPr>
              <a:t>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Pumping </a:t>
            </a:r>
            <a:r>
              <a:rPr lang="en-US" dirty="0" smtClean="0"/>
              <a:t>Lemma as a Game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86268" y="2794852"/>
            <a:ext cx="4461932" cy="2587097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800" dirty="0"/>
              <a:t>Pick a s in L, |s|&gt;= p</a:t>
            </a:r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Find an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s.t.</a:t>
            </a:r>
            <a:r>
              <a:rPr lang="en-US" sz="2800" i="1" dirty="0" smtClean="0"/>
              <a:t> </a:t>
            </a:r>
            <a:r>
              <a:rPr lang="en-US" sz="2800" i="1" dirty="0" err="1"/>
              <a:t>xy</a:t>
            </a:r>
            <a:r>
              <a:rPr lang="en-US" sz="2800" i="1" baseline="30000" dirty="0" err="1"/>
              <a:t>i</a:t>
            </a:r>
            <a:r>
              <a:rPr lang="en-US" sz="2800" i="1" dirty="0" err="1"/>
              <a:t>z</a:t>
            </a:r>
            <a:r>
              <a:rPr lang="en-US" sz="2800" i="1" dirty="0"/>
              <a:t> </a:t>
            </a:r>
            <a:r>
              <a:rPr lang="en-US" sz="2800" dirty="0" smtClean="0">
                <a:latin typeface="cmsy10"/>
                <a:sym typeface="Symbol"/>
              </a:rPr>
              <a:t> not in</a:t>
            </a:r>
            <a:r>
              <a:rPr lang="en-US" sz="2800" dirty="0" smtClean="0">
                <a:latin typeface="cmsy10"/>
                <a:ea typeface="cmsy10"/>
                <a:cs typeface="cmsy10"/>
              </a:rPr>
              <a:t> </a:t>
            </a:r>
            <a:r>
              <a:rPr lang="en-US" sz="2800" dirty="0">
                <a:latin typeface="cmsy10"/>
                <a:ea typeface="cmsy10"/>
                <a:cs typeface="cmsy10"/>
              </a:rPr>
              <a:t>L</a:t>
            </a:r>
            <a:endParaRPr lang="en-US" sz="2800" dirty="0"/>
          </a:p>
          <a:p>
            <a:endParaRPr lang="en-US" sz="2800" dirty="0"/>
          </a:p>
          <a:p>
            <a:endParaRPr lang="en-US" sz="28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437" y="1298370"/>
            <a:ext cx="1838325" cy="1454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520" y="1298370"/>
            <a:ext cx="998714" cy="1261534"/>
          </a:xfrm>
          <a:prstGeom prst="rect">
            <a:avLst/>
          </a:prstGeom>
        </p:spPr>
      </p:pic>
      <p:sp>
        <p:nvSpPr>
          <p:cNvPr id="10" name="Content Placeholder 8"/>
          <p:cNvSpPr txBox="1">
            <a:spLocks/>
          </p:cNvSpPr>
          <p:nvPr/>
        </p:nvSpPr>
        <p:spPr bwMode="auto">
          <a:xfrm>
            <a:off x="5029200" y="2794852"/>
            <a:ext cx="4013199" cy="2587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800" dirty="0"/>
              <a:t>Choose a ‘</a:t>
            </a:r>
            <a:r>
              <a:rPr lang="en-US" sz="2800" dirty="0" smtClean="0"/>
              <a:t>p’</a:t>
            </a:r>
            <a:endParaRPr lang="en-US" sz="2800" kern="0" dirty="0"/>
          </a:p>
          <a:p>
            <a:endParaRPr lang="en-US" sz="2800" kern="0" dirty="0" smtClean="0"/>
          </a:p>
          <a:p>
            <a:r>
              <a:rPr lang="en-US" sz="2800" dirty="0" smtClean="0"/>
              <a:t>Split </a:t>
            </a:r>
            <a:r>
              <a:rPr lang="en-US" sz="2800" dirty="0"/>
              <a:t>s as xyz </a:t>
            </a:r>
            <a:r>
              <a:rPr lang="en-US" sz="2800" dirty="0" err="1"/>
              <a:t>s.t.</a:t>
            </a:r>
            <a:r>
              <a:rPr lang="en-US" sz="2800" dirty="0"/>
              <a:t> |y|&gt;0, |</a:t>
            </a:r>
            <a:r>
              <a:rPr lang="en-US" sz="2800" dirty="0" err="1"/>
              <a:t>xz</a:t>
            </a:r>
            <a:r>
              <a:rPr lang="en-US" sz="2800" dirty="0"/>
              <a:t>| &lt;=p</a:t>
            </a:r>
          </a:p>
          <a:p>
            <a:pPr marL="0" indent="0">
              <a:buNone/>
            </a:pPr>
            <a:endParaRPr lang="en-US" sz="2800" kern="0" dirty="0" smtClean="0"/>
          </a:p>
          <a:p>
            <a:pPr marL="0" indent="0">
              <a:buNone/>
            </a:pPr>
            <a:endParaRPr lang="en-US" sz="2800" kern="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178556" y="6060439"/>
            <a:ext cx="672151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Let’s try again: { </a:t>
            </a:r>
            <a:r>
              <a:rPr lang="en-US" sz="3200" dirty="0" err="1"/>
              <a:t>a</a:t>
            </a:r>
            <a:r>
              <a:rPr lang="en-US" sz="3200" baseline="30000" dirty="0" err="1"/>
              <a:t>n</a:t>
            </a:r>
            <a:r>
              <a:rPr lang="en-US" sz="3200" dirty="0" err="1"/>
              <a:t>b</a:t>
            </a:r>
            <a:r>
              <a:rPr lang="en-US" sz="3200" baseline="30000" dirty="0" err="1"/>
              <a:t>n</a:t>
            </a:r>
            <a:r>
              <a:rPr lang="en-US" sz="3200" baseline="30000" dirty="0"/>
              <a:t> </a:t>
            </a:r>
            <a:r>
              <a:rPr lang="en-US" sz="3200" dirty="0"/>
              <a:t> | n &gt;= 0 }</a:t>
            </a:r>
          </a:p>
        </p:txBody>
      </p:sp>
    </p:spTree>
    <p:extLst>
      <p:ext uri="{BB962C8B-B14F-4D97-AF65-F5344CB8AC3E}">
        <p14:creationId xmlns:p14="http://schemas.microsoft.com/office/powerpoint/2010/main" val="187471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155370"/>
            <a:ext cx="8356387" cy="1143000"/>
          </a:xfrm>
        </p:spPr>
        <p:txBody>
          <a:bodyPr/>
          <a:lstStyle/>
          <a:p>
            <a:r>
              <a:rPr lang="en-US" dirty="0" smtClean="0"/>
              <a:t>Automated Construction of </a:t>
            </a:r>
            <a:r>
              <a:rPr lang="en-US" dirty="0" err="1" smtClean="0"/>
              <a:t>Lexers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4335" y="1128709"/>
            <a:ext cx="8443913" cy="4897439"/>
          </a:xfrm>
        </p:spPr>
        <p:txBody>
          <a:bodyPr/>
          <a:lstStyle/>
          <a:p>
            <a:r>
              <a:rPr lang="en-US" dirty="0" smtClean="0"/>
              <a:t>let r</a:t>
            </a:r>
            <a:r>
              <a:rPr lang="en-US" baseline="-25000" dirty="0"/>
              <a:t>1</a:t>
            </a:r>
            <a:r>
              <a:rPr lang="en-US" dirty="0" smtClean="0"/>
              <a:t>, </a:t>
            </a:r>
            <a:r>
              <a:rPr lang="en-US" dirty="0"/>
              <a:t>r</a:t>
            </a:r>
            <a:r>
              <a:rPr lang="en-US" baseline="-25000" dirty="0"/>
              <a:t>2</a:t>
            </a:r>
            <a:r>
              <a:rPr lang="en-US" dirty="0"/>
              <a:t>,</a:t>
            </a:r>
            <a:r>
              <a:rPr lang="en-US" dirty="0" smtClean="0"/>
              <a:t> ...,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be regular expressions for token classes</a:t>
            </a:r>
          </a:p>
          <a:p>
            <a:pPr lvl="1"/>
            <a:r>
              <a:rPr lang="en-US" sz="2400" dirty="0"/>
              <a:t>&lt;ID: a ( a | 0 | 1 | _)*&gt;</a:t>
            </a:r>
          </a:p>
          <a:p>
            <a:pPr lvl="1"/>
            <a:r>
              <a:rPr lang="en-US" sz="2400" dirty="0"/>
              <a:t>&lt;INT: (0 | 1) (0 | 1</a:t>
            </a:r>
            <a:r>
              <a:rPr lang="en-US" sz="2400" dirty="0" smtClean="0"/>
              <a:t>)*&gt;</a:t>
            </a:r>
          </a:p>
          <a:p>
            <a:pPr lvl="1"/>
            <a:r>
              <a:rPr lang="en-US" sz="2400" dirty="0" smtClean="0"/>
              <a:t>&lt;OP:  + | - &gt;</a:t>
            </a:r>
            <a:endParaRPr lang="en-US" sz="2400" dirty="0"/>
          </a:p>
          <a:p>
            <a:endParaRPr lang="en-US" dirty="0" smtClean="0"/>
          </a:p>
          <a:p>
            <a:r>
              <a:rPr lang="en-US" dirty="0" smtClean="0"/>
              <a:t>consider combined regular expression:  (r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|</a:t>
            </a:r>
            <a:r>
              <a:rPr lang="en-US" dirty="0" smtClean="0"/>
              <a:t> r</a:t>
            </a:r>
            <a:r>
              <a:rPr lang="en-US" baseline="-25000" dirty="0" smtClean="0"/>
              <a:t>2</a:t>
            </a:r>
            <a:r>
              <a:rPr lang="en-US" dirty="0" smtClean="0"/>
              <a:t> | ... | </a:t>
            </a:r>
            <a:r>
              <a:rPr lang="en-US" dirty="0" err="1"/>
              <a:t>r</a:t>
            </a:r>
            <a:r>
              <a:rPr lang="en-US" baseline="-25000" dirty="0" err="1"/>
              <a:t>n</a:t>
            </a:r>
            <a:r>
              <a:rPr lang="en-US" baseline="-25000" dirty="0"/>
              <a:t> 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/>
              <a:t>a ( a | 0 | 1 | </a:t>
            </a:r>
            <a:r>
              <a:rPr lang="en-US" dirty="0" smtClean="0"/>
              <a:t>_)* | (</a:t>
            </a:r>
            <a:r>
              <a:rPr lang="en-US" dirty="0"/>
              <a:t>0 | 1) (0 | 1</a:t>
            </a:r>
            <a:r>
              <a:rPr lang="en-US" dirty="0" smtClean="0"/>
              <a:t>)* | (+ | -)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65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automaton can be made deterministic</a:t>
            </a:r>
          </a:p>
          <a:p>
            <a:r>
              <a:rPr lang="en-US" dirty="0" smtClean="0"/>
              <a:t>Automaton has finite memory, cannot count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a string is too long, </a:t>
            </a:r>
            <a:r>
              <a:rPr lang="en-US" dirty="0" smtClean="0"/>
              <a:t>the </a:t>
            </a:r>
            <a:r>
              <a:rPr lang="en-US" dirty="0" smtClean="0"/>
              <a:t>automaton will repeat its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99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155370"/>
            <a:ext cx="8356387" cy="1143000"/>
          </a:xfrm>
        </p:spPr>
        <p:txBody>
          <a:bodyPr/>
          <a:lstStyle/>
          <a:p>
            <a:r>
              <a:rPr lang="en-US" dirty="0" smtClean="0"/>
              <a:t>Automated Construction of </a:t>
            </a:r>
            <a:r>
              <a:rPr lang="en-US" dirty="0" err="1" smtClean="0"/>
              <a:t>Lexers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4335" y="1128709"/>
            <a:ext cx="8443913" cy="4897439"/>
          </a:xfrm>
        </p:spPr>
        <p:txBody>
          <a:bodyPr/>
          <a:lstStyle/>
          <a:p>
            <a:r>
              <a:rPr lang="en-US" dirty="0" smtClean="0"/>
              <a:t>Convert the regular expression to automaton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For each accepting state of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specify the token class </a:t>
            </a:r>
            <a:r>
              <a:rPr lang="en-US" i="1" dirty="0" err="1"/>
              <a:t>i</a:t>
            </a:r>
            <a:r>
              <a:rPr lang="en-US" dirty="0"/>
              <a:t> being recognized</a:t>
            </a:r>
          </a:p>
          <a:p>
            <a:endParaRPr lang="en-US" dirty="0" smtClean="0"/>
          </a:p>
        </p:txBody>
      </p:sp>
      <p:sp>
        <p:nvSpPr>
          <p:cNvPr id="8" name="Oval 7"/>
          <p:cNvSpPr/>
          <p:nvPr/>
        </p:nvSpPr>
        <p:spPr bwMode="auto">
          <a:xfrm>
            <a:off x="1701799" y="3268133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10" name="Straight Arrow Connector 9"/>
          <p:cNvCxnSpPr>
            <a:endCxn id="8" idx="2"/>
          </p:cNvCxnSpPr>
          <p:nvPr/>
        </p:nvCxnSpPr>
        <p:spPr bwMode="auto">
          <a:xfrm>
            <a:off x="1278466" y="3543300"/>
            <a:ext cx="423333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2665195" y="2485197"/>
            <a:ext cx="508000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endCxn id="12" idx="2"/>
          </p:cNvCxnSpPr>
          <p:nvPr/>
        </p:nvCxnSpPr>
        <p:spPr bwMode="auto">
          <a:xfrm flipV="1">
            <a:off x="2110591" y="2760364"/>
            <a:ext cx="554604" cy="59675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09799" y="3022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0" name="Curved Connector 19"/>
          <p:cNvCxnSpPr>
            <a:stCxn id="12" idx="1"/>
            <a:endCxn id="12" idx="7"/>
          </p:cNvCxnSpPr>
          <p:nvPr/>
        </p:nvCxnSpPr>
        <p:spPr bwMode="auto">
          <a:xfrm rot="5400000" flipH="1" flipV="1">
            <a:off x="2919195" y="2386187"/>
            <a:ext cx="12700" cy="359210"/>
          </a:xfrm>
          <a:prstGeom prst="curvedConnector3">
            <a:avLst>
              <a:gd name="adj1" fmla="val 243460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030755" y="1959169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a,0,1,_ 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925545" y="3878996"/>
            <a:ext cx="508000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Arrow Connector 26"/>
          <p:cNvCxnSpPr>
            <a:stCxn id="8" idx="5"/>
            <a:endCxn id="26" idx="2"/>
          </p:cNvCxnSpPr>
          <p:nvPr/>
        </p:nvCxnSpPr>
        <p:spPr bwMode="auto">
          <a:xfrm>
            <a:off x="2135404" y="3737872"/>
            <a:ext cx="790141" cy="416291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953319" y="387303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cxnSp>
        <p:nvCxnSpPr>
          <p:cNvPr id="32" name="Curved Connector 31"/>
          <p:cNvCxnSpPr>
            <a:stCxn id="26" idx="1"/>
            <a:endCxn id="26" idx="7"/>
          </p:cNvCxnSpPr>
          <p:nvPr/>
        </p:nvCxnSpPr>
        <p:spPr bwMode="auto">
          <a:xfrm rot="5400000" flipH="1" flipV="1">
            <a:off x="3179545" y="3779986"/>
            <a:ext cx="12700" cy="359210"/>
          </a:xfrm>
          <a:prstGeom prst="curvedConnector3">
            <a:avLst>
              <a:gd name="adj1" fmla="val 243460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/>
          <p:cNvSpPr/>
          <p:nvPr/>
        </p:nvSpPr>
        <p:spPr>
          <a:xfrm>
            <a:off x="3234523" y="3453639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0,1</a:t>
            </a:r>
          </a:p>
        </p:txBody>
      </p:sp>
      <p:sp>
        <p:nvSpPr>
          <p:cNvPr id="37" name="Oval 36"/>
          <p:cNvSpPr/>
          <p:nvPr/>
        </p:nvSpPr>
        <p:spPr bwMode="auto">
          <a:xfrm>
            <a:off x="4259248" y="2703098"/>
            <a:ext cx="508000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Arrow Connector 37"/>
          <p:cNvCxnSpPr>
            <a:stCxn id="8" idx="6"/>
            <a:endCxn id="37" idx="2"/>
          </p:cNvCxnSpPr>
          <p:nvPr/>
        </p:nvCxnSpPr>
        <p:spPr bwMode="auto">
          <a:xfrm flipV="1">
            <a:off x="2209799" y="2978265"/>
            <a:ext cx="2049449" cy="56503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255451" y="2774073"/>
            <a:ext cx="6367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554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155370"/>
            <a:ext cx="8356387" cy="1143000"/>
          </a:xfrm>
        </p:spPr>
        <p:txBody>
          <a:bodyPr/>
          <a:lstStyle/>
          <a:p>
            <a:r>
              <a:rPr lang="en-US" dirty="0" smtClean="0"/>
              <a:t>Automated Construction of </a:t>
            </a:r>
            <a:r>
              <a:rPr lang="en-US" dirty="0" err="1" smtClean="0"/>
              <a:t>Lexers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4335" y="1128709"/>
            <a:ext cx="8443913" cy="4897439"/>
          </a:xfrm>
        </p:spPr>
        <p:txBody>
          <a:bodyPr/>
          <a:lstStyle/>
          <a:p>
            <a:r>
              <a:rPr lang="en-US" dirty="0" smtClean="0"/>
              <a:t>Convert the regular expression to automaton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each accepting state of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specify the token class </a:t>
            </a:r>
            <a:r>
              <a:rPr lang="en-US" i="1" dirty="0" err="1"/>
              <a:t>i</a:t>
            </a:r>
            <a:r>
              <a:rPr lang="en-US" dirty="0"/>
              <a:t> being recognized</a:t>
            </a:r>
          </a:p>
          <a:p>
            <a:endParaRPr lang="en-US" dirty="0" smtClean="0"/>
          </a:p>
        </p:txBody>
      </p:sp>
      <p:sp>
        <p:nvSpPr>
          <p:cNvPr id="8" name="Oval 7"/>
          <p:cNvSpPr/>
          <p:nvPr/>
        </p:nvSpPr>
        <p:spPr bwMode="auto">
          <a:xfrm>
            <a:off x="1701799" y="3268133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10" name="Straight Arrow Connector 9"/>
          <p:cNvCxnSpPr>
            <a:endCxn id="8" idx="2"/>
          </p:cNvCxnSpPr>
          <p:nvPr/>
        </p:nvCxnSpPr>
        <p:spPr bwMode="auto">
          <a:xfrm>
            <a:off x="1278466" y="3543300"/>
            <a:ext cx="423333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2665194" y="2485197"/>
            <a:ext cx="1082893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ID:</a:t>
            </a:r>
            <a:r>
              <a:rPr lang="en-US" dirty="0" smtClean="0">
                <a:latin typeface="Arial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endCxn id="12" idx="2"/>
          </p:cNvCxnSpPr>
          <p:nvPr/>
        </p:nvCxnSpPr>
        <p:spPr bwMode="auto">
          <a:xfrm flipV="1">
            <a:off x="2110591" y="2760364"/>
            <a:ext cx="554603" cy="59675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2209799" y="30226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20" name="Curved Connector 19"/>
          <p:cNvCxnSpPr>
            <a:stCxn id="12" idx="1"/>
            <a:endCxn id="12" idx="7"/>
          </p:cNvCxnSpPr>
          <p:nvPr/>
        </p:nvCxnSpPr>
        <p:spPr bwMode="auto">
          <a:xfrm rot="5400000" flipH="1" flipV="1">
            <a:off x="3206640" y="2182932"/>
            <a:ext cx="12700" cy="765721"/>
          </a:xfrm>
          <a:prstGeom prst="curvedConnector3">
            <a:avLst>
              <a:gd name="adj1" fmla="val 550127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49705" y="1722851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a,0,1,_ 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925545" y="3873037"/>
            <a:ext cx="1315798" cy="563495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INT: 2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7" name="Straight Arrow Connector 26"/>
          <p:cNvCxnSpPr>
            <a:stCxn id="8" idx="5"/>
            <a:endCxn id="26" idx="2"/>
          </p:cNvCxnSpPr>
          <p:nvPr/>
        </p:nvCxnSpPr>
        <p:spPr bwMode="auto">
          <a:xfrm>
            <a:off x="2135404" y="3737872"/>
            <a:ext cx="790141" cy="41691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953319" y="3873038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cxnSp>
        <p:nvCxnSpPr>
          <p:cNvPr id="32" name="Curved Connector 31"/>
          <p:cNvCxnSpPr>
            <a:stCxn id="26" idx="1"/>
            <a:endCxn id="26" idx="7"/>
          </p:cNvCxnSpPr>
          <p:nvPr/>
        </p:nvCxnSpPr>
        <p:spPr bwMode="auto">
          <a:xfrm rot="5400000" flipH="1" flipV="1">
            <a:off x="3583444" y="3490354"/>
            <a:ext cx="12700" cy="930410"/>
          </a:xfrm>
          <a:prstGeom prst="curvedConnector3">
            <a:avLst>
              <a:gd name="adj1" fmla="val 424978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/>
          <p:cNvSpPr/>
          <p:nvPr/>
        </p:nvSpPr>
        <p:spPr>
          <a:xfrm>
            <a:off x="3822336" y="3239143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0,1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4871309" y="2664618"/>
            <a:ext cx="1186396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OP:3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Straight Arrow Connector 28"/>
          <p:cNvCxnSpPr>
            <a:stCxn id="8" idx="6"/>
            <a:endCxn id="28" idx="2"/>
          </p:cNvCxnSpPr>
          <p:nvPr/>
        </p:nvCxnSpPr>
        <p:spPr bwMode="auto">
          <a:xfrm flipV="1">
            <a:off x="2209799" y="2939785"/>
            <a:ext cx="2661510" cy="60351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043093" y="2664618"/>
            <a:ext cx="636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89" y="155370"/>
            <a:ext cx="8356387" cy="1143000"/>
          </a:xfrm>
        </p:spPr>
        <p:txBody>
          <a:bodyPr/>
          <a:lstStyle/>
          <a:p>
            <a:r>
              <a:rPr lang="en-US" dirty="0" smtClean="0"/>
              <a:t>Automated Construction of </a:t>
            </a:r>
            <a:r>
              <a:rPr lang="en-US" dirty="0" err="1" smtClean="0"/>
              <a:t>Lexers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14335" y="1128709"/>
            <a:ext cx="8443913" cy="4897439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liminate epsilon transitions and </a:t>
            </a:r>
            <a:r>
              <a:rPr lang="en-US" dirty="0" err="1" smtClean="0"/>
              <a:t>determinize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Minimize the resulting automaton to reduce its size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625598" y="4360364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5" name="Straight Arrow Connector 4"/>
          <p:cNvCxnSpPr>
            <a:endCxn id="4" idx="2"/>
          </p:cNvCxnSpPr>
          <p:nvPr/>
        </p:nvCxnSpPr>
        <p:spPr bwMode="auto">
          <a:xfrm>
            <a:off x="1202265" y="4635531"/>
            <a:ext cx="423333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2588993" y="3577428"/>
            <a:ext cx="1082893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ID:</a:t>
            </a:r>
            <a:r>
              <a:rPr lang="en-US" dirty="0" smtClean="0">
                <a:latin typeface="Arial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" name="Straight Arrow Connector 7"/>
          <p:cNvCxnSpPr>
            <a:endCxn id="7" idx="2"/>
          </p:cNvCxnSpPr>
          <p:nvPr/>
        </p:nvCxnSpPr>
        <p:spPr bwMode="auto">
          <a:xfrm flipV="1">
            <a:off x="2034390" y="3852595"/>
            <a:ext cx="554603" cy="59675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971238" y="385259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0" name="Curved Connector 9"/>
          <p:cNvCxnSpPr>
            <a:stCxn id="7" idx="1"/>
            <a:endCxn id="7" idx="7"/>
          </p:cNvCxnSpPr>
          <p:nvPr/>
        </p:nvCxnSpPr>
        <p:spPr bwMode="auto">
          <a:xfrm rot="5400000" flipH="1" flipV="1">
            <a:off x="3130439" y="3275163"/>
            <a:ext cx="12700" cy="765721"/>
          </a:xfrm>
          <a:prstGeom prst="curvedConnector3">
            <a:avLst>
              <a:gd name="adj1" fmla="val 550127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373504" y="281508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a,0,1,_ 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2849344" y="4965268"/>
            <a:ext cx="1315798" cy="563495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INT: 2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Arrow Connector 12"/>
          <p:cNvCxnSpPr>
            <a:stCxn id="4" idx="5"/>
            <a:endCxn id="12" idx="2"/>
          </p:cNvCxnSpPr>
          <p:nvPr/>
        </p:nvCxnSpPr>
        <p:spPr bwMode="auto">
          <a:xfrm>
            <a:off x="2059203" y="4830103"/>
            <a:ext cx="790141" cy="41691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877118" y="496526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cxnSp>
        <p:nvCxnSpPr>
          <p:cNvPr id="15" name="Curved Connector 14"/>
          <p:cNvCxnSpPr>
            <a:stCxn id="12" idx="3"/>
            <a:endCxn id="12" idx="4"/>
          </p:cNvCxnSpPr>
          <p:nvPr/>
        </p:nvCxnSpPr>
        <p:spPr bwMode="auto">
          <a:xfrm rot="16200000" flipH="1">
            <a:off x="3233379" y="5254899"/>
            <a:ext cx="82522" cy="465205"/>
          </a:xfrm>
          <a:prstGeom prst="curvedConnector3">
            <a:avLst>
              <a:gd name="adj1" fmla="val 37701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2849344" y="5659503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0,1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6246580" y="4772623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Arrow Connector 17"/>
          <p:cNvCxnSpPr>
            <a:stCxn id="12" idx="6"/>
            <a:endCxn id="17" idx="2"/>
          </p:cNvCxnSpPr>
          <p:nvPr/>
        </p:nvCxnSpPr>
        <p:spPr bwMode="auto">
          <a:xfrm flipV="1">
            <a:off x="4165142" y="5047790"/>
            <a:ext cx="2081438" cy="19922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Curved Connector 23"/>
          <p:cNvCxnSpPr>
            <a:stCxn id="17" idx="6"/>
            <a:endCxn id="17" idx="7"/>
          </p:cNvCxnSpPr>
          <p:nvPr/>
        </p:nvCxnSpPr>
        <p:spPr bwMode="auto">
          <a:xfrm flipH="1" flipV="1">
            <a:off x="6680185" y="4853218"/>
            <a:ext cx="74395" cy="194572"/>
          </a:xfrm>
          <a:prstGeom prst="curvedConnector4">
            <a:avLst>
              <a:gd name="adj1" fmla="val -307279"/>
              <a:gd name="adj2" fmla="val 25891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965357" y="4488839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a,_, 0 ,1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485992" y="5092137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a,_,+,-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 bwMode="auto">
          <a:xfrm>
            <a:off x="4682213" y="3389207"/>
            <a:ext cx="1186396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OP:3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2" name="Straight Arrow Connector 31"/>
          <p:cNvCxnSpPr>
            <a:stCxn id="4" idx="6"/>
            <a:endCxn id="31" idx="3"/>
          </p:cNvCxnSpPr>
          <p:nvPr/>
        </p:nvCxnSpPr>
        <p:spPr bwMode="auto">
          <a:xfrm flipV="1">
            <a:off x="2133598" y="3858946"/>
            <a:ext cx="2722359" cy="77658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426648" y="4110067"/>
            <a:ext cx="636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31" idx="4"/>
            <a:endCxn id="17" idx="0"/>
          </p:cNvCxnSpPr>
          <p:nvPr/>
        </p:nvCxnSpPr>
        <p:spPr bwMode="auto">
          <a:xfrm>
            <a:off x="5275411" y="3939541"/>
            <a:ext cx="1225169" cy="83308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/>
          <p:cNvSpPr/>
          <p:nvPr/>
        </p:nvSpPr>
        <p:spPr>
          <a:xfrm>
            <a:off x="5598806" y="3824288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a,_, 0 ,1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4" idx="6"/>
            <a:endCxn id="17" idx="1"/>
          </p:cNvCxnSpPr>
          <p:nvPr/>
        </p:nvCxnSpPr>
        <p:spPr bwMode="auto">
          <a:xfrm>
            <a:off x="2133598" y="4635531"/>
            <a:ext cx="4187377" cy="21768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>
          <a:xfrm>
            <a:off x="3982361" y="427933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7" idx="6"/>
            <a:endCxn id="17" idx="1"/>
          </p:cNvCxnSpPr>
          <p:nvPr/>
        </p:nvCxnSpPr>
        <p:spPr bwMode="auto">
          <a:xfrm>
            <a:off x="3671886" y="3852595"/>
            <a:ext cx="2649089" cy="100062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Rectangle 54"/>
          <p:cNvSpPr/>
          <p:nvPr/>
        </p:nvSpPr>
        <p:spPr>
          <a:xfrm>
            <a:off x="3742265" y="3551116"/>
            <a:ext cx="551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+,-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28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(r</a:t>
            </a:r>
            <a:r>
              <a:rPr lang="en-US" baseline="-25000" dirty="0" smtClean="0"/>
              <a:t>1</a:t>
            </a:r>
            <a:r>
              <a:rPr lang="en-US" dirty="0" smtClean="0"/>
              <a:t>|r</a:t>
            </a:r>
            <a:r>
              <a:rPr lang="en-US" baseline="-25000" dirty="0" smtClean="0"/>
              <a:t>2</a:t>
            </a:r>
            <a:r>
              <a:rPr lang="en-US" dirty="0" smtClean="0"/>
              <a:t>|...|</a:t>
            </a:r>
            <a:r>
              <a:rPr lang="en-US" dirty="0" err="1" smtClean="0"/>
              <a:t>r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) to a </a:t>
            </a:r>
            <a:r>
              <a:rPr lang="en-US" dirty="0" err="1" smtClean="0"/>
              <a:t>Lexer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920"/>
            <a:ext cx="8229600" cy="4655172"/>
          </a:xfrm>
        </p:spPr>
        <p:txBody>
          <a:bodyPr/>
          <a:lstStyle/>
          <a:p>
            <a:r>
              <a:rPr lang="en-US" b="1" dirty="0" smtClean="0"/>
              <a:t>Longest match rule: </a:t>
            </a:r>
            <a:r>
              <a:rPr lang="en-US" dirty="0" smtClean="0"/>
              <a:t>remember last token and input position for a last accepted state</a:t>
            </a:r>
          </a:p>
          <a:p>
            <a:r>
              <a:rPr lang="en-US" dirty="0"/>
              <a:t>W</a:t>
            </a:r>
            <a:r>
              <a:rPr lang="en-US" dirty="0" smtClean="0"/>
              <a:t>hen </a:t>
            </a:r>
            <a:r>
              <a:rPr lang="en-US" dirty="0"/>
              <a:t>no accepting state can be reached (effectively: when we are in a trap state)</a:t>
            </a:r>
          </a:p>
          <a:p>
            <a:pPr lvl="1"/>
            <a:r>
              <a:rPr lang="en-US" dirty="0"/>
              <a:t>revert position to last accepted state</a:t>
            </a:r>
          </a:p>
          <a:p>
            <a:pPr lvl="1"/>
            <a:r>
              <a:rPr lang="en-US" dirty="0"/>
              <a:t>return last accepted </a:t>
            </a:r>
            <a:r>
              <a:rPr lang="en-US" dirty="0" smtClean="0"/>
              <a:t>token</a:t>
            </a:r>
          </a:p>
          <a:p>
            <a:r>
              <a:rPr lang="en-US" i="1" dirty="0" smtClean="0"/>
              <a:t>Why can’t we simply use (r</a:t>
            </a:r>
            <a:r>
              <a:rPr lang="en-US" i="1" baseline="-25000" dirty="0" smtClean="0"/>
              <a:t>1</a:t>
            </a:r>
            <a:r>
              <a:rPr lang="en-US" i="1" dirty="0" smtClean="0"/>
              <a:t>|r</a:t>
            </a:r>
            <a:r>
              <a:rPr lang="en-US" i="1" baseline="-25000" dirty="0" smtClean="0"/>
              <a:t>2</a:t>
            </a:r>
            <a:r>
              <a:rPr lang="en-US" i="1" dirty="0" smtClean="0"/>
              <a:t>|...|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n</a:t>
            </a:r>
            <a:r>
              <a:rPr lang="en-US" i="1" baseline="-25000" dirty="0" smtClean="0"/>
              <a:t> </a:t>
            </a:r>
            <a:r>
              <a:rPr lang="en-US" i="1" dirty="0" smtClean="0"/>
              <a:t>)* ?</a:t>
            </a:r>
          </a:p>
        </p:txBody>
      </p:sp>
    </p:spTree>
    <p:extLst>
      <p:ext uri="{BB962C8B-B14F-4D97-AF65-F5344CB8AC3E}">
        <p14:creationId xmlns:p14="http://schemas.microsoft.com/office/powerpoint/2010/main" val="337522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920"/>
            <a:ext cx="8229600" cy="4655172"/>
          </a:xfrm>
        </p:spPr>
        <p:txBody>
          <a:bodyPr/>
          <a:lstStyle/>
          <a:p>
            <a:r>
              <a:rPr lang="en-US" i="1" dirty="0" smtClean="0"/>
              <a:t>Tokenize the following</a:t>
            </a:r>
          </a:p>
          <a:p>
            <a:pPr lvl="1"/>
            <a:r>
              <a:rPr lang="en-US" i="1" dirty="0" smtClean="0"/>
              <a:t>a10110+0110-a0_10_</a:t>
            </a:r>
          </a:p>
        </p:txBody>
      </p:sp>
      <p:sp>
        <p:nvSpPr>
          <p:cNvPr id="27" name="Oval 26"/>
          <p:cNvSpPr/>
          <p:nvPr/>
        </p:nvSpPr>
        <p:spPr bwMode="auto">
          <a:xfrm>
            <a:off x="1625598" y="4360364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</p:txBody>
      </p:sp>
      <p:cxnSp>
        <p:nvCxnSpPr>
          <p:cNvPr id="28" name="Straight Arrow Connector 27"/>
          <p:cNvCxnSpPr>
            <a:endCxn id="27" idx="2"/>
          </p:cNvCxnSpPr>
          <p:nvPr/>
        </p:nvCxnSpPr>
        <p:spPr bwMode="auto">
          <a:xfrm>
            <a:off x="1202265" y="4635531"/>
            <a:ext cx="423333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2588993" y="3577428"/>
            <a:ext cx="1082893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ID:</a:t>
            </a:r>
            <a:r>
              <a:rPr lang="en-US" dirty="0" smtClean="0">
                <a:latin typeface="Arial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Straight Arrow Connector 29"/>
          <p:cNvCxnSpPr>
            <a:endCxn id="29" idx="2"/>
          </p:cNvCxnSpPr>
          <p:nvPr/>
        </p:nvCxnSpPr>
        <p:spPr bwMode="auto">
          <a:xfrm flipV="1">
            <a:off x="2034390" y="3852595"/>
            <a:ext cx="554603" cy="59675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2005108" y="381955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32" name="Curved Connector 31"/>
          <p:cNvCxnSpPr>
            <a:stCxn id="29" idx="1"/>
            <a:endCxn id="29" idx="7"/>
          </p:cNvCxnSpPr>
          <p:nvPr/>
        </p:nvCxnSpPr>
        <p:spPr bwMode="auto">
          <a:xfrm rot="5400000" flipH="1" flipV="1">
            <a:off x="3130439" y="3275163"/>
            <a:ext cx="12700" cy="765721"/>
          </a:xfrm>
          <a:prstGeom prst="curvedConnector3">
            <a:avLst>
              <a:gd name="adj1" fmla="val 5501276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3373504" y="2815082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a,0,1,_ </a:t>
            </a:r>
            <a:endParaRPr lang="en-US" dirty="0"/>
          </a:p>
        </p:txBody>
      </p:sp>
      <p:sp>
        <p:nvSpPr>
          <p:cNvPr id="34" name="Oval 33"/>
          <p:cNvSpPr/>
          <p:nvPr/>
        </p:nvSpPr>
        <p:spPr bwMode="auto">
          <a:xfrm>
            <a:off x="2849344" y="4965268"/>
            <a:ext cx="1315798" cy="563495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INT: 2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5" name="Straight Arrow Connector 34"/>
          <p:cNvCxnSpPr>
            <a:stCxn id="27" idx="5"/>
            <a:endCxn id="34" idx="2"/>
          </p:cNvCxnSpPr>
          <p:nvPr/>
        </p:nvCxnSpPr>
        <p:spPr bwMode="auto">
          <a:xfrm>
            <a:off x="2059203" y="4830103"/>
            <a:ext cx="790141" cy="41691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1877118" y="496526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0,1</a:t>
            </a:r>
            <a:endParaRPr lang="en-US" dirty="0"/>
          </a:p>
        </p:txBody>
      </p:sp>
      <p:cxnSp>
        <p:nvCxnSpPr>
          <p:cNvPr id="37" name="Curved Connector 36"/>
          <p:cNvCxnSpPr>
            <a:stCxn id="34" idx="3"/>
            <a:endCxn id="34" idx="4"/>
          </p:cNvCxnSpPr>
          <p:nvPr/>
        </p:nvCxnSpPr>
        <p:spPr bwMode="auto">
          <a:xfrm rot="16200000" flipH="1">
            <a:off x="3233379" y="5254899"/>
            <a:ext cx="82522" cy="465205"/>
          </a:xfrm>
          <a:prstGeom prst="curvedConnector3">
            <a:avLst>
              <a:gd name="adj1" fmla="val 377017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2849344" y="5659503"/>
            <a:ext cx="6126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0,1</a:t>
            </a:r>
          </a:p>
        </p:txBody>
      </p:sp>
      <p:sp>
        <p:nvSpPr>
          <p:cNvPr id="39" name="Oval 38"/>
          <p:cNvSpPr/>
          <p:nvPr/>
        </p:nvSpPr>
        <p:spPr bwMode="auto">
          <a:xfrm>
            <a:off x="6246580" y="4772623"/>
            <a:ext cx="508000" cy="55033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latin typeface="Arial" charset="0"/>
              </a:rPr>
              <a:t>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>
            <a:stCxn id="34" idx="6"/>
            <a:endCxn id="39" idx="2"/>
          </p:cNvCxnSpPr>
          <p:nvPr/>
        </p:nvCxnSpPr>
        <p:spPr bwMode="auto">
          <a:xfrm flipV="1">
            <a:off x="4165142" y="5047790"/>
            <a:ext cx="2081438" cy="199226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Curved Connector 40"/>
          <p:cNvCxnSpPr>
            <a:stCxn id="39" idx="6"/>
            <a:endCxn id="39" idx="7"/>
          </p:cNvCxnSpPr>
          <p:nvPr/>
        </p:nvCxnSpPr>
        <p:spPr bwMode="auto">
          <a:xfrm flipH="1" flipV="1">
            <a:off x="6680185" y="4853218"/>
            <a:ext cx="74395" cy="194572"/>
          </a:xfrm>
          <a:prstGeom prst="curvedConnector4">
            <a:avLst>
              <a:gd name="adj1" fmla="val -307279"/>
              <a:gd name="adj2" fmla="val 25891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Rectangle 41"/>
          <p:cNvSpPr/>
          <p:nvPr/>
        </p:nvSpPr>
        <p:spPr>
          <a:xfrm>
            <a:off x="6965357" y="4488839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a,_, 0 ,1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485992" y="5092137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a,_,+,-</a:t>
            </a:r>
            <a:endParaRPr lang="en-US" dirty="0"/>
          </a:p>
        </p:txBody>
      </p:sp>
      <p:sp>
        <p:nvSpPr>
          <p:cNvPr id="44" name="Oval 43"/>
          <p:cNvSpPr/>
          <p:nvPr/>
        </p:nvSpPr>
        <p:spPr bwMode="auto">
          <a:xfrm>
            <a:off x="4682213" y="3389207"/>
            <a:ext cx="1186396" cy="550334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200" dirty="0" smtClean="0">
                <a:latin typeface="Arial" charset="0"/>
              </a:rPr>
              <a:t>OP:3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5" name="Straight Arrow Connector 44"/>
          <p:cNvCxnSpPr>
            <a:stCxn id="27" idx="6"/>
            <a:endCxn id="44" idx="3"/>
          </p:cNvCxnSpPr>
          <p:nvPr/>
        </p:nvCxnSpPr>
        <p:spPr bwMode="auto">
          <a:xfrm flipV="1">
            <a:off x="2133598" y="3858946"/>
            <a:ext cx="2722359" cy="776585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3426648" y="4110067"/>
            <a:ext cx="636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+, -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4" idx="4"/>
            <a:endCxn id="39" idx="0"/>
          </p:cNvCxnSpPr>
          <p:nvPr/>
        </p:nvCxnSpPr>
        <p:spPr bwMode="auto">
          <a:xfrm>
            <a:off x="5275411" y="3939541"/>
            <a:ext cx="1225169" cy="833082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ectangle 47"/>
          <p:cNvSpPr/>
          <p:nvPr/>
        </p:nvSpPr>
        <p:spPr>
          <a:xfrm>
            <a:off x="5598806" y="3824288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a,_, 0 ,1</a:t>
            </a:r>
            <a:endParaRPr lang="en-US" dirty="0"/>
          </a:p>
        </p:txBody>
      </p:sp>
      <p:cxnSp>
        <p:nvCxnSpPr>
          <p:cNvPr id="49" name="Straight Arrow Connector 48"/>
          <p:cNvCxnSpPr>
            <a:stCxn id="27" idx="6"/>
            <a:endCxn id="39" idx="1"/>
          </p:cNvCxnSpPr>
          <p:nvPr/>
        </p:nvCxnSpPr>
        <p:spPr bwMode="auto">
          <a:xfrm>
            <a:off x="2133598" y="4635531"/>
            <a:ext cx="4187377" cy="217687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0" name="Rectangle 49"/>
          <p:cNvSpPr/>
          <p:nvPr/>
        </p:nvSpPr>
        <p:spPr>
          <a:xfrm>
            <a:off x="3982361" y="427933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_</a:t>
            </a:r>
            <a:endParaRPr lang="en-US" dirty="0"/>
          </a:p>
        </p:txBody>
      </p:sp>
      <p:cxnSp>
        <p:nvCxnSpPr>
          <p:cNvPr id="51" name="Straight Arrow Connector 50"/>
          <p:cNvCxnSpPr>
            <a:stCxn id="29" idx="6"/>
            <a:endCxn id="39" idx="1"/>
          </p:cNvCxnSpPr>
          <p:nvPr/>
        </p:nvCxnSpPr>
        <p:spPr bwMode="auto">
          <a:xfrm>
            <a:off x="3671886" y="3852595"/>
            <a:ext cx="2649089" cy="1000623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2" name="Rectangle 51"/>
          <p:cNvSpPr/>
          <p:nvPr/>
        </p:nvSpPr>
        <p:spPr>
          <a:xfrm>
            <a:off x="3742265" y="3551116"/>
            <a:ext cx="5517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+,-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flipV="1">
            <a:off x="1413930" y="2379133"/>
            <a:ext cx="1" cy="2794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2463031" y="2387599"/>
            <a:ext cx="1" cy="2794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flipV="1">
            <a:off x="2604866" y="2387599"/>
            <a:ext cx="1" cy="2794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3296081" y="2370665"/>
            <a:ext cx="1" cy="2794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3502388" y="2370665"/>
            <a:ext cx="1" cy="2794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4485992" y="2394923"/>
            <a:ext cx="1" cy="2794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9" name="Straight Arrow Connector 68"/>
          <p:cNvCxnSpPr/>
          <p:nvPr/>
        </p:nvCxnSpPr>
        <p:spPr bwMode="auto">
          <a:xfrm flipV="1">
            <a:off x="2311690" y="2379133"/>
            <a:ext cx="1" cy="2794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V="1">
            <a:off x="3192928" y="2370665"/>
            <a:ext cx="1" cy="27940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01914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368"/>
            <a:ext cx="8229600" cy="11864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Build lexical analyzer for the following two tokens using longest match. The first token class  has a higher  priority: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binaryDigit</a:t>
            </a:r>
            <a:r>
              <a:rPr lang="en-US" dirty="0" smtClean="0">
                <a:solidFill>
                  <a:schemeClr val="tx1"/>
                </a:solidFill>
              </a:rPr>
              <a:t> ::=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|1)</a:t>
            </a:r>
            <a:r>
              <a:rPr lang="en-US" baseline="30000" dirty="0" smtClean="0">
                <a:solidFill>
                  <a:schemeClr val="tx1"/>
                </a:solidFill>
              </a:rPr>
              <a:t>* </a:t>
            </a: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ternaryDigit</a:t>
            </a:r>
            <a:r>
              <a:rPr lang="en-US" dirty="0" smtClean="0">
                <a:solidFill>
                  <a:schemeClr val="tx1"/>
                </a:solidFill>
              </a:rPr>
              <a:t> ::= (0|1|2)</a:t>
            </a:r>
            <a:r>
              <a:rPr lang="en-US" baseline="30000" dirty="0" smtClean="0">
                <a:solidFill>
                  <a:schemeClr val="tx1"/>
                </a:solidFill>
              </a:rPr>
              <a:t>* </a:t>
            </a:r>
          </a:p>
          <a:p>
            <a:pPr marL="0" indent="0">
              <a:buNone/>
            </a:pPr>
            <a:endParaRPr lang="en-US" baseline="30000" dirty="0" smtClean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90964" y="4187172"/>
            <a:ext cx="7877176" cy="235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8000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1111z1021z1 </a:t>
            </a:r>
            <a:r>
              <a:rPr lang="en-US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</a:p>
          <a:p>
            <a:pPr marL="0" indent="0">
              <a:buFontTx/>
              <a:buNone/>
            </a:pPr>
            <a:endParaRPr lang="en-US" baseline="30000" dirty="0">
              <a:solidFill>
                <a:schemeClr val="tx1"/>
              </a:solidFill>
              <a:sym typeface="Wingdings" pitchFamily="2" charset="2"/>
            </a:endParaRPr>
          </a:p>
          <a:p>
            <a:pPr marL="0" indent="0">
              <a:buFontTx/>
              <a:buNone/>
            </a:pPr>
            <a:r>
              <a:rPr lang="en-US" baseline="30000" dirty="0" err="1" smtClean="0">
                <a:solidFill>
                  <a:schemeClr val="tx1"/>
                </a:solidFill>
                <a:sym typeface="Wingdings" pitchFamily="2" charset="2"/>
              </a:rPr>
              <a:t>binaryDigit</a:t>
            </a:r>
            <a:r>
              <a:rPr lang="en-US" baseline="30000" dirty="0" smtClean="0">
                <a:solidFill>
                  <a:schemeClr val="tx1"/>
                </a:solidFill>
                <a:sym typeface="Wingdings" pitchFamily="2" charset="2"/>
              </a:rPr>
              <a:t>: 1111z1   </a:t>
            </a:r>
          </a:p>
          <a:p>
            <a:pPr marL="0" indent="0">
              <a:buFontTx/>
              <a:buNone/>
            </a:pPr>
            <a:r>
              <a:rPr lang="en-US" baseline="30000" dirty="0" err="1" smtClean="0">
                <a:solidFill>
                  <a:schemeClr val="tx1"/>
                </a:solidFill>
                <a:sym typeface="Wingdings" pitchFamily="2" charset="2"/>
              </a:rPr>
              <a:t>ternaryDigit</a:t>
            </a:r>
            <a:r>
              <a:rPr lang="en-US" baseline="30000" dirty="0" smtClean="0">
                <a:solidFill>
                  <a:schemeClr val="tx1"/>
                </a:solidFill>
                <a:sym typeface="Wingdings" pitchFamily="2" charset="2"/>
              </a:rPr>
              <a:t>: 021</a:t>
            </a:r>
          </a:p>
          <a:p>
            <a:pPr marL="0" indent="0">
              <a:buFontTx/>
              <a:buNone/>
            </a:pPr>
            <a:r>
              <a:rPr lang="en-US" baseline="30000" dirty="0" err="1" smtClean="0">
                <a:solidFill>
                  <a:schemeClr val="tx1"/>
                </a:solidFill>
                <a:sym typeface="Wingdings" pitchFamily="2" charset="2"/>
              </a:rPr>
              <a:t>binaryDigit</a:t>
            </a:r>
            <a:r>
              <a:rPr lang="en-US" baseline="30000" dirty="0" smtClean="0">
                <a:solidFill>
                  <a:schemeClr val="tx1"/>
                </a:solidFill>
                <a:sym typeface="Wingdings" pitchFamily="2" charset="2"/>
              </a:rPr>
              <a:t>: z1</a:t>
            </a:r>
            <a:endParaRPr lang="en-US" baseline="30000" dirty="0">
              <a:solidFill>
                <a:schemeClr val="tx1"/>
              </a:solidFill>
              <a:sym typeface="Wingdings" pitchFamily="2" charset="2"/>
            </a:endParaRPr>
          </a:p>
          <a:p>
            <a:pPr marL="0" indent="0">
              <a:buFontTx/>
              <a:buNone/>
            </a:pPr>
            <a:r>
              <a:rPr lang="en-US" baseline="30000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endParaRPr lang="en-US" baseline="30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57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Realistic Exercise</a:t>
            </a:r>
            <a:r>
              <a:rPr lang="en-US" dirty="0" smtClean="0"/>
              <a:t>: Integer Literals of Scala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464" y="1117527"/>
            <a:ext cx="8229600" cy="4655172"/>
          </a:xfrm>
        </p:spPr>
        <p:txBody>
          <a:bodyPr/>
          <a:lstStyle/>
          <a:p>
            <a:r>
              <a:rPr lang="en-US" sz="2400" dirty="0"/>
              <a:t>Integer literals are in three forms in </a:t>
            </a:r>
            <a:r>
              <a:rPr lang="en-US" sz="2400" dirty="0" err="1"/>
              <a:t>Scala</a:t>
            </a:r>
            <a:r>
              <a:rPr lang="en-US" sz="2400" dirty="0"/>
              <a:t>: decimal, hexadecimal and octal. The compiler discriminates different classes from their beginning. </a:t>
            </a:r>
            <a:endParaRPr lang="en-US" sz="2400" dirty="0" smtClean="0"/>
          </a:p>
          <a:p>
            <a:pPr lvl="1"/>
            <a:r>
              <a:rPr lang="en-US" sz="2400" dirty="0" smtClean="0"/>
              <a:t>Decimal </a:t>
            </a:r>
            <a:r>
              <a:rPr lang="en-US" sz="2400" dirty="0"/>
              <a:t>integers are started with a non-zero digit. </a:t>
            </a:r>
            <a:endParaRPr lang="en-US" sz="2400" dirty="0" smtClean="0"/>
          </a:p>
          <a:p>
            <a:pPr lvl="1"/>
            <a:r>
              <a:rPr lang="en-US" sz="2400" dirty="0" smtClean="0"/>
              <a:t>Hexadecimal </a:t>
            </a:r>
            <a:r>
              <a:rPr lang="en-US" sz="2400" dirty="0"/>
              <a:t>numbers begin with 0x or 0X and may contain the digits from 0 through 9 as well as upper or lowercase </a:t>
            </a:r>
            <a:r>
              <a:rPr lang="en-US" sz="2400" dirty="0" smtClean="0"/>
              <a:t>digits from A </a:t>
            </a:r>
            <a:r>
              <a:rPr lang="en-US" sz="2400" dirty="0"/>
              <a:t>to </a:t>
            </a:r>
            <a:r>
              <a:rPr lang="en-US" sz="2400" dirty="0" smtClean="0"/>
              <a:t>F. 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dirty="0"/>
              <a:t>the integer number starts with zero, it is in octal representation so it can contain only digits 0 through 7. </a:t>
            </a:r>
            <a:endParaRPr lang="en-US" sz="2400" dirty="0" smtClean="0"/>
          </a:p>
          <a:p>
            <a:pPr lvl="1"/>
            <a:r>
              <a:rPr lang="en-US" sz="2400" dirty="0" smtClean="0"/>
              <a:t>l </a:t>
            </a:r>
            <a:r>
              <a:rPr lang="en-US" sz="2400" dirty="0"/>
              <a:t>or L at the end of the literal </a:t>
            </a:r>
            <a:r>
              <a:rPr lang="en-US" sz="2400" dirty="0" smtClean="0"/>
              <a:t>shows </a:t>
            </a:r>
            <a:r>
              <a:rPr lang="en-US" sz="2400" dirty="0"/>
              <a:t>the number is Long. </a:t>
            </a:r>
          </a:p>
          <a:p>
            <a:r>
              <a:rPr lang="en-US" sz="2400" dirty="0"/>
              <a:t>Draw a single DFA that accepts all the allowable integer literals.</a:t>
            </a:r>
          </a:p>
          <a:p>
            <a:r>
              <a:rPr lang="en-US" sz="2400" dirty="0"/>
              <a:t>Write the corresponding regular expression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07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Default Desig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25523</TotalTime>
  <Words>861</Words>
  <Application>Microsoft Office PowerPoint</Application>
  <PresentationFormat>On-screen Show (4:3)</PresentationFormat>
  <Paragraphs>189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Wingdings</vt:lpstr>
      <vt:lpstr>Courier New</vt:lpstr>
      <vt:lpstr>cmsy10</vt:lpstr>
      <vt:lpstr>Calibri</vt:lpstr>
      <vt:lpstr>Symbol</vt:lpstr>
      <vt:lpstr>Cambria Math</vt:lpstr>
      <vt:lpstr>Default Design</vt:lpstr>
      <vt:lpstr>Exercise</vt:lpstr>
      <vt:lpstr>Automated Construction of Lexers</vt:lpstr>
      <vt:lpstr>Automated Construction of Lexers</vt:lpstr>
      <vt:lpstr>Automated Construction of Lexers</vt:lpstr>
      <vt:lpstr>Automated Construction of Lexers</vt:lpstr>
      <vt:lpstr>From (r1|r2|...|rn ) to a Lexer</vt:lpstr>
      <vt:lpstr>Example</vt:lpstr>
      <vt:lpstr>Exercise</vt:lpstr>
      <vt:lpstr>Realistic Exercise: Integer Literals of Scala</vt:lpstr>
      <vt:lpstr>Exercise</vt:lpstr>
      <vt:lpstr>Automata to Regular Expressions</vt:lpstr>
      <vt:lpstr>Automata to Regular Expressions</vt:lpstr>
      <vt:lpstr>Automata to Regular Expressions</vt:lpstr>
      <vt:lpstr>Exercise</vt:lpstr>
      <vt:lpstr>First Half of a Regular Language</vt:lpstr>
      <vt:lpstr>More Questions</vt:lpstr>
      <vt:lpstr>Proof that  { anbn  | n &gt;= 0 } is not Regular</vt:lpstr>
      <vt:lpstr>Pumping Lemma</vt:lpstr>
      <vt:lpstr>Pumping Lemma as a Game</vt:lpstr>
      <vt:lpstr>Limitations of Regular Languages</vt:lpstr>
    </vt:vector>
  </TitlesOfParts>
  <Company>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Ordered Sets in the Calculus of Data Structures</dc:title>
  <dc:creator>Viktor Kuncak</dc:creator>
  <cp:lastModifiedBy>Ravi Kandhadai</cp:lastModifiedBy>
  <cp:revision>3425</cp:revision>
  <dcterms:created xsi:type="dcterms:W3CDTF">2005-06-07T20:03:32Z</dcterms:created>
  <dcterms:modified xsi:type="dcterms:W3CDTF">2014-09-30T18:18:21Z</dcterms:modified>
</cp:coreProperties>
</file>