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061" r:id="rId2"/>
    <p:sldId id="1062" r:id="rId3"/>
    <p:sldId id="1032" r:id="rId4"/>
    <p:sldId id="1056" r:id="rId5"/>
    <p:sldId id="1060" r:id="rId6"/>
    <p:sldId id="1058" r:id="rId7"/>
    <p:sldId id="1059" r:id="rId8"/>
    <p:sldId id="1033" r:id="rId9"/>
    <p:sldId id="1041" r:id="rId10"/>
    <p:sldId id="1043" r:id="rId11"/>
    <p:sldId id="1042" r:id="rId12"/>
    <p:sldId id="1034" r:id="rId13"/>
    <p:sldId id="1045" r:id="rId14"/>
    <p:sldId id="1035" r:id="rId15"/>
    <p:sldId id="1036" r:id="rId16"/>
    <p:sldId id="1037" r:id="rId17"/>
    <p:sldId id="1046" r:id="rId18"/>
    <p:sldId id="1048" r:id="rId19"/>
    <p:sldId id="1047" r:id="rId20"/>
    <p:sldId id="1039" r:id="rId21"/>
    <p:sldId id="1040" r:id="rId22"/>
    <p:sldId id="1038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E8D72B0-7F3E-4423-B0A0-1EBC35A6CA45}">
          <p14:sldIdLst>
            <p14:sldId id="1061"/>
            <p14:sldId id="1062"/>
            <p14:sldId id="1032"/>
            <p14:sldId id="1056"/>
            <p14:sldId id="1060"/>
            <p14:sldId id="1058"/>
            <p14:sldId id="1059"/>
            <p14:sldId id="1033"/>
            <p14:sldId id="1041"/>
            <p14:sldId id="1043"/>
            <p14:sldId id="1042"/>
            <p14:sldId id="1034"/>
            <p14:sldId id="1045"/>
            <p14:sldId id="1035"/>
            <p14:sldId id="1036"/>
            <p14:sldId id="1037"/>
            <p14:sldId id="1046"/>
            <p14:sldId id="1048"/>
            <p14:sldId id="1047"/>
            <p14:sldId id="1039"/>
            <p14:sldId id="1040"/>
            <p14:sldId id="10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8" autoAdjust="0"/>
    <p:restoredTop sz="88328" autoAdjust="0"/>
  </p:normalViewPr>
  <p:slideViewPr>
    <p:cSldViewPr snapToGrid="0">
      <p:cViewPr varScale="1">
        <p:scale>
          <a:sx n="112" d="100"/>
          <a:sy n="112" d="100"/>
        </p:scale>
        <p:origin x="5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Proving correctness of automata for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% 3 = 0,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6489"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Show that the following automaton accepts all binary strings w divisible by 3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Induction over |w|</a:t>
                </a:r>
              </a:p>
              <a:p>
                <a:r>
                  <a:rPr lang="en-US" sz="2800" dirty="0" smtClean="0"/>
                  <a:t>Claim: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% 3=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/>
                  <a:t>Base case, |w| = 0 </a:t>
                </a:r>
                <a:r>
                  <a:rPr lang="en-US" sz="2800" dirty="0" err="1" smtClean="0"/>
                  <a:t>i.e</a:t>
                </a:r>
                <a:r>
                  <a:rPr lang="en-US" sz="2800" dirty="0" smtClean="0"/>
                  <a:t>, w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% 3=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Cambria Math" panose="02040503050406030204" pitchFamily="18" charset="0"/>
                  </a:rPr>
                  <a:t>(by def.),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56" t="-1309" b="-10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11" y="2396081"/>
            <a:ext cx="3435806" cy="19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155370"/>
            <a:ext cx="8356387" cy="1143000"/>
          </a:xfrm>
        </p:spPr>
        <p:txBody>
          <a:bodyPr/>
          <a:lstStyle/>
          <a:p>
            <a:r>
              <a:rPr lang="en-US" dirty="0" smtClean="0"/>
              <a:t>Automated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335" y="1128709"/>
            <a:ext cx="8443913" cy="4897439"/>
          </a:xfrm>
        </p:spPr>
        <p:txBody>
          <a:bodyPr/>
          <a:lstStyle/>
          <a:p>
            <a:r>
              <a:rPr lang="en-US" dirty="0" smtClean="0"/>
              <a:t>Convert the regular expression to automaton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each accepting state of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specify the token class </a:t>
            </a:r>
            <a:r>
              <a:rPr lang="en-US" i="1" dirty="0" err="1"/>
              <a:t>i</a:t>
            </a:r>
            <a:r>
              <a:rPr lang="en-US" dirty="0"/>
              <a:t> being recognized</a:t>
            </a:r>
          </a:p>
          <a:p>
            <a:endParaRPr lang="en-US" dirty="0" smtClean="0"/>
          </a:p>
        </p:txBody>
      </p:sp>
      <p:sp>
        <p:nvSpPr>
          <p:cNvPr id="8" name="Oval 7"/>
          <p:cNvSpPr/>
          <p:nvPr/>
        </p:nvSpPr>
        <p:spPr bwMode="auto">
          <a:xfrm>
            <a:off x="1701799" y="3268133"/>
            <a:ext cx="508000" cy="55033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 bwMode="auto">
          <a:xfrm>
            <a:off x="1278466" y="3543300"/>
            <a:ext cx="42333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665194" y="2485197"/>
            <a:ext cx="1082893" cy="55033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Arial" charset="0"/>
              </a:rPr>
              <a:t>ID:</a:t>
            </a:r>
            <a:r>
              <a:rPr lang="en-US" dirty="0" smtClean="0">
                <a:latin typeface="Arial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endCxn id="12" idx="2"/>
          </p:cNvCxnSpPr>
          <p:nvPr/>
        </p:nvCxnSpPr>
        <p:spPr bwMode="auto">
          <a:xfrm flipV="1">
            <a:off x="2110591" y="2760364"/>
            <a:ext cx="554603" cy="59675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209799" y="3022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0" name="Curved Connector 19"/>
          <p:cNvCxnSpPr>
            <a:stCxn id="12" idx="1"/>
            <a:endCxn id="12" idx="7"/>
          </p:cNvCxnSpPr>
          <p:nvPr/>
        </p:nvCxnSpPr>
        <p:spPr bwMode="auto">
          <a:xfrm rot="5400000" flipH="1" flipV="1">
            <a:off x="3206640" y="2182932"/>
            <a:ext cx="12700" cy="765721"/>
          </a:xfrm>
          <a:prstGeom prst="curvedConnector3">
            <a:avLst>
              <a:gd name="adj1" fmla="val 550127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449705" y="1722851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a,0,1,_ 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925545" y="3873037"/>
            <a:ext cx="1315798" cy="563495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Arial" charset="0"/>
              </a:rPr>
              <a:t>INT: 2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>
            <a:stCxn id="8" idx="5"/>
            <a:endCxn id="26" idx="2"/>
          </p:cNvCxnSpPr>
          <p:nvPr/>
        </p:nvCxnSpPr>
        <p:spPr bwMode="auto">
          <a:xfrm>
            <a:off x="2135404" y="3737872"/>
            <a:ext cx="790141" cy="41691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953319" y="387303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0,1</a:t>
            </a:r>
            <a:endParaRPr lang="en-US" dirty="0"/>
          </a:p>
        </p:txBody>
      </p:sp>
      <p:cxnSp>
        <p:nvCxnSpPr>
          <p:cNvPr id="32" name="Curved Connector 31"/>
          <p:cNvCxnSpPr>
            <a:stCxn id="26" idx="1"/>
            <a:endCxn id="26" idx="7"/>
          </p:cNvCxnSpPr>
          <p:nvPr/>
        </p:nvCxnSpPr>
        <p:spPr bwMode="auto">
          <a:xfrm rot="5400000" flipH="1" flipV="1">
            <a:off x="3583444" y="3490354"/>
            <a:ext cx="12700" cy="930410"/>
          </a:xfrm>
          <a:prstGeom prst="curvedConnector3">
            <a:avLst>
              <a:gd name="adj1" fmla="val 424978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3822336" y="3239143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0,1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4871309" y="2664618"/>
            <a:ext cx="1186396" cy="55033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Arial" charset="0"/>
              </a:rPr>
              <a:t>OP:3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>
            <a:stCxn id="8" idx="6"/>
            <a:endCxn id="28" idx="2"/>
          </p:cNvCxnSpPr>
          <p:nvPr/>
        </p:nvCxnSpPr>
        <p:spPr bwMode="auto">
          <a:xfrm flipV="1">
            <a:off x="2209799" y="2939785"/>
            <a:ext cx="2661510" cy="60351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043093" y="2664618"/>
            <a:ext cx="6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+,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155370"/>
            <a:ext cx="8356387" cy="1143000"/>
          </a:xfrm>
        </p:spPr>
        <p:txBody>
          <a:bodyPr/>
          <a:lstStyle/>
          <a:p>
            <a:r>
              <a:rPr lang="en-US" dirty="0" smtClean="0"/>
              <a:t>Automated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335" y="1128709"/>
            <a:ext cx="8443913" cy="4897439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liminate epsilon transitions and </a:t>
            </a:r>
            <a:r>
              <a:rPr lang="en-US" dirty="0" err="1" smtClean="0"/>
              <a:t>determinize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Minimize the resulting automaton to reduce its size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625598" y="4360364"/>
            <a:ext cx="508000" cy="55033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5" name="Straight Arrow Connector 4"/>
          <p:cNvCxnSpPr>
            <a:endCxn id="4" idx="2"/>
          </p:cNvCxnSpPr>
          <p:nvPr/>
        </p:nvCxnSpPr>
        <p:spPr bwMode="auto">
          <a:xfrm>
            <a:off x="1202265" y="4635531"/>
            <a:ext cx="42333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2588993" y="3577428"/>
            <a:ext cx="1082893" cy="55033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Arial" charset="0"/>
              </a:rPr>
              <a:t>ID:</a:t>
            </a:r>
            <a:r>
              <a:rPr lang="en-US" dirty="0" smtClean="0">
                <a:latin typeface="Arial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 bwMode="auto">
          <a:xfrm flipV="1">
            <a:off x="2034390" y="3852595"/>
            <a:ext cx="554603" cy="59675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71238" y="38525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0" name="Curved Connector 9"/>
          <p:cNvCxnSpPr>
            <a:stCxn id="7" idx="1"/>
            <a:endCxn id="7" idx="7"/>
          </p:cNvCxnSpPr>
          <p:nvPr/>
        </p:nvCxnSpPr>
        <p:spPr bwMode="auto">
          <a:xfrm rot="5400000" flipH="1" flipV="1">
            <a:off x="3130439" y="3275163"/>
            <a:ext cx="12700" cy="765721"/>
          </a:xfrm>
          <a:prstGeom prst="curvedConnector3">
            <a:avLst>
              <a:gd name="adj1" fmla="val 550127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73504" y="281508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a,0,1,_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2849344" y="4965268"/>
            <a:ext cx="1315798" cy="563495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Arial" charset="0"/>
              </a:rPr>
              <a:t>INT: 2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4" idx="5"/>
            <a:endCxn id="12" idx="2"/>
          </p:cNvCxnSpPr>
          <p:nvPr/>
        </p:nvCxnSpPr>
        <p:spPr bwMode="auto">
          <a:xfrm>
            <a:off x="2059203" y="4830103"/>
            <a:ext cx="790141" cy="41691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877118" y="496526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0,1</a:t>
            </a:r>
            <a:endParaRPr lang="en-US" dirty="0"/>
          </a:p>
        </p:txBody>
      </p:sp>
      <p:cxnSp>
        <p:nvCxnSpPr>
          <p:cNvPr id="15" name="Curved Connector 14"/>
          <p:cNvCxnSpPr>
            <a:stCxn id="12" idx="3"/>
            <a:endCxn id="12" idx="4"/>
          </p:cNvCxnSpPr>
          <p:nvPr/>
        </p:nvCxnSpPr>
        <p:spPr bwMode="auto">
          <a:xfrm rot="16200000" flipH="1">
            <a:off x="3233379" y="5254899"/>
            <a:ext cx="82522" cy="465205"/>
          </a:xfrm>
          <a:prstGeom prst="curvedConnector3">
            <a:avLst>
              <a:gd name="adj1" fmla="val 37701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2849344" y="5659503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0,1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246580" y="4772623"/>
            <a:ext cx="508000" cy="55033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2" idx="6"/>
            <a:endCxn id="17" idx="2"/>
          </p:cNvCxnSpPr>
          <p:nvPr/>
        </p:nvCxnSpPr>
        <p:spPr bwMode="auto">
          <a:xfrm flipV="1">
            <a:off x="4165142" y="5047790"/>
            <a:ext cx="2081438" cy="19922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urved Connector 23"/>
          <p:cNvCxnSpPr>
            <a:stCxn id="17" idx="6"/>
            <a:endCxn id="17" idx="7"/>
          </p:cNvCxnSpPr>
          <p:nvPr/>
        </p:nvCxnSpPr>
        <p:spPr bwMode="auto">
          <a:xfrm flipH="1" flipV="1">
            <a:off x="6680185" y="4853218"/>
            <a:ext cx="74395" cy="194572"/>
          </a:xfrm>
          <a:prstGeom prst="curvedConnector4">
            <a:avLst>
              <a:gd name="adj1" fmla="val -307279"/>
              <a:gd name="adj2" fmla="val 25891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6965357" y="4488839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a,_, 0 ,1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85992" y="5092137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a,_,+,-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 bwMode="auto">
          <a:xfrm>
            <a:off x="4682213" y="3389207"/>
            <a:ext cx="1186396" cy="55033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Arial" charset="0"/>
              </a:rPr>
              <a:t>OP:3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Arrow Connector 31"/>
          <p:cNvCxnSpPr>
            <a:stCxn id="4" idx="6"/>
            <a:endCxn id="31" idx="3"/>
          </p:cNvCxnSpPr>
          <p:nvPr/>
        </p:nvCxnSpPr>
        <p:spPr bwMode="auto">
          <a:xfrm flipV="1">
            <a:off x="2133598" y="3858946"/>
            <a:ext cx="2722359" cy="77658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426648" y="4110067"/>
            <a:ext cx="6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+, -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1" idx="4"/>
            <a:endCxn id="17" idx="0"/>
          </p:cNvCxnSpPr>
          <p:nvPr/>
        </p:nvCxnSpPr>
        <p:spPr bwMode="auto">
          <a:xfrm>
            <a:off x="5275411" y="3939541"/>
            <a:ext cx="1225169" cy="83308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5598806" y="3824288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a,_, 0 ,1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" idx="6"/>
            <a:endCxn id="17" idx="1"/>
          </p:cNvCxnSpPr>
          <p:nvPr/>
        </p:nvCxnSpPr>
        <p:spPr bwMode="auto">
          <a:xfrm>
            <a:off x="2133598" y="4635531"/>
            <a:ext cx="4187377" cy="21768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3982361" y="427933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7" idx="6"/>
            <a:endCxn id="17" idx="1"/>
          </p:cNvCxnSpPr>
          <p:nvPr/>
        </p:nvCxnSpPr>
        <p:spPr bwMode="auto">
          <a:xfrm>
            <a:off x="3671886" y="3852595"/>
            <a:ext cx="2649089" cy="100062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3742265" y="3551116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+,-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(r</a:t>
            </a:r>
            <a:r>
              <a:rPr lang="en-US" baseline="-25000" dirty="0" smtClean="0"/>
              <a:t>1</a:t>
            </a:r>
            <a:r>
              <a:rPr lang="en-US" dirty="0" smtClean="0"/>
              <a:t>|r</a:t>
            </a:r>
            <a:r>
              <a:rPr lang="en-US" baseline="-25000" dirty="0" smtClean="0"/>
              <a:t>2</a:t>
            </a:r>
            <a:r>
              <a:rPr lang="en-US" dirty="0" smtClean="0"/>
              <a:t>|...|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) to a </a:t>
            </a:r>
            <a:r>
              <a:rPr lang="en-US" dirty="0" err="1" smtClean="0"/>
              <a:t>Lexer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920"/>
            <a:ext cx="8229600" cy="4655172"/>
          </a:xfrm>
        </p:spPr>
        <p:txBody>
          <a:bodyPr/>
          <a:lstStyle/>
          <a:p>
            <a:r>
              <a:rPr lang="en-US" b="1" dirty="0" smtClean="0"/>
              <a:t>Longest match rule: </a:t>
            </a:r>
            <a:r>
              <a:rPr lang="en-US" dirty="0" smtClean="0"/>
              <a:t>remember last token and input position for a last accepted state</a:t>
            </a:r>
          </a:p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no accepting state can be reached (effectively: when we are in a trap state)</a:t>
            </a:r>
          </a:p>
          <a:p>
            <a:pPr lvl="1"/>
            <a:r>
              <a:rPr lang="en-US" dirty="0"/>
              <a:t>revert position to last accepted state</a:t>
            </a:r>
          </a:p>
          <a:p>
            <a:pPr lvl="1"/>
            <a:r>
              <a:rPr lang="en-US" dirty="0"/>
              <a:t>return last accepted </a:t>
            </a:r>
            <a:r>
              <a:rPr lang="en-US" dirty="0" smtClean="0"/>
              <a:t>token</a:t>
            </a:r>
          </a:p>
          <a:p>
            <a:r>
              <a:rPr lang="en-US" i="1" dirty="0" smtClean="0"/>
              <a:t>Why can’t we simply use (r</a:t>
            </a:r>
            <a:r>
              <a:rPr lang="en-US" i="1" baseline="-25000" dirty="0" smtClean="0"/>
              <a:t>1</a:t>
            </a:r>
            <a:r>
              <a:rPr lang="en-US" i="1" dirty="0" smtClean="0"/>
              <a:t>|r</a:t>
            </a:r>
            <a:r>
              <a:rPr lang="en-US" i="1" baseline="-25000" dirty="0" smtClean="0"/>
              <a:t>2</a:t>
            </a:r>
            <a:r>
              <a:rPr lang="en-US" i="1" dirty="0" smtClean="0"/>
              <a:t>|...|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i="1" dirty="0" smtClean="0"/>
              <a:t>)* ?</a:t>
            </a:r>
          </a:p>
        </p:txBody>
      </p:sp>
    </p:spTree>
    <p:extLst>
      <p:ext uri="{BB962C8B-B14F-4D97-AF65-F5344CB8AC3E}">
        <p14:creationId xmlns:p14="http://schemas.microsoft.com/office/powerpoint/2010/main" val="33752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920"/>
            <a:ext cx="8229600" cy="4655172"/>
          </a:xfrm>
        </p:spPr>
        <p:txBody>
          <a:bodyPr/>
          <a:lstStyle/>
          <a:p>
            <a:r>
              <a:rPr lang="en-US" i="1" dirty="0" smtClean="0"/>
              <a:t>Tokenize the following</a:t>
            </a:r>
          </a:p>
          <a:p>
            <a:pPr lvl="1"/>
            <a:r>
              <a:rPr lang="en-US" i="1" dirty="0" smtClean="0"/>
              <a:t>a10110+0110-a0_10_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1625598" y="4360364"/>
            <a:ext cx="508000" cy="55033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28" name="Straight Arrow Connector 27"/>
          <p:cNvCxnSpPr>
            <a:endCxn id="27" idx="2"/>
          </p:cNvCxnSpPr>
          <p:nvPr/>
        </p:nvCxnSpPr>
        <p:spPr bwMode="auto">
          <a:xfrm>
            <a:off x="1202265" y="4635531"/>
            <a:ext cx="42333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2588993" y="3577428"/>
            <a:ext cx="1082893" cy="55033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Arial" charset="0"/>
              </a:rPr>
              <a:t>ID:</a:t>
            </a:r>
            <a:r>
              <a:rPr lang="en-US" dirty="0" smtClean="0">
                <a:latin typeface="Arial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>
            <a:endCxn id="29" idx="2"/>
          </p:cNvCxnSpPr>
          <p:nvPr/>
        </p:nvCxnSpPr>
        <p:spPr bwMode="auto">
          <a:xfrm flipV="1">
            <a:off x="2034390" y="3852595"/>
            <a:ext cx="554603" cy="59675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005108" y="38195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32" name="Curved Connector 31"/>
          <p:cNvCxnSpPr>
            <a:stCxn id="29" idx="1"/>
            <a:endCxn id="29" idx="7"/>
          </p:cNvCxnSpPr>
          <p:nvPr/>
        </p:nvCxnSpPr>
        <p:spPr bwMode="auto">
          <a:xfrm rot="5400000" flipH="1" flipV="1">
            <a:off x="3130439" y="3275163"/>
            <a:ext cx="12700" cy="765721"/>
          </a:xfrm>
          <a:prstGeom prst="curvedConnector3">
            <a:avLst>
              <a:gd name="adj1" fmla="val 550127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373504" y="281508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a,0,1,_ 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 bwMode="auto">
          <a:xfrm>
            <a:off x="2849344" y="4965268"/>
            <a:ext cx="1315798" cy="563495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Arial" charset="0"/>
              </a:rPr>
              <a:t>INT: 2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Arrow Connector 34"/>
          <p:cNvCxnSpPr>
            <a:stCxn id="27" idx="5"/>
            <a:endCxn id="34" idx="2"/>
          </p:cNvCxnSpPr>
          <p:nvPr/>
        </p:nvCxnSpPr>
        <p:spPr bwMode="auto">
          <a:xfrm>
            <a:off x="2059203" y="4830103"/>
            <a:ext cx="790141" cy="41691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877118" y="496526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0,1</a:t>
            </a:r>
            <a:endParaRPr lang="en-US" dirty="0"/>
          </a:p>
        </p:txBody>
      </p:sp>
      <p:cxnSp>
        <p:nvCxnSpPr>
          <p:cNvPr id="37" name="Curved Connector 36"/>
          <p:cNvCxnSpPr>
            <a:stCxn id="34" idx="3"/>
            <a:endCxn id="34" idx="4"/>
          </p:cNvCxnSpPr>
          <p:nvPr/>
        </p:nvCxnSpPr>
        <p:spPr bwMode="auto">
          <a:xfrm rot="16200000" flipH="1">
            <a:off x="3233379" y="5254899"/>
            <a:ext cx="82522" cy="465205"/>
          </a:xfrm>
          <a:prstGeom prst="curvedConnector3">
            <a:avLst>
              <a:gd name="adj1" fmla="val 37701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2849344" y="5659503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0,1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6246580" y="4772623"/>
            <a:ext cx="508000" cy="55033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Arrow Connector 39"/>
          <p:cNvCxnSpPr>
            <a:stCxn id="34" idx="6"/>
            <a:endCxn id="39" idx="2"/>
          </p:cNvCxnSpPr>
          <p:nvPr/>
        </p:nvCxnSpPr>
        <p:spPr bwMode="auto">
          <a:xfrm flipV="1">
            <a:off x="4165142" y="5047790"/>
            <a:ext cx="2081438" cy="19922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urved Connector 40"/>
          <p:cNvCxnSpPr>
            <a:stCxn id="39" idx="6"/>
            <a:endCxn id="39" idx="7"/>
          </p:cNvCxnSpPr>
          <p:nvPr/>
        </p:nvCxnSpPr>
        <p:spPr bwMode="auto">
          <a:xfrm flipH="1" flipV="1">
            <a:off x="6680185" y="4853218"/>
            <a:ext cx="74395" cy="194572"/>
          </a:xfrm>
          <a:prstGeom prst="curvedConnector4">
            <a:avLst>
              <a:gd name="adj1" fmla="val -307279"/>
              <a:gd name="adj2" fmla="val 25891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6965357" y="4488839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a,_, 0 ,1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485992" y="5092137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a,_,+,-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 bwMode="auto">
          <a:xfrm>
            <a:off x="4682213" y="3389207"/>
            <a:ext cx="1186396" cy="55033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Arial" charset="0"/>
              </a:rPr>
              <a:t>OP:3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44"/>
          <p:cNvCxnSpPr>
            <a:stCxn id="27" idx="6"/>
            <a:endCxn id="44" idx="3"/>
          </p:cNvCxnSpPr>
          <p:nvPr/>
        </p:nvCxnSpPr>
        <p:spPr bwMode="auto">
          <a:xfrm flipV="1">
            <a:off x="2133598" y="3858946"/>
            <a:ext cx="2722359" cy="77658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426648" y="4110067"/>
            <a:ext cx="6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+, -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4" idx="4"/>
            <a:endCxn id="39" idx="0"/>
          </p:cNvCxnSpPr>
          <p:nvPr/>
        </p:nvCxnSpPr>
        <p:spPr bwMode="auto">
          <a:xfrm>
            <a:off x="5275411" y="3939541"/>
            <a:ext cx="1225169" cy="83308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5598806" y="3824288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a,_, 0 ,1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27" idx="6"/>
            <a:endCxn id="39" idx="1"/>
          </p:cNvCxnSpPr>
          <p:nvPr/>
        </p:nvCxnSpPr>
        <p:spPr bwMode="auto">
          <a:xfrm>
            <a:off x="2133598" y="4635531"/>
            <a:ext cx="4187377" cy="21768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3982361" y="427933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29" idx="6"/>
            <a:endCxn id="39" idx="1"/>
          </p:cNvCxnSpPr>
          <p:nvPr/>
        </p:nvCxnSpPr>
        <p:spPr bwMode="auto">
          <a:xfrm>
            <a:off x="3671886" y="3852595"/>
            <a:ext cx="2649089" cy="100062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3742265" y="3551116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+,-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 flipV="1">
            <a:off x="1413930" y="2379133"/>
            <a:ext cx="1" cy="279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2463031" y="2387599"/>
            <a:ext cx="1" cy="279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2604866" y="2387599"/>
            <a:ext cx="1" cy="279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3296081" y="2370665"/>
            <a:ext cx="1" cy="279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3502388" y="2370665"/>
            <a:ext cx="1" cy="279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4485992" y="2394923"/>
            <a:ext cx="1" cy="279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2311690" y="2379133"/>
            <a:ext cx="1" cy="279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3192928" y="2370665"/>
            <a:ext cx="1" cy="279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019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368"/>
            <a:ext cx="8229600" cy="11864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Build lexical analyzer for the following two tokens using longest match. The first token class  has a higher  priority: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binaryDigit</a:t>
            </a:r>
            <a:r>
              <a:rPr lang="en-US" dirty="0" smtClean="0">
                <a:solidFill>
                  <a:schemeClr val="tx1"/>
                </a:solidFill>
              </a:rPr>
              <a:t> ::=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 smtClean="0">
                <a:solidFill>
                  <a:schemeClr val="tx1"/>
                </a:solidFill>
              </a:rPr>
              <a:t>|1)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ternaryDigit</a:t>
            </a:r>
            <a:r>
              <a:rPr lang="en-US" dirty="0" smtClean="0">
                <a:solidFill>
                  <a:schemeClr val="tx1"/>
                </a:solidFill>
              </a:rPr>
              <a:t> ::= (0|1|2)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0964" y="4187172"/>
            <a:ext cx="7877176" cy="235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1111z1021z1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</a:p>
          <a:p>
            <a:pPr marL="0" indent="0">
              <a:buFontTx/>
              <a:buNone/>
            </a:pPr>
            <a:endParaRPr lang="en-US" baseline="30000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FontTx/>
              <a:buNone/>
            </a:pPr>
            <a:r>
              <a:rPr lang="en-US" baseline="30000" dirty="0" err="1" smtClean="0">
                <a:solidFill>
                  <a:schemeClr val="tx1"/>
                </a:solidFill>
                <a:sym typeface="Wingdings" pitchFamily="2" charset="2"/>
              </a:rPr>
              <a:t>binaryDigit</a:t>
            </a:r>
            <a:r>
              <a:rPr lang="en-US" baseline="30000" dirty="0" smtClean="0">
                <a:solidFill>
                  <a:schemeClr val="tx1"/>
                </a:solidFill>
                <a:sym typeface="Wingdings" pitchFamily="2" charset="2"/>
              </a:rPr>
              <a:t>: 1111z1   </a:t>
            </a:r>
          </a:p>
          <a:p>
            <a:pPr marL="0" indent="0">
              <a:buFontTx/>
              <a:buNone/>
            </a:pPr>
            <a:r>
              <a:rPr lang="en-US" baseline="30000" dirty="0" err="1" smtClean="0">
                <a:solidFill>
                  <a:schemeClr val="tx1"/>
                </a:solidFill>
                <a:sym typeface="Wingdings" pitchFamily="2" charset="2"/>
              </a:rPr>
              <a:t>ternaryDigit</a:t>
            </a:r>
            <a:r>
              <a:rPr lang="en-US" baseline="30000" dirty="0" smtClean="0">
                <a:solidFill>
                  <a:schemeClr val="tx1"/>
                </a:solidFill>
                <a:sym typeface="Wingdings" pitchFamily="2" charset="2"/>
              </a:rPr>
              <a:t>: 021</a:t>
            </a:r>
          </a:p>
          <a:p>
            <a:pPr marL="0" indent="0">
              <a:buFontTx/>
              <a:buNone/>
            </a:pPr>
            <a:r>
              <a:rPr lang="en-US" baseline="30000" dirty="0" err="1" smtClean="0">
                <a:solidFill>
                  <a:schemeClr val="tx1"/>
                </a:solidFill>
                <a:sym typeface="Wingdings" pitchFamily="2" charset="2"/>
              </a:rPr>
              <a:t>binaryDigit</a:t>
            </a:r>
            <a:r>
              <a:rPr lang="en-US" baseline="30000" dirty="0" smtClean="0">
                <a:solidFill>
                  <a:schemeClr val="tx1"/>
                </a:solidFill>
                <a:sym typeface="Wingdings" pitchFamily="2" charset="2"/>
              </a:rPr>
              <a:t>: z1</a:t>
            </a:r>
            <a:endParaRPr lang="en-US" baseline="30000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FontTx/>
              <a:buNone/>
            </a:pP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Exercise</a:t>
            </a:r>
            <a:r>
              <a:rPr lang="en-US" dirty="0" smtClean="0"/>
              <a:t>: Integer Literals of 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64" y="1117527"/>
            <a:ext cx="8229600" cy="4655172"/>
          </a:xfrm>
        </p:spPr>
        <p:txBody>
          <a:bodyPr/>
          <a:lstStyle/>
          <a:p>
            <a:r>
              <a:rPr lang="en-US" sz="2400" dirty="0"/>
              <a:t>Integer literals are in three forms in </a:t>
            </a:r>
            <a:r>
              <a:rPr lang="en-US" sz="2400" dirty="0" err="1"/>
              <a:t>Scala</a:t>
            </a:r>
            <a:r>
              <a:rPr lang="en-US" sz="2400" dirty="0"/>
              <a:t>: decimal, hexadecimal and octal. The compiler discriminates different classes from their beginning. </a:t>
            </a:r>
            <a:endParaRPr lang="en-US" sz="2400" dirty="0" smtClean="0"/>
          </a:p>
          <a:p>
            <a:pPr lvl="1"/>
            <a:r>
              <a:rPr lang="en-US" sz="2400" dirty="0" smtClean="0"/>
              <a:t>Decimal </a:t>
            </a:r>
            <a:r>
              <a:rPr lang="en-US" sz="2400" dirty="0"/>
              <a:t>integers are started with a non-zero digit. </a:t>
            </a:r>
            <a:endParaRPr lang="en-US" sz="2400" dirty="0" smtClean="0"/>
          </a:p>
          <a:p>
            <a:pPr lvl="1"/>
            <a:r>
              <a:rPr lang="en-US" sz="2400" dirty="0" smtClean="0"/>
              <a:t>Hexadecimal </a:t>
            </a:r>
            <a:r>
              <a:rPr lang="en-US" sz="2400" dirty="0"/>
              <a:t>numbers begin with 0x or 0X and may contain the digits from 0 through 9 as well as upper or lowercase </a:t>
            </a:r>
            <a:r>
              <a:rPr lang="en-US" sz="2400" dirty="0" smtClean="0"/>
              <a:t>digits from A </a:t>
            </a:r>
            <a:r>
              <a:rPr lang="en-US" sz="2400" dirty="0"/>
              <a:t>to </a:t>
            </a:r>
            <a:r>
              <a:rPr lang="en-US" sz="2400" dirty="0" smtClean="0"/>
              <a:t>F. 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the integer number starts with zero, it is in octal representation so it can contain only digits 0 through 7. </a:t>
            </a:r>
            <a:endParaRPr lang="en-US" sz="2400" dirty="0" smtClean="0"/>
          </a:p>
          <a:p>
            <a:pPr lvl="1"/>
            <a:r>
              <a:rPr lang="en-US" sz="2400" dirty="0" smtClean="0"/>
              <a:t>l </a:t>
            </a:r>
            <a:r>
              <a:rPr lang="en-US" sz="2400" dirty="0"/>
              <a:t>or L at the end of the literal </a:t>
            </a:r>
            <a:r>
              <a:rPr lang="en-US" sz="2400" dirty="0" smtClean="0"/>
              <a:t>shows </a:t>
            </a:r>
            <a:r>
              <a:rPr lang="en-US" sz="2400" dirty="0"/>
              <a:t>the number is Long. </a:t>
            </a:r>
          </a:p>
          <a:p>
            <a:r>
              <a:rPr lang="en-US" sz="2400" dirty="0"/>
              <a:t>Draw a single DFA that accepts all the allowable integer literals.</a:t>
            </a:r>
          </a:p>
          <a:p>
            <a:r>
              <a:rPr lang="en-US" sz="2400" dirty="0"/>
              <a:t>Write the corresponding regular expression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0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smtClean="0"/>
              <a:t>L be </a:t>
            </a:r>
            <a:r>
              <a:rPr lang="en-US" dirty="0"/>
              <a:t>the language of strings </a:t>
            </a:r>
            <a:r>
              <a:rPr lang="en-US" dirty="0" smtClean="0"/>
              <a:t>over {&lt;, =} defined by </a:t>
            </a:r>
            <a:r>
              <a:rPr lang="en-US" dirty="0" err="1" smtClean="0"/>
              <a:t>regexp</a:t>
            </a:r>
            <a:r>
              <a:rPr lang="en-US" dirty="0" smtClean="0"/>
              <a:t>   (&lt;|=| &lt;====*). </a:t>
            </a:r>
            <a:r>
              <a:rPr lang="en-US" dirty="0"/>
              <a:t>T</a:t>
            </a:r>
            <a:r>
              <a:rPr lang="en-US" dirty="0" smtClean="0"/>
              <a:t>hat is,</a:t>
            </a:r>
            <a:br>
              <a:rPr lang="en-US" dirty="0" smtClean="0"/>
            </a:br>
            <a:r>
              <a:rPr lang="en-US" dirty="0" smtClean="0"/>
              <a:t>L contains &lt;,=, and words &lt;=</a:t>
            </a:r>
            <a:r>
              <a:rPr lang="en-US" baseline="30000" dirty="0" smtClean="0"/>
              <a:t>n</a:t>
            </a:r>
            <a:r>
              <a:rPr lang="en-US" dirty="0" smtClean="0"/>
              <a:t> for n &gt;= 3.</a:t>
            </a:r>
          </a:p>
          <a:p>
            <a:r>
              <a:rPr lang="en-US" dirty="0" smtClean="0"/>
              <a:t>Construct </a:t>
            </a:r>
            <a:r>
              <a:rPr lang="en-US" dirty="0"/>
              <a:t>a DFA that accepts </a:t>
            </a:r>
            <a:r>
              <a:rPr lang="en-US" dirty="0" smtClean="0"/>
              <a:t>L</a:t>
            </a:r>
            <a:endParaRPr lang="en-US" dirty="0"/>
          </a:p>
          <a:p>
            <a:r>
              <a:rPr lang="en-US" dirty="0"/>
              <a:t>Describe how the lexical analyzer will tokenize the following inputs.</a:t>
            </a:r>
          </a:p>
          <a:p>
            <a:pPr marL="457200" lvl="1" indent="0">
              <a:buNone/>
            </a:pPr>
            <a:r>
              <a:rPr lang="en-US" dirty="0" smtClean="0"/>
              <a:t>1) &lt;=====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2) ==&lt;==&lt;==&lt;==&lt;==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3) &lt;=====&lt;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to Regular Expressions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latin typeface="Cambria Math" panose="02040503050406030204" pitchFamily="18" charset="0"/>
                  </a:rPr>
                  <a:t>Every path in the automata corresponds to a RE</a:t>
                </a:r>
                <a:endParaRPr lang="en-US" sz="2800" b="0" dirty="0" smtClean="0">
                  <a:latin typeface="Cambria Math" panose="02040503050406030204" pitchFamily="18" charset="0"/>
                </a:endParaRPr>
              </a:p>
              <a:p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bSup>
                  </m:oMath>
                </a14:m>
                <a:r>
                  <a:rPr lang="en-US" sz="2800" dirty="0" smtClean="0"/>
                  <a:t> : RE corresponding to all paths from state ‘p’ to state ‘q’ that goes through only states in ‘X’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sup>
                    </m:sSubSup>
                  </m:oMath>
                </a14:m>
                <a:r>
                  <a:rPr lang="en-US" sz="2400" dirty="0" smtClean="0"/>
                  <a:t> = a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</m:oMath>
                </a14:m>
                <a:r>
                  <a:rPr lang="en-US" sz="2400" dirty="0"/>
                  <a:t> = </a:t>
                </a:r>
                <a:r>
                  <a:rPr lang="en-US" sz="2400" dirty="0" smtClean="0"/>
                  <a:t>a + </a:t>
                </a:r>
                <a:r>
                  <a:rPr lang="en-US" sz="2400" dirty="0" err="1" smtClean="0"/>
                  <a:t>ba</a:t>
                </a:r>
                <a:endParaRPr lang="en-US" sz="2400" dirty="0"/>
              </a:p>
              <a:p>
                <a:pPr lvl="1"/>
                <a:endParaRPr lang="en-US" sz="24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1309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 bwMode="auto">
          <a:xfrm>
            <a:off x="1286932" y="2734764"/>
            <a:ext cx="508000" cy="55033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386664" y="2734764"/>
            <a:ext cx="508000" cy="55033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7" idx="6"/>
          </p:cNvCxnSpPr>
          <p:nvPr/>
        </p:nvCxnSpPr>
        <p:spPr bwMode="auto">
          <a:xfrm>
            <a:off x="1794932" y="3009931"/>
            <a:ext cx="1591732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04704" y="265115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97198" y="273476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RE: a</a:t>
            </a:r>
            <a:endParaRPr lang="en-US" dirty="0"/>
          </a:p>
        </p:txBody>
      </p:sp>
      <p:cxnSp>
        <p:nvCxnSpPr>
          <p:cNvPr id="21" name="Curved Connector 20"/>
          <p:cNvCxnSpPr>
            <a:stCxn id="7" idx="5"/>
          </p:cNvCxnSpPr>
          <p:nvPr/>
        </p:nvCxnSpPr>
        <p:spPr bwMode="auto">
          <a:xfrm rot="16200000" flipH="1">
            <a:off x="1859254" y="3065786"/>
            <a:ext cx="355762" cy="633196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726610" y="330739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362198" y="3263056"/>
            <a:ext cx="508000" cy="55033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Curved Connector 26"/>
          <p:cNvCxnSpPr>
            <a:endCxn id="9" idx="4"/>
          </p:cNvCxnSpPr>
          <p:nvPr/>
        </p:nvCxnSpPr>
        <p:spPr bwMode="auto">
          <a:xfrm flipV="1">
            <a:off x="2878663" y="3285098"/>
            <a:ext cx="762001" cy="275167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178640" y="3413041"/>
            <a:ext cx="3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83836" y="3224757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RE: </a:t>
            </a:r>
            <a:r>
              <a:rPr lang="en-US" dirty="0" err="1" smtClean="0"/>
              <a:t>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6" grpId="0" animBg="1"/>
      <p:bldP spid="28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to Regular Expressions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−{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𝑢𝑢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−{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∅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b="0" dirty="0" smtClean="0"/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𝑠𝑓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</m:oMath>
                </a14:m>
                <a:r>
                  <a:rPr lang="en-US" sz="2800" dirty="0" smtClean="0"/>
                  <a:t> is the required regular expression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5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to Regular Expressions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13666"/>
                <a:ext cx="8229600" cy="261249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  <m:sup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….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13666"/>
                <a:ext cx="8229600" cy="2612497"/>
              </a:xfrm>
              <a:blipFill rotWithShape="0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5" y="1268780"/>
            <a:ext cx="3435806" cy="1952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7800" y="4358249"/>
                <a:ext cx="28593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358249"/>
                <a:ext cx="285930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22696" y="1486765"/>
                <a:ext cx="4439998" cy="1915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96" y="1486765"/>
                <a:ext cx="4439998" cy="19157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2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Proving correctness of automata for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% 3 = 0,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6489"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Inductive step |w| = k + 1,</a:t>
                </a:r>
              </a:p>
              <a:p>
                <a:pPr lvl="1"/>
                <a:r>
                  <a:rPr lang="en-US" sz="2400" dirty="0" smtClean="0"/>
                  <a:t>Case(a): w = x0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% 3 </m:t>
                    </m:r>
                  </m:oMath>
                </a14:m>
                <a:r>
                  <a:rPr lang="en-US" sz="2400" dirty="0" smtClean="0"/>
                  <a:t> =  x0 % 3 = (2*(x%3)) % 3</a:t>
                </a:r>
              </a:p>
              <a:p>
                <a:pPr lvl="2"/>
                <a:r>
                  <a:rPr lang="en-US" sz="2200" dirty="0" smtClean="0"/>
                  <a:t>If x%3 = 0,  w % 3 = 0</a:t>
                </a:r>
              </a:p>
              <a:p>
                <a:pPr lvl="3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n-US" sz="1800" dirty="0" smtClean="0"/>
                  <a:t> </a:t>
                </a:r>
              </a:p>
              <a:p>
                <a:pPr lvl="3"/>
                <a:r>
                  <a:rPr lang="en-US" sz="1800" dirty="0" smtClean="0"/>
                  <a:t>By hypothesis,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% 3 =0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lvl="3"/>
                <a:r>
                  <a:rPr lang="en-US" sz="1800" dirty="0" smtClean="0"/>
                  <a:t>Therefore,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lvl="3"/>
                <a:r>
                  <a:rPr lang="en-US" sz="1800" dirty="0" smtClean="0"/>
                  <a:t>Hence, when w % 3 = 0,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 lvl="2"/>
                <a:r>
                  <a:rPr lang="en-US" sz="2200" dirty="0"/>
                  <a:t>If x%3 = </a:t>
                </a:r>
                <a:r>
                  <a:rPr lang="en-US" sz="2200" dirty="0" smtClean="0"/>
                  <a:t>1,  </a:t>
                </a:r>
                <a:r>
                  <a:rPr lang="en-US" sz="2200" dirty="0"/>
                  <a:t>w % 3 = </a:t>
                </a:r>
                <a:r>
                  <a:rPr lang="en-US" sz="2200" dirty="0" smtClean="0"/>
                  <a:t>2</a:t>
                </a:r>
              </a:p>
              <a:p>
                <a:pPr lvl="3"/>
                <a:r>
                  <a:rPr lang="en-US" sz="1800" dirty="0" smtClean="0"/>
                  <a:t>By </a:t>
                </a:r>
                <a:r>
                  <a:rPr lang="en-US" sz="1800" dirty="0"/>
                  <a:t>hypothesis,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% 3 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3"/>
                <a:r>
                  <a:rPr lang="en-US" sz="1800" dirty="0"/>
                  <a:t>Therefore,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r>
                  <a:rPr lang="en-US" sz="2800" dirty="0" smtClean="0"/>
                  <a:t>Similarly for other cases.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56" t="-1309" b="-7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8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the following automaton to 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73" y="2603190"/>
            <a:ext cx="33623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Half of a Regular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1"/>
            <a:ext cx="8415867" cy="4997541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Let L be a language. Define half(L) to </a:t>
            </a:r>
            <a:r>
              <a:rPr lang="en-US" sz="2800" i="1" dirty="0" smtClean="0"/>
              <a:t>be </a:t>
            </a:r>
          </a:p>
          <a:p>
            <a:pPr marL="0" indent="0">
              <a:buNone/>
            </a:pPr>
            <a:r>
              <a:rPr lang="en-US" sz="2800" i="1" dirty="0" smtClean="0"/>
              <a:t>{x </a:t>
            </a:r>
            <a:r>
              <a:rPr lang="en-US" sz="2800" i="1" dirty="0"/>
              <a:t>| for some y such that |x| = |y|, </a:t>
            </a:r>
            <a:r>
              <a:rPr lang="en-US" sz="2800" i="1" dirty="0" err="1"/>
              <a:t>xy</a:t>
            </a:r>
            <a:r>
              <a:rPr lang="en-US" sz="2800" i="1" dirty="0"/>
              <a:t> is in L} .</a:t>
            </a:r>
          </a:p>
          <a:p>
            <a:pPr marL="0" indent="0">
              <a:buNone/>
            </a:pPr>
            <a:r>
              <a:rPr lang="en-US" sz="2800" i="1" dirty="0"/>
              <a:t>That is, half(L) is the set of first halves of strings in L. Prove that </a:t>
            </a:r>
            <a:r>
              <a:rPr lang="en-US" sz="2800" i="1" dirty="0" smtClean="0"/>
              <a:t>if L is regular </a:t>
            </a:r>
            <a:r>
              <a:rPr lang="en-US" sz="2800" i="1" dirty="0" smtClean="0"/>
              <a:t>then </a:t>
            </a:r>
            <a:r>
              <a:rPr lang="en-US" sz="2800" i="1" dirty="0" smtClean="0"/>
              <a:t>so is </a:t>
            </a:r>
            <a:r>
              <a:rPr lang="en-US" sz="2800" i="1" dirty="0"/>
              <a:t>half(L</a:t>
            </a:r>
            <a:r>
              <a:rPr lang="en-US" sz="2800" i="1" dirty="0" smtClean="0"/>
              <a:t>).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300" dirty="0" smtClean="0"/>
              <a:t>There are many solutions to the problem.</a:t>
            </a:r>
          </a:p>
          <a:p>
            <a:pPr marL="0" indent="0">
              <a:buNone/>
            </a:pPr>
            <a:r>
              <a:rPr lang="en-US" sz="2300" dirty="0" smtClean="0"/>
              <a:t>The following is a tutorial on one good solution to the problem: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rgbClr val="C00000"/>
                </a:solidFill>
              </a:rPr>
              <a:t>www-bcf.usc.edu</a:t>
            </a:r>
            <a:r>
              <a:rPr lang="en-US" sz="2300" dirty="0">
                <a:solidFill>
                  <a:srgbClr val="C00000"/>
                </a:solidFill>
              </a:rPr>
              <a:t>/~</a:t>
            </a:r>
            <a:r>
              <a:rPr lang="en-US" sz="2300" dirty="0" err="1">
                <a:solidFill>
                  <a:srgbClr val="C00000"/>
                </a:solidFill>
              </a:rPr>
              <a:t>breichar</a:t>
            </a:r>
            <a:r>
              <a:rPr lang="en-US" sz="2300" dirty="0">
                <a:solidFill>
                  <a:srgbClr val="C00000"/>
                </a:solidFill>
              </a:rPr>
              <a:t>/teaching/2011cs360/half(L)example.pdf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7171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which of the following languages can you find an automaton or regular expression: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open or closed parentheses of even length? E.g. (), ((, )), )()))(, …</a:t>
            </a:r>
          </a:p>
          <a:p>
            <a:pPr lvl="1"/>
            <a:r>
              <a:rPr lang="en-US" dirty="0"/>
              <a:t>as many digits  before as after decimal point</a:t>
            </a:r>
            <a:r>
              <a:rPr lang="en-US" dirty="0" smtClean="0"/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balanced parentheses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( ( () )  ())	- balanced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( ) ) ( ( )  	- not balanced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Comments from // until LF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Nested comments like     /*  ... /*   */  … */</a:t>
            </a:r>
          </a:p>
        </p:txBody>
      </p:sp>
      <p:sp>
        <p:nvSpPr>
          <p:cNvPr id="7" name="Cloud Callout 6"/>
          <p:cNvSpPr/>
          <p:nvPr/>
        </p:nvSpPr>
        <p:spPr bwMode="auto">
          <a:xfrm>
            <a:off x="6163735" y="2980268"/>
            <a:ext cx="1049866" cy="545252"/>
          </a:xfrm>
          <a:prstGeom prst="cloudCallout">
            <a:avLst>
              <a:gd name="adj1" fmla="val -102285"/>
              <a:gd name="adj2" fmla="val 38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yes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7975602" y="3699935"/>
            <a:ext cx="1049866" cy="545252"/>
          </a:xfrm>
          <a:prstGeom prst="cloudCallout">
            <a:avLst>
              <a:gd name="adj1" fmla="val -80511"/>
              <a:gd name="adj2" fmla="val -1514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</a:t>
            </a:r>
          </a:p>
        </p:txBody>
      </p:sp>
      <p:sp>
        <p:nvSpPr>
          <p:cNvPr id="9" name="Cloud Callout 8"/>
          <p:cNvSpPr/>
          <p:nvPr/>
        </p:nvSpPr>
        <p:spPr bwMode="auto">
          <a:xfrm>
            <a:off x="6163735" y="4553216"/>
            <a:ext cx="1049866" cy="545252"/>
          </a:xfrm>
          <a:prstGeom prst="cloudCallout">
            <a:avLst>
              <a:gd name="adj1" fmla="val -80511"/>
              <a:gd name="adj2" fmla="val -1514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</a:t>
            </a:r>
          </a:p>
        </p:txBody>
      </p:sp>
      <p:sp>
        <p:nvSpPr>
          <p:cNvPr id="10" name="Cloud Callout 9"/>
          <p:cNvSpPr/>
          <p:nvPr/>
        </p:nvSpPr>
        <p:spPr bwMode="auto">
          <a:xfrm>
            <a:off x="5638802" y="5339690"/>
            <a:ext cx="1049866" cy="545252"/>
          </a:xfrm>
          <a:prstGeom prst="cloudCallout">
            <a:avLst>
              <a:gd name="adj1" fmla="val -75672"/>
              <a:gd name="adj2" fmla="val -582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Yes</a:t>
            </a:r>
          </a:p>
        </p:txBody>
      </p:sp>
      <p:sp>
        <p:nvSpPr>
          <p:cNvPr id="11" name="Cloud Callout 10"/>
          <p:cNvSpPr/>
          <p:nvPr/>
        </p:nvSpPr>
        <p:spPr bwMode="auto">
          <a:xfrm>
            <a:off x="7806268" y="5928878"/>
            <a:ext cx="1049866" cy="545252"/>
          </a:xfrm>
          <a:prstGeom prst="cloudCallout">
            <a:avLst>
              <a:gd name="adj1" fmla="val -75672"/>
              <a:gd name="adj2" fmla="val -582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967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1026" name="Picture 2" descr="C:\Users\kuncak\Desktop\sni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1" y="906719"/>
            <a:ext cx="8039465" cy="26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/>
        </p:spPr>
        <p:txBody>
          <a:bodyPr/>
          <a:lstStyle/>
          <a:p>
            <a:r>
              <a:rPr lang="en-US" dirty="0" smtClean="0"/>
              <a:t>Solution for Exercise (a)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57200" y="3010935"/>
            <a:ext cx="1161032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{1,2}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 bwMode="auto">
          <a:xfrm>
            <a:off x="26172" y="3384450"/>
            <a:ext cx="431028" cy="583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2119890" y="3005100"/>
            <a:ext cx="1159495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{3,4}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7" idx="6"/>
            <a:endCxn id="9" idx="2"/>
          </p:cNvCxnSpPr>
          <p:nvPr/>
        </p:nvCxnSpPr>
        <p:spPr bwMode="auto">
          <a:xfrm flipV="1">
            <a:off x="1618232" y="3384451"/>
            <a:ext cx="501658" cy="58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63702" y="29835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02738" y="348529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47" idx="6"/>
            <a:endCxn id="54" idx="2"/>
          </p:cNvCxnSpPr>
          <p:nvPr/>
        </p:nvCxnSpPr>
        <p:spPr bwMode="auto">
          <a:xfrm flipV="1">
            <a:off x="5296758" y="3485297"/>
            <a:ext cx="456562" cy="4276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3907427" y="2561729"/>
            <a:ext cx="830531" cy="758701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{6}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>
            <a:stCxn id="9" idx="6"/>
            <a:endCxn id="35" idx="2"/>
          </p:cNvCxnSpPr>
          <p:nvPr/>
        </p:nvCxnSpPr>
        <p:spPr bwMode="auto">
          <a:xfrm flipV="1">
            <a:off x="3279385" y="2941080"/>
            <a:ext cx="628042" cy="44337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302370" y="277320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 bwMode="auto">
          <a:xfrm>
            <a:off x="3781043" y="3548990"/>
            <a:ext cx="1515715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{5,6,1}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stCxn id="9" idx="6"/>
            <a:endCxn id="47" idx="2"/>
          </p:cNvCxnSpPr>
          <p:nvPr/>
        </p:nvCxnSpPr>
        <p:spPr bwMode="auto">
          <a:xfrm>
            <a:off x="3279385" y="3384451"/>
            <a:ext cx="501658" cy="5284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753320" y="3121384"/>
            <a:ext cx="1177631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{6,2}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036142" y="4071908"/>
            <a:ext cx="846136" cy="727825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>
            <a:stCxn id="47" idx="6"/>
            <a:endCxn id="57" idx="2"/>
          </p:cNvCxnSpPr>
          <p:nvPr/>
        </p:nvCxnSpPr>
        <p:spPr bwMode="auto">
          <a:xfrm>
            <a:off x="5296758" y="3912903"/>
            <a:ext cx="739384" cy="52291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7391520" y="3020537"/>
            <a:ext cx="846136" cy="727825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{3}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216011" y="4071908"/>
            <a:ext cx="1241332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{5,6}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966720" y="1796677"/>
            <a:ext cx="723998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 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Curved Connector 82"/>
          <p:cNvCxnSpPr>
            <a:stCxn id="35" idx="1"/>
            <a:endCxn id="35" idx="0"/>
          </p:cNvCxnSpPr>
          <p:nvPr/>
        </p:nvCxnSpPr>
        <p:spPr bwMode="auto">
          <a:xfrm rot="5400000" flipH="1" flipV="1">
            <a:off x="4120320" y="2470465"/>
            <a:ext cx="111109" cy="293638"/>
          </a:xfrm>
          <a:prstGeom prst="curvedConnector3">
            <a:avLst>
              <a:gd name="adj1" fmla="val 3057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50948" y="193539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87" name="Straight Arrow Connector 86"/>
          <p:cNvCxnSpPr>
            <a:stCxn id="35" idx="7"/>
            <a:endCxn id="82" idx="3"/>
          </p:cNvCxnSpPr>
          <p:nvPr/>
        </p:nvCxnSpPr>
        <p:spPr bwMode="auto">
          <a:xfrm flipV="1">
            <a:off x="4616330" y="2444269"/>
            <a:ext cx="3456417" cy="22856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6148279" y="212825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1" name="Straight Arrow Connector 90"/>
          <p:cNvCxnSpPr>
            <a:stCxn id="54" idx="1"/>
            <a:endCxn id="35" idx="6"/>
          </p:cNvCxnSpPr>
          <p:nvPr/>
        </p:nvCxnSpPr>
        <p:spPr bwMode="auto">
          <a:xfrm flipH="1" flipV="1">
            <a:off x="4737958" y="2941080"/>
            <a:ext cx="1187822" cy="2868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5182307" y="2654912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95" name="Straight Arrow Connector 94"/>
          <p:cNvCxnSpPr>
            <a:stCxn id="54" idx="6"/>
            <a:endCxn id="69" idx="2"/>
          </p:cNvCxnSpPr>
          <p:nvPr/>
        </p:nvCxnSpPr>
        <p:spPr bwMode="auto">
          <a:xfrm flipV="1">
            <a:off x="6930951" y="3384450"/>
            <a:ext cx="460569" cy="1008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6943315" y="294107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69" idx="0"/>
            <a:endCxn id="35" idx="7"/>
          </p:cNvCxnSpPr>
          <p:nvPr/>
        </p:nvCxnSpPr>
        <p:spPr bwMode="auto">
          <a:xfrm flipH="1" flipV="1">
            <a:off x="4616330" y="2672838"/>
            <a:ext cx="3198258" cy="34769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6328612" y="254237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04" name="Straight Arrow Connector 103"/>
          <p:cNvCxnSpPr>
            <a:stCxn id="71" idx="1"/>
            <a:endCxn id="54" idx="5"/>
          </p:cNvCxnSpPr>
          <p:nvPr/>
        </p:nvCxnSpPr>
        <p:spPr bwMode="auto">
          <a:xfrm flipH="1" flipV="1">
            <a:off x="6758491" y="3742621"/>
            <a:ext cx="639309" cy="43587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7078145" y="3699100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68" name="Curved Connector 67"/>
          <p:cNvCxnSpPr>
            <a:stCxn id="7" idx="0"/>
            <a:endCxn id="82" idx="1"/>
          </p:cNvCxnSpPr>
          <p:nvPr/>
        </p:nvCxnSpPr>
        <p:spPr bwMode="auto">
          <a:xfrm rot="5400000" flipH="1" flipV="1">
            <a:off x="4003657" y="-1058154"/>
            <a:ext cx="1103149" cy="7035031"/>
          </a:xfrm>
          <a:prstGeom prst="curvedConnector3">
            <a:avLst>
              <a:gd name="adj1" fmla="val 13079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3997780" y="122436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118" name="Curved Connector 117"/>
          <p:cNvCxnSpPr>
            <a:stCxn id="57" idx="4"/>
            <a:endCxn id="82" idx="6"/>
          </p:cNvCxnSpPr>
          <p:nvPr/>
        </p:nvCxnSpPr>
        <p:spPr bwMode="auto">
          <a:xfrm rot="5400000" flipH="1" flipV="1">
            <a:off x="6263111" y="2372127"/>
            <a:ext cx="2623705" cy="2231508"/>
          </a:xfrm>
          <a:prstGeom prst="curvedConnector4">
            <a:avLst>
              <a:gd name="adj1" fmla="val -8713"/>
              <a:gd name="adj2" fmla="val 1102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Curved Connector 124"/>
          <p:cNvCxnSpPr>
            <a:stCxn id="71" idx="6"/>
            <a:endCxn id="82" idx="5"/>
          </p:cNvCxnSpPr>
          <p:nvPr/>
        </p:nvCxnSpPr>
        <p:spPr bwMode="auto">
          <a:xfrm flipV="1">
            <a:off x="8457343" y="2444269"/>
            <a:ext cx="127348" cy="1991552"/>
          </a:xfrm>
          <a:prstGeom prst="curved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8279249" y="330213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7636494" y="493019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6899488" y="432940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57" idx="6"/>
          </p:cNvCxnSpPr>
          <p:nvPr/>
        </p:nvCxnSpPr>
        <p:spPr bwMode="auto">
          <a:xfrm>
            <a:off x="6882278" y="4435821"/>
            <a:ext cx="355531" cy="1091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4" name="Curved Connector 133"/>
          <p:cNvCxnSpPr>
            <a:stCxn id="82" idx="1"/>
            <a:endCxn id="82" idx="7"/>
          </p:cNvCxnSpPr>
          <p:nvPr/>
        </p:nvCxnSpPr>
        <p:spPr bwMode="auto">
          <a:xfrm rot="5400000" flipH="1" flipV="1">
            <a:off x="8328719" y="1651814"/>
            <a:ext cx="12700" cy="511944"/>
          </a:xfrm>
          <a:prstGeom prst="curvedConnector3">
            <a:avLst>
              <a:gd name="adj1" fmla="val 267487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8228502" y="1046490"/>
            <a:ext cx="6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a,b</a:t>
            </a:r>
            <a:endParaRPr lang="en-US" dirty="0"/>
          </a:p>
        </p:txBody>
      </p:sp>
      <p:cxnSp>
        <p:nvCxnSpPr>
          <p:cNvPr id="139" name="Curved Connector 138"/>
          <p:cNvCxnSpPr>
            <a:stCxn id="69" idx="0"/>
            <a:endCxn id="7" idx="0"/>
          </p:cNvCxnSpPr>
          <p:nvPr/>
        </p:nvCxnSpPr>
        <p:spPr bwMode="auto">
          <a:xfrm rot="16200000" flipV="1">
            <a:off x="4421351" y="-372700"/>
            <a:ext cx="9602" cy="6776872"/>
          </a:xfrm>
          <a:prstGeom prst="curvedConnector3">
            <a:avLst>
              <a:gd name="adj1" fmla="val 12621006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4559864" y="171644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5314531" y="336105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5423344" y="401948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/>
        </p:spPr>
        <p:txBody>
          <a:bodyPr/>
          <a:lstStyle/>
          <a:p>
            <a:r>
              <a:rPr lang="en-US" dirty="0" smtClean="0"/>
              <a:t>Solution for Exercise (a)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57200" y="3010935"/>
            <a:ext cx="1161032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 bwMode="auto">
          <a:xfrm>
            <a:off x="26172" y="3384450"/>
            <a:ext cx="431028" cy="583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2119890" y="3005100"/>
            <a:ext cx="1159495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7" idx="6"/>
            <a:endCxn id="9" idx="2"/>
          </p:cNvCxnSpPr>
          <p:nvPr/>
        </p:nvCxnSpPr>
        <p:spPr bwMode="auto">
          <a:xfrm flipV="1">
            <a:off x="1618232" y="3384451"/>
            <a:ext cx="501658" cy="58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63702" y="29835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02738" y="348529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47" idx="6"/>
            <a:endCxn id="54" idx="2"/>
          </p:cNvCxnSpPr>
          <p:nvPr/>
        </p:nvCxnSpPr>
        <p:spPr bwMode="auto">
          <a:xfrm flipV="1">
            <a:off x="5296758" y="3485297"/>
            <a:ext cx="456562" cy="4276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3907427" y="2561729"/>
            <a:ext cx="830531" cy="758701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>
            <a:stCxn id="9" idx="6"/>
            <a:endCxn id="35" idx="2"/>
          </p:cNvCxnSpPr>
          <p:nvPr/>
        </p:nvCxnSpPr>
        <p:spPr bwMode="auto">
          <a:xfrm flipV="1">
            <a:off x="3279385" y="2941080"/>
            <a:ext cx="628042" cy="44337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302370" y="277320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 bwMode="auto">
          <a:xfrm>
            <a:off x="3781043" y="3548990"/>
            <a:ext cx="1515715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stCxn id="9" idx="6"/>
            <a:endCxn id="47" idx="2"/>
          </p:cNvCxnSpPr>
          <p:nvPr/>
        </p:nvCxnSpPr>
        <p:spPr bwMode="auto">
          <a:xfrm>
            <a:off x="3279385" y="3384451"/>
            <a:ext cx="501658" cy="5284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753320" y="3121384"/>
            <a:ext cx="1177631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036142" y="4071908"/>
            <a:ext cx="846136" cy="727825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>
            <a:stCxn id="47" idx="6"/>
            <a:endCxn id="57" idx="2"/>
          </p:cNvCxnSpPr>
          <p:nvPr/>
        </p:nvCxnSpPr>
        <p:spPr bwMode="auto">
          <a:xfrm>
            <a:off x="5296758" y="3912903"/>
            <a:ext cx="739384" cy="52291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7391520" y="3020537"/>
            <a:ext cx="846136" cy="727825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216011" y="4071908"/>
            <a:ext cx="1241332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966720" y="1796677"/>
            <a:ext cx="723998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Curved Connector 82"/>
          <p:cNvCxnSpPr>
            <a:stCxn id="35" idx="1"/>
            <a:endCxn id="35" idx="0"/>
          </p:cNvCxnSpPr>
          <p:nvPr/>
        </p:nvCxnSpPr>
        <p:spPr bwMode="auto">
          <a:xfrm rot="5400000" flipH="1" flipV="1">
            <a:off x="4120320" y="2470465"/>
            <a:ext cx="111109" cy="293638"/>
          </a:xfrm>
          <a:prstGeom prst="curvedConnector3">
            <a:avLst>
              <a:gd name="adj1" fmla="val 3057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50948" y="193539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87" name="Straight Arrow Connector 86"/>
          <p:cNvCxnSpPr>
            <a:stCxn id="35" idx="7"/>
            <a:endCxn id="82" idx="3"/>
          </p:cNvCxnSpPr>
          <p:nvPr/>
        </p:nvCxnSpPr>
        <p:spPr bwMode="auto">
          <a:xfrm flipV="1">
            <a:off x="4616330" y="2444269"/>
            <a:ext cx="3456417" cy="22856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6148279" y="212825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1" name="Straight Arrow Connector 90"/>
          <p:cNvCxnSpPr>
            <a:stCxn id="54" idx="1"/>
            <a:endCxn id="35" idx="6"/>
          </p:cNvCxnSpPr>
          <p:nvPr/>
        </p:nvCxnSpPr>
        <p:spPr bwMode="auto">
          <a:xfrm flipH="1" flipV="1">
            <a:off x="4737958" y="2941080"/>
            <a:ext cx="1187822" cy="2868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5182307" y="2654912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95" name="Straight Arrow Connector 94"/>
          <p:cNvCxnSpPr>
            <a:stCxn id="54" idx="6"/>
            <a:endCxn id="69" idx="2"/>
          </p:cNvCxnSpPr>
          <p:nvPr/>
        </p:nvCxnSpPr>
        <p:spPr bwMode="auto">
          <a:xfrm flipV="1">
            <a:off x="6930951" y="3384450"/>
            <a:ext cx="460569" cy="1008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6943315" y="294107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69" idx="0"/>
            <a:endCxn id="35" idx="7"/>
          </p:cNvCxnSpPr>
          <p:nvPr/>
        </p:nvCxnSpPr>
        <p:spPr bwMode="auto">
          <a:xfrm flipH="1" flipV="1">
            <a:off x="4616330" y="2672838"/>
            <a:ext cx="3198258" cy="34769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6328612" y="254237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04" name="Straight Arrow Connector 103"/>
          <p:cNvCxnSpPr>
            <a:stCxn id="71" idx="1"/>
            <a:endCxn id="54" idx="5"/>
          </p:cNvCxnSpPr>
          <p:nvPr/>
        </p:nvCxnSpPr>
        <p:spPr bwMode="auto">
          <a:xfrm flipH="1" flipV="1">
            <a:off x="6758491" y="3742621"/>
            <a:ext cx="639309" cy="43587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7078145" y="3699100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68" name="Curved Connector 67"/>
          <p:cNvCxnSpPr>
            <a:stCxn id="7" idx="0"/>
            <a:endCxn id="82" idx="1"/>
          </p:cNvCxnSpPr>
          <p:nvPr/>
        </p:nvCxnSpPr>
        <p:spPr bwMode="auto">
          <a:xfrm rot="5400000" flipH="1" flipV="1">
            <a:off x="4003657" y="-1058154"/>
            <a:ext cx="1103149" cy="7035031"/>
          </a:xfrm>
          <a:prstGeom prst="curvedConnector3">
            <a:avLst>
              <a:gd name="adj1" fmla="val 13079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3997780" y="122436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118" name="Curved Connector 117"/>
          <p:cNvCxnSpPr>
            <a:stCxn id="57" idx="4"/>
            <a:endCxn id="82" idx="6"/>
          </p:cNvCxnSpPr>
          <p:nvPr/>
        </p:nvCxnSpPr>
        <p:spPr bwMode="auto">
          <a:xfrm rot="5400000" flipH="1" flipV="1">
            <a:off x="6263111" y="2372127"/>
            <a:ext cx="2623705" cy="2231508"/>
          </a:xfrm>
          <a:prstGeom prst="curvedConnector4">
            <a:avLst>
              <a:gd name="adj1" fmla="val -8713"/>
              <a:gd name="adj2" fmla="val 1102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Curved Connector 124"/>
          <p:cNvCxnSpPr>
            <a:stCxn id="71" idx="6"/>
            <a:endCxn id="82" idx="5"/>
          </p:cNvCxnSpPr>
          <p:nvPr/>
        </p:nvCxnSpPr>
        <p:spPr bwMode="auto">
          <a:xfrm flipV="1">
            <a:off x="8457343" y="2444269"/>
            <a:ext cx="127348" cy="1991552"/>
          </a:xfrm>
          <a:prstGeom prst="curved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8279249" y="330213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7636494" y="493019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6899488" y="432940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57" idx="6"/>
          </p:cNvCxnSpPr>
          <p:nvPr/>
        </p:nvCxnSpPr>
        <p:spPr bwMode="auto">
          <a:xfrm>
            <a:off x="6882278" y="4435821"/>
            <a:ext cx="355531" cy="1091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4" name="Curved Connector 133"/>
          <p:cNvCxnSpPr>
            <a:stCxn id="82" idx="1"/>
            <a:endCxn id="82" idx="7"/>
          </p:cNvCxnSpPr>
          <p:nvPr/>
        </p:nvCxnSpPr>
        <p:spPr bwMode="auto">
          <a:xfrm rot="5400000" flipH="1" flipV="1">
            <a:off x="8328719" y="1651814"/>
            <a:ext cx="12700" cy="511944"/>
          </a:xfrm>
          <a:prstGeom prst="curvedConnector3">
            <a:avLst>
              <a:gd name="adj1" fmla="val 267487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8228502" y="1046490"/>
            <a:ext cx="6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a,b</a:t>
            </a:r>
            <a:endParaRPr lang="en-US" dirty="0"/>
          </a:p>
        </p:txBody>
      </p:sp>
      <p:cxnSp>
        <p:nvCxnSpPr>
          <p:cNvPr id="139" name="Curved Connector 138"/>
          <p:cNvCxnSpPr>
            <a:stCxn id="69" idx="0"/>
            <a:endCxn id="7" idx="0"/>
          </p:cNvCxnSpPr>
          <p:nvPr/>
        </p:nvCxnSpPr>
        <p:spPr bwMode="auto">
          <a:xfrm rot="16200000" flipV="1">
            <a:off x="4421351" y="-372700"/>
            <a:ext cx="9602" cy="6776872"/>
          </a:xfrm>
          <a:prstGeom prst="curvedConnector3">
            <a:avLst>
              <a:gd name="adj1" fmla="val 12621006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4559864" y="171644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5314531" y="336105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5423344" y="401948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132" y="4644953"/>
            <a:ext cx="4054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Rename states </a:t>
            </a:r>
            <a:r>
              <a:rPr lang="en-US" dirty="0" smtClean="0"/>
              <a:t>conveniently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0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/>
        </p:spPr>
        <p:txBody>
          <a:bodyPr/>
          <a:lstStyle/>
          <a:p>
            <a:r>
              <a:rPr lang="en-US" dirty="0" smtClean="0"/>
              <a:t>Minimizing solution for (a)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09600" y="2960209"/>
            <a:ext cx="1161032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 bwMode="auto">
          <a:xfrm>
            <a:off x="178572" y="3333724"/>
            <a:ext cx="431028" cy="583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2272290" y="2954374"/>
            <a:ext cx="1159495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7" idx="6"/>
            <a:endCxn id="9" idx="2"/>
          </p:cNvCxnSpPr>
          <p:nvPr/>
        </p:nvCxnSpPr>
        <p:spPr bwMode="auto">
          <a:xfrm flipV="1">
            <a:off x="1770632" y="3333725"/>
            <a:ext cx="501658" cy="58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16102" y="29328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5138" y="343457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47" idx="6"/>
            <a:endCxn id="54" idx="2"/>
          </p:cNvCxnSpPr>
          <p:nvPr/>
        </p:nvCxnSpPr>
        <p:spPr bwMode="auto">
          <a:xfrm flipV="1">
            <a:off x="5449158" y="3434571"/>
            <a:ext cx="456562" cy="4276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4059827" y="2511003"/>
            <a:ext cx="830531" cy="758701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>
            <a:stCxn id="9" idx="6"/>
            <a:endCxn id="35" idx="2"/>
          </p:cNvCxnSpPr>
          <p:nvPr/>
        </p:nvCxnSpPr>
        <p:spPr bwMode="auto">
          <a:xfrm flipV="1">
            <a:off x="3431785" y="2890354"/>
            <a:ext cx="628042" cy="44337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454770" y="2722482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 bwMode="auto">
          <a:xfrm>
            <a:off x="3933443" y="3498264"/>
            <a:ext cx="1515715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stCxn id="9" idx="6"/>
            <a:endCxn id="47" idx="2"/>
          </p:cNvCxnSpPr>
          <p:nvPr/>
        </p:nvCxnSpPr>
        <p:spPr bwMode="auto">
          <a:xfrm>
            <a:off x="3431785" y="3333725"/>
            <a:ext cx="501658" cy="5284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905720" y="3070658"/>
            <a:ext cx="1177631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188542" y="4021182"/>
            <a:ext cx="846136" cy="727825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>
            <a:stCxn id="47" idx="6"/>
            <a:endCxn id="57" idx="2"/>
          </p:cNvCxnSpPr>
          <p:nvPr/>
        </p:nvCxnSpPr>
        <p:spPr bwMode="auto">
          <a:xfrm>
            <a:off x="5449158" y="3862177"/>
            <a:ext cx="739384" cy="52291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7543920" y="2969811"/>
            <a:ext cx="846136" cy="727825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368411" y="4021182"/>
            <a:ext cx="1241332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8119120" y="1745951"/>
            <a:ext cx="723998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Curved Connector 82"/>
          <p:cNvCxnSpPr>
            <a:stCxn id="35" idx="1"/>
            <a:endCxn id="35" idx="0"/>
          </p:cNvCxnSpPr>
          <p:nvPr/>
        </p:nvCxnSpPr>
        <p:spPr bwMode="auto">
          <a:xfrm rot="5400000" flipH="1" flipV="1">
            <a:off x="4272720" y="2419739"/>
            <a:ext cx="111109" cy="293638"/>
          </a:xfrm>
          <a:prstGeom prst="curvedConnector3">
            <a:avLst>
              <a:gd name="adj1" fmla="val 3057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303348" y="188466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87" name="Straight Arrow Connector 86"/>
          <p:cNvCxnSpPr>
            <a:stCxn id="35" idx="7"/>
            <a:endCxn id="82" idx="3"/>
          </p:cNvCxnSpPr>
          <p:nvPr/>
        </p:nvCxnSpPr>
        <p:spPr bwMode="auto">
          <a:xfrm flipV="1">
            <a:off x="4768730" y="2393543"/>
            <a:ext cx="3456417" cy="22856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6300679" y="207753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1" name="Straight Arrow Connector 90"/>
          <p:cNvCxnSpPr>
            <a:stCxn id="54" idx="1"/>
            <a:endCxn id="35" idx="6"/>
          </p:cNvCxnSpPr>
          <p:nvPr/>
        </p:nvCxnSpPr>
        <p:spPr bwMode="auto">
          <a:xfrm flipH="1" flipV="1">
            <a:off x="4890358" y="2890354"/>
            <a:ext cx="1187822" cy="2868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5334707" y="260418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95" name="Straight Arrow Connector 94"/>
          <p:cNvCxnSpPr>
            <a:stCxn id="54" idx="6"/>
            <a:endCxn id="69" idx="2"/>
          </p:cNvCxnSpPr>
          <p:nvPr/>
        </p:nvCxnSpPr>
        <p:spPr bwMode="auto">
          <a:xfrm flipV="1">
            <a:off x="7083351" y="3333724"/>
            <a:ext cx="460569" cy="1008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7095715" y="289035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69" idx="0"/>
            <a:endCxn id="35" idx="7"/>
          </p:cNvCxnSpPr>
          <p:nvPr/>
        </p:nvCxnSpPr>
        <p:spPr bwMode="auto">
          <a:xfrm flipH="1" flipV="1">
            <a:off x="4768730" y="2622112"/>
            <a:ext cx="3198258" cy="34769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6481012" y="249164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04" name="Straight Arrow Connector 103"/>
          <p:cNvCxnSpPr>
            <a:stCxn id="71" idx="1"/>
            <a:endCxn id="54" idx="5"/>
          </p:cNvCxnSpPr>
          <p:nvPr/>
        </p:nvCxnSpPr>
        <p:spPr bwMode="auto">
          <a:xfrm flipH="1" flipV="1">
            <a:off x="6910891" y="3691895"/>
            <a:ext cx="639309" cy="43587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7230545" y="364837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68" name="Curved Connector 67"/>
          <p:cNvCxnSpPr>
            <a:stCxn id="7" idx="0"/>
            <a:endCxn id="82" idx="1"/>
          </p:cNvCxnSpPr>
          <p:nvPr/>
        </p:nvCxnSpPr>
        <p:spPr bwMode="auto">
          <a:xfrm rot="5400000" flipH="1" flipV="1">
            <a:off x="4156057" y="-1108880"/>
            <a:ext cx="1103149" cy="7035031"/>
          </a:xfrm>
          <a:prstGeom prst="curvedConnector3">
            <a:avLst>
              <a:gd name="adj1" fmla="val 13079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4150180" y="105729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118" name="Curved Connector 117"/>
          <p:cNvCxnSpPr>
            <a:stCxn id="57" idx="4"/>
            <a:endCxn id="82" idx="6"/>
          </p:cNvCxnSpPr>
          <p:nvPr/>
        </p:nvCxnSpPr>
        <p:spPr bwMode="auto">
          <a:xfrm rot="5400000" flipH="1" flipV="1">
            <a:off x="6415511" y="2321401"/>
            <a:ext cx="2623705" cy="2231508"/>
          </a:xfrm>
          <a:prstGeom prst="curvedConnector4">
            <a:avLst>
              <a:gd name="adj1" fmla="val -8713"/>
              <a:gd name="adj2" fmla="val 1102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Curved Connector 124"/>
          <p:cNvCxnSpPr>
            <a:stCxn id="71" idx="6"/>
            <a:endCxn id="82" idx="5"/>
          </p:cNvCxnSpPr>
          <p:nvPr/>
        </p:nvCxnSpPr>
        <p:spPr bwMode="auto">
          <a:xfrm flipV="1">
            <a:off x="8609743" y="2393543"/>
            <a:ext cx="127348" cy="1991552"/>
          </a:xfrm>
          <a:prstGeom prst="curved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8431649" y="3251410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7788894" y="487947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7051888" y="4278680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57" idx="6"/>
          </p:cNvCxnSpPr>
          <p:nvPr/>
        </p:nvCxnSpPr>
        <p:spPr bwMode="auto">
          <a:xfrm>
            <a:off x="7034678" y="4385095"/>
            <a:ext cx="355531" cy="1091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urved Connector 40"/>
          <p:cNvCxnSpPr>
            <a:stCxn id="82" idx="1"/>
            <a:endCxn id="82" idx="7"/>
          </p:cNvCxnSpPr>
          <p:nvPr/>
        </p:nvCxnSpPr>
        <p:spPr bwMode="auto">
          <a:xfrm rot="5400000" flipH="1" flipV="1">
            <a:off x="8481119" y="1601088"/>
            <a:ext cx="12700" cy="511944"/>
          </a:xfrm>
          <a:prstGeom prst="curvedConnector3">
            <a:avLst>
              <a:gd name="adj1" fmla="val 267487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8380902" y="995764"/>
            <a:ext cx="6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a,b</a:t>
            </a:r>
            <a:endParaRPr lang="en-US" dirty="0"/>
          </a:p>
        </p:txBody>
      </p:sp>
      <p:sp>
        <p:nvSpPr>
          <p:cNvPr id="44" name="Content Placeholder 4"/>
          <p:cNvSpPr>
            <a:spLocks noGrp="1"/>
          </p:cNvSpPr>
          <p:nvPr>
            <p:ph idx="1"/>
          </p:nvPr>
        </p:nvSpPr>
        <p:spPr>
          <a:xfrm>
            <a:off x="239168" y="4502426"/>
            <a:ext cx="8534400" cy="2194385"/>
          </a:xfrm>
        </p:spPr>
        <p:txBody>
          <a:bodyPr/>
          <a:lstStyle/>
          <a:p>
            <a:r>
              <a:rPr lang="en-US" sz="2400" dirty="0" smtClean="0"/>
              <a:t>Initial Partition: </a:t>
            </a:r>
            <a:r>
              <a:rPr lang="en-US" sz="2400" dirty="0"/>
              <a:t> </a:t>
            </a:r>
            <a:r>
              <a:rPr lang="en-US" sz="2400" dirty="0" smtClean="0"/>
              <a:t>{0,1,5,6,8}    {2,3,4,7}   </a:t>
            </a:r>
            <a:endParaRPr lang="en-US" sz="2400" dirty="0" smtClean="0"/>
          </a:p>
          <a:p>
            <a:r>
              <a:rPr lang="en-US" sz="2400" dirty="0" smtClean="0"/>
              <a:t>split based on </a:t>
            </a:r>
            <a:r>
              <a:rPr lang="en-US" sz="2400" dirty="0" smtClean="0"/>
              <a:t>{2,3,4,7} and character ‘a’</a:t>
            </a:r>
            <a:endParaRPr lang="en-US" sz="2400" dirty="0" smtClean="0"/>
          </a:p>
          <a:p>
            <a:pPr lvl="1"/>
            <a:r>
              <a:rPr lang="en-US" sz="2400" dirty="0" smtClean="0"/>
              <a:t>{0,5,8}  {1,6}  {2,3,4,7}</a:t>
            </a:r>
          </a:p>
          <a:p>
            <a:r>
              <a:rPr lang="en-US" sz="2400" dirty="0" smtClean="0"/>
              <a:t>split </a:t>
            </a:r>
            <a:r>
              <a:rPr lang="en-US" sz="2400" dirty="0"/>
              <a:t>based on </a:t>
            </a:r>
            <a:r>
              <a:rPr lang="en-US" sz="2400" dirty="0" smtClean="0"/>
              <a:t>{2,3,4,7}  and character ‘b’</a:t>
            </a:r>
            <a:endParaRPr lang="en-US" sz="2400" dirty="0"/>
          </a:p>
          <a:p>
            <a:pPr lvl="1"/>
            <a:r>
              <a:rPr lang="en-US" sz="2400" dirty="0" smtClean="0"/>
              <a:t>{0,8} {5}  {1} {6}  {2,3,4,7}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4239" y="159554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56" name="Curved Connector 55"/>
          <p:cNvCxnSpPr>
            <a:stCxn id="69" idx="0"/>
            <a:endCxn id="7" idx="0"/>
          </p:cNvCxnSpPr>
          <p:nvPr/>
        </p:nvCxnSpPr>
        <p:spPr bwMode="auto">
          <a:xfrm rot="16200000" flipV="1">
            <a:off x="4573751" y="-423426"/>
            <a:ext cx="9602" cy="6776872"/>
          </a:xfrm>
          <a:prstGeom prst="curvedConnector3">
            <a:avLst>
              <a:gd name="adj1" fmla="val 113865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450213" y="329952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559026" y="395796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/>
        </p:spPr>
        <p:txBody>
          <a:bodyPr/>
          <a:lstStyle/>
          <a:p>
            <a:r>
              <a:rPr lang="en-US" dirty="0" smtClean="0"/>
              <a:t>Minimizing solution for (a) [Cont.]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09600" y="2960209"/>
            <a:ext cx="1161032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 bwMode="auto">
          <a:xfrm>
            <a:off x="178572" y="3333724"/>
            <a:ext cx="431028" cy="583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2272290" y="2954374"/>
            <a:ext cx="1159495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7" idx="6"/>
            <a:endCxn id="9" idx="2"/>
          </p:cNvCxnSpPr>
          <p:nvPr/>
        </p:nvCxnSpPr>
        <p:spPr bwMode="auto">
          <a:xfrm flipV="1">
            <a:off x="1770632" y="3333725"/>
            <a:ext cx="501658" cy="58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16102" y="29328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5138" y="343457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47" idx="6"/>
            <a:endCxn id="54" idx="2"/>
          </p:cNvCxnSpPr>
          <p:nvPr/>
        </p:nvCxnSpPr>
        <p:spPr bwMode="auto">
          <a:xfrm flipV="1">
            <a:off x="5449158" y="3434571"/>
            <a:ext cx="456562" cy="4276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4059827" y="2511003"/>
            <a:ext cx="830531" cy="758701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>
            <a:stCxn id="9" idx="6"/>
            <a:endCxn id="35" idx="2"/>
          </p:cNvCxnSpPr>
          <p:nvPr/>
        </p:nvCxnSpPr>
        <p:spPr bwMode="auto">
          <a:xfrm flipV="1">
            <a:off x="3431785" y="2890354"/>
            <a:ext cx="628042" cy="44337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454770" y="2722482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 bwMode="auto">
          <a:xfrm>
            <a:off x="3933443" y="3498264"/>
            <a:ext cx="1515715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stCxn id="9" idx="6"/>
            <a:endCxn id="47" idx="2"/>
          </p:cNvCxnSpPr>
          <p:nvPr/>
        </p:nvCxnSpPr>
        <p:spPr bwMode="auto">
          <a:xfrm>
            <a:off x="3431785" y="3333725"/>
            <a:ext cx="501658" cy="5284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905720" y="3070658"/>
            <a:ext cx="1177631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188542" y="4021182"/>
            <a:ext cx="846136" cy="727825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>
            <a:stCxn id="47" idx="6"/>
            <a:endCxn id="57" idx="2"/>
          </p:cNvCxnSpPr>
          <p:nvPr/>
        </p:nvCxnSpPr>
        <p:spPr bwMode="auto">
          <a:xfrm>
            <a:off x="5449158" y="3862177"/>
            <a:ext cx="739384" cy="52291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7543920" y="2969811"/>
            <a:ext cx="846136" cy="727825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368411" y="4021182"/>
            <a:ext cx="1241332" cy="72782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8119120" y="1745951"/>
            <a:ext cx="723998" cy="75870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Curved Connector 82"/>
          <p:cNvCxnSpPr>
            <a:stCxn id="35" idx="1"/>
            <a:endCxn id="35" idx="0"/>
          </p:cNvCxnSpPr>
          <p:nvPr/>
        </p:nvCxnSpPr>
        <p:spPr bwMode="auto">
          <a:xfrm rot="5400000" flipH="1" flipV="1">
            <a:off x="4272720" y="2419739"/>
            <a:ext cx="111109" cy="293638"/>
          </a:xfrm>
          <a:prstGeom prst="curvedConnector3">
            <a:avLst>
              <a:gd name="adj1" fmla="val 3057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303348" y="188466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87" name="Straight Arrow Connector 86"/>
          <p:cNvCxnSpPr>
            <a:stCxn id="35" idx="7"/>
            <a:endCxn id="82" idx="3"/>
          </p:cNvCxnSpPr>
          <p:nvPr/>
        </p:nvCxnSpPr>
        <p:spPr bwMode="auto">
          <a:xfrm flipV="1">
            <a:off x="4768730" y="2393543"/>
            <a:ext cx="3456417" cy="22856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6300679" y="207753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1" name="Straight Arrow Connector 90"/>
          <p:cNvCxnSpPr>
            <a:stCxn id="54" idx="1"/>
            <a:endCxn id="35" idx="6"/>
          </p:cNvCxnSpPr>
          <p:nvPr/>
        </p:nvCxnSpPr>
        <p:spPr bwMode="auto">
          <a:xfrm flipH="1" flipV="1">
            <a:off x="4890358" y="2890354"/>
            <a:ext cx="1187822" cy="2868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5334707" y="260418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95" name="Straight Arrow Connector 94"/>
          <p:cNvCxnSpPr>
            <a:stCxn id="54" idx="6"/>
            <a:endCxn id="69" idx="2"/>
          </p:cNvCxnSpPr>
          <p:nvPr/>
        </p:nvCxnSpPr>
        <p:spPr bwMode="auto">
          <a:xfrm flipV="1">
            <a:off x="7083351" y="3333724"/>
            <a:ext cx="460569" cy="1008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7095715" y="289035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69" idx="0"/>
            <a:endCxn id="35" idx="7"/>
          </p:cNvCxnSpPr>
          <p:nvPr/>
        </p:nvCxnSpPr>
        <p:spPr bwMode="auto">
          <a:xfrm flipH="1" flipV="1">
            <a:off x="4768730" y="2622112"/>
            <a:ext cx="3198258" cy="34769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6481012" y="249164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04" name="Straight Arrow Connector 103"/>
          <p:cNvCxnSpPr>
            <a:stCxn id="71" idx="1"/>
            <a:endCxn id="54" idx="5"/>
          </p:cNvCxnSpPr>
          <p:nvPr/>
        </p:nvCxnSpPr>
        <p:spPr bwMode="auto">
          <a:xfrm flipH="1" flipV="1">
            <a:off x="6910891" y="3691895"/>
            <a:ext cx="639309" cy="43587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7230545" y="364837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68" name="Curved Connector 67"/>
          <p:cNvCxnSpPr>
            <a:stCxn id="7" idx="0"/>
            <a:endCxn id="82" idx="1"/>
          </p:cNvCxnSpPr>
          <p:nvPr/>
        </p:nvCxnSpPr>
        <p:spPr bwMode="auto">
          <a:xfrm rot="5400000" flipH="1" flipV="1">
            <a:off x="4156057" y="-1108880"/>
            <a:ext cx="1103149" cy="7035031"/>
          </a:xfrm>
          <a:prstGeom prst="curvedConnector3">
            <a:avLst>
              <a:gd name="adj1" fmla="val 13079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4150180" y="105729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118" name="Curved Connector 117"/>
          <p:cNvCxnSpPr>
            <a:stCxn id="57" idx="4"/>
            <a:endCxn id="82" idx="6"/>
          </p:cNvCxnSpPr>
          <p:nvPr/>
        </p:nvCxnSpPr>
        <p:spPr bwMode="auto">
          <a:xfrm rot="5400000" flipH="1" flipV="1">
            <a:off x="6415511" y="2321401"/>
            <a:ext cx="2623705" cy="2231508"/>
          </a:xfrm>
          <a:prstGeom prst="curvedConnector4">
            <a:avLst>
              <a:gd name="adj1" fmla="val -8713"/>
              <a:gd name="adj2" fmla="val 1102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Curved Connector 124"/>
          <p:cNvCxnSpPr>
            <a:stCxn id="71" idx="6"/>
            <a:endCxn id="82" idx="5"/>
          </p:cNvCxnSpPr>
          <p:nvPr/>
        </p:nvCxnSpPr>
        <p:spPr bwMode="auto">
          <a:xfrm flipV="1">
            <a:off x="8609743" y="2393543"/>
            <a:ext cx="127348" cy="1991552"/>
          </a:xfrm>
          <a:prstGeom prst="curved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8431649" y="3251410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7788894" y="487947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7051888" y="4278680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57" idx="6"/>
          </p:cNvCxnSpPr>
          <p:nvPr/>
        </p:nvCxnSpPr>
        <p:spPr bwMode="auto">
          <a:xfrm>
            <a:off x="7034678" y="4385095"/>
            <a:ext cx="355531" cy="1091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urved Connector 40"/>
          <p:cNvCxnSpPr>
            <a:stCxn id="82" idx="1"/>
            <a:endCxn id="82" idx="7"/>
          </p:cNvCxnSpPr>
          <p:nvPr/>
        </p:nvCxnSpPr>
        <p:spPr bwMode="auto">
          <a:xfrm rot="5400000" flipH="1" flipV="1">
            <a:off x="8481119" y="1601088"/>
            <a:ext cx="12700" cy="511944"/>
          </a:xfrm>
          <a:prstGeom prst="curvedConnector3">
            <a:avLst>
              <a:gd name="adj1" fmla="val 267487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8380902" y="995764"/>
            <a:ext cx="6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a,b</a:t>
            </a:r>
            <a:endParaRPr lang="en-US" dirty="0"/>
          </a:p>
        </p:txBody>
      </p:sp>
      <p:sp>
        <p:nvSpPr>
          <p:cNvPr id="44" name="Content Placeholder 4"/>
          <p:cNvSpPr>
            <a:spLocks noGrp="1"/>
          </p:cNvSpPr>
          <p:nvPr>
            <p:ph idx="1"/>
          </p:nvPr>
        </p:nvSpPr>
        <p:spPr>
          <a:xfrm>
            <a:off x="239168" y="4502426"/>
            <a:ext cx="8534400" cy="2194385"/>
          </a:xfrm>
        </p:spPr>
        <p:txBody>
          <a:bodyPr/>
          <a:lstStyle/>
          <a:p>
            <a:pPr marL="742950" lvl="2" indent="-342900"/>
            <a:r>
              <a:rPr lang="en-US" sz="2000" dirty="0"/>
              <a:t>{0,8} {5}  {1} {6}  {2,3,4,7</a:t>
            </a:r>
            <a:r>
              <a:rPr lang="en-US" sz="20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split </a:t>
            </a:r>
            <a:r>
              <a:rPr lang="en-US" sz="2400" dirty="0"/>
              <a:t>based on </a:t>
            </a:r>
            <a:r>
              <a:rPr lang="en-US" sz="2400" dirty="0" smtClean="0"/>
              <a:t>{1}  </a:t>
            </a:r>
            <a:r>
              <a:rPr lang="en-US" sz="2400" dirty="0"/>
              <a:t>and character </a:t>
            </a:r>
            <a:r>
              <a:rPr lang="en-US" sz="2400" dirty="0" smtClean="0"/>
              <a:t>‘a’</a:t>
            </a:r>
            <a:endParaRPr lang="en-US" sz="2400" dirty="0"/>
          </a:p>
          <a:p>
            <a:pPr lvl="1"/>
            <a:r>
              <a:rPr lang="en-US" sz="2400" dirty="0"/>
              <a:t>{</a:t>
            </a:r>
            <a:r>
              <a:rPr lang="en-US" sz="2400" dirty="0" smtClean="0"/>
              <a:t>0} {8</a:t>
            </a:r>
            <a:r>
              <a:rPr lang="en-US" sz="2400" dirty="0"/>
              <a:t>} {5}  {1} {6}  {2,3,4,7}</a:t>
            </a:r>
          </a:p>
          <a:p>
            <a:r>
              <a:rPr lang="en-US" sz="2400" dirty="0" smtClean="0"/>
              <a:t>split </a:t>
            </a:r>
            <a:r>
              <a:rPr lang="en-US" sz="2400" dirty="0" smtClean="0"/>
              <a:t>based on </a:t>
            </a:r>
            <a:r>
              <a:rPr lang="en-US" sz="2400" dirty="0"/>
              <a:t>(</a:t>
            </a:r>
            <a:r>
              <a:rPr lang="en-US" sz="2400" dirty="0" smtClean="0"/>
              <a:t>{8}, ‘a’), followed by ({4}, ‘b’) and ({5}, ‘a’)</a:t>
            </a:r>
            <a:endParaRPr lang="en-US" sz="2400" dirty="0" smtClean="0"/>
          </a:p>
          <a:p>
            <a:pPr lvl="1"/>
            <a:r>
              <a:rPr lang="en-US" sz="2400" dirty="0" smtClean="0"/>
              <a:t>{</a:t>
            </a:r>
            <a:r>
              <a:rPr lang="en-US" sz="2400" dirty="0"/>
              <a:t>0} {8} {5} {1} {6} {</a:t>
            </a:r>
            <a:r>
              <a:rPr lang="en-US" sz="2400" dirty="0" smtClean="0"/>
              <a:t>2}{7} </a:t>
            </a:r>
            <a:r>
              <a:rPr lang="en-US" sz="2400" dirty="0"/>
              <a:t>{</a:t>
            </a:r>
            <a:r>
              <a:rPr lang="en-US" sz="2400" dirty="0" smtClean="0"/>
              <a:t>3} {4</a:t>
            </a:r>
            <a:r>
              <a:rPr lang="en-US" sz="2400" dirty="0"/>
              <a:t>}</a:t>
            </a:r>
          </a:p>
          <a:p>
            <a:endParaRPr lang="en-US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4434239" y="159554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cxnSp>
        <p:nvCxnSpPr>
          <p:cNvPr id="56" name="Curved Connector 55"/>
          <p:cNvCxnSpPr>
            <a:stCxn id="69" idx="0"/>
            <a:endCxn id="7" idx="0"/>
          </p:cNvCxnSpPr>
          <p:nvPr/>
        </p:nvCxnSpPr>
        <p:spPr bwMode="auto">
          <a:xfrm rot="16200000" flipV="1">
            <a:off x="4573751" y="-423426"/>
            <a:ext cx="9602" cy="6776872"/>
          </a:xfrm>
          <a:prstGeom prst="curvedConnector3">
            <a:avLst>
              <a:gd name="adj1" fmla="val 113865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450213" y="329952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559026" y="395796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2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155370"/>
            <a:ext cx="8356387" cy="1143000"/>
          </a:xfrm>
        </p:spPr>
        <p:txBody>
          <a:bodyPr/>
          <a:lstStyle/>
          <a:p>
            <a:r>
              <a:rPr lang="en-US" dirty="0" smtClean="0"/>
              <a:t>Automated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335" y="1128709"/>
            <a:ext cx="8443913" cy="4897439"/>
          </a:xfrm>
        </p:spPr>
        <p:txBody>
          <a:bodyPr/>
          <a:lstStyle/>
          <a:p>
            <a:r>
              <a:rPr lang="en-US" dirty="0" smtClean="0"/>
              <a:t>let r</a:t>
            </a:r>
            <a:r>
              <a:rPr lang="en-US" baseline="-25000" dirty="0"/>
              <a:t>1</a:t>
            </a:r>
            <a:r>
              <a:rPr lang="en-US" dirty="0" smtClean="0"/>
              <a:t>, 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,</a:t>
            </a:r>
            <a:r>
              <a:rPr lang="en-US" dirty="0" smtClean="0"/>
              <a:t> ...,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be regular expressions for token classes</a:t>
            </a:r>
          </a:p>
          <a:p>
            <a:pPr lvl="1"/>
            <a:r>
              <a:rPr lang="en-US" sz="2400" dirty="0"/>
              <a:t>&lt;ID: a ( a | 0 | 1 | _)*&gt;</a:t>
            </a:r>
          </a:p>
          <a:p>
            <a:pPr lvl="1"/>
            <a:r>
              <a:rPr lang="en-US" sz="2400" dirty="0"/>
              <a:t>&lt;INT: (0 | 1) (0 | 1</a:t>
            </a:r>
            <a:r>
              <a:rPr lang="en-US" sz="2400" dirty="0" smtClean="0"/>
              <a:t>)*&gt;</a:t>
            </a:r>
          </a:p>
          <a:p>
            <a:pPr lvl="1"/>
            <a:r>
              <a:rPr lang="en-US" sz="2400" dirty="0" smtClean="0"/>
              <a:t>&lt;OP:  + | - &gt;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consider combined regular expression:  (r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en-US" dirty="0" smtClean="0"/>
              <a:t> r</a:t>
            </a:r>
            <a:r>
              <a:rPr lang="en-US" baseline="-25000" dirty="0" smtClean="0"/>
              <a:t>2</a:t>
            </a:r>
            <a:r>
              <a:rPr lang="en-US" dirty="0" smtClean="0"/>
              <a:t> | ... | </a:t>
            </a:r>
            <a:r>
              <a:rPr lang="en-US" dirty="0" err="1"/>
              <a:t>r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a ( a | 0 | 1 | </a:t>
            </a:r>
            <a:r>
              <a:rPr lang="en-US" dirty="0" smtClean="0"/>
              <a:t>_)* | (</a:t>
            </a:r>
            <a:r>
              <a:rPr lang="en-US" dirty="0"/>
              <a:t>0 | 1) (0 | 1</a:t>
            </a:r>
            <a:r>
              <a:rPr lang="en-US" dirty="0" smtClean="0"/>
              <a:t>)* | (+ | -)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155370"/>
            <a:ext cx="8356387" cy="1143000"/>
          </a:xfrm>
        </p:spPr>
        <p:txBody>
          <a:bodyPr/>
          <a:lstStyle/>
          <a:p>
            <a:r>
              <a:rPr lang="en-US" dirty="0" smtClean="0"/>
              <a:t>Automated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335" y="1128709"/>
            <a:ext cx="8443913" cy="4897439"/>
          </a:xfrm>
        </p:spPr>
        <p:txBody>
          <a:bodyPr/>
          <a:lstStyle/>
          <a:p>
            <a:r>
              <a:rPr lang="en-US" dirty="0" smtClean="0"/>
              <a:t>Convert the regular expression to automaton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For each accepting state of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specify the token class </a:t>
            </a:r>
            <a:r>
              <a:rPr lang="en-US" i="1" dirty="0" err="1"/>
              <a:t>i</a:t>
            </a:r>
            <a:r>
              <a:rPr lang="en-US" dirty="0"/>
              <a:t> being recognized</a:t>
            </a:r>
          </a:p>
          <a:p>
            <a:endParaRPr lang="en-US" dirty="0" smtClean="0"/>
          </a:p>
        </p:txBody>
      </p:sp>
      <p:sp>
        <p:nvSpPr>
          <p:cNvPr id="8" name="Oval 7"/>
          <p:cNvSpPr/>
          <p:nvPr/>
        </p:nvSpPr>
        <p:spPr bwMode="auto">
          <a:xfrm>
            <a:off x="1701799" y="3268133"/>
            <a:ext cx="508000" cy="55033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 bwMode="auto">
          <a:xfrm>
            <a:off x="1278466" y="3543300"/>
            <a:ext cx="42333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665195" y="2485197"/>
            <a:ext cx="508000" cy="55033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endCxn id="12" idx="2"/>
          </p:cNvCxnSpPr>
          <p:nvPr/>
        </p:nvCxnSpPr>
        <p:spPr bwMode="auto">
          <a:xfrm flipV="1">
            <a:off x="2110591" y="2760364"/>
            <a:ext cx="554604" cy="59675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209799" y="3022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0" name="Curved Connector 19"/>
          <p:cNvCxnSpPr>
            <a:stCxn id="12" idx="1"/>
            <a:endCxn id="12" idx="7"/>
          </p:cNvCxnSpPr>
          <p:nvPr/>
        </p:nvCxnSpPr>
        <p:spPr bwMode="auto">
          <a:xfrm rot="5400000" flipH="1" flipV="1">
            <a:off x="2919195" y="2386187"/>
            <a:ext cx="12700" cy="359210"/>
          </a:xfrm>
          <a:prstGeom prst="curvedConnector3">
            <a:avLst>
              <a:gd name="adj1" fmla="val 243460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030755" y="195916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a,0,1,_ 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925545" y="3878996"/>
            <a:ext cx="508000" cy="55033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>
            <a:stCxn id="8" idx="5"/>
            <a:endCxn id="26" idx="2"/>
          </p:cNvCxnSpPr>
          <p:nvPr/>
        </p:nvCxnSpPr>
        <p:spPr bwMode="auto">
          <a:xfrm>
            <a:off x="2135404" y="3737872"/>
            <a:ext cx="790141" cy="41629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953319" y="387303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0,1</a:t>
            </a:r>
            <a:endParaRPr lang="en-US" dirty="0"/>
          </a:p>
        </p:txBody>
      </p:sp>
      <p:cxnSp>
        <p:nvCxnSpPr>
          <p:cNvPr id="32" name="Curved Connector 31"/>
          <p:cNvCxnSpPr>
            <a:stCxn id="26" idx="1"/>
            <a:endCxn id="26" idx="7"/>
          </p:cNvCxnSpPr>
          <p:nvPr/>
        </p:nvCxnSpPr>
        <p:spPr bwMode="auto">
          <a:xfrm rot="5400000" flipH="1" flipV="1">
            <a:off x="3179545" y="3779986"/>
            <a:ext cx="12700" cy="359210"/>
          </a:xfrm>
          <a:prstGeom prst="curvedConnector3">
            <a:avLst>
              <a:gd name="adj1" fmla="val 243460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3234523" y="3453639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0,1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4259248" y="2703098"/>
            <a:ext cx="508000" cy="55033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>
            <a:stCxn id="8" idx="6"/>
            <a:endCxn id="37" idx="2"/>
          </p:cNvCxnSpPr>
          <p:nvPr/>
        </p:nvCxnSpPr>
        <p:spPr bwMode="auto">
          <a:xfrm flipV="1">
            <a:off x="2209799" y="2978265"/>
            <a:ext cx="2049449" cy="56503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255451" y="2774073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+,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25637</TotalTime>
  <Words>1037</Words>
  <Application>Microsoft Office PowerPoint</Application>
  <PresentationFormat>On-screen Show (4:3)</PresentationFormat>
  <Paragraphs>306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Wingdings</vt:lpstr>
      <vt:lpstr>Courier New</vt:lpstr>
      <vt:lpstr>Calibri</vt:lpstr>
      <vt:lpstr>Cambria Math</vt:lpstr>
      <vt:lpstr>Default Design</vt:lpstr>
      <vt:lpstr>Proving correctness of automata for  { x ┤|x % 3 = 0, x∈{0,1}^∗}</vt:lpstr>
      <vt:lpstr>Proving correctness of automata for  { x ┤|x % 3 = 0, x∈{0,1}^∗}</vt:lpstr>
      <vt:lpstr>Exercise</vt:lpstr>
      <vt:lpstr>Solution for Exercise (a)</vt:lpstr>
      <vt:lpstr>Solution for Exercise (a)</vt:lpstr>
      <vt:lpstr>Minimizing solution for (a)</vt:lpstr>
      <vt:lpstr>Minimizing solution for (a) [Cont.]</vt:lpstr>
      <vt:lpstr>Automated Construction of Lexers</vt:lpstr>
      <vt:lpstr>Automated Construction of Lexers</vt:lpstr>
      <vt:lpstr>Automated Construction of Lexers</vt:lpstr>
      <vt:lpstr>Automated Construction of Lexers</vt:lpstr>
      <vt:lpstr>From (r1|r2|...|rn ) to a Lexer</vt:lpstr>
      <vt:lpstr>Example</vt:lpstr>
      <vt:lpstr>Exercise</vt:lpstr>
      <vt:lpstr>Realistic Exercise: Integer Literals of Scala</vt:lpstr>
      <vt:lpstr>Exercise</vt:lpstr>
      <vt:lpstr>Automata to Regular Expressions</vt:lpstr>
      <vt:lpstr>Automata to Regular Expressions</vt:lpstr>
      <vt:lpstr>Automata to Regular Expressions</vt:lpstr>
      <vt:lpstr>Exercise</vt:lpstr>
      <vt:lpstr>First Half of a Regular Language</vt:lpstr>
      <vt:lpstr>More Questions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 Kandhadai</cp:lastModifiedBy>
  <cp:revision>3485</cp:revision>
  <dcterms:created xsi:type="dcterms:W3CDTF">2005-06-07T20:03:32Z</dcterms:created>
  <dcterms:modified xsi:type="dcterms:W3CDTF">2014-10-01T13:55:55Z</dcterms:modified>
</cp:coreProperties>
</file>