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1195" r:id="rId2"/>
    <p:sldId id="1158" r:id="rId3"/>
    <p:sldId id="1198" r:id="rId4"/>
    <p:sldId id="1201" r:id="rId5"/>
    <p:sldId id="1199" r:id="rId6"/>
    <p:sldId id="1202" r:id="rId7"/>
    <p:sldId id="1200" r:id="rId8"/>
    <p:sldId id="1224" r:id="rId9"/>
    <p:sldId id="1196" r:id="rId10"/>
    <p:sldId id="1209" r:id="rId11"/>
    <p:sldId id="1203" r:id="rId12"/>
    <p:sldId id="1204" r:id="rId13"/>
    <p:sldId id="1207" r:id="rId14"/>
    <p:sldId id="1206" r:id="rId15"/>
    <p:sldId id="1208" r:id="rId16"/>
    <p:sldId id="1197" r:id="rId17"/>
    <p:sldId id="1210" r:id="rId18"/>
    <p:sldId id="1211" r:id="rId19"/>
    <p:sldId id="1212" r:id="rId20"/>
    <p:sldId id="1213" r:id="rId21"/>
    <p:sldId id="1214" r:id="rId22"/>
    <p:sldId id="1215" r:id="rId23"/>
    <p:sldId id="1216" r:id="rId24"/>
    <p:sldId id="1217" r:id="rId25"/>
    <p:sldId id="1218" r:id="rId26"/>
    <p:sldId id="1219" r:id="rId27"/>
    <p:sldId id="1220" r:id="rId28"/>
    <p:sldId id="1222" r:id="rId29"/>
    <p:sldId id="1225" r:id="rId30"/>
    <p:sldId id="1227" r:id="rId31"/>
    <p:sldId id="1226" r:id="rId32"/>
    <p:sldId id="1228" r:id="rId3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</p:embeddedFontLst>
  <p:custDataLst>
    <p:tags r:id="rId4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BF4C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71" autoAdjust="0"/>
    <p:restoredTop sz="92562" autoAdjust="0"/>
  </p:normalViewPr>
  <p:slideViewPr>
    <p:cSldViewPr snapToGrid="0">
      <p:cViewPr varScale="1">
        <p:scale>
          <a:sx n="104" d="100"/>
          <a:sy n="104" d="100"/>
        </p:scale>
        <p:origin x="105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08"/>
    </p:cViewPr>
  </p:sorterViewPr>
  <p:notesViewPr>
    <p:cSldViewPr snapToGrid="0">
      <p:cViewPr varScale="1">
        <p:scale>
          <a:sx n="56" d="100"/>
          <a:sy n="56" d="100"/>
        </p:scale>
        <p:origin x="-1848" y="-84"/>
      </p:cViewPr>
      <p:guideLst>
        <p:guide orient="horz" pos="2880"/>
        <p:guide pos="2160"/>
      </p:guideLst>
    </p:cSldViewPr>
  </p:notesViewPr>
  <p:gridSpacing cx="1800225" cy="18002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1EB75-3524-4387-8CE3-F3226D8180E3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09757-0F24-40A5-A9BB-710E2EC8F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58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776101C-D557-4437-9B0C-D724BA3FF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03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59D13-2138-448A-8375-48BF5A5A0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C07ED-67B2-4346-AA03-AB1B12CC1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BF365-B055-4911-8388-524B161FD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1143000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4655172"/>
          </a:xfrm>
        </p:spPr>
        <p:txBody>
          <a:bodyPr/>
          <a:lstStyle>
            <a:lvl1pPr>
              <a:defRPr>
                <a:solidFill>
                  <a:srgbClr val="008000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39F37-B38C-4B45-8190-F702639AD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BB97C-414F-4ABD-A911-F57762907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924B7-028F-4C8A-B291-5A95FFDE4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B9809-E9C4-4E86-B86B-8CEF7A9DE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79B4E-7A54-4FE1-B1FE-99D3D4ACC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5010-6691-4A1D-90E6-E0769E1A2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3C80D-68D2-4345-949F-24FC763E5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D96BC-87F3-4F79-919D-82A70A25A9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A688A63-B9C4-46E3-826F-D313A5FD9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0C0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8000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dirty="0" smtClean="0"/>
              <a:t>Code generation exercises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38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binarySearch</a:t>
            </a:r>
            <a:r>
              <a:rPr lang="fr-FR" dirty="0" smtClean="0"/>
              <a:t> - </a:t>
            </a:r>
            <a:r>
              <a:rPr lang="en-US" b="1" dirty="0"/>
              <a:t>bit.ly/1aCuKZz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41496"/>
            <a:ext cx="8229600" cy="4655172"/>
          </a:xfrm>
        </p:spPr>
        <p:txBody>
          <a:bodyPr/>
          <a:lstStyle/>
          <a:p>
            <a:pPr marL="0" indent="0">
              <a:buNone/>
            </a:pPr>
            <a:r>
              <a:rPr lang="fr-FR" dirty="0" err="1" smtClean="0"/>
              <a:t>Stack</a:t>
            </a:r>
            <a:r>
              <a:rPr lang="fr-FR" dirty="0" smtClean="0"/>
              <a:t> state:</a:t>
            </a:r>
          </a:p>
          <a:p>
            <a:pPr marL="0" indent="0">
              <a:buNone/>
            </a:pP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binarySearch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(array: Array[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], value: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left: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right: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endParaRPr lang="en-US" dirty="0" smtClean="0"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Methods</a:t>
            </a:r>
            <a:r>
              <a:rPr lang="fr-FR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#1 :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binarySearch</a:t>
            </a:r>
            <a:endParaRPr lang="fr-FR" sz="18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 variables </a:t>
            </a:r>
            <a:r>
              <a:rPr lang="fr-FR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mapping</a:t>
            </a:r>
            <a:r>
              <a:rPr lang="fr-FR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0:object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itself</a:t>
            </a:r>
            <a:endParaRPr lang="fr-FR" sz="18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1:array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2:value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3:left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4:right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5:mid</a:t>
            </a:r>
          </a:p>
          <a:p>
            <a:pPr marL="0" indent="0">
              <a:buNone/>
            </a:pPr>
            <a:endParaRPr lang="fr-FR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16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binarySearch</a:t>
            </a:r>
            <a:r>
              <a:rPr lang="fr-FR" dirty="0" smtClean="0"/>
              <a:t> - </a:t>
            </a:r>
            <a:r>
              <a:rPr lang="en-US" b="1" dirty="0" smtClean="0"/>
              <a:t>bit.ly/1aCuKZz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[[</a:t>
            </a:r>
            <a:r>
              <a:rPr lang="en-US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(left &gt; right) return -</a:t>
            </a:r>
            <a:r>
              <a:rPr lang="en-US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1; </a:t>
            </a:r>
            <a:r>
              <a:rPr lang="en-US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…]]</a:t>
            </a:r>
            <a:endParaRPr lang="en-US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iload_3</a:t>
            </a: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iload_4</a:t>
            </a: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if_icmple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after1:</a:t>
            </a: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iconst_1</a:t>
            </a:r>
            <a:b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ineg</a:t>
            </a: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after1: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[[…]]</a:t>
            </a:r>
            <a:endParaRPr lang="fr-FR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return: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ireturn</a:t>
            </a:r>
            <a:endParaRPr lang="en-US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04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binarySearch</a:t>
            </a:r>
            <a:r>
              <a:rPr lang="fr-FR" dirty="0"/>
              <a:t> - </a:t>
            </a:r>
            <a:r>
              <a:rPr lang="en-US" b="1" dirty="0"/>
              <a:t>bit.ly/1aCuKZz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[[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middle = (left + right) / </a:t>
            </a:r>
            <a:r>
              <a:rPr lang="en-US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2; …]]</a:t>
            </a: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=&gt;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left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right + 2 /</a:t>
            </a:r>
          </a:p>
          <a:p>
            <a:pPr marL="0" indent="0">
              <a:buNone/>
            </a:pPr>
            <a:r>
              <a:rPr lang="fr-FR" sz="2000" dirty="0" smtClean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after1: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iload_3</a:t>
            </a: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iload_4</a:t>
            </a:r>
            <a:endParaRPr lang="fr-FR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iadd</a:t>
            </a:r>
            <a:endParaRPr lang="fr-FR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iconst_2</a:t>
            </a:r>
            <a:endParaRPr lang="fr-FR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idiv</a:t>
            </a:r>
            <a:endParaRPr lang="fr-FR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istore_5</a:t>
            </a:r>
            <a:endParaRPr lang="fr-FR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[[…]]</a:t>
            </a:r>
            <a:endParaRPr lang="fr-FR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return: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ireturn</a:t>
            </a:r>
            <a:endParaRPr lang="en-US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10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binarySearch</a:t>
            </a:r>
            <a:r>
              <a:rPr lang="fr-FR" dirty="0"/>
              <a:t> - </a:t>
            </a:r>
            <a:r>
              <a:rPr lang="en-US" b="1" dirty="0" smtClean="0"/>
              <a:t>bit.ly/1aCuKZz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[[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(array(middle) == value) return </a:t>
            </a:r>
            <a:r>
              <a:rPr lang="en-US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middle else …]]</a:t>
            </a: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aload_1</a:t>
            </a: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iload_5</a:t>
            </a: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iaload</a:t>
            </a: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iload_2</a:t>
            </a: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if_cmpne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after2:</a:t>
            </a: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iload_5</a:t>
            </a: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endParaRPr lang="fr-FR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after2: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[[…]]</a:t>
            </a:r>
            <a:endParaRPr lang="fr-FR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return: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ireturn</a:t>
            </a:r>
            <a:endParaRPr lang="en-US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51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binarySearch</a:t>
            </a:r>
            <a:r>
              <a:rPr lang="fr-FR" dirty="0"/>
              <a:t> - </a:t>
            </a:r>
            <a:r>
              <a:rPr lang="en-US" b="1" dirty="0"/>
              <a:t>bit.ly/1aCuKZz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97366"/>
            <a:ext cx="8229600" cy="4655172"/>
          </a:xfrm>
        </p:spPr>
        <p:txBody>
          <a:bodyPr/>
          <a:lstStyle/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[[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(array(middle) &gt; value)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binarySearch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(array, value, left, middle - </a:t>
            </a:r>
            <a:r>
              <a:rPr lang="en-US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1) else …]]</a:t>
            </a:r>
          </a:p>
          <a:p>
            <a:pPr marL="0" indent="0">
              <a:buNone/>
            </a:pPr>
            <a:r>
              <a:rPr lang="fr-FR" sz="1600" dirty="0" smtClean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after2: </a:t>
            </a:r>
            <a:r>
              <a:rPr lang="fr-FR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aload_1</a:t>
            </a:r>
          </a:p>
          <a:p>
            <a:pPr marL="0" indent="0">
              <a:buNone/>
            </a:pPr>
            <a:r>
              <a:rPr lang="fr-FR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iload_5</a:t>
            </a:r>
          </a:p>
          <a:p>
            <a:pPr marL="0" indent="0">
              <a:buNone/>
            </a:pPr>
            <a:r>
              <a:rPr lang="fr-FR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r-FR" sz="16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iaload</a:t>
            </a:r>
            <a:endParaRPr lang="fr-FR" sz="16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iload_2</a:t>
            </a:r>
          </a:p>
          <a:p>
            <a:pPr marL="0" indent="0">
              <a:buNone/>
            </a:pPr>
            <a:r>
              <a:rPr lang="fr-FR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r-FR" sz="16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if_cmple</a:t>
            </a:r>
            <a:r>
              <a:rPr lang="fr-FR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fr-FR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after3:</a:t>
            </a:r>
          </a:p>
          <a:p>
            <a:pPr marL="0" indent="0">
              <a:buNone/>
            </a:pPr>
            <a:r>
              <a:rPr lang="fr-FR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aload_0 // Object </a:t>
            </a:r>
            <a:r>
              <a:rPr lang="fr-FR" sz="16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itself</a:t>
            </a:r>
            <a:endParaRPr lang="fr-FR" sz="16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aload_1</a:t>
            </a:r>
          </a:p>
          <a:p>
            <a:pPr marL="0" indent="0">
              <a:buNone/>
            </a:pPr>
            <a:r>
              <a:rPr lang="fr-FR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iload_2</a:t>
            </a:r>
          </a:p>
          <a:p>
            <a:pPr marL="0" indent="0">
              <a:buNone/>
            </a:pPr>
            <a:r>
              <a:rPr lang="fr-FR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iload_3</a:t>
            </a:r>
          </a:p>
          <a:p>
            <a:pPr marL="0" indent="0">
              <a:buNone/>
            </a:pPr>
            <a:r>
              <a:rPr lang="fr-FR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iload_5</a:t>
            </a:r>
          </a:p>
          <a:p>
            <a:pPr marL="0" indent="0">
              <a:buNone/>
            </a:pPr>
            <a:r>
              <a:rPr lang="fr-FR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iconst_1</a:t>
            </a:r>
          </a:p>
          <a:p>
            <a:pPr marL="0" indent="0">
              <a:buNone/>
            </a:pPr>
            <a:r>
              <a:rPr lang="fr-FR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fr-FR" sz="16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isub</a:t>
            </a:r>
            <a:endParaRPr lang="fr-FR" sz="16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r-FR" sz="16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invokevirtual</a:t>
            </a:r>
            <a:r>
              <a:rPr lang="fr-FR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#1</a:t>
            </a:r>
          </a:p>
          <a:p>
            <a:pPr marL="0" indent="0">
              <a:buNone/>
            </a:pPr>
            <a:r>
              <a:rPr lang="fr-FR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r-FR" sz="16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fr-FR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return:</a:t>
            </a:r>
          </a:p>
          <a:p>
            <a:pPr marL="0" indent="0">
              <a:buNone/>
            </a:pPr>
            <a:r>
              <a:rPr lang="fr-FR" sz="1600" dirty="0" smtClean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after3: </a:t>
            </a:r>
            <a:r>
              <a:rPr lang="fr-FR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[[…]]</a:t>
            </a:r>
            <a:endParaRPr lang="fr-FR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return: </a:t>
            </a:r>
            <a:r>
              <a:rPr lang="fr-FR" sz="16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ireturn</a:t>
            </a:r>
            <a:endParaRPr lang="en-US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69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binarySearch</a:t>
            </a:r>
            <a:r>
              <a:rPr lang="fr-FR" dirty="0"/>
              <a:t> - </a:t>
            </a:r>
            <a:r>
              <a:rPr lang="en-US" b="1" dirty="0"/>
              <a:t>bit.ly/1aCuKZz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70992"/>
            <a:ext cx="8555182" cy="4655172"/>
          </a:xfrm>
        </p:spPr>
        <p:txBody>
          <a:bodyPr/>
          <a:lstStyle/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[[</a:t>
            </a:r>
            <a:r>
              <a:rPr lang="en-US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binarySearch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(array, value, </a:t>
            </a:r>
            <a:r>
              <a:rPr lang="en-US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middle+1, right)]]</a:t>
            </a:r>
          </a:p>
          <a:p>
            <a:pPr marL="0" indent="0">
              <a:buNone/>
            </a:pPr>
            <a:r>
              <a:rPr lang="fr-FR" sz="2000" dirty="0" smtClean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after3: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aload_0</a:t>
            </a:r>
            <a:endParaRPr lang="fr-FR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aload_1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iload_2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iload_5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iconst_1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iadd</a:t>
            </a: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iload_4</a:t>
            </a: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invokevirtual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#1</a:t>
            </a:r>
          </a:p>
          <a:p>
            <a:pPr marL="0" indent="0">
              <a:buNone/>
            </a:pPr>
            <a:r>
              <a:rPr lang="fr-FR" sz="2000" dirty="0" smtClean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fr-FR" sz="20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ireturn</a:t>
            </a:r>
            <a:endParaRPr lang="en-US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36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Branching</a:t>
            </a:r>
            <a:r>
              <a:rPr lang="fr-FR" dirty="0" smtClean="0"/>
              <a:t> conditions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4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fr-FR" sz="2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b;</a:t>
            </a:r>
          </a:p>
          <a:p>
            <a:pPr marL="0" indent="0">
              <a:buNone/>
            </a:pPr>
            <a:r>
              <a:rPr lang="fr-FR" sz="24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fr-FR" sz="2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f(</a:t>
            </a:r>
            <a:r>
              <a:rPr lang="fr-FR" sz="24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fr-FR" sz="2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x, </a:t>
            </a:r>
            <a:r>
              <a:rPr lang="fr-FR" sz="24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fr-FR" sz="2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y, </a:t>
            </a:r>
            <a:r>
              <a:rPr lang="fr-FR" sz="24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fr-FR" sz="2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z) {</a:t>
            </a:r>
          </a:p>
          <a:p>
            <a:pPr marL="0" indent="0">
              <a:buNone/>
            </a:pPr>
            <a:r>
              <a:rPr lang="fr-FR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fr-FR" sz="2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((!b &amp;&amp; (x &gt; </a:t>
            </a:r>
            <a:r>
              <a:rPr lang="fr-FR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fr-FR" sz="2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*(</a:t>
            </a:r>
            <a:r>
              <a:rPr lang="fr-FR" sz="24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y+z</a:t>
            </a:r>
            <a:r>
              <a:rPr lang="fr-FR" sz="2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 marL="0" indent="0">
              <a:buNone/>
            </a:pPr>
            <a:r>
              <a:rPr lang="fr-FR" sz="2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|| (x &lt; 2*y + z)) {</a:t>
            </a:r>
          </a:p>
          <a:p>
            <a:pPr marL="0" indent="0">
              <a:buNone/>
            </a:pPr>
            <a:r>
              <a:rPr lang="fr-FR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x = x + 3</a:t>
            </a:r>
          </a:p>
          <a:p>
            <a:pPr marL="0" indent="0">
              <a:buNone/>
            </a:pPr>
            <a:r>
              <a:rPr lang="fr-FR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</a:p>
          <a:p>
            <a:pPr marL="0" indent="0">
              <a:buNone/>
            </a:pPr>
            <a:r>
              <a:rPr lang="fr-FR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return x;</a:t>
            </a:r>
          </a:p>
          <a:p>
            <a:pPr marL="0" indent="0">
              <a:buNone/>
            </a:pPr>
            <a:r>
              <a:rPr lang="fr-FR" sz="2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fr-FR" sz="2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 destination passing style</a:t>
            </a:r>
            <a:endParaRPr lang="fr-FR" sz="24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Context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b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 of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object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(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aload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getfield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x -&gt; 1, y -&gt; 2, z -&gt; 3</a:t>
            </a:r>
            <a:endParaRPr lang="en-US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58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Branching</a:t>
            </a:r>
            <a:r>
              <a:rPr lang="fr-FR" dirty="0" smtClean="0"/>
              <a:t> conditions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b;</a:t>
            </a:r>
          </a:p>
          <a:p>
            <a:pPr marL="0" indent="0">
              <a:buNone/>
            </a:pP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f(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x,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y,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z) {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((!b &amp;&amp; (x &gt; 1 *(</a:t>
            </a:r>
            <a:r>
              <a:rPr lang="fr-FR" sz="200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y+z</a:t>
            </a:r>
            <a:r>
              <a:rPr lang="fr-FR" sz="2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 || (x &lt; 2*y + z))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x = x + 3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return x;</a:t>
            </a: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lLoop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 branch(</a:t>
            </a:r>
            <a:r>
              <a:rPr lang="en-US" sz="18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condition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body,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lAfter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body:  [x=x+3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</a:t>
            </a:r>
            <a:endParaRPr lang="en-US" sz="18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lLoop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lAfter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iload_0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ireturn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21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Translating</a:t>
            </a:r>
            <a:r>
              <a:rPr lang="fr-FR" dirty="0" smtClean="0"/>
              <a:t> the body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[x=x+3]</a:t>
            </a:r>
            <a:endParaRPr lang="en-US" sz="24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iload_1</a:t>
            </a:r>
          </a:p>
          <a:p>
            <a:pPr marL="0" indent="0">
              <a:buNone/>
            </a:pPr>
            <a:r>
              <a:rPr lang="fr-FR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iconst_3</a:t>
            </a:r>
          </a:p>
          <a:p>
            <a:pPr marL="0" indent="0">
              <a:buNone/>
            </a:pPr>
            <a:r>
              <a:rPr lang="fr-FR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fr-FR" sz="24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iadd</a:t>
            </a:r>
            <a:endParaRPr lang="fr-FR" sz="24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istore_1</a:t>
            </a: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57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Translating</a:t>
            </a:r>
            <a:r>
              <a:rPr lang="fr-FR" dirty="0" smtClean="0"/>
              <a:t> </a:t>
            </a:r>
            <a:r>
              <a:rPr lang="fr-FR" dirty="0" err="1" smtClean="0"/>
              <a:t>complex</a:t>
            </a:r>
            <a:r>
              <a:rPr lang="fr-FR" dirty="0" smtClean="0"/>
              <a:t> </a:t>
            </a:r>
            <a:r>
              <a:rPr lang="fr-FR" dirty="0" err="1" smtClean="0"/>
              <a:t>branching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(!b &amp;&amp; (x &gt; 2</a:t>
            </a:r>
            <a:r>
              <a:rPr lang="fr-FR" sz="2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*(</a:t>
            </a:r>
            <a:r>
              <a:rPr lang="fr-FR" sz="2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y+z</a:t>
            </a:r>
            <a:r>
              <a:rPr lang="fr-FR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 </a:t>
            </a: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  <a:r>
              <a:rPr lang="fr-FR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 &lt; 2*y + z)</a:t>
            </a: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lLoop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branch(</a:t>
            </a:r>
            <a:r>
              <a:rPr lang="en-US" sz="18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c2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body,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lAfter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=&gt;</a:t>
            </a:r>
          </a:p>
          <a:p>
            <a:pPr marL="0" indent="0">
              <a:buNone/>
            </a:pPr>
            <a:endParaRPr lang="fr-FR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lLoop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branch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18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???, ???)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c1No:  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branch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18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c2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???,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???)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body:  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[x=x+3]</a:t>
            </a:r>
            <a:endParaRPr lang="en-US" sz="18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lLoop</a:t>
            </a:r>
            <a:endParaRPr lang="fr-FR" sz="18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lAfter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iload_0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r-FR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ireturn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fr-FR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fr-FR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8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97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Function body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095" y="1263522"/>
            <a:ext cx="8479331" cy="500011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Transform the following code into java </a:t>
            </a:r>
            <a:r>
              <a:rPr lang="en-US" sz="2400" dirty="0" err="1" smtClean="0">
                <a:solidFill>
                  <a:schemeClr val="tx1"/>
                </a:solidFill>
              </a:rPr>
              <a:t>bytecode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middle(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small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Int,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Int): Int = {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val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mid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small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(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small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/ 2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return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mid</a:t>
            </a: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fr-FR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small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local variable 0</a:t>
            </a:r>
          </a:p>
          <a:p>
            <a:pPr marL="0" indent="0">
              <a:buNone/>
            </a:pP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local variable 1</a:t>
            </a: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mid: local variable 2</a:t>
            </a:r>
          </a:p>
          <a:p>
            <a:pPr marL="0" indent="0">
              <a:buNone/>
            </a:pPr>
            <a:endParaRPr lang="fr-FR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iload_addr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istore_addr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iadd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idiv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isub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iconst_2</a:t>
            </a:r>
          </a:p>
        </p:txBody>
      </p:sp>
    </p:spTree>
    <p:extLst>
      <p:ext uri="{BB962C8B-B14F-4D97-AF65-F5344CB8AC3E}">
        <p14:creationId xmlns:p14="http://schemas.microsoft.com/office/powerpoint/2010/main" val="16809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Translating</a:t>
            </a:r>
            <a:r>
              <a:rPr lang="fr-FR" dirty="0"/>
              <a:t> </a:t>
            </a:r>
            <a:r>
              <a:rPr lang="fr-FR" dirty="0" err="1"/>
              <a:t>complex</a:t>
            </a:r>
            <a:r>
              <a:rPr lang="fr-FR" dirty="0"/>
              <a:t> </a:t>
            </a:r>
            <a:r>
              <a:rPr lang="fr-FR" dirty="0" err="1"/>
              <a:t>branching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2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(!b &amp;&amp; (x &gt; 2 *(</a:t>
            </a:r>
            <a:r>
              <a:rPr lang="fr-FR" sz="200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y+z</a:t>
            </a:r>
            <a:r>
              <a:rPr lang="fr-FR" sz="2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  <a:r>
              <a:rPr lang="fr-FR" sz="2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 &lt; 2*y + z)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lLoop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 branch(</a:t>
            </a:r>
            <a:r>
              <a:rPr lang="en-US" sz="18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  <a:r>
              <a:rPr lang="en-US" sz="18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c2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body,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lAfter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=&gt;</a:t>
            </a:r>
          </a:p>
          <a:p>
            <a:pPr marL="0" indent="0">
              <a:buNone/>
            </a:pPr>
            <a:endParaRPr lang="fr-FR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lLoop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branch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18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body, c1No)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c1No:  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branch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18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c2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body,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lAfter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body:  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[x=x+3]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lLoop</a:t>
            </a:r>
            <a:endParaRPr lang="fr-FR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lAfter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iload_0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r-FR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ireturn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fr-FR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8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25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Translating</a:t>
            </a:r>
            <a:r>
              <a:rPr lang="fr-FR" dirty="0"/>
              <a:t> </a:t>
            </a:r>
            <a:r>
              <a:rPr lang="fr-FR" dirty="0" err="1"/>
              <a:t>complex</a:t>
            </a:r>
            <a:r>
              <a:rPr lang="fr-FR" dirty="0"/>
              <a:t> </a:t>
            </a:r>
            <a:r>
              <a:rPr lang="fr-FR" dirty="0" err="1"/>
              <a:t>branching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2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!b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&amp;&amp;</a:t>
            </a:r>
            <a:r>
              <a:rPr lang="fr-FR" sz="2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 &gt; 2 *(</a:t>
            </a:r>
            <a:r>
              <a:rPr lang="fr-FR" sz="2000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y+z</a:t>
            </a:r>
            <a:r>
              <a:rPr lang="fr-FR" sz="20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lLoop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 branch(</a:t>
            </a:r>
            <a:r>
              <a:rPr lang="en-US" sz="18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c11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&amp;&amp;</a:t>
            </a:r>
            <a:r>
              <a:rPr lang="en-US" sz="18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c12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body, c1No)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=&gt;</a:t>
            </a:r>
          </a:p>
          <a:p>
            <a:pPr marL="0" indent="0">
              <a:buNone/>
            </a:pPr>
            <a:endParaRPr lang="fr-FR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lLoop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branch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18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c11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???, ???)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c11Yes: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branch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18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c12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???, ???)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c1No:  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branch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 </a:t>
            </a: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 2*y +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z, body, </a:t>
            </a:r>
            <a:r>
              <a:rPr lang="fr-FR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lAfter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fr-FR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body:  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[x=x+3]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lLoop</a:t>
            </a:r>
            <a:endParaRPr lang="fr-FR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lAfter</a:t>
            </a: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iload_0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r-FR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ireturn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fr-FR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8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99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Translating</a:t>
            </a:r>
            <a:r>
              <a:rPr lang="fr-FR" dirty="0"/>
              <a:t> </a:t>
            </a:r>
            <a:r>
              <a:rPr lang="fr-FR" dirty="0" err="1"/>
              <a:t>complex</a:t>
            </a:r>
            <a:r>
              <a:rPr lang="fr-FR" dirty="0"/>
              <a:t> </a:t>
            </a:r>
            <a:r>
              <a:rPr lang="fr-FR" dirty="0" err="1"/>
              <a:t>branching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2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!b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&amp;&amp;</a:t>
            </a:r>
            <a:r>
              <a:rPr lang="fr-FR" sz="2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 &gt; 2 *(</a:t>
            </a:r>
            <a:r>
              <a:rPr lang="fr-FR" sz="2000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y+z</a:t>
            </a:r>
            <a:r>
              <a:rPr lang="fr-FR" sz="20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lLoop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 branch(</a:t>
            </a:r>
            <a:r>
              <a:rPr lang="en-US" sz="18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c11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&amp;&amp;</a:t>
            </a:r>
            <a:r>
              <a:rPr lang="en-US" sz="18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c12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body, c1No)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=&gt;</a:t>
            </a:r>
          </a:p>
          <a:p>
            <a:pPr marL="0" indent="0">
              <a:buNone/>
            </a:pPr>
            <a:endParaRPr lang="fr-FR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lLoop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branch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18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c11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 c11Yes, c1No)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c11Yes: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branch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18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c12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 body, c1No)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c1No:   </a:t>
            </a:r>
            <a:r>
              <a:rPr lang="fr-FR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branch</a:t>
            </a: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 &lt; 2*y + z,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body, </a:t>
            </a:r>
            <a:r>
              <a:rPr lang="fr-FR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lAfter</a:t>
            </a: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endParaRPr lang="fr-FR" sz="18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body:  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[x=x+3]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lLoop</a:t>
            </a:r>
            <a:endParaRPr lang="fr-FR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lAfter</a:t>
            </a: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iload_0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r-FR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ireturn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8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82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Translating</a:t>
            </a:r>
            <a:r>
              <a:rPr lang="fr-FR" dirty="0"/>
              <a:t> </a:t>
            </a:r>
            <a:r>
              <a:rPr lang="fr-FR" dirty="0" err="1"/>
              <a:t>complex</a:t>
            </a:r>
            <a:r>
              <a:rPr lang="fr-FR" dirty="0"/>
              <a:t> </a:t>
            </a:r>
            <a:r>
              <a:rPr lang="fr-FR" dirty="0" err="1"/>
              <a:t>branching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lLoop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branch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r>
              <a:rPr lang="fr-FR" sz="18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 c11Yes, c1No)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c11Yes: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branch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&gt;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</a:t>
            </a: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*(</a:t>
            </a:r>
            <a:r>
              <a:rPr lang="fr-FR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y+z</a:t>
            </a: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 body, c1No)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c1No:   </a:t>
            </a:r>
            <a:r>
              <a:rPr lang="fr-FR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branch</a:t>
            </a: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 &lt; 2*y + z,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body, </a:t>
            </a:r>
            <a:r>
              <a:rPr lang="fr-FR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lAfter</a:t>
            </a: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endParaRPr lang="fr-FR" sz="18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body:  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[x=x+3]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lLoop</a:t>
            </a:r>
            <a:endParaRPr lang="fr-FR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lAfter</a:t>
            </a: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iload_0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r-FR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ireturn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8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57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Translating</a:t>
            </a:r>
            <a:r>
              <a:rPr lang="fr-FR" dirty="0"/>
              <a:t> </a:t>
            </a:r>
            <a:r>
              <a:rPr lang="fr-FR" dirty="0" err="1"/>
              <a:t>complex</a:t>
            </a:r>
            <a:r>
              <a:rPr lang="fr-FR" dirty="0"/>
              <a:t> </a:t>
            </a:r>
            <a:r>
              <a:rPr lang="fr-FR" dirty="0" err="1"/>
              <a:t>branching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lLoop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branch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18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 </a:t>
            </a:r>
            <a:r>
              <a:rPr lang="fr-FR" sz="18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c1No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sz="18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c11Yes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c11Yes: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branch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&gt;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</a:t>
            </a: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*(</a:t>
            </a:r>
            <a:r>
              <a:rPr lang="fr-FR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y+z</a:t>
            </a: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 body, c1No)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c1No:   </a:t>
            </a:r>
            <a:r>
              <a:rPr lang="fr-FR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branch</a:t>
            </a: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 &lt; 2*y + z,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body, </a:t>
            </a:r>
            <a:r>
              <a:rPr lang="fr-FR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lAfter</a:t>
            </a: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endParaRPr lang="fr-FR" sz="18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body:  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[x=x+3]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lLoop</a:t>
            </a:r>
            <a:endParaRPr lang="fr-FR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lAfter</a:t>
            </a: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iload_0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r-FR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ireturn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8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38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Translating</a:t>
            </a:r>
            <a:r>
              <a:rPr lang="fr-FR" dirty="0"/>
              <a:t> </a:t>
            </a:r>
            <a:r>
              <a:rPr lang="fr-FR" dirty="0" err="1"/>
              <a:t>complex</a:t>
            </a:r>
            <a:r>
              <a:rPr lang="fr-FR" dirty="0"/>
              <a:t> </a:t>
            </a:r>
            <a:r>
              <a:rPr lang="fr-FR" dirty="0" err="1"/>
              <a:t>branching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lLoop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branch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(b,  c1No, c11Yes)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c11Yes: [x]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[2 </a:t>
            </a: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*(</a:t>
            </a:r>
            <a:r>
              <a:rPr lang="fr-FR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y+z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)]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if_cmpgt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body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c1No:  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[x]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[2*y </a:t>
            </a: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z]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if_cmplt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body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lAfter</a:t>
            </a: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endParaRPr lang="fr-FR" sz="18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body:  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[x=x+3]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lLoop</a:t>
            </a:r>
            <a:endParaRPr lang="fr-FR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lAfter</a:t>
            </a: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iload_0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r-FR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ireturn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8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49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Translating</a:t>
            </a:r>
            <a:r>
              <a:rPr lang="fr-FR" dirty="0"/>
              <a:t> </a:t>
            </a:r>
            <a:r>
              <a:rPr lang="fr-FR" dirty="0" err="1"/>
              <a:t>complex</a:t>
            </a:r>
            <a:r>
              <a:rPr lang="fr-FR" dirty="0"/>
              <a:t> </a:t>
            </a:r>
            <a:r>
              <a:rPr lang="fr-FR" dirty="0" err="1"/>
              <a:t>branching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lLoop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 [b]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[0]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if_cmpne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c11No</a:t>
            </a:r>
            <a:endParaRPr lang="fr-FR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c11Yes: [x]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[2 </a:t>
            </a: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*(</a:t>
            </a:r>
            <a:r>
              <a:rPr lang="fr-FR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y+z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)]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if_cmpgt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body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c1No:  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[x]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[2*y </a:t>
            </a: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z]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if_cmplt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body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lAfter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body:  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[x=x+3]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lLoop</a:t>
            </a:r>
            <a:endParaRPr lang="fr-FR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lAfter</a:t>
            </a: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iload_0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r-FR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ireturn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8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85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Translating</a:t>
            </a:r>
            <a:r>
              <a:rPr lang="fr-FR" dirty="0"/>
              <a:t> </a:t>
            </a:r>
            <a:r>
              <a:rPr lang="fr-FR" dirty="0" err="1"/>
              <a:t>complex</a:t>
            </a:r>
            <a:r>
              <a:rPr lang="fr-FR" dirty="0"/>
              <a:t> </a:t>
            </a:r>
            <a:r>
              <a:rPr lang="fr-FR" dirty="0" err="1"/>
              <a:t>branching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lLoop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 aload_0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getfield</a:t>
            </a:r>
            <a:endParaRPr lang="fr-FR" sz="18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iconst_0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if_cmpne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c11No</a:t>
            </a:r>
            <a:endParaRPr lang="fr-FR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c11Yes: iload_1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[2] [y] [z] [+] [*]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if_cmpgt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body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c1No:  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iload_1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[2] [y] [*] [z] [+]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if_cmplt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body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lAfter</a:t>
            </a: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endParaRPr lang="fr-FR" sz="18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body:  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[x=x+3]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lLoop</a:t>
            </a:r>
            <a:endParaRPr lang="fr-FR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lAfter</a:t>
            </a: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iload_0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r-FR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ireturn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8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24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Translating</a:t>
            </a:r>
            <a:r>
              <a:rPr lang="fr-FR" dirty="0"/>
              <a:t> </a:t>
            </a:r>
            <a:r>
              <a:rPr lang="fr-FR" dirty="0" err="1"/>
              <a:t>complex</a:t>
            </a:r>
            <a:r>
              <a:rPr lang="fr-FR" dirty="0"/>
              <a:t> </a:t>
            </a:r>
            <a:r>
              <a:rPr lang="fr-FR" dirty="0" err="1"/>
              <a:t>branching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0" indent="0">
              <a:buNone/>
            </a:pPr>
            <a:r>
              <a:rPr lang="fr-FR" sz="11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lLoop</a:t>
            </a:r>
            <a:r>
              <a:rPr lang="fr-FR" sz="1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 aload_0</a:t>
            </a:r>
          </a:p>
          <a:p>
            <a:pPr marL="0" indent="0">
              <a:buNone/>
            </a:pPr>
            <a:r>
              <a:rPr lang="fr-FR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fr-FR" sz="11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getfield</a:t>
            </a:r>
            <a:endParaRPr lang="fr-FR" sz="11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iconst_0</a:t>
            </a:r>
          </a:p>
          <a:p>
            <a:pPr marL="0" indent="0">
              <a:buNone/>
            </a:pPr>
            <a:r>
              <a:rPr lang="fr-FR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fr-FR" sz="11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if_cmpne</a:t>
            </a:r>
            <a:r>
              <a:rPr lang="fr-FR" sz="1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c11No</a:t>
            </a:r>
            <a:endParaRPr lang="fr-FR" sz="11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c11Yes: iload_1</a:t>
            </a:r>
          </a:p>
          <a:p>
            <a:pPr marL="0" indent="0">
              <a:buNone/>
            </a:pPr>
            <a:r>
              <a:rPr lang="fr-FR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iconst_2</a:t>
            </a:r>
          </a:p>
          <a:p>
            <a:pPr marL="0" indent="0">
              <a:buNone/>
            </a:pPr>
            <a:r>
              <a:rPr lang="fr-FR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iload_2</a:t>
            </a:r>
          </a:p>
          <a:p>
            <a:pPr marL="0" indent="0">
              <a:buNone/>
            </a:pPr>
            <a:r>
              <a:rPr lang="fr-FR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iload_3</a:t>
            </a:r>
          </a:p>
          <a:p>
            <a:pPr marL="0" indent="0">
              <a:buNone/>
            </a:pPr>
            <a:r>
              <a:rPr lang="fr-FR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fr-FR" sz="11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iadd</a:t>
            </a:r>
            <a:endParaRPr lang="fr-FR" sz="11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fr-FR" sz="11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imul</a:t>
            </a:r>
            <a:endParaRPr lang="fr-FR" sz="11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r-FR" sz="11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if_cmpgt</a:t>
            </a:r>
            <a:r>
              <a:rPr lang="fr-FR" sz="1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body</a:t>
            </a:r>
          </a:p>
          <a:p>
            <a:pPr marL="0" indent="0">
              <a:buNone/>
            </a:pPr>
            <a:r>
              <a:rPr lang="fr-FR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c1No:   </a:t>
            </a:r>
            <a:r>
              <a:rPr lang="fr-FR" sz="1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iload_1</a:t>
            </a:r>
          </a:p>
          <a:p>
            <a:pPr marL="0" indent="0">
              <a:buNone/>
            </a:pPr>
            <a:r>
              <a:rPr lang="fr-FR" sz="1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iconst_2</a:t>
            </a:r>
          </a:p>
          <a:p>
            <a:pPr marL="0" indent="0">
              <a:buNone/>
            </a:pPr>
            <a:r>
              <a:rPr lang="fr-FR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iload_2</a:t>
            </a:r>
          </a:p>
          <a:p>
            <a:pPr marL="0" indent="0">
              <a:buNone/>
            </a:pPr>
            <a:r>
              <a:rPr lang="fr-FR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fr-FR" sz="11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imul</a:t>
            </a:r>
            <a:endParaRPr lang="fr-FR" sz="11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iload_3</a:t>
            </a:r>
          </a:p>
          <a:p>
            <a:pPr marL="0" indent="0">
              <a:buNone/>
            </a:pPr>
            <a:r>
              <a:rPr lang="fr-FR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fr-FR" sz="11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iadd</a:t>
            </a:r>
            <a:endParaRPr lang="fr-FR" sz="11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fr-FR" sz="11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if_cmplt</a:t>
            </a:r>
            <a:r>
              <a:rPr lang="fr-FR" sz="1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body</a:t>
            </a:r>
          </a:p>
          <a:p>
            <a:pPr marL="0" indent="0">
              <a:buNone/>
            </a:pPr>
            <a:r>
              <a:rPr lang="fr-FR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fr-FR" sz="11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fr-FR" sz="1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1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lAfter</a:t>
            </a:r>
            <a:r>
              <a:rPr lang="fr-FR" sz="1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fr-FR" sz="1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body:   </a:t>
            </a:r>
            <a:r>
              <a:rPr lang="fr-FR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iload_1</a:t>
            </a:r>
          </a:p>
          <a:p>
            <a:pPr marL="0" indent="0">
              <a:buNone/>
            </a:pPr>
            <a:r>
              <a:rPr lang="fr-FR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r-FR" sz="1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iconst_3</a:t>
            </a:r>
            <a:endParaRPr lang="fr-FR" sz="11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r-FR" sz="11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iadd</a:t>
            </a:r>
            <a:endParaRPr lang="fr-FR" sz="11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fr-FR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istore_1</a:t>
            </a:r>
            <a:endParaRPr lang="en-US" sz="11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1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lLoop</a:t>
            </a:r>
            <a:endParaRPr lang="fr-FR" sz="11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1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lAfter</a:t>
            </a:r>
            <a:r>
              <a:rPr lang="fr-FR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iload_0</a:t>
            </a:r>
          </a:p>
          <a:p>
            <a:pPr marL="0" indent="0">
              <a:buNone/>
            </a:pPr>
            <a:r>
              <a:rPr lang="fr-FR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r-FR" sz="11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ireturn</a:t>
            </a:r>
            <a:endParaRPr lang="en-US" sz="11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1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15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Code Generators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Can we design a byte-code translation for the construct 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	</a:t>
            </a:r>
            <a:r>
              <a:rPr lang="en-US" sz="2800" dirty="0" smtClean="0">
                <a:solidFill>
                  <a:schemeClr val="tx1"/>
                </a:solidFill>
              </a:rPr>
              <a:t>repeat {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	 </a:t>
            </a:r>
            <a:r>
              <a:rPr lang="en-US" sz="2800" dirty="0" smtClean="0">
                <a:solidFill>
                  <a:schemeClr val="tx1"/>
                </a:solidFill>
              </a:rPr>
              <a:t>    S1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	</a:t>
            </a:r>
            <a:r>
              <a:rPr lang="en-US" sz="2800" dirty="0" smtClean="0">
                <a:solidFill>
                  <a:schemeClr val="tx1"/>
                </a:solidFill>
              </a:rPr>
              <a:t>} until (</a:t>
            </a:r>
            <a:r>
              <a:rPr lang="en-US" sz="2800" dirty="0" err="1" smtClean="0">
                <a:solidFill>
                  <a:schemeClr val="tx1"/>
                </a:solidFill>
              </a:rPr>
              <a:t>cond</a:t>
            </a:r>
            <a:r>
              <a:rPr lang="en-US" sz="2800" dirty="0" smtClean="0">
                <a:solidFill>
                  <a:schemeClr val="tx1"/>
                </a:solidFill>
              </a:rPr>
              <a:t>)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 smtClean="0"/>
              <a:t>The statement S1 should be repeatedly executed as long as the condition does not hold.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4601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Function body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8370"/>
            <a:ext cx="8229600" cy="486295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Transform the following code into java </a:t>
            </a:r>
            <a:r>
              <a:rPr lang="en-US" sz="2400" dirty="0" err="1" smtClean="0">
                <a:solidFill>
                  <a:schemeClr val="tx1"/>
                </a:solidFill>
              </a:rPr>
              <a:t>bytecode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middle(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small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Int,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Int): Int = {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val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mid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small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(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small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/ 2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return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mid</a:t>
            </a: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fr-FR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[val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mid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small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(</a:t>
            </a:r>
            <a:r>
              <a:rPr lang="fr-FR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</a:t>
            </a: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 </a:t>
            </a:r>
            <a:r>
              <a:rPr lang="fr-FR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small</a:t>
            </a: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/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2;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mid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0" indent="0">
              <a:buNone/>
            </a:pP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ireturn</a:t>
            </a: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57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Repeat-until construct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[repeat { S1 } until(c) ] after =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top:  [S1]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	branch(c, after, top)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7400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Code Generators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Design a byte-code translation for a switch </a:t>
            </a:r>
            <a:r>
              <a:rPr lang="en-US" sz="2600" dirty="0" smtClean="0"/>
              <a:t>expression defined </a:t>
            </a:r>
            <a:r>
              <a:rPr lang="en-US" sz="2600" dirty="0" smtClean="0"/>
              <a:t>as follows</a:t>
            </a:r>
            <a:r>
              <a:rPr lang="en-US" sz="2600" dirty="0" smtClean="0"/>
              <a:t>:</a:t>
            </a:r>
          </a:p>
          <a:p>
            <a:pPr marL="457200" lvl="1" indent="0">
              <a:buNone/>
            </a:pPr>
            <a:r>
              <a:rPr lang="en-US" baseline="30000" dirty="0"/>
              <a:t>switch(e) {  </a:t>
            </a:r>
          </a:p>
          <a:p>
            <a:pPr marL="457200" lvl="1" indent="0">
              <a:buNone/>
            </a:pPr>
            <a:r>
              <a:rPr lang="en-US" baseline="30000" dirty="0"/>
              <a:t> </a:t>
            </a:r>
            <a:r>
              <a:rPr lang="en-US" dirty="0"/>
              <a:t> </a:t>
            </a:r>
            <a:r>
              <a:rPr lang="en-US" baseline="30000" dirty="0"/>
              <a:t>  case c1 =&gt; e1    </a:t>
            </a:r>
          </a:p>
          <a:p>
            <a:pPr marL="457200" lvl="1" indent="0">
              <a:buNone/>
            </a:pPr>
            <a:r>
              <a:rPr lang="en-US" baseline="30000" dirty="0"/>
              <a:t>     case c2 =&gt; e2</a:t>
            </a:r>
          </a:p>
          <a:p>
            <a:pPr marL="457200" lvl="1" indent="0">
              <a:buNone/>
            </a:pPr>
            <a:r>
              <a:rPr lang="en-US" baseline="30000" dirty="0"/>
              <a:t>     … </a:t>
            </a:r>
          </a:p>
          <a:p>
            <a:pPr marL="457200" lvl="1" indent="0">
              <a:buNone/>
            </a:pPr>
            <a:r>
              <a:rPr lang="en-US" baseline="30000" dirty="0"/>
              <a:t>     case </a:t>
            </a:r>
            <a:r>
              <a:rPr lang="en-US" baseline="30000" dirty="0" err="1"/>
              <a:t>cn</a:t>
            </a:r>
            <a:r>
              <a:rPr lang="en-US" baseline="30000" dirty="0"/>
              <a:t> =&gt; en</a:t>
            </a:r>
          </a:p>
          <a:p>
            <a:pPr marL="457200" lvl="1" indent="0">
              <a:buNone/>
            </a:pPr>
            <a:r>
              <a:rPr lang="en-US" baseline="30000" dirty="0" smtClean="0"/>
              <a:t>}</a:t>
            </a:r>
            <a:endParaRPr lang="en-US" sz="2600" dirty="0" smtClean="0"/>
          </a:p>
          <a:p>
            <a:r>
              <a:rPr lang="en-US" sz="2600" dirty="0" smtClean="0"/>
              <a:t>If the value of the expression ‘e’ is equal to  ‘ci’ (for some </a:t>
            </a:r>
            <a:r>
              <a:rPr lang="en-US" sz="2600" dirty="0" err="1" smtClean="0"/>
              <a:t>i</a:t>
            </a:r>
            <a:r>
              <a:rPr lang="en-US" sz="2600" dirty="0" smtClean="0"/>
              <a:t>) then ‘</a:t>
            </a:r>
            <a:r>
              <a:rPr lang="en-US" sz="2600" dirty="0" err="1" smtClean="0"/>
              <a:t>ei</a:t>
            </a:r>
            <a:r>
              <a:rPr lang="en-US" sz="2600" dirty="0" smtClean="0"/>
              <a:t>’ will be the result of the  switch expression. If ‘e’ does not equal any ‘ci’ then ‘e’ will be the result of the expression</a:t>
            </a:r>
            <a:r>
              <a:rPr lang="en-US" sz="2600" baseline="30000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1725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generation for switch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595360" cy="465517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[e]	</a:t>
            </a:r>
            <a:r>
              <a:rPr lang="en-US" sz="2000" dirty="0"/>
              <a:t>	</a:t>
            </a:r>
            <a:r>
              <a:rPr lang="en-US" sz="2000" dirty="0" smtClean="0"/>
              <a:t>	end:  //the value of ‘e’ will in the top of stack</a:t>
            </a:r>
          </a:p>
          <a:p>
            <a:pPr marL="0" indent="0">
              <a:buNone/>
            </a:pPr>
            <a:r>
              <a:rPr lang="en-US" sz="2000" dirty="0" smtClean="0"/>
              <a:t>case1:    dup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[c1]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err="1" smtClean="0"/>
              <a:t>ifcmpne</a:t>
            </a:r>
            <a:r>
              <a:rPr lang="en-US" sz="2000" dirty="0" smtClean="0"/>
              <a:t> case2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pop 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[e1]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err="1" smtClean="0"/>
              <a:t>goto</a:t>
            </a:r>
            <a:r>
              <a:rPr lang="en-US" sz="2000" dirty="0" smtClean="0"/>
              <a:t> end </a:t>
            </a:r>
          </a:p>
          <a:p>
            <a:pPr marL="0" indent="0">
              <a:buNone/>
            </a:pPr>
            <a:r>
              <a:rPr lang="en-US" sz="2000" dirty="0" smtClean="0"/>
              <a:t>case2:  dup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</a:t>
            </a:r>
            <a:r>
              <a:rPr lang="en-US" sz="2000" dirty="0" err="1" smtClean="0"/>
              <a:t>ifcmpne</a:t>
            </a:r>
            <a:r>
              <a:rPr lang="en-US" sz="2000" dirty="0" smtClean="0"/>
              <a:t> case3</a:t>
            </a:r>
          </a:p>
          <a:p>
            <a:pPr marL="0" indent="0">
              <a:buNone/>
            </a:pPr>
            <a:r>
              <a:rPr lang="en-US" sz="2000" dirty="0" smtClean="0"/>
              <a:t>              pop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[e2]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</a:t>
            </a:r>
            <a:r>
              <a:rPr lang="en-US" sz="2000" dirty="0" err="1" smtClean="0"/>
              <a:t>goto</a:t>
            </a:r>
            <a:r>
              <a:rPr lang="en-US" sz="2000" dirty="0" smtClean="0"/>
              <a:t> end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 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0" y="2459736"/>
            <a:ext cx="371909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‘dup’ duplicates the value </a:t>
            </a:r>
          </a:p>
          <a:p>
            <a:r>
              <a:rPr lang="en-US" dirty="0" smtClean="0"/>
              <a:t>on the top of the stack</a:t>
            </a:r>
          </a:p>
          <a:p>
            <a:r>
              <a:rPr lang="en-US" dirty="0" smtClean="0"/>
              <a:t>and </a:t>
            </a:r>
          </a:p>
          <a:p>
            <a:r>
              <a:rPr lang="en-US" dirty="0" smtClean="0"/>
              <a:t>‘pop’ pops the element</a:t>
            </a:r>
          </a:p>
          <a:p>
            <a:r>
              <a:rPr lang="en-US" dirty="0" smtClean="0"/>
              <a:t>at the top of the stack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493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Function body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8370"/>
            <a:ext cx="8229600" cy="486295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Transform the following code into java </a:t>
            </a:r>
            <a:r>
              <a:rPr lang="en-US" sz="2400" dirty="0" err="1" smtClean="0">
                <a:solidFill>
                  <a:schemeClr val="tx1"/>
                </a:solidFill>
              </a:rPr>
              <a:t>bytecode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middle(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small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Int,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Int): Int = {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val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mid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small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(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small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/ 2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return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mid</a:t>
            </a: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fr-FR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[[val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mid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small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(</a:t>
            </a:r>
            <a:r>
              <a:rPr lang="fr-FR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</a:t>
            </a: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 </a:t>
            </a:r>
            <a:r>
              <a:rPr lang="fr-FR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small</a:t>
            </a: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/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2]] l2</a:t>
            </a: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iload_2</a:t>
            </a:r>
            <a:endParaRPr lang="fr-FR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ireturn</a:t>
            </a: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37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Function body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095" y="1263523"/>
            <a:ext cx="8545869" cy="486295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Transform the following code into java </a:t>
            </a:r>
            <a:r>
              <a:rPr lang="en-US" sz="2400" dirty="0" err="1" smtClean="0">
                <a:solidFill>
                  <a:schemeClr val="tx1"/>
                </a:solidFill>
              </a:rPr>
              <a:t>bytecode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middle(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small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Int,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Int): Int = {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val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mid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small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(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small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/ 2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return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mid</a:t>
            </a: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fr-FR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[[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small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]][[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]] [[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small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]] [[–]] [[2]] [[/]] [[+]]</a:t>
            </a: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istore_2</a:t>
            </a:r>
            <a:endParaRPr lang="fr-FR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iload_2</a:t>
            </a:r>
            <a:endParaRPr lang="fr-FR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ireturn</a:t>
            </a: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61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Function body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095" y="1263523"/>
            <a:ext cx="8795250" cy="486295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Transform the following code into java </a:t>
            </a:r>
            <a:r>
              <a:rPr lang="en-US" sz="2400" dirty="0" err="1" smtClean="0">
                <a:solidFill>
                  <a:schemeClr val="tx1"/>
                </a:solidFill>
              </a:rPr>
              <a:t>bytecode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middle(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small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Int,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Int): Int = {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val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mid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small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(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small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/ 2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return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mid</a:t>
            </a: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fr-FR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[[</a:t>
            </a:r>
            <a:r>
              <a:rPr lang="fr-FR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small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]] [[</a:t>
            </a:r>
            <a:r>
              <a:rPr lang="fr-FR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</a:t>
            </a: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]] [[</a:t>
            </a:r>
            <a:r>
              <a:rPr lang="fr-FR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small</a:t>
            </a: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]] [[–]] [[2]]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[[/]]</a:t>
            </a:r>
          </a:p>
          <a:p>
            <a:pPr marL="0" indent="0">
              <a:buNone/>
            </a:pP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iadd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istore_2</a:t>
            </a: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iload_2</a:t>
            </a:r>
            <a:endParaRPr lang="fr-FR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ireturn</a:t>
            </a: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29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Function body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095" y="1263523"/>
            <a:ext cx="8185650" cy="486295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Transform the following code into java </a:t>
            </a:r>
            <a:r>
              <a:rPr lang="en-US" sz="2400" dirty="0" err="1" smtClean="0">
                <a:solidFill>
                  <a:schemeClr val="tx1"/>
                </a:solidFill>
              </a:rPr>
              <a:t>bytecode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middle(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small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Int,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Int): Int = {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val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mid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small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(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small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/ 2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return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mid</a:t>
            </a: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fr-FR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iload_0          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idiv</a:t>
            </a: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iload_1          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iadd</a:t>
            </a: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iload_0           istore_2 </a:t>
            </a:r>
          </a:p>
          <a:p>
            <a:pPr marL="0" indent="0">
              <a:buNone/>
            </a:pP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isub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iload_2</a:t>
            </a: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iconst_2         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ireturn</a:t>
            </a: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3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Function body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095" y="1263523"/>
            <a:ext cx="6675505" cy="486295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Transform the following code into java </a:t>
            </a:r>
            <a:r>
              <a:rPr lang="en-US" sz="2400" dirty="0" err="1" smtClean="0">
                <a:solidFill>
                  <a:schemeClr val="tx1"/>
                </a:solidFill>
              </a:rPr>
              <a:t>bytecode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middle(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small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Int,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Int): Int = {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val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mid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small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(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small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/ 2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return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mid</a:t>
            </a: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fr-FR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iload_0          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idiv</a:t>
            </a: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iload_1          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iadd</a:t>
            </a: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iload_0          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ireturn</a:t>
            </a: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isub</a:t>
            </a: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iconst_2</a:t>
            </a:r>
          </a:p>
          <a:p>
            <a:pPr marL="0" indent="0">
              <a:buNone/>
            </a:pP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40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binarySearch</a:t>
            </a:r>
            <a:endParaRPr lang="en-US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binarySearch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(array: Array[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], value: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left: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right: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{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if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(left &gt; right) </a:t>
            </a:r>
            <a:endParaRPr lang="en-US" sz="18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return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middle = (left + right) / 2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if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(array(middle) == value) </a:t>
            </a:r>
            <a:endParaRPr lang="en-US" sz="18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return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middle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else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(array(middle) &gt; value)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return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binarySearch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(array, value, left, middle - 1)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else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return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binarySearch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(array, value, middle + 1, right)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fr-FR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fr-FR" sz="24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  <p:tag name="FIRSTEVKA@C02HC034DJWT3PP7" val="4640"/>
</p:tagLst>
</file>

<file path=ppt/theme/theme1.xml><?xml version="1.0" encoding="utf-8"?>
<a:theme xmlns:a="http://schemas.openxmlformats.org/drawingml/2006/main" name="Default Desig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29629</TotalTime>
  <Words>1623</Words>
  <Application>Microsoft Office PowerPoint</Application>
  <PresentationFormat>On-screen Show (4:3)</PresentationFormat>
  <Paragraphs>375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Courier New</vt:lpstr>
      <vt:lpstr>Calibri</vt:lpstr>
      <vt:lpstr>Default Design</vt:lpstr>
      <vt:lpstr>Code generation exercises</vt:lpstr>
      <vt:lpstr>Function body</vt:lpstr>
      <vt:lpstr>Function body</vt:lpstr>
      <vt:lpstr>Function body</vt:lpstr>
      <vt:lpstr>Function body</vt:lpstr>
      <vt:lpstr>Function body</vt:lpstr>
      <vt:lpstr>Function body</vt:lpstr>
      <vt:lpstr>Function body</vt:lpstr>
      <vt:lpstr>binarySearch</vt:lpstr>
      <vt:lpstr>binarySearch - bit.ly/1aCuKZz</vt:lpstr>
      <vt:lpstr>binarySearch - bit.ly/1aCuKZz</vt:lpstr>
      <vt:lpstr>binarySearch - bit.ly/1aCuKZz</vt:lpstr>
      <vt:lpstr>binarySearch - bit.ly/1aCuKZz</vt:lpstr>
      <vt:lpstr>binarySearch - bit.ly/1aCuKZz</vt:lpstr>
      <vt:lpstr>binarySearch - bit.ly/1aCuKZz</vt:lpstr>
      <vt:lpstr>Branching conditions</vt:lpstr>
      <vt:lpstr>Branching conditions</vt:lpstr>
      <vt:lpstr>Translating the body</vt:lpstr>
      <vt:lpstr>Translating complex branching</vt:lpstr>
      <vt:lpstr>Translating complex branching</vt:lpstr>
      <vt:lpstr>Translating complex branching</vt:lpstr>
      <vt:lpstr>Translating complex branching</vt:lpstr>
      <vt:lpstr>Translating complex branching</vt:lpstr>
      <vt:lpstr>Translating complex branching</vt:lpstr>
      <vt:lpstr>Translating complex branching</vt:lpstr>
      <vt:lpstr>Translating complex branching</vt:lpstr>
      <vt:lpstr>Translating complex branching</vt:lpstr>
      <vt:lpstr>Translating complex branching</vt:lpstr>
      <vt:lpstr>Designing Code Generators</vt:lpstr>
      <vt:lpstr>Repeat-until construct</vt:lpstr>
      <vt:lpstr>Designing Code Generators 2</vt:lpstr>
      <vt:lpstr>Code generation for switch</vt:lpstr>
    </vt:vector>
  </TitlesOfParts>
  <Company>MIT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Ordered Sets in the Calculus of Data Structures</dc:title>
  <dc:creator>Viktor Kuncak</dc:creator>
  <cp:lastModifiedBy>Ravi Kandhadai</cp:lastModifiedBy>
  <cp:revision>3743</cp:revision>
  <dcterms:created xsi:type="dcterms:W3CDTF">2005-06-07T20:03:32Z</dcterms:created>
  <dcterms:modified xsi:type="dcterms:W3CDTF">2014-12-03T13:42:59Z</dcterms:modified>
</cp:coreProperties>
</file>