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60" r:id="rId2"/>
    <p:sldId id="264" r:id="rId3"/>
    <p:sldId id="261" r:id="rId4"/>
    <p:sldId id="262" r:id="rId5"/>
    <p:sldId id="263" r:id="rId6"/>
    <p:sldId id="265" r:id="rId7"/>
    <p:sldId id="266" r:id="rId8"/>
    <p:sldId id="267" r:id="rId9"/>
    <p:sldId id="285" r:id="rId10"/>
    <p:sldId id="286" r:id="rId11"/>
    <p:sldId id="287" r:id="rId12"/>
    <p:sldId id="257" r:id="rId13"/>
    <p:sldId id="276" r:id="rId14"/>
    <p:sldId id="288" r:id="rId15"/>
    <p:sldId id="289" r:id="rId16"/>
    <p:sldId id="268" r:id="rId17"/>
    <p:sldId id="277" r:id="rId18"/>
    <p:sldId id="278" r:id="rId19"/>
    <p:sldId id="269" r:id="rId20"/>
    <p:sldId id="279" r:id="rId21"/>
    <p:sldId id="292" r:id="rId22"/>
    <p:sldId id="293" r:id="rId23"/>
    <p:sldId id="294" r:id="rId24"/>
    <p:sldId id="273" r:id="rId25"/>
    <p:sldId id="290" r:id="rId26"/>
    <p:sldId id="271" r:id="rId27"/>
    <p:sldId id="281" r:id="rId28"/>
    <p:sldId id="275" r:id="rId29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32"/>
      <p:bold r:id="rId33"/>
      <p:italic r:id="rId34"/>
      <p:boldItalic r:id="rId35"/>
    </p:embeddedFont>
    <p:embeddedFont>
      <p:font typeface="Cambria Math" panose="02040503050406030204" pitchFamily="18" charset="0"/>
      <p:regular r:id="rId36"/>
    </p:embeddedFont>
  </p:embeddedFontLst>
  <p:custDataLst>
    <p:tags r:id="rId37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uncak" initials="k" lastIdx="1" clrIdx="0">
    <p:extLst>
      <p:ext uri="{19B8F6BF-5375-455C-9EA6-DF929625EA0E}">
        <p15:presenceInfo xmlns:p15="http://schemas.microsoft.com/office/powerpoint/2012/main" userId="kuncak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FBF4C1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115" autoAdjust="0"/>
    <p:restoredTop sz="92609" autoAdjust="0"/>
  </p:normalViewPr>
  <p:slideViewPr>
    <p:cSldViewPr snapToGrid="0">
      <p:cViewPr varScale="1">
        <p:scale>
          <a:sx n="112" d="100"/>
          <a:sy n="112" d="100"/>
        </p:scale>
        <p:origin x="924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-1848" y="-84"/>
      </p:cViewPr>
      <p:guideLst>
        <p:guide orient="horz" pos="2880"/>
        <p:guide pos="2160"/>
      </p:guideLst>
    </p:cSldViewPr>
  </p:notesViewPr>
  <p:gridSpacing cx="1800225" cy="180022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tags" Target="tags/tag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4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71EB75-3524-4387-8CE3-F3226D8180E3}" type="datetimeFigureOut">
              <a:rPr lang="en-US" smtClean="0"/>
              <a:t>10/27/2014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409757-0F24-40A5-A9BB-710E2EC8F1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3580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75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75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75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8776101C-D557-4437-9B0C-D724BA3FFD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8031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latin typeface="Calibri" pitchFamily="34" charset="0"/>
                <a:cs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E59D13-2138-448A-8375-48BF5A5A01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2C07ED-67B2-4346-AA03-AB1B12CC1E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ABF365-B055-4911-8388-524B161FD9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370"/>
            <a:ext cx="8229600" cy="1143000"/>
          </a:xfrm>
        </p:spPr>
        <p:txBody>
          <a:bodyPr/>
          <a:lstStyle>
            <a:lvl1pPr>
              <a:defRPr>
                <a:solidFill>
                  <a:srgbClr val="0070C0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70992"/>
            <a:ext cx="8229600" cy="4655172"/>
          </a:xfrm>
        </p:spPr>
        <p:txBody>
          <a:bodyPr/>
          <a:lstStyle>
            <a:lvl1pPr>
              <a:defRPr>
                <a:solidFill>
                  <a:srgbClr val="008000"/>
                </a:solidFill>
                <a:latin typeface="Calibri" pitchFamily="34" charset="0"/>
                <a:cs typeface="Calibri" pitchFamily="34" charset="0"/>
              </a:defRPr>
            </a:lvl1pPr>
            <a:lvl2pPr>
              <a:defRPr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>
              <a:defRPr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639F37-B38C-4B45-8190-F702639ADE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BBB97C-414F-4ABD-A911-F57762907D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0924B7-028F-4C8A-B291-5A95FFDE4B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0B9809-E9C4-4E86-B86B-8CEF7A9DE5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779B4E-7A54-4FE1-B1FE-99D3D4ACC2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E35010-6691-4A1D-90E6-E0769E1A21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83C80D-68D2-4345-949F-24FC763E5C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CD96BC-87F3-4F79-919D-82A70A25A9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9A688A63-B9C4-46E3-826F-D313A5FD96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70C0"/>
          </a:solidFill>
          <a:latin typeface="Calibri" pitchFamily="34" charset="0"/>
          <a:ea typeface="+mj-ea"/>
          <a:cs typeface="Calibri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08000"/>
          </a:solidFill>
          <a:latin typeface="Calibri" pitchFamily="34" charset="0"/>
          <a:ea typeface="+mn-ea"/>
          <a:cs typeface="Calibri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Calibri" pitchFamily="34" charset="0"/>
          <a:cs typeface="Calibri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Calibri" pitchFamily="34" charset="0"/>
          <a:cs typeface="Calibri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  <a:cs typeface="Calibri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  <a:cs typeface="Calibri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Exercises on Grammars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 smtClean="0">
                <a:solidFill>
                  <a:schemeClr val="tx1"/>
                </a:solidFill>
              </a:rPr>
              <a:t>1. Consider the following grammar:</a:t>
            </a:r>
          </a:p>
          <a:p>
            <a:pPr marL="0" indent="0">
              <a:buNone/>
            </a:pPr>
            <a:r>
              <a:rPr lang="en-US" sz="2800" dirty="0" smtClean="0"/>
              <a:t>S </a:t>
            </a:r>
            <a:r>
              <a:rPr lang="en-US" sz="2800" dirty="0"/>
              <a:t>-&gt; ( L </a:t>
            </a:r>
            <a:r>
              <a:rPr lang="en-US" sz="2800" dirty="0" smtClean="0"/>
              <a:t>) | a</a:t>
            </a:r>
            <a:endParaRPr lang="en-US" sz="2800" dirty="0"/>
          </a:p>
          <a:p>
            <a:pPr marL="0" indent="0">
              <a:buNone/>
            </a:pPr>
            <a:r>
              <a:rPr lang="en-US" sz="2800" dirty="0"/>
              <a:t>L -&gt; L , </a:t>
            </a:r>
            <a:r>
              <a:rPr lang="en-US" sz="2800" dirty="0" smtClean="0"/>
              <a:t>S | S</a:t>
            </a:r>
            <a:endParaRPr lang="en-US" sz="2800" dirty="0"/>
          </a:p>
          <a:p>
            <a:r>
              <a:rPr lang="en-US" sz="2800" dirty="0" smtClean="0">
                <a:solidFill>
                  <a:schemeClr val="tx1"/>
                </a:solidFill>
              </a:rPr>
              <a:t>Is this grammar ambiguous ?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Is this grammar LL(1) ?</a:t>
            </a:r>
            <a:endParaRPr lang="en-US" sz="2800" dirty="0">
              <a:solidFill>
                <a:schemeClr val="tx1"/>
              </a:solidFill>
            </a:endParaRPr>
          </a:p>
          <a:p>
            <a:r>
              <a:rPr lang="en-US" sz="2800" dirty="0" smtClean="0">
                <a:solidFill>
                  <a:schemeClr val="tx1"/>
                </a:solidFill>
              </a:rPr>
              <a:t>Compute </a:t>
            </a:r>
            <a:r>
              <a:rPr lang="en-US" sz="2800" dirty="0">
                <a:solidFill>
                  <a:schemeClr val="tx1"/>
                </a:solidFill>
              </a:rPr>
              <a:t>the First and Follow sets for the new grammar.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Construct </a:t>
            </a:r>
            <a:r>
              <a:rPr lang="en-US" sz="2800" dirty="0">
                <a:solidFill>
                  <a:schemeClr val="tx1"/>
                </a:solidFill>
              </a:rPr>
              <a:t>the parsing table for the LL(1) parser </a:t>
            </a:r>
            <a:endParaRPr lang="en-US" sz="28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4974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and Follow sets [Cont.]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sz="2800" dirty="0" smtClean="0"/>
                  <a:t>S -&gt; ( L ) EOF | a EOF</a:t>
                </a:r>
              </a:p>
              <a:p>
                <a:pPr marL="0" indent="0">
                  <a:buNone/>
                </a:pPr>
                <a:r>
                  <a:rPr lang="en-US" sz="2800" dirty="0"/>
                  <a:t>L -&gt; S Z</a:t>
                </a:r>
              </a:p>
              <a:p>
                <a:pPr marL="0" indent="0">
                  <a:buNone/>
                </a:pPr>
                <a:r>
                  <a:rPr lang="en-US" sz="2800" dirty="0"/>
                  <a:t>Z -&gt; , L |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endParaRPr lang="en-US" sz="2800" dirty="0"/>
              </a:p>
              <a:p>
                <a:r>
                  <a:rPr lang="en-US" sz="2400" b="0" dirty="0" smtClean="0">
                    <a:solidFill>
                      <a:schemeClr val="tx1"/>
                    </a:solidFill>
                  </a:rPr>
                  <a:t>Solution to the above constraints: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𝐹𝑖𝑟𝑠𝑡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𝐹𝑖𝑟𝑠𝑡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</m:d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={ ( ,  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2000" b="0" dirty="0" smtClean="0">
                  <a:solidFill>
                    <a:schemeClr val="tx1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𝐹𝑖𝑟𝑠𝑡</m:t>
                    </m:r>
                    <m:d>
                      <m:d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</m:d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  { , } </m:t>
                    </m:r>
                  </m:oMath>
                </a14:m>
                <a:endParaRPr lang="en-US" sz="2000" dirty="0">
                  <a:solidFill>
                    <a:schemeClr val="tx1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𝑜𝑙𝑙𝑜𝑤</m:t>
                    </m:r>
                    <m:d>
                      <m:d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𝑜𝑙𝑙𝑜𝑤</m:t>
                    </m:r>
                    <m:d>
                      <m:d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</m:d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𝑜𝑙𝑙𝑜𝑤</m:t>
                    </m:r>
                    <m:d>
                      <m:d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</m:d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2000" i="1" dirty="0" smtClean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r>
                  <a:rPr lang="en-US" sz="2400" dirty="0" smtClean="0">
                    <a:solidFill>
                      <a:schemeClr val="tx1"/>
                    </a:solidFill>
                  </a:rPr>
                  <a:t>Moreover, Z is </a:t>
                </a:r>
                <a:r>
                  <a:rPr lang="en-US" sz="2400" dirty="0" err="1" smtClean="0">
                    <a:solidFill>
                      <a:schemeClr val="tx1"/>
                    </a:solidFill>
                  </a:rPr>
                  <a:t>Nullable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 </a:t>
                </a:r>
                <a:endParaRPr lang="en-US" sz="2400" dirty="0">
                  <a:solidFill>
                    <a:schemeClr val="tx1"/>
                  </a:solidFill>
                </a:endParaRPr>
              </a:p>
              <a:p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481" t="-11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252152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LL(1) parsing table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29282763"/>
              </p:ext>
            </p:extLst>
          </p:nvPr>
        </p:nvGraphicFramePr>
        <p:xfrm>
          <a:off x="457200" y="3442918"/>
          <a:ext cx="82296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/>
                <a:gridCol w="1371600"/>
                <a:gridCol w="1371600"/>
                <a:gridCol w="1371600"/>
                <a:gridCol w="1371600"/>
                <a:gridCol w="13716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(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,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EOF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Error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Error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Error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Error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Error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Error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Z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Error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Error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Error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967839" y="1391921"/>
                <a:ext cx="4572000" cy="1938992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marL="457200" indent="-457200">
                  <a:buAutoNum type="arabicParenBoth"/>
                </a:pPr>
                <a:r>
                  <a:rPr lang="en-US" dirty="0" smtClean="0">
                    <a:solidFill>
                      <a:srgbClr val="008000"/>
                    </a:solidFill>
                  </a:rPr>
                  <a:t>S </a:t>
                </a:r>
                <a:r>
                  <a:rPr lang="en-US" dirty="0">
                    <a:solidFill>
                      <a:srgbClr val="008000"/>
                    </a:solidFill>
                  </a:rPr>
                  <a:t>-&gt; ( L </a:t>
                </a:r>
                <a:r>
                  <a:rPr lang="en-US" dirty="0" smtClean="0">
                    <a:solidFill>
                      <a:srgbClr val="008000"/>
                    </a:solidFill>
                  </a:rPr>
                  <a:t>)</a:t>
                </a:r>
              </a:p>
              <a:p>
                <a:pPr marL="457200" indent="-457200">
                  <a:buAutoNum type="arabicParenBoth"/>
                </a:pPr>
                <a:r>
                  <a:rPr lang="en-US" dirty="0" smtClean="0">
                    <a:solidFill>
                      <a:srgbClr val="008000"/>
                    </a:solidFill>
                  </a:rPr>
                  <a:t>S -&gt;  a </a:t>
                </a:r>
              </a:p>
              <a:p>
                <a:pPr marL="457200" indent="-457200">
                  <a:buAutoNum type="arabicParenBoth"/>
                </a:pPr>
                <a:r>
                  <a:rPr lang="en-US" dirty="0" smtClean="0">
                    <a:solidFill>
                      <a:srgbClr val="008000"/>
                    </a:solidFill>
                  </a:rPr>
                  <a:t>L -&gt; S Z</a:t>
                </a:r>
              </a:p>
              <a:p>
                <a:pPr marL="457200" indent="-457200">
                  <a:buAutoNum type="arabicParenBoth"/>
                </a:pPr>
                <a:r>
                  <a:rPr lang="en-US" dirty="0" smtClean="0">
                    <a:solidFill>
                      <a:srgbClr val="008000"/>
                    </a:solidFill>
                  </a:rPr>
                  <a:t>Z </a:t>
                </a:r>
                <a:r>
                  <a:rPr lang="en-US" dirty="0">
                    <a:solidFill>
                      <a:srgbClr val="008000"/>
                    </a:solidFill>
                  </a:rPr>
                  <a:t>-&gt; , L </a:t>
                </a:r>
                <a:endParaRPr lang="en-US" dirty="0" smtClean="0">
                  <a:solidFill>
                    <a:srgbClr val="008000"/>
                  </a:solidFill>
                </a:endParaRPr>
              </a:p>
              <a:p>
                <a:pPr marL="457200" indent="-457200">
                  <a:buAutoNum type="arabicParenBoth"/>
                </a:pPr>
                <a:r>
                  <a:rPr lang="en-US" dirty="0">
                    <a:solidFill>
                      <a:srgbClr val="008000"/>
                    </a:solidFill>
                  </a:rPr>
                  <a:t>Z</a:t>
                </a:r>
                <a:r>
                  <a:rPr lang="en-US" dirty="0" smtClean="0">
                    <a:solidFill>
                      <a:srgbClr val="008000"/>
                    </a:solidFill>
                  </a:rPr>
                  <a:t> -&gt;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8000"/>
                        </a:solidFill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endParaRPr lang="en-US" dirty="0">
                  <a:solidFill>
                    <a:srgbClr val="008000"/>
                  </a:solidFill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7839" y="1391921"/>
                <a:ext cx="4572000" cy="1938992"/>
              </a:xfrm>
              <a:prstGeom prst="rect">
                <a:avLst/>
              </a:prstGeom>
              <a:blipFill rotWithShape="0">
                <a:blip r:embed="rId2"/>
                <a:stretch>
                  <a:fillRect l="-1867" t="-2201" b="-66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510465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 smtClean="0">
                <a:solidFill>
                  <a:schemeClr val="tx1"/>
                </a:solidFill>
              </a:rPr>
              <a:t>Consider </a:t>
            </a:r>
            <a:r>
              <a:rPr lang="en-US" sz="2800" dirty="0">
                <a:solidFill>
                  <a:schemeClr val="tx1"/>
                </a:solidFill>
              </a:rPr>
              <a:t>a grammar for expressions where the multiplication sign is optional</a:t>
            </a:r>
            <a:r>
              <a:rPr lang="en-US" sz="2800" dirty="0" smtClean="0">
                <a:solidFill>
                  <a:schemeClr val="tx1"/>
                </a:solidFill>
              </a:rPr>
              <a:t>.</a:t>
            </a:r>
            <a:endParaRPr lang="en-US" sz="28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800" dirty="0" smtClean="0"/>
              <a:t>ex ::= ex + ex | ex * ex | ex </a:t>
            </a:r>
            <a:r>
              <a:rPr lang="en-US" sz="2800" dirty="0" err="1" smtClean="0"/>
              <a:t>ex</a:t>
            </a:r>
            <a:r>
              <a:rPr lang="en-US" sz="2800" dirty="0" smtClean="0"/>
              <a:t> |ID</a:t>
            </a:r>
          </a:p>
          <a:p>
            <a:pPr marL="0" indent="0"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r>
              <a:rPr lang="en-US" sz="2800" dirty="0" smtClean="0">
                <a:solidFill>
                  <a:schemeClr val="tx1"/>
                </a:solidFill>
              </a:rPr>
              <a:t>Find </a:t>
            </a:r>
            <a:r>
              <a:rPr lang="en-US" sz="2800" dirty="0">
                <a:solidFill>
                  <a:schemeClr val="tx1"/>
                </a:solidFill>
              </a:rPr>
              <a:t>a LL(1) grammar recognizing the same </a:t>
            </a:r>
            <a:r>
              <a:rPr lang="en-US" sz="2800" dirty="0" smtClean="0">
                <a:solidFill>
                  <a:schemeClr val="tx1"/>
                </a:solidFill>
              </a:rPr>
              <a:t>language</a:t>
            </a:r>
            <a:endParaRPr lang="en-US" sz="2800" dirty="0">
              <a:solidFill>
                <a:schemeClr val="tx1"/>
              </a:solidFill>
            </a:endParaRPr>
          </a:p>
          <a:p>
            <a:r>
              <a:rPr lang="en-US" sz="2800" dirty="0" smtClean="0">
                <a:solidFill>
                  <a:schemeClr val="tx1"/>
                </a:solidFill>
              </a:rPr>
              <a:t>Create the LL(1) parsing table.</a:t>
            </a:r>
          </a:p>
          <a:p>
            <a:pPr marL="0" indent="0">
              <a:buNone/>
            </a:pPr>
            <a:endParaRPr lang="en-US" sz="28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9363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 2 – Solution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98370"/>
                <a:ext cx="8229600" cy="5458690"/>
              </a:xfrm>
            </p:spPr>
            <p:txBody>
              <a:bodyPr/>
              <a:lstStyle/>
              <a:p>
                <a:r>
                  <a:rPr lang="en-US" sz="2800" dirty="0" smtClean="0">
                    <a:solidFill>
                      <a:schemeClr val="tx1"/>
                    </a:solidFill>
                  </a:rPr>
                  <a:t>First let’s make the grammar unambiguous by associating precedence with operators</a:t>
                </a:r>
              </a:p>
              <a:p>
                <a:r>
                  <a:rPr lang="en-US" sz="2800" dirty="0" smtClean="0">
                    <a:solidFill>
                      <a:schemeClr val="tx1"/>
                    </a:solidFill>
                  </a:rPr>
                  <a:t>In the process we also made sure that the grammar does not have left recursion</a:t>
                </a:r>
              </a:p>
              <a:p>
                <a:r>
                  <a:rPr lang="en-US" sz="2800" dirty="0" smtClean="0"/>
                  <a:t>ex ::= S + ex |  S</a:t>
                </a:r>
              </a:p>
              <a:p>
                <a:r>
                  <a:rPr lang="en-US" sz="2800" dirty="0" smtClean="0"/>
                  <a:t>S ::= ID * S | ID S  | ID </a:t>
                </a:r>
                <a:endParaRPr lang="en-US" sz="2800" dirty="0"/>
              </a:p>
              <a:p>
                <a:r>
                  <a:rPr lang="en-US" sz="2800" dirty="0" smtClean="0">
                    <a:solidFill>
                      <a:schemeClr val="tx1"/>
                    </a:solidFill>
                  </a:rPr>
                  <a:t>Left factorization:</a:t>
                </a:r>
              </a:p>
              <a:p>
                <a:r>
                  <a:rPr lang="en-US" sz="2800" dirty="0" smtClean="0"/>
                  <a:t>ex ::= S Z</a:t>
                </a:r>
              </a:p>
              <a:p>
                <a:r>
                  <a:rPr lang="en-US" sz="2800" dirty="0" smtClean="0"/>
                  <a:t>Z ::= + ex |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sz="2800" dirty="0" smtClean="0"/>
                  <a:t> </a:t>
                </a:r>
              </a:p>
              <a:p>
                <a:r>
                  <a:rPr lang="en-US" sz="2800" dirty="0" smtClean="0"/>
                  <a:t>S </a:t>
                </a:r>
                <a:r>
                  <a:rPr lang="en-US" sz="2800" dirty="0"/>
                  <a:t>::= ID </a:t>
                </a:r>
                <a:r>
                  <a:rPr lang="en-US" sz="2800" dirty="0" smtClean="0"/>
                  <a:t>Z2 </a:t>
                </a:r>
              </a:p>
              <a:p>
                <a:r>
                  <a:rPr lang="en-US" sz="2800" dirty="0" smtClean="0"/>
                  <a:t>Z2 ::= * </a:t>
                </a:r>
                <a:r>
                  <a:rPr lang="en-US" sz="2800" dirty="0"/>
                  <a:t>S | </a:t>
                </a:r>
                <a:r>
                  <a:rPr lang="en-US" sz="2800" dirty="0" smtClean="0"/>
                  <a:t>S  </a:t>
                </a:r>
                <a:r>
                  <a:rPr lang="en-US" sz="2800" dirty="0"/>
                  <a:t>|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endParaRPr lang="en-US" sz="2800" dirty="0"/>
              </a:p>
              <a:p>
                <a:endParaRPr lang="en-US" sz="2800" dirty="0" smtClean="0">
                  <a:solidFill>
                    <a:schemeClr val="tx1"/>
                  </a:solidFill>
                </a:endParaRPr>
              </a:p>
              <a:p>
                <a:endParaRPr lang="en-US" sz="2800" dirty="0"/>
              </a:p>
              <a:p>
                <a:endParaRPr lang="en-US" sz="2800" dirty="0" smtClean="0"/>
              </a:p>
              <a:p>
                <a:pPr marL="0" indent="0">
                  <a:buNone/>
                </a:pPr>
                <a:endParaRPr lang="en-US" sz="2800" dirty="0"/>
              </a:p>
              <a:p>
                <a:endParaRPr lang="en-US" sz="28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98370"/>
                <a:ext cx="8229600" cy="5458690"/>
              </a:xfrm>
              <a:blipFill rotWithShape="0">
                <a:blip r:embed="rId2"/>
                <a:stretch>
                  <a:fillRect l="-1556" t="-1229" b="-34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58806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 2 – LL(1) parsing table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98370"/>
                <a:ext cx="8229600" cy="5458690"/>
              </a:xfrm>
            </p:spPr>
            <p:txBody>
              <a:bodyPr/>
              <a:lstStyle/>
              <a:p>
                <a:r>
                  <a:rPr lang="en-US" sz="2800" dirty="0" smtClean="0"/>
                  <a:t>ex ::= S Z EOF</a:t>
                </a:r>
              </a:p>
              <a:p>
                <a:r>
                  <a:rPr lang="en-US" sz="2800" dirty="0" smtClean="0"/>
                  <a:t>Z ::= + ex |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sz="2800" dirty="0" smtClean="0"/>
                  <a:t> </a:t>
                </a:r>
              </a:p>
              <a:p>
                <a:r>
                  <a:rPr lang="en-US" sz="2800" dirty="0" smtClean="0"/>
                  <a:t>S </a:t>
                </a:r>
                <a:r>
                  <a:rPr lang="en-US" sz="2800" dirty="0"/>
                  <a:t>::= ID </a:t>
                </a:r>
                <a:r>
                  <a:rPr lang="en-US" sz="2800" dirty="0" smtClean="0"/>
                  <a:t>Z2 </a:t>
                </a:r>
              </a:p>
              <a:p>
                <a:r>
                  <a:rPr lang="en-US" sz="2800" dirty="0" smtClean="0"/>
                  <a:t>Z2 ::= * </a:t>
                </a:r>
                <a:r>
                  <a:rPr lang="en-US" sz="2800" dirty="0"/>
                  <a:t>S | </a:t>
                </a:r>
                <a:r>
                  <a:rPr lang="en-US" sz="2800" dirty="0" smtClean="0"/>
                  <a:t>S  </a:t>
                </a:r>
                <a:r>
                  <a:rPr lang="en-US" sz="2800" dirty="0"/>
                  <a:t>|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endParaRPr lang="en-US" sz="2800" dirty="0"/>
              </a:p>
              <a:p>
                <a:r>
                  <a:rPr lang="en-US" sz="2800" dirty="0" smtClean="0">
                    <a:solidFill>
                      <a:schemeClr val="tx1"/>
                    </a:solidFill>
                  </a:rPr>
                  <a:t>First let’s compute first and follow sets after adding EOF to the end of the start symbol productions</a:t>
                </a:r>
              </a:p>
              <a:p>
                <a:pPr lvl="1"/>
                <a:r>
                  <a:rPr lang="en-US" sz="2400" dirty="0" smtClean="0">
                    <a:solidFill>
                      <a:schemeClr val="tx1"/>
                    </a:solidFill>
                  </a:rPr>
                  <a:t>First(ex) = First(S) = {  ID }</a:t>
                </a:r>
              </a:p>
              <a:p>
                <a:pPr lvl="1"/>
                <a:r>
                  <a:rPr lang="en-US" sz="2400" dirty="0" smtClean="0">
                    <a:solidFill>
                      <a:schemeClr val="tx1"/>
                    </a:solidFill>
                  </a:rPr>
                  <a:t>First(Z) = { + } 	First(Z2) = { * , ID }</a:t>
                </a:r>
              </a:p>
              <a:p>
                <a:pPr lvl="1"/>
                <a:r>
                  <a:rPr lang="en-US" sz="2400" dirty="0" smtClean="0"/>
                  <a:t>Follow(ex) = Follow(Z) = { EOF } </a:t>
                </a:r>
              </a:p>
              <a:p>
                <a:pPr lvl="1"/>
                <a:r>
                  <a:rPr lang="en-US" sz="2400" dirty="0" smtClean="0"/>
                  <a:t>Follow(S) = Follow(Z2) = { EOF, + } </a:t>
                </a:r>
              </a:p>
              <a:p>
                <a:r>
                  <a:rPr lang="en-US" dirty="0" smtClean="0">
                    <a:solidFill>
                      <a:schemeClr val="tx1"/>
                    </a:solidFill>
                  </a:rPr>
                  <a:t>Z and Z2 are </a:t>
                </a:r>
                <a:r>
                  <a:rPr lang="en-US" dirty="0" err="1" smtClean="0">
                    <a:solidFill>
                      <a:schemeClr val="tx1"/>
                    </a:solidFill>
                  </a:rPr>
                  <a:t>nullable</a:t>
                </a:r>
                <a:endParaRPr lang="en-US" dirty="0" smtClean="0">
                  <a:solidFill>
                    <a:schemeClr val="tx1"/>
                  </a:solidFill>
                </a:endParaRPr>
              </a:p>
              <a:p>
                <a:endParaRPr lang="en-US" sz="2800" dirty="0"/>
              </a:p>
              <a:p>
                <a:endParaRPr lang="en-US" sz="2800" dirty="0" smtClean="0"/>
              </a:p>
              <a:p>
                <a:pPr marL="0" indent="0">
                  <a:buNone/>
                </a:pPr>
                <a:endParaRPr lang="en-US" sz="2800" dirty="0"/>
              </a:p>
              <a:p>
                <a:endParaRPr lang="en-US" sz="28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98370"/>
                <a:ext cx="8229600" cy="5458690"/>
              </a:xfrm>
              <a:blipFill rotWithShape="0">
                <a:blip r:embed="rId2"/>
                <a:stretch>
                  <a:fillRect l="-1926" t="-1229" b="-15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44353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LL(1) parsing table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98370"/>
                <a:ext cx="8229600" cy="5458690"/>
              </a:xfrm>
            </p:spPr>
            <p:txBody>
              <a:bodyPr/>
              <a:lstStyle/>
              <a:p>
                <a:pPr marL="457200" indent="-457200">
                  <a:buFont typeface="+mj-lt"/>
                  <a:buAutoNum type="arabicPeriod"/>
                </a:pPr>
                <a:r>
                  <a:rPr lang="en-US" sz="2400" dirty="0" smtClean="0"/>
                  <a:t>ex ::= S Z 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2400" dirty="0" smtClean="0"/>
                  <a:t>Z ::= + ex 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2400" b="0" dirty="0"/>
                  <a:t>Z</a:t>
                </a:r>
                <a:r>
                  <a:rPr lang="en-US" sz="2400" b="0" dirty="0" smtClean="0"/>
                  <a:t> ::=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sz="2400" dirty="0" smtClean="0"/>
                  <a:t> 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2400" dirty="0" smtClean="0"/>
                  <a:t>S </a:t>
                </a:r>
                <a:r>
                  <a:rPr lang="en-US" sz="2400" dirty="0"/>
                  <a:t>::= ID </a:t>
                </a:r>
                <a:r>
                  <a:rPr lang="en-US" sz="2400" dirty="0" smtClean="0"/>
                  <a:t>Z2 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2400" dirty="0" smtClean="0"/>
                  <a:t>Z2 ::= * </a:t>
                </a:r>
                <a:r>
                  <a:rPr lang="en-US" sz="2400" dirty="0"/>
                  <a:t>S 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2400" dirty="0" smtClean="0"/>
                  <a:t>Z2 ::= S  </a:t>
                </a:r>
                <a:endParaRPr lang="en-US" sz="2400" dirty="0"/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2400" dirty="0" smtClean="0"/>
                  <a:t>Z2 ::= 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endParaRPr lang="en-US" sz="2400" dirty="0"/>
              </a:p>
              <a:p>
                <a:endParaRPr lang="en-US" sz="2800" dirty="0"/>
              </a:p>
              <a:p>
                <a:endParaRPr lang="en-US" sz="2800" dirty="0" smtClean="0"/>
              </a:p>
              <a:p>
                <a:pPr marL="0" indent="0">
                  <a:buNone/>
                </a:pPr>
                <a:endParaRPr lang="en-US" sz="2800" dirty="0"/>
              </a:p>
              <a:p>
                <a:endParaRPr lang="en-US" sz="28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98370"/>
                <a:ext cx="8229600" cy="5458690"/>
              </a:xfrm>
              <a:blipFill rotWithShape="0">
                <a:blip r:embed="rId2"/>
                <a:stretch>
                  <a:fillRect l="-1185" t="-10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430044"/>
              </p:ext>
            </p:extLst>
          </p:nvPr>
        </p:nvGraphicFramePr>
        <p:xfrm>
          <a:off x="3139045" y="2026392"/>
          <a:ext cx="545869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1738"/>
                <a:gridCol w="1091738"/>
                <a:gridCol w="1091738"/>
                <a:gridCol w="1091738"/>
                <a:gridCol w="1091738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*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EOF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Error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Error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Error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Z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Error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Error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Error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Error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Error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Z2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5043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 3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sz="2800" dirty="0" smtClean="0">
                    <a:solidFill>
                      <a:schemeClr val="tx1"/>
                    </a:solidFill>
                  </a:rPr>
                  <a:t>Balanced Parentheses over { ( , [ } </a:t>
                </a:r>
                <a:endParaRPr lang="en-US" sz="280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en-US" sz="2800" dirty="0"/>
                  <a:t>S</a:t>
                </a:r>
                <a:r>
                  <a:rPr lang="en-US" sz="2800" dirty="0" smtClean="0"/>
                  <a:t> </a:t>
                </a:r>
                <a:r>
                  <a:rPr lang="en-US" sz="2800" dirty="0"/>
                  <a:t>::= </a:t>
                </a:r>
                <a:r>
                  <a:rPr lang="en-US" sz="2800" dirty="0" smtClean="0"/>
                  <a:t>( S )| [ S ] | S </a:t>
                </a:r>
                <a:r>
                  <a:rPr lang="en-US" sz="2800" dirty="0" err="1" smtClean="0"/>
                  <a:t>S</a:t>
                </a:r>
                <a:r>
                  <a:rPr lang="en-US" sz="2800" dirty="0" smtClean="0"/>
                  <a:t> |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endParaRPr lang="en-US" sz="2800" dirty="0" smtClean="0"/>
              </a:p>
              <a:p>
                <a:pPr marL="0" indent="0">
                  <a:buNone/>
                </a:pPr>
                <a:endParaRPr lang="en-US" sz="2800" dirty="0">
                  <a:solidFill>
                    <a:schemeClr val="tx1"/>
                  </a:solidFill>
                </a:endParaRPr>
              </a:p>
              <a:p>
                <a:r>
                  <a:rPr lang="en-US" sz="2800" dirty="0" smtClean="0">
                    <a:solidFill>
                      <a:schemeClr val="tx1"/>
                    </a:solidFill>
                  </a:rPr>
                  <a:t>Find </a:t>
                </a:r>
                <a:r>
                  <a:rPr lang="en-US" sz="2800" dirty="0">
                    <a:solidFill>
                      <a:schemeClr val="tx1"/>
                    </a:solidFill>
                  </a:rPr>
                  <a:t>a LL(1) grammar recognizing the 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language</a:t>
                </a:r>
              </a:p>
              <a:p>
                <a:pPr marL="0" indent="0">
                  <a:buNone/>
                </a:pPr>
                <a:endParaRPr lang="en-US" sz="280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en-US" sz="28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556" t="-11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30555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 3 - Solution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800" dirty="0" smtClean="0"/>
                  <a:t>S </a:t>
                </a:r>
                <a:r>
                  <a:rPr lang="en-US" sz="2800" dirty="0"/>
                  <a:t>::= </a:t>
                </a:r>
                <a:r>
                  <a:rPr lang="en-US" sz="2800" dirty="0" smtClean="0"/>
                  <a:t>( S )| [ S ] | S </a:t>
                </a:r>
                <a:r>
                  <a:rPr lang="en-US" sz="2800" dirty="0" err="1" smtClean="0"/>
                  <a:t>S</a:t>
                </a:r>
                <a:r>
                  <a:rPr lang="en-US" sz="2800" dirty="0" smtClean="0"/>
                  <a:t> |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endParaRPr lang="en-US" sz="2800" dirty="0" smtClean="0"/>
              </a:p>
              <a:p>
                <a:r>
                  <a:rPr lang="en-US" sz="2800" dirty="0" smtClean="0">
                    <a:solidFill>
                      <a:schemeClr val="tx1"/>
                    </a:solidFill>
                  </a:rPr>
                  <a:t>‘S’ produces epsilon. Hence, we need to first eliminate epsilon (discussed later) and then remove left recursion from   </a:t>
                </a:r>
                <a:r>
                  <a:rPr lang="en-US" sz="2800" dirty="0" smtClean="0"/>
                  <a:t>S ::= S </a:t>
                </a:r>
                <a:r>
                  <a:rPr lang="en-US" sz="2800" dirty="0" err="1" smtClean="0"/>
                  <a:t>S</a:t>
                </a:r>
                <a:endParaRPr lang="en-US" sz="2800" dirty="0" smtClean="0"/>
              </a:p>
              <a:p>
                <a:r>
                  <a:rPr lang="en-US" sz="2800" dirty="0" smtClean="0">
                    <a:solidFill>
                      <a:schemeClr val="tx1"/>
                    </a:solidFill>
                  </a:rPr>
                  <a:t>Instead, let’s apply the same logic as removing left recursion but without performing all the steps.</a:t>
                </a:r>
              </a:p>
              <a:p>
                <a:r>
                  <a:rPr lang="en-US" sz="2800" dirty="0" smtClean="0">
                    <a:solidFill>
                      <a:schemeClr val="tx1"/>
                    </a:solidFill>
                  </a:rPr>
                  <a:t>The role of the production </a:t>
                </a:r>
                <a:r>
                  <a:rPr lang="en-US" sz="2800" dirty="0" smtClean="0"/>
                  <a:t>S ::= S </a:t>
                </a:r>
                <a:r>
                  <a:rPr lang="en-US" sz="2800" dirty="0" err="1" smtClean="0"/>
                  <a:t>S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 is to produce a sequence of S  that begin with either ( S ) or [ S ]. </a:t>
                </a:r>
                <a:r>
                  <a:rPr lang="en-US" sz="2800" dirty="0" err="1" smtClean="0">
                    <a:solidFill>
                      <a:schemeClr val="tx1"/>
                    </a:solidFill>
                  </a:rPr>
                  <a:t>i.e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,</a:t>
                </a:r>
              </a:p>
              <a:p>
                <a:pPr lvl="1"/>
                <a:r>
                  <a:rPr lang="en-US" sz="2400" dirty="0" smtClean="0"/>
                  <a:t>( S ) S </a:t>
                </a:r>
                <a:r>
                  <a:rPr lang="en-US" sz="2400" dirty="0" err="1" smtClean="0"/>
                  <a:t>S</a:t>
                </a:r>
                <a:r>
                  <a:rPr lang="en-US" sz="2400" dirty="0" smtClean="0"/>
                  <a:t> …. S</a:t>
                </a:r>
              </a:p>
              <a:p>
                <a:pPr lvl="1"/>
                <a:r>
                  <a:rPr lang="en-US" sz="2400" dirty="0" smtClean="0">
                    <a:solidFill>
                      <a:schemeClr val="tx1"/>
                    </a:solidFill>
                  </a:rPr>
                  <a:t>[ S ] S S……. 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556" t="-1309" b="-27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22196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 3 - Solution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800" dirty="0" smtClean="0">
                    <a:solidFill>
                      <a:schemeClr val="tx1"/>
                    </a:solidFill>
                  </a:rPr>
                  <a:t>Each of the successive S ’</a:t>
                </a:r>
                <a:r>
                  <a:rPr lang="en-US" sz="2800" dirty="0" err="1" smtClean="0">
                    <a:solidFill>
                      <a:schemeClr val="tx1"/>
                    </a:solidFill>
                  </a:rPr>
                  <a:t>es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 can rewrite to either ( S ) or [ S ]. That is, in essence  S ::= S </a:t>
                </a:r>
                <a:r>
                  <a:rPr lang="en-US" sz="2800" dirty="0" err="1" smtClean="0">
                    <a:solidFill>
                      <a:schemeClr val="tx1"/>
                    </a:solidFill>
                  </a:rPr>
                  <a:t>S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 produces sequences given by the regular expression ( ( S ) | [ S ] ) *</a:t>
                </a:r>
              </a:p>
              <a:p>
                <a:pPr lvl="1"/>
                <a:r>
                  <a:rPr lang="en-US" sz="2400" dirty="0" err="1" smtClean="0">
                    <a:solidFill>
                      <a:schemeClr val="tx1"/>
                    </a:solidFill>
                  </a:rPr>
                  <a:t>E.g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 ( S ) ( S ) [ S ] ( S ) …  is one such sequence</a:t>
                </a:r>
              </a:p>
              <a:p>
                <a:r>
                  <a:rPr lang="en-US" sz="2800" dirty="0" smtClean="0">
                    <a:solidFill>
                      <a:schemeClr val="tx1"/>
                    </a:solidFill>
                  </a:rPr>
                  <a:t>The same effect can be achieved by the right recursive rules  </a:t>
                </a:r>
              </a:p>
              <a:p>
                <a:pPr lvl="1"/>
                <a:r>
                  <a:rPr lang="en-US" sz="2400" dirty="0"/>
                  <a:t>S ::= </a:t>
                </a:r>
                <a:r>
                  <a:rPr lang="en-US" sz="2400" dirty="0" smtClean="0"/>
                  <a:t>( S ) S | [ S ] S  |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sz="2400" dirty="0" smtClean="0"/>
                  <a:t> </a:t>
                </a:r>
              </a:p>
              <a:p>
                <a:r>
                  <a:rPr lang="en-US" sz="2800" dirty="0" smtClean="0">
                    <a:solidFill>
                      <a:schemeClr val="tx1"/>
                    </a:solidFill>
                  </a:rPr>
                  <a:t>The above grammar is LL(1)</a:t>
                </a:r>
              </a:p>
              <a:p>
                <a:pPr lvl="1"/>
                <a:endParaRPr lang="en-US" dirty="0" smtClean="0">
                  <a:solidFill>
                    <a:schemeClr val="tx1"/>
                  </a:solidFill>
                </a:endParaRPr>
              </a:p>
              <a:p>
                <a:endParaRPr lang="en-US" sz="28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556" t="-1309" r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48775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 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 smtClean="0">
                <a:solidFill>
                  <a:schemeClr val="tx1"/>
                </a:solidFill>
              </a:rPr>
              <a:t>Prove that every LL(1) grammar is unambiguous. </a:t>
            </a:r>
          </a:p>
          <a:p>
            <a:pPr marL="0" indent="0">
              <a:buNone/>
            </a:pPr>
            <a:endParaRPr lang="en-US" sz="28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2278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 an LL(1) grammar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>
                <a:solidFill>
                  <a:schemeClr val="tx1"/>
                </a:solidFill>
              </a:rPr>
              <a:t>No procedural way ! Practice …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But there are some recommended practices that generally help in finding one.</a:t>
            </a:r>
          </a:p>
          <a:p>
            <a:r>
              <a:rPr lang="en-US" sz="2800" dirty="0" err="1" smtClean="0">
                <a:solidFill>
                  <a:schemeClr val="tx1"/>
                </a:solidFill>
              </a:rPr>
              <a:t>Eg</a:t>
            </a:r>
            <a:r>
              <a:rPr lang="en-US" sz="2800" dirty="0" smtClean="0">
                <a:solidFill>
                  <a:schemeClr val="tx1"/>
                </a:solidFill>
              </a:rPr>
              <a:t>. try to eliminate left recursion. 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</a:rPr>
              <a:t>There is a </a:t>
            </a:r>
            <a:r>
              <a:rPr lang="en-US" sz="2400" dirty="0" smtClean="0"/>
              <a:t>procedure for this but you don’t have to faithfully follow the entire approach. </a:t>
            </a:r>
          </a:p>
          <a:p>
            <a:pPr lvl="1"/>
            <a:r>
              <a:rPr lang="en-US" sz="2400" dirty="0" smtClean="0"/>
              <a:t>Just think of what left recursion brings and what can be done to eliminate them</a:t>
            </a:r>
          </a:p>
          <a:p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3627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 to Exercise 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b="1" dirty="0" smtClean="0">
                <a:solidFill>
                  <a:schemeClr val="tx1"/>
                </a:solidFill>
              </a:rPr>
              <a:t>Intuition</a:t>
            </a:r>
            <a:r>
              <a:rPr lang="en-US" sz="2400" b="1" dirty="0">
                <a:solidFill>
                  <a:schemeClr val="tx1"/>
                </a:solidFill>
              </a:rPr>
              <a:t>:</a:t>
            </a:r>
            <a:endParaRPr lang="en-US" sz="2400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Every production of a non-terminal belonging to an LL(1) grammar generates a set of strings that is completely disjoint from the other alternatives because of the following two reasons:</a:t>
            </a:r>
          </a:p>
          <a:p>
            <a:pPr marL="514350" indent="-514350">
              <a:buAutoNum type="alphaLcParenBoth"/>
            </a:pPr>
            <a:r>
              <a:rPr lang="en-US" sz="2400" dirty="0" smtClean="0">
                <a:solidFill>
                  <a:schemeClr val="tx1"/>
                </a:solidFill>
              </a:rPr>
              <a:t>For every nonterminal, the first sets of every alternative are disjoint which implies that they produce disjoint non-empty strings</a:t>
            </a:r>
          </a:p>
          <a:p>
            <a:pPr marL="514350" indent="-514350">
              <a:buAutoNum type="alphaLcParenBoth"/>
            </a:pPr>
            <a:r>
              <a:rPr lang="en-US" sz="2400" dirty="0" smtClean="0">
                <a:solidFill>
                  <a:schemeClr val="tx1"/>
                </a:solidFill>
              </a:rPr>
              <a:t>There is at most one production for a non-terminal that can produce an empty string</a:t>
            </a:r>
            <a:endParaRPr lang="en-US" sz="24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400" b="1" dirty="0" smtClean="0">
                <a:solidFill>
                  <a:schemeClr val="tx1"/>
                </a:solidFill>
              </a:rPr>
              <a:t>	Formal proof is presented in the next slide</a:t>
            </a:r>
            <a:endParaRPr lang="en-US" sz="2400" b="1" dirty="0">
              <a:solidFill>
                <a:schemeClr val="tx1"/>
              </a:solidFill>
            </a:endParaRPr>
          </a:p>
          <a:p>
            <a:pPr marL="514350" indent="-514350">
              <a:buAutoNum type="alphaLcParenBoth"/>
            </a:pPr>
            <a:endParaRPr lang="en-US" sz="24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085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 to Exercise </a:t>
            </a:r>
            <a:r>
              <a:rPr lang="en-US" dirty="0" smtClean="0"/>
              <a:t>4 [Cont.]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sz="2200" dirty="0" smtClean="0"/>
                  <a:t>Claim : Every string w derivable from every non-terminal N has a unique left most derivation.</a:t>
                </a:r>
                <a:endParaRPr lang="en-US" sz="2200" dirty="0"/>
              </a:p>
              <a:p>
                <a:r>
                  <a:rPr lang="en-US" sz="2200" dirty="0" smtClean="0">
                    <a:solidFill>
                      <a:schemeClr val="tx1"/>
                    </a:solidFill>
                  </a:rPr>
                  <a:t>Proof by contradiction: Say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2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D</m:t>
                        </m:r>
                      </m:e>
                      <m:sub>
                        <m:r>
                          <a:rPr lang="en-US" sz="22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2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: 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sSup>
                      <m:sSupPr>
                        <m:ctrlP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⇒</m:t>
                        </m:r>
                      </m:e>
                      <m:sup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sz="2200" dirty="0" smtClean="0">
                    <a:solidFill>
                      <a:schemeClr val="tx1"/>
                    </a:solidFill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D</m:t>
                        </m:r>
                      </m:e>
                      <m:sub>
                        <m:r>
                          <a:rPr lang="en-US" sz="22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2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: </m:t>
                    </m:r>
                    <m:r>
                      <a:rPr lang="en-US" sz="2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sSup>
                      <m:sSupPr>
                        <m:ctrlPr>
                          <a:rPr lang="en-US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⇒</m:t>
                        </m:r>
                      </m:e>
                      <m:sup>
                        <m:r>
                          <a:rPr lang="en-US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sz="2200" dirty="0">
                    <a:solidFill>
                      <a:schemeClr val="tx1"/>
                    </a:solidFill>
                  </a:rPr>
                  <a:t> </a:t>
                </a:r>
                <a:r>
                  <a:rPr lang="en-US" sz="2200" dirty="0" smtClean="0">
                    <a:solidFill>
                      <a:schemeClr val="tx1"/>
                    </a:solidFill>
                  </a:rPr>
                  <a:t> be two derivations for w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200" dirty="0" smtClean="0">
                    <a:solidFill>
                      <a:schemeClr val="tx1"/>
                    </a:solidFill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200" dirty="0" smtClean="0">
                    <a:solidFill>
                      <a:schemeClr val="tx1"/>
                    </a:solidFill>
                  </a:rPr>
                  <a:t> should diverge at some point. Let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200" dirty="0" smtClean="0">
                    <a:solidFill>
                      <a:schemeClr val="tx1"/>
                    </a:solidFill>
                  </a:rPr>
                  <a:t> we be prefix of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sz="2200" dirty="0" smtClean="0">
                    <a:solidFill>
                      <a:schemeClr val="tx1"/>
                    </a:solidFill>
                  </a:rPr>
                  <a:t> that is derived just before the point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200" dirty="0" smtClean="0">
                    <a:solidFill>
                      <a:schemeClr val="tx1"/>
                    </a:solidFill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200" dirty="0" smtClean="0">
                    <a:solidFill>
                      <a:schemeClr val="tx1"/>
                    </a:solidFill>
                  </a:rPr>
                  <a:t> diverge. That is 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⇒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𝑥𝐴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sSup>
                      <m:sSup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⇒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𝛽𝛼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⇒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</a:rPr>
                  <a:t> 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sSup>
                      <m:sSup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⇒</m:t>
                        </m:r>
                      </m:e>
                      <m:sup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𝑥𝐴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sSup>
                      <m:sSup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⇒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𝛾𝛼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⇒</m:t>
                        </m:r>
                      </m:e>
                      <m:sup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</a:rPr>
                  <a:t> ,</a:t>
                </a:r>
              </a:p>
              <a:p>
                <a:r>
                  <a:rPr lang="en-US" sz="2200" dirty="0" smtClean="0">
                    <a:solidFill>
                      <a:schemeClr val="tx1"/>
                    </a:solidFill>
                  </a:rPr>
                  <a:t> where A is a non-terminal, and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22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sz="22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200" dirty="0" smtClean="0">
                    <a:solidFill>
                      <a:schemeClr val="tx1"/>
                    </a:solidFill>
                  </a:rPr>
                  <a:t> are sequence of terminals and non-terminals, and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endParaRPr lang="en-US" sz="2200" dirty="0" smtClean="0">
                  <a:solidFill>
                    <a:schemeClr val="tx1"/>
                  </a:solidFill>
                </a:endParaRPr>
              </a:p>
              <a:p>
                <a:r>
                  <a:rPr lang="en-US" sz="2200" dirty="0" smtClean="0">
                    <a:solidFill>
                      <a:schemeClr val="tx1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sz="2200" dirty="0" smtClean="0">
                    <a:solidFill>
                      <a:schemeClr val="tx1"/>
                    </a:solidFill>
                  </a:rPr>
                  <a:t> then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sz="2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sSup>
                      <m:sSupPr>
                        <m:ctrlP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⇒</m:t>
                        </m:r>
                      </m:e>
                      <m:sup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sz="2200" dirty="0" smtClean="0">
                    <a:solidFill>
                      <a:schemeClr val="tx1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sz="2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sSup>
                      <m:sSupPr>
                        <m:ctrlPr>
                          <a:rPr lang="en-US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⇒</m:t>
                        </m:r>
                      </m:e>
                      <m:sup>
                        <m:r>
                          <a:rPr lang="en-US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sz="2200" dirty="0" smtClean="0">
                    <a:solidFill>
                      <a:schemeClr val="tx1"/>
                    </a:solidFill>
                  </a:rPr>
                  <a:t>. Hence, there are two nullable alternatives for A which is a contradiction</a:t>
                </a:r>
                <a:endParaRPr lang="en-US" sz="2200" dirty="0">
                  <a:solidFill>
                    <a:schemeClr val="tx1"/>
                  </a:solidFill>
                </a:endParaRPr>
              </a:p>
              <a:p>
                <a:pPr lvl="1"/>
                <a:endParaRPr lang="en-US" sz="2200" dirty="0"/>
              </a:p>
              <a:p>
                <a:pPr lvl="1"/>
                <a:endParaRPr lang="en-US" sz="2200" dirty="0" smtClean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963" t="-785" r="-815" b="-53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44763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126"/>
            <a:ext cx="8229600" cy="1143000"/>
          </a:xfrm>
        </p:spPr>
        <p:txBody>
          <a:bodyPr/>
          <a:lstStyle/>
          <a:p>
            <a:r>
              <a:rPr lang="en-US" dirty="0"/>
              <a:t>Solution to Exercise </a:t>
            </a:r>
            <a:r>
              <a:rPr lang="en-US" dirty="0" smtClean="0"/>
              <a:t>4 [Cont.]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030726"/>
                <a:ext cx="8229600" cy="4655172"/>
              </a:xfrm>
            </p:spPr>
            <p:txBody>
              <a:bodyPr/>
              <a:lstStyle/>
              <a:p>
                <a:r>
                  <a:rPr lang="en-US" sz="2000" dirty="0" smtClean="0">
                    <a:solidFill>
                      <a:schemeClr val="tx1"/>
                    </a:solidFill>
                  </a:rPr>
                  <a:t>Therefore, say 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|&lt;</m:t>
                    </m:r>
                    <m:d>
                      <m:dPr>
                        <m:begChr m:val="|"/>
                        <m:endChr m:val="|"/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</a:rPr>
                  <a:t> This implies that the next input character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|+1 </m:t>
                        </m:r>
                      </m:sub>
                    </m:sSub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𝑠𝑎𝑦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dirty="0" smtClean="0">
                  <a:solidFill>
                    <a:schemeClr val="tx1"/>
                  </a:solidFill>
                </a:endParaRPr>
              </a:p>
              <a:p>
                <a:r>
                  <a:rPr lang="en-US" sz="2000" dirty="0" smtClean="0">
                    <a:solidFill>
                      <a:schemeClr val="tx1"/>
                    </a:solidFill>
                  </a:rPr>
                  <a:t>Informally this means that both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→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→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</a:rPr>
                  <a:t> are applicable on seeing the input character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</a:rPr>
                  <a:t> which contradicts the LL(1) property. </a:t>
                </a:r>
              </a:p>
              <a:p>
                <a:r>
                  <a:rPr lang="en-US" sz="2000" dirty="0" smtClean="0">
                    <a:solidFill>
                      <a:schemeClr val="tx1"/>
                    </a:solidFill>
                  </a:rPr>
                  <a:t>Formally, given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𝑓𝑖𝑟𝑠𝑡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𝛽𝛼</m:t>
                        </m:r>
                      </m:e>
                    </m:d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𝑓𝑖𝑟𝑠𝑡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𝛾𝛼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dirty="0" smtClean="0">
                  <a:solidFill>
                    <a:schemeClr val="tx1"/>
                  </a:solidFill>
                </a:endParaRP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2000" dirty="0" smtClean="0">
                    <a:solidFill>
                      <a:schemeClr val="tx1"/>
                    </a:solidFill>
                  </a:rPr>
                  <a:t>If both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</a:rPr>
                  <a:t> reduce to empty string (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</a:rPr>
                  <a:t>) in the derivations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</a:rPr>
                  <a:t> then there are two </a:t>
                </a:r>
                <a:r>
                  <a:rPr lang="en-US" sz="2000" dirty="0" err="1" smtClean="0">
                    <a:solidFill>
                      <a:schemeClr val="tx1"/>
                    </a:solidFill>
                  </a:rPr>
                  <a:t>nullable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 productions for A, which is a contradiction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2000" dirty="0" smtClean="0">
                    <a:solidFill>
                      <a:schemeClr val="tx1"/>
                    </a:solidFill>
                  </a:rPr>
                  <a:t>If one of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</a:rPr>
                  <a:t> reduce to empty string and other doesn’t</a:t>
                </a:r>
              </a:p>
              <a:p>
                <a:pPr marL="857250" lvl="1" indent="-457200"/>
                <a:r>
                  <a:rPr lang="en-US" sz="1600" dirty="0" smtClean="0"/>
                  <a:t>Let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</a:rPr>
                      <m:t>𝛽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⇒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sz="1600" dirty="0" smtClean="0">
                    <a:solidFill>
                      <a:schemeClr val="tx1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sz="1600" dirty="0" smtClean="0">
                    <a:solidFill>
                      <a:schemeClr val="tx1"/>
                    </a:solidFill>
                  </a:rPr>
                  <a:t> derive a non-empty string</a:t>
                </a:r>
              </a:p>
              <a:p>
                <a:pPr marL="857250" lvl="1" indent="-457200"/>
                <a:r>
                  <a:rPr lang="en-US" sz="1600" dirty="0" smtClean="0"/>
                  <a:t>Since 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𝑓𝑖𝑟𝑠𝑡</m:t>
                    </m:r>
                    <m:d>
                      <m:d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𝛾𝛼</m:t>
                        </m:r>
                      </m:e>
                    </m:d>
                  </m:oMath>
                </a14:m>
                <a:r>
                  <a:rPr lang="en-US" sz="1600" dirty="0" smtClean="0"/>
                  <a:t> and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sz="1600" dirty="0" smtClean="0"/>
                  <a:t> derives non-empty string, </a:t>
                </a:r>
                <a14:m>
                  <m:oMath xmlns:m="http://schemas.openxmlformats.org/officeDocument/2006/math">
                    <m:r>
                      <a:rPr lang="en-US" sz="160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𝑓𝑖𝑟𝑠𝑡</m:t>
                    </m:r>
                    <m:d>
                      <m:d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60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600" dirty="0" smtClean="0"/>
                  <a:t> which also implies that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𝑓𝑖𝑟𝑠𝑡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dirty="0"/>
                  <a:t> </a:t>
                </a:r>
                <a:endParaRPr lang="en-US" sz="1600" dirty="0" smtClean="0"/>
              </a:p>
              <a:p>
                <a:pPr marL="857250" lvl="1" indent="-457200"/>
                <a:r>
                  <a:rPr lang="en-US" sz="1600" b="0" dirty="0" smtClean="0"/>
                  <a:t>Since 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𝑓𝑖𝑟𝑠𝑡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𝛽𝛼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dirty="0" smtClean="0">
                    <a:solidFill>
                      <a:schemeClr val="tx1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sz="1600" dirty="0" smtClean="0"/>
                  <a:t> </a:t>
                </a:r>
                <a:r>
                  <a:rPr lang="en-US" sz="1600" dirty="0"/>
                  <a:t>derives </a:t>
                </a:r>
                <a:r>
                  <a:rPr lang="en-US" sz="1600" dirty="0" smtClean="0"/>
                  <a:t>empty </a:t>
                </a:r>
                <a:r>
                  <a:rPr lang="en-US" sz="1600" dirty="0"/>
                  <a:t>string</a:t>
                </a:r>
                <a:r>
                  <a:rPr lang="en-US" sz="1600" dirty="0" smtClean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𝑓𝑖𝑟𝑠𝑡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endParaRPr lang="en-US" sz="1600" dirty="0" smtClean="0">
                  <a:solidFill>
                    <a:schemeClr val="tx1"/>
                  </a:solidFill>
                </a:endParaRPr>
              </a:p>
              <a:p>
                <a:pPr marL="857250" lvl="1" indent="-457200"/>
                <a:r>
                  <a:rPr lang="en-US" sz="1600" dirty="0"/>
                  <a:t>S</a:t>
                </a:r>
                <a:r>
                  <a:rPr lang="en-US" sz="1600" dirty="0" smtClean="0">
                    <a:solidFill>
                      <a:schemeClr val="tx1"/>
                    </a:solidFill>
                  </a:rPr>
                  <a:t>ince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sSup>
                      <m:sSupPr>
                        <m:ctrlP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⇒</m:t>
                        </m:r>
                      </m:e>
                      <m:sup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𝑥𝐴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1600" dirty="0" smtClean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𝑓𝑖𝑟𝑠𝑡</m:t>
                    </m:r>
                    <m:d>
                      <m:dPr>
                        <m:ctrlP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d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𝑓𝑜𝑙𝑙𝑜𝑤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dirty="0" smtClean="0">
                    <a:solidFill>
                      <a:schemeClr val="tx1"/>
                    </a:solidFill>
                  </a:rPr>
                  <a:t> . Hence, 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𝑓𝑜𝑙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𝑙𝑜𝑤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dirty="0"/>
                  <a:t> </a:t>
                </a:r>
                <a:endParaRPr lang="en-US" sz="1600" dirty="0" smtClean="0"/>
              </a:p>
              <a:p>
                <a:pPr marL="857250" lvl="1" indent="-457200"/>
                <a:r>
                  <a:rPr lang="en-US" sz="1600" dirty="0" smtClean="0"/>
                  <a:t>Thus, 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𝑓𝑜𝑙𝑙𝑜𝑤</m:t>
                    </m:r>
                    <m:d>
                      <m:d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sz="1600" i="1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𝑓𝑖𝑟𝑠𝑡</m:t>
                    </m:r>
                    <m:d>
                      <m:d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</m:oMath>
                </a14:m>
                <a:r>
                  <a:rPr lang="en-US" sz="1600" dirty="0"/>
                  <a:t> and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1600" dirty="0"/>
                  <a:t> is </a:t>
                </a:r>
                <a:r>
                  <a:rPr lang="en-US" sz="1600" dirty="0" err="1" smtClean="0"/>
                  <a:t>nullable</a:t>
                </a:r>
                <a:r>
                  <a:rPr lang="en-US" sz="1600" dirty="0" smtClean="0"/>
                  <a:t>, which contradicts </a:t>
                </a:r>
                <a:r>
                  <a:rPr lang="en-US" sz="1600" dirty="0"/>
                  <a:t>LL(1) property</a:t>
                </a:r>
                <a:endParaRPr lang="en-US" sz="1600" dirty="0" smtClean="0">
                  <a:solidFill>
                    <a:schemeClr val="tx1"/>
                  </a:solidFill>
                </a:endParaRP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2000" dirty="0" smtClean="0">
                    <a:solidFill>
                      <a:schemeClr val="tx1"/>
                    </a:solidFill>
                  </a:rPr>
                  <a:t>Finally, if both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derive non-empty strings then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𝑓𝑖𝑟𝑠𝑡</m:t>
                    </m:r>
                    <m:d>
                      <m:d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</m:d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𝑓𝑖𝑟𝑠𝑡</m:t>
                    </m:r>
                    <m:d>
                      <m:d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</m:d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</a:rPr>
                  <a:t> again contradicting LL(1) property</a:t>
                </a:r>
              </a:p>
              <a:p>
                <a:endParaRPr lang="en-US" sz="2000" dirty="0">
                  <a:solidFill>
                    <a:schemeClr val="tx1"/>
                  </a:solidFill>
                </a:endParaRPr>
              </a:p>
              <a:p>
                <a:endParaRPr lang="en-US" sz="2000" dirty="0"/>
              </a:p>
              <a:p>
                <a:endParaRPr lang="en-US" sz="2000" dirty="0" smtClean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30726"/>
                <a:ext cx="8229600" cy="4655172"/>
              </a:xfrm>
              <a:blipFill rotWithShape="0">
                <a:blip r:embed="rId2"/>
                <a:stretch>
                  <a:fillRect l="-815" t="-916" b="-136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98506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Corollary of the proof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400" dirty="0" smtClean="0">
                    <a:solidFill>
                      <a:schemeClr val="tx1"/>
                    </a:solidFill>
                  </a:rPr>
                  <a:t>The preceding proof not just proves that every string has a unique left most derivation in a LL(1) grammar but also proves the following:</a:t>
                </a:r>
              </a:p>
              <a:p>
                <a:r>
                  <a:rPr lang="en-US" sz="2400" dirty="0" smtClean="0">
                    <a:solidFill>
                      <a:schemeClr val="tx1"/>
                    </a:solidFill>
                  </a:rPr>
                  <a:t>If two strings u and v share a common prefix ‘x’ , then the derivations of u and v cannot diverge before generating the prefix ‘x’.</a:t>
                </a:r>
              </a:p>
              <a:p>
                <a:r>
                  <a:rPr lang="en-US" sz="2400" dirty="0" smtClean="0">
                    <a:solidFill>
                      <a:schemeClr val="tx1"/>
                    </a:solidFill>
                  </a:rPr>
                  <a:t>That is the derivations of  u and v should be of the form: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⇒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⇒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𝑥𝑢</m:t>
                    </m:r>
                  </m:oMath>
                </a14:m>
                <a:endParaRPr lang="en-US" sz="2400" dirty="0" smtClean="0">
                  <a:solidFill>
                    <a:schemeClr val="tx1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𝑆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⇒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𝛼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⇒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𝑥𝑣</m:t>
                    </m:r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  <a:p>
                <a:endParaRPr lang="en-US" sz="2400" dirty="0"/>
              </a:p>
              <a:p>
                <a:endParaRPr lang="en-US" sz="24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185" t="-11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76061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 5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sz="2800" dirty="0" smtClean="0">
                    <a:solidFill>
                      <a:schemeClr val="tx1"/>
                    </a:solidFill>
                  </a:rPr>
                  <a:t>Say </a:t>
                </a:r>
                <a:r>
                  <a:rPr lang="en-US" sz="2800" dirty="0">
                    <a:solidFill>
                      <a:schemeClr val="tx1"/>
                    </a:solidFill>
                  </a:rPr>
                  <a:t>that a grammar has a cycle if there is a </a:t>
                </a:r>
                <a:r>
                  <a:rPr lang="en-US" sz="2800" i="1" dirty="0" smtClean="0">
                    <a:solidFill>
                      <a:schemeClr val="tx1"/>
                    </a:solidFill>
                  </a:rPr>
                  <a:t>reachable,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800" i="1" dirty="0" smtClean="0">
                    <a:solidFill>
                      <a:schemeClr val="tx1"/>
                    </a:solidFill>
                  </a:rPr>
                  <a:t>productive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800" dirty="0">
                    <a:solidFill>
                      <a:schemeClr val="tx1"/>
                    </a:solidFill>
                  </a:rPr>
                  <a:t>non-terminal </a:t>
                </a:r>
                <a:r>
                  <a:rPr lang="en-US" sz="2800" dirty="0" smtClean="0"/>
                  <a:t>A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800" dirty="0">
                    <a:solidFill>
                      <a:schemeClr val="tx1"/>
                    </a:solidFill>
                  </a:rPr>
                  <a:t>such that </a:t>
                </a:r>
                <a:r>
                  <a:rPr lang="en-US" sz="2800" dirty="0" smtClean="0"/>
                  <a:t>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0" smtClean="0">
                            <a:latin typeface="Cambria Math" panose="02040503050406030204" pitchFamily="18" charset="0"/>
                          </a:rPr>
                          <m:t>⇒</m:t>
                        </m:r>
                      </m:e>
                      <m:sup>
                        <m:r>
                          <a:rPr lang="en-US" sz="2800" b="0" i="0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sz="2800" dirty="0" smtClean="0"/>
                  <a:t>A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, </a:t>
                </a:r>
                <a:r>
                  <a:rPr lang="en-US" sz="2800" dirty="0">
                    <a:solidFill>
                      <a:schemeClr val="tx1"/>
                    </a:solidFill>
                  </a:rPr>
                  <a:t>i.e. it is possible to derive the nonterminal A from A by a nonempty sequence of production rules.</a:t>
                </a:r>
              </a:p>
              <a:p>
                <a:pPr marL="0" indent="0">
                  <a:buNone/>
                </a:pPr>
                <a:endParaRPr lang="en-US" sz="280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en-US" sz="2800" dirty="0">
                    <a:solidFill>
                      <a:schemeClr val="tx1"/>
                    </a:solidFill>
                  </a:rPr>
                  <a:t>Show that if a grammar has a cycle, then it is not LL(1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).</a:t>
                </a:r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481" t="-11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26699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 to Exercise 5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400" dirty="0" smtClean="0">
                    <a:solidFill>
                      <a:schemeClr val="tx1"/>
                    </a:solidFill>
                  </a:rPr>
                  <a:t>We proved before that LL(1) grammars are not ambiguous</a:t>
                </a:r>
              </a:p>
              <a:p>
                <a:r>
                  <a:rPr lang="en-US" sz="2400" dirty="0" smtClean="0">
                    <a:solidFill>
                      <a:schemeClr val="tx1"/>
                    </a:solidFill>
                  </a:rPr>
                  <a:t>Consider a left most derivation D that contains A </a:t>
                </a:r>
              </a:p>
              <a:p>
                <a:r>
                  <a:rPr lang="en-US" sz="2400" dirty="0" smtClean="0">
                    <a:solidFill>
                      <a:schemeClr val="tx1"/>
                    </a:solidFill>
                  </a:rPr>
                  <a:t>D:  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⇒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𝑥𝐴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𝛽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⇒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 </a:t>
                </a:r>
              </a:p>
              <a:p>
                <a:pPr lvl="1"/>
                <a:r>
                  <a:rPr lang="en-US" sz="2000" dirty="0" smtClean="0">
                    <a:solidFill>
                      <a:schemeClr val="tx1"/>
                    </a:solidFill>
                  </a:rPr>
                  <a:t>Where, x is a (possibly empty) sequence of terminals  and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</a:rPr>
                  <a:t> is a sentential form</a:t>
                </a:r>
              </a:p>
              <a:p>
                <a:pPr lvl="1"/>
                <a:r>
                  <a:rPr lang="en-US" sz="2000" dirty="0" smtClean="0">
                    <a:solidFill>
                      <a:schemeClr val="tx1"/>
                    </a:solidFill>
                  </a:rPr>
                  <a:t>Such a derivation must exist as A is reachable (from the start symbol) and also productive</a:t>
                </a:r>
              </a:p>
              <a:p>
                <a:r>
                  <a:rPr lang="en-US" sz="2400" dirty="0" smtClean="0">
                    <a:solidFill>
                      <a:schemeClr val="tx1"/>
                    </a:solidFill>
                  </a:rPr>
                  <a:t>Using </a:t>
                </a:r>
                <a:r>
                  <a:rPr lang="en-US" sz="2400" dirty="0">
                    <a:solidFill>
                      <a:schemeClr val="tx1"/>
                    </a:solidFill>
                  </a:rPr>
                  <a:t>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⇒</m:t>
                        </m:r>
                      </m:e>
                      <m:sup>
                        <m:r>
                          <a:rPr lang="en-US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A, we can derive another derivation for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endParaRPr lang="en-US" sz="2400" dirty="0" smtClean="0">
                  <a:solidFill>
                    <a:schemeClr val="tx1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dirty="0">
                        <a:solidFill>
                          <a:schemeClr val="tx1"/>
                        </a:solidFill>
                      </a:rPr>
                      <m:t>D</m:t>
                    </m:r>
                    <m:r>
                      <m:rPr>
                        <m:nor/>
                      </m:rPr>
                      <a:rPr lang="en-US" sz="2400" b="0" i="0" dirty="0" smtClean="0">
                        <a:solidFill>
                          <a:schemeClr val="tx1"/>
                        </a:solidFill>
                      </a:rPr>
                      <m:t>′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schemeClr val="tx1"/>
                        </a:solidFill>
                      </a:rPr>
                      <m:t>:  	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sSup>
                      <m:sSup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⇒</m:t>
                        </m:r>
                      </m:e>
                      <m:sup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𝑥𝐴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𝛽</m:t>
                    </m:r>
                    <m:sSup>
                      <m:sSup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⇒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𝑥𝐴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𝛽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⇒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endParaRPr lang="en-US" sz="2400" dirty="0" smtClean="0">
                  <a:solidFill>
                    <a:schemeClr val="tx1"/>
                  </a:solidFill>
                </a:endParaRPr>
              </a:p>
              <a:p>
                <a:r>
                  <a:rPr lang="en-US" sz="2400" dirty="0">
                    <a:solidFill>
                      <a:schemeClr val="tx1"/>
                    </a:solidFill>
                  </a:rPr>
                  <a:t>T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here exists two left most derivations and hence two parse trees for w</a:t>
                </a:r>
              </a:p>
              <a:p>
                <a:r>
                  <a:rPr lang="en-US" sz="2400" dirty="0" smtClean="0">
                    <a:solidFill>
                      <a:schemeClr val="tx1"/>
                    </a:solidFill>
                  </a:rPr>
                  <a:t>The grammar is ambiguous and hence cannot be LL(1)</a:t>
                </a:r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185" t="-1178" b="-8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73411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 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8370"/>
            <a:ext cx="8229600" cy="4655172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>
                <a:solidFill>
                  <a:schemeClr val="tx1"/>
                </a:solidFill>
              </a:rPr>
              <a:t>Show </a:t>
            </a:r>
            <a:r>
              <a:rPr lang="en-US" sz="2800" dirty="0">
                <a:solidFill>
                  <a:schemeClr val="tx1"/>
                </a:solidFill>
              </a:rPr>
              <a:t>that the regular languages can be recognized with LL(1) parsers. Describe a process that, given a regular expression, constructs an LL(1) parser for it</a:t>
            </a:r>
            <a:r>
              <a:rPr lang="en-US" sz="2800" dirty="0" smtClean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8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2684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 for Exercise 6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98370"/>
                <a:ext cx="8229600" cy="4655172"/>
              </a:xfrm>
            </p:spPr>
            <p:txBody>
              <a:bodyPr/>
              <a:lstStyle/>
              <a:p>
                <a:r>
                  <a:rPr lang="en-US" sz="2800" dirty="0" smtClean="0">
                    <a:solidFill>
                      <a:schemeClr val="tx1"/>
                    </a:solidFill>
                  </a:rPr>
                  <a:t>Let the DFA for the regular language be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: (</m:t>
                    </m:r>
                    <m:r>
                      <m:rPr>
                        <m:sty m:val="p"/>
                      </m:rP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Σ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, 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dirty="0" smtClean="0">
                  <a:solidFill>
                    <a:schemeClr val="tx1"/>
                  </a:solidFill>
                </a:endParaRPr>
              </a:p>
              <a:p>
                <a:r>
                  <a:rPr lang="en-US" sz="2800" dirty="0" smtClean="0">
                    <a:solidFill>
                      <a:schemeClr val="tx1"/>
                    </a:solidFill>
                  </a:rPr>
                  <a:t>Define a grammar G: (N, T, P, S) where,</a:t>
                </a:r>
              </a:p>
              <a:p>
                <a:r>
                  <a:rPr lang="en-US" sz="2800" dirty="0" smtClean="0">
                    <a:solidFill>
                      <a:schemeClr val="tx1"/>
                    </a:solidFill>
                  </a:rPr>
                  <a:t>N = 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|"/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1≤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d>
                      <m:dPr>
                        <m:begChr m:val="|"/>
                        <m:endChr m:val="|"/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}</m:t>
                    </m:r>
                  </m:oMath>
                </a14:m>
                <a:endParaRPr lang="en-US" sz="2800" dirty="0" smtClean="0">
                  <a:solidFill>
                    <a:schemeClr val="tx1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T</m:t>
                    </m:r>
                    <m: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endParaRPr lang="en-US" sz="2800" dirty="0" smtClean="0">
                  <a:solidFill>
                    <a:schemeClr val="tx1"/>
                  </a:solidFill>
                </a:endParaRPr>
              </a:p>
              <a:p>
                <a:r>
                  <a:rPr lang="en-US" sz="2800" dirty="0" smtClean="0">
                    <a:solidFill>
                      <a:schemeClr val="tx1"/>
                    </a:solidFill>
                  </a:rPr>
                  <a:t>S </a:t>
                </a:r>
                <a:r>
                  <a:rPr lang="en-US" sz="2800" dirty="0">
                    <a:solidFill>
                      <a:schemeClr val="tx1"/>
                    </a:solidFill>
                  </a:rPr>
                  <a:t>=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sz="2800" dirty="0" smtClean="0">
                  <a:solidFill>
                    <a:schemeClr val="tx1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⇒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endParaRPr lang="en-US" sz="2800" dirty="0" smtClean="0">
                  <a:solidFill>
                    <a:schemeClr val="tx1"/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⇒</m:t>
                    </m:r>
                    <m:sSub>
                      <m:sSub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endParaRPr lang="en-US" sz="280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en-US" sz="2800" dirty="0" smtClean="0">
                    <a:solidFill>
                      <a:schemeClr val="tx1"/>
                    </a:solidFill>
                  </a:rPr>
                  <a:t>			L(A) =  L(G)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98370"/>
                <a:ext cx="8229600" cy="4655172"/>
              </a:xfrm>
              <a:blipFill rotWithShape="0">
                <a:blip r:embed="rId2"/>
                <a:stretch>
                  <a:fillRect l="-1556" t="-1440" b="-18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14809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 7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98370"/>
                <a:ext cx="8229600" cy="4655172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800" dirty="0" smtClean="0">
                    <a:solidFill>
                      <a:schemeClr val="tx1"/>
                    </a:solidFill>
                  </a:rPr>
                  <a:t>Show that the language </a:t>
                </a:r>
                <a14:m>
                  <m:oMath xmlns:m="http://schemas.openxmlformats.org/officeDocument/2006/math">
                    <m:r>
                      <m:rPr>
                        <m:lit/>
                      </m:rP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sSup>
                      <m:sSup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| 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m:rPr>
                        <m:lit/>
                      </m:rP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}</m:t>
                    </m:r>
                    <m: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</a:rPr>
                  <a:t>cannot have an LL(1) grammar ?</a:t>
                </a:r>
              </a:p>
              <a:p>
                <a:pPr marL="0" indent="0">
                  <a:buNone/>
                </a:pPr>
                <a:r>
                  <a:rPr lang="en-US" sz="2800" dirty="0">
                    <a:solidFill>
                      <a:schemeClr val="tx1"/>
                    </a:solidFill>
                  </a:rPr>
                  <a:t>Note that the following grammar recognizes the language but is not LL(1)</a:t>
                </a:r>
              </a:p>
              <a:p>
                <a:pPr marL="0" indent="0">
                  <a:buNone/>
                </a:pPr>
                <a:r>
                  <a:rPr lang="en-US" sz="2800" dirty="0">
                    <a:solidFill>
                      <a:schemeClr val="tx1"/>
                    </a:solidFill>
                  </a:rPr>
                  <a:t>S -&gt; a S | P  </a:t>
                </a:r>
              </a:p>
              <a:p>
                <a:pPr marL="0" indent="0">
                  <a:buNone/>
                </a:pPr>
                <a:r>
                  <a:rPr lang="en-US" sz="2800" dirty="0">
                    <a:solidFill>
                      <a:schemeClr val="tx1"/>
                    </a:solidFill>
                  </a:rPr>
                  <a:t>P -&gt; a P b | a </a:t>
                </a:r>
              </a:p>
              <a:p>
                <a:pPr marL="0" indent="0">
                  <a:buNone/>
                </a:pPr>
                <a:r>
                  <a:rPr lang="en-US" sz="2800" dirty="0" smtClean="0"/>
                  <a:t>This question interesting but is quite difficult. A proof for </a:t>
                </a:r>
                <a:r>
                  <a:rPr lang="en-US" sz="2800" dirty="0"/>
                  <a:t>this is provided in a separate pdf file in the </a:t>
                </a:r>
                <a:r>
                  <a:rPr lang="en-US" sz="2800" dirty="0" err="1"/>
                  <a:t>lara</a:t>
                </a:r>
                <a:r>
                  <a:rPr lang="en-US" sz="2800" dirty="0"/>
                  <a:t> wiki.</a:t>
                </a:r>
              </a:p>
              <a:p>
                <a:pPr marL="0" indent="0">
                  <a:buNone/>
                </a:pPr>
                <a:r>
                  <a:rPr lang="en-US" sz="2800" dirty="0" smtClean="0"/>
                  <a:t>This is meant only as a supplementary material to provide more insights into LL(1) grammars. </a:t>
                </a:r>
              </a:p>
              <a:p>
                <a:pPr marL="0" indent="0">
                  <a:buNone/>
                </a:pPr>
                <a:r>
                  <a:rPr lang="en-US" sz="2800" dirty="0" smtClean="0"/>
                  <a:t>It is not essential to fully understand the proof of this question.</a:t>
                </a:r>
              </a:p>
              <a:p>
                <a:pPr marL="0" indent="0">
                  <a:buNone/>
                </a:pPr>
                <a:endParaRPr lang="en-US" sz="28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98370"/>
                <a:ext cx="8229600" cy="4655172"/>
              </a:xfrm>
              <a:blipFill rotWithShape="0">
                <a:blip r:embed="rId2"/>
                <a:stretch>
                  <a:fillRect l="-1481" t="-1309" r="-1037" b="-267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39901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Removing Left Recursion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 smtClean="0"/>
              <a:t>S </a:t>
            </a:r>
            <a:r>
              <a:rPr lang="en-US" sz="2800" dirty="0"/>
              <a:t>-&gt; ( L </a:t>
            </a:r>
            <a:r>
              <a:rPr lang="en-US" sz="2800" dirty="0" smtClean="0"/>
              <a:t>) | </a:t>
            </a:r>
            <a:r>
              <a:rPr lang="en-US" sz="2800" dirty="0"/>
              <a:t>a</a:t>
            </a:r>
          </a:p>
          <a:p>
            <a:pPr marL="0" indent="0">
              <a:buNone/>
            </a:pPr>
            <a:r>
              <a:rPr lang="en-US" sz="2800" dirty="0"/>
              <a:t>L -&gt; L , </a:t>
            </a:r>
            <a:r>
              <a:rPr lang="en-US" sz="2800" dirty="0" smtClean="0"/>
              <a:t>S | S</a:t>
            </a:r>
            <a:endParaRPr lang="en-US" sz="2800" dirty="0"/>
          </a:p>
          <a:p>
            <a:r>
              <a:rPr lang="en-US" sz="2800" dirty="0" smtClean="0">
                <a:solidFill>
                  <a:schemeClr val="tx1"/>
                </a:solidFill>
              </a:rPr>
              <a:t>How does a derivation starting from ‘L’ look ?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L =&gt; L , S 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chemeClr val="tx1"/>
                </a:solidFill>
              </a:rPr>
              <a:t>      =&gt; L , S , S   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smtClean="0">
                <a:solidFill>
                  <a:schemeClr val="tx1"/>
                </a:solidFill>
              </a:rPr>
              <a:t>      =&gt;* L , S , … , S 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tx1"/>
                </a:solidFill>
              </a:rPr>
              <a:t>  </a:t>
            </a:r>
            <a:r>
              <a:rPr lang="en-US" sz="2800" dirty="0" smtClean="0">
                <a:solidFill>
                  <a:schemeClr val="tx1"/>
                </a:solidFill>
              </a:rPr>
              <a:t>     =&gt; S , … , S</a:t>
            </a:r>
          </a:p>
          <a:p>
            <a:r>
              <a:rPr lang="en-US" sz="2800" dirty="0" smtClean="0"/>
              <a:t>L </a:t>
            </a:r>
            <a:r>
              <a:rPr lang="en-US" sz="2800" dirty="0"/>
              <a:t>-&gt; L , S | </a:t>
            </a:r>
            <a:r>
              <a:rPr lang="en-US" sz="2800" dirty="0" smtClean="0"/>
              <a:t>S  </a:t>
            </a:r>
            <a:r>
              <a:rPr lang="en-US" sz="2800" dirty="0" smtClean="0">
                <a:solidFill>
                  <a:schemeClr val="tx1"/>
                </a:solidFill>
              </a:rPr>
              <a:t>is equivalent to </a:t>
            </a:r>
            <a:r>
              <a:rPr lang="en-US" sz="2800" dirty="0"/>
              <a:t>L -&gt; </a:t>
            </a:r>
            <a:r>
              <a:rPr lang="en-US" sz="2800" dirty="0" smtClean="0"/>
              <a:t>S </a:t>
            </a:r>
            <a:r>
              <a:rPr lang="en-US" sz="2800" dirty="0"/>
              <a:t>, </a:t>
            </a:r>
            <a:r>
              <a:rPr lang="en-US" sz="2800" dirty="0" smtClean="0"/>
              <a:t>L </a:t>
            </a:r>
            <a:r>
              <a:rPr lang="en-US" sz="2800" dirty="0"/>
              <a:t>| S 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>
                <a:solidFill>
                  <a:schemeClr val="tx1"/>
                </a:solidFill>
              </a:rPr>
              <a:t>	</a:t>
            </a:r>
            <a:r>
              <a:rPr lang="en-US" sz="2800" dirty="0"/>
              <a:t>S -&gt; ( L ) | a</a:t>
            </a:r>
          </a:p>
          <a:p>
            <a:pPr marL="0" indent="0">
              <a:buNone/>
            </a:pPr>
            <a:r>
              <a:rPr lang="en-US" sz="2800" dirty="0" smtClean="0"/>
              <a:t>	L </a:t>
            </a:r>
            <a:r>
              <a:rPr lang="en-US" sz="2800" dirty="0"/>
              <a:t>-&gt; </a:t>
            </a:r>
            <a:r>
              <a:rPr lang="en-US" sz="2800" dirty="0" smtClean="0"/>
              <a:t>S </a:t>
            </a:r>
            <a:r>
              <a:rPr lang="en-US" sz="2800" dirty="0"/>
              <a:t>, </a:t>
            </a:r>
            <a:r>
              <a:rPr lang="en-US" sz="2800" dirty="0" smtClean="0"/>
              <a:t>L </a:t>
            </a:r>
            <a:r>
              <a:rPr lang="en-US" sz="2800" dirty="0"/>
              <a:t>| S</a:t>
            </a:r>
          </a:p>
          <a:p>
            <a:pPr marL="0" indent="0"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8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4133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Removing Left Recursion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800" dirty="0" smtClean="0">
                    <a:solidFill>
                      <a:schemeClr val="tx1"/>
                    </a:solidFill>
                  </a:rPr>
                  <a:t>In general, </a:t>
                </a:r>
                <a:r>
                  <a:rPr lang="en-US" sz="2800" dirty="0" smtClean="0">
                    <a:solidFill>
                      <a:srgbClr val="008000"/>
                    </a:solidFill>
                  </a:rPr>
                  <a:t>L -&gt;  L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2800" dirty="0" smtClean="0">
                    <a:solidFill>
                      <a:srgbClr val="008000"/>
                    </a:solidFill>
                  </a:rPr>
                  <a:t> |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 smtClean="0">
                    <a:solidFill>
                      <a:srgbClr val="008000"/>
                    </a:solidFill>
                  </a:rPr>
                  <a:t> | … |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</a:rPr>
                  <a:t> </a:t>
                </a:r>
              </a:p>
              <a:p>
                <a:r>
                  <a:rPr lang="en-US" sz="2800" dirty="0" smtClean="0">
                    <a:solidFill>
                      <a:srgbClr val="008000"/>
                    </a:solidFill>
                  </a:rPr>
                  <a:t>L </a:t>
                </a:r>
                <a:r>
                  <a:rPr lang="en-US" sz="2800" dirty="0">
                    <a:solidFill>
                      <a:srgbClr val="008000"/>
                    </a:solidFill>
                  </a:rPr>
                  <a:t>-&gt;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rgbClr val="008000"/>
                    </a:solidFill>
                  </a:rPr>
                  <a:t> </a:t>
                </a:r>
                <a:r>
                  <a:rPr lang="en-US" sz="2800" dirty="0" smtClean="0">
                    <a:solidFill>
                      <a:srgbClr val="008000"/>
                    </a:solidFill>
                  </a:rPr>
                  <a:t>Z | </a:t>
                </a:r>
                <a:r>
                  <a:rPr lang="en-US" sz="2800" dirty="0">
                    <a:solidFill>
                      <a:srgbClr val="008000"/>
                    </a:solidFill>
                  </a:rPr>
                  <a:t>… |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rgbClr val="008000"/>
                    </a:solidFill>
                  </a:rPr>
                  <a:t> </a:t>
                </a:r>
                <a:r>
                  <a:rPr lang="en-US" sz="2800" dirty="0" smtClean="0">
                    <a:solidFill>
                      <a:srgbClr val="008000"/>
                    </a:solidFill>
                  </a:rPr>
                  <a:t>Z </a:t>
                </a:r>
                <a:r>
                  <a:rPr lang="en-US" sz="2800" dirty="0"/>
                  <a:t>|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/>
                  <a:t> | … |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sz="2800" dirty="0" smtClean="0">
                  <a:solidFill>
                    <a:srgbClr val="008000"/>
                  </a:solidFill>
                </a:endParaRPr>
              </a:p>
              <a:p>
                <a:r>
                  <a:rPr lang="en-US" sz="2800" dirty="0" smtClean="0">
                    <a:solidFill>
                      <a:srgbClr val="008000"/>
                    </a:solidFill>
                  </a:rPr>
                  <a:t>Z -&gt; </a:t>
                </a:r>
                <a:r>
                  <a:rPr lang="en-US" sz="2800" dirty="0">
                    <a:solidFill>
                      <a:srgbClr val="008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2800" dirty="0">
                    <a:solidFill>
                      <a:srgbClr val="008000"/>
                    </a:solidFill>
                  </a:rPr>
                  <a:t> Z </a:t>
                </a:r>
                <a:r>
                  <a:rPr lang="en-US" sz="2800" dirty="0" smtClean="0">
                    <a:solidFill>
                      <a:srgbClr val="008000"/>
                    </a:solidFill>
                  </a:rPr>
                  <a:t>|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endParaRPr lang="en-US" sz="2800" dirty="0" smtClean="0">
                  <a:solidFill>
                    <a:schemeClr val="tx1"/>
                  </a:solidFill>
                </a:endParaRPr>
              </a:p>
              <a:p>
                <a:r>
                  <a:rPr lang="en-US" sz="2800" dirty="0" smtClean="0">
                    <a:solidFill>
                      <a:schemeClr val="tx1"/>
                    </a:solidFill>
                  </a:rPr>
                  <a:t>This will remove immediate recursion but only when </a:t>
                </a:r>
                <a:r>
                  <a:rPr lang="en-US" sz="2800" dirty="0">
                    <a:solidFill>
                      <a:schemeClr val="tx1"/>
                    </a:solidFill>
                  </a:rPr>
                  <a:t>t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here  are no epsilon productions in the grammar</a:t>
                </a:r>
              </a:p>
              <a:p>
                <a:r>
                  <a:rPr lang="en-US" sz="2800" dirty="0" smtClean="0">
                    <a:solidFill>
                      <a:schemeClr val="tx1"/>
                    </a:solidFill>
                  </a:rPr>
                  <a:t>Otherwise, we need to remove epsilon productions which will discussed along with CYK parsing </a:t>
                </a:r>
              </a:p>
              <a:p>
                <a:r>
                  <a:rPr lang="en-US" sz="2800" dirty="0" smtClean="0">
                    <a:solidFill>
                      <a:schemeClr val="tx1"/>
                    </a:solidFill>
                  </a:rPr>
                  <a:t>Removing indirect recursion</a:t>
                </a:r>
              </a:p>
              <a:p>
                <a:pPr marL="457200" lvl="1" indent="0">
                  <a:buNone/>
                </a:pPr>
                <a:r>
                  <a:rPr lang="en-US" sz="2400" dirty="0" smtClean="0">
                    <a:solidFill>
                      <a:schemeClr val="tx1"/>
                    </a:solidFill>
                  </a:rPr>
                  <a:t>	S </a:t>
                </a:r>
                <a:r>
                  <a:rPr lang="en-US" sz="2400" dirty="0">
                    <a:solidFill>
                      <a:schemeClr val="tx1"/>
                    </a:solidFill>
                  </a:rPr>
                  <a:t>-&gt; 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L </a:t>
                </a:r>
                <a:r>
                  <a:rPr lang="en-US" sz="2400" dirty="0">
                    <a:solidFill>
                      <a:schemeClr val="tx1"/>
                    </a:solidFill>
                  </a:rPr>
                  <a:t>a</a:t>
                </a:r>
                <a:endParaRPr lang="en-US" sz="2400" dirty="0" smtClean="0">
                  <a:solidFill>
                    <a:schemeClr val="tx1"/>
                  </a:solidFill>
                </a:endParaRPr>
              </a:p>
              <a:p>
                <a:pPr marL="457200" lvl="1" indent="0">
                  <a:buNone/>
                </a:pPr>
                <a:r>
                  <a:rPr lang="en-US" sz="2400" dirty="0" smtClean="0">
                    <a:solidFill>
                      <a:schemeClr val="tx1"/>
                    </a:solidFill>
                  </a:rPr>
                  <a:t>	L -&gt; S a  | b</a:t>
                </a:r>
              </a:p>
              <a:p>
                <a:pPr marL="0" indent="0">
                  <a:buNone/>
                </a:pPr>
                <a:endParaRPr lang="en-US" sz="280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en-US" sz="28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556" t="-1309" r="-963" b="-62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05596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Removing Left Recursion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800" dirty="0" smtClean="0">
                    <a:solidFill>
                      <a:schemeClr val="tx1"/>
                    </a:solidFill>
                  </a:rPr>
                  <a:t>Order </a:t>
                </a:r>
                <a:r>
                  <a:rPr lang="en-US" sz="2800" dirty="0" err="1" smtClean="0">
                    <a:solidFill>
                      <a:schemeClr val="tx1"/>
                    </a:solidFill>
                  </a:rPr>
                  <a:t>nonterminals</a:t>
                </a:r>
                <a:r>
                  <a:rPr lang="en-US" sz="2800" dirty="0">
                    <a:solidFill>
                      <a:schemeClr val="tx1"/>
                    </a:solidFill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</a:rPr>
                  <a:t>Eg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. </a:t>
                </a:r>
                <a:r>
                  <a:rPr lang="en-US" sz="2800" dirty="0">
                    <a:solidFill>
                      <a:schemeClr val="tx1"/>
                    </a:solidFill>
                  </a:rPr>
                  <a:t> 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(1) S , (2) L</a:t>
                </a:r>
              </a:p>
              <a:p>
                <a:r>
                  <a:rPr lang="en-US" sz="2800" dirty="0" smtClean="0">
                    <a:solidFill>
                      <a:schemeClr val="tx1"/>
                    </a:solidFill>
                  </a:rPr>
                  <a:t>Enforce that if A -&gt; B then A should precede B in the ordering</a:t>
                </a:r>
              </a:p>
              <a:p>
                <a:r>
                  <a:rPr lang="en-US" sz="2800" dirty="0" smtClean="0"/>
                  <a:t>S -&gt; L a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 and </a:t>
                </a:r>
                <a:r>
                  <a:rPr lang="en-US" sz="2800" dirty="0" smtClean="0"/>
                  <a:t>L -&gt; b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 satisfy the constraint but </a:t>
                </a:r>
                <a:r>
                  <a:rPr lang="en-US" sz="2800" dirty="0" smtClean="0"/>
                  <a:t>L </a:t>
                </a:r>
                <a:r>
                  <a:rPr lang="en-US" sz="2800" dirty="0"/>
                  <a:t>-&gt; S </a:t>
                </a:r>
                <a:r>
                  <a:rPr lang="en-US" sz="2800" dirty="0" smtClean="0"/>
                  <a:t>a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 doesn’t</a:t>
                </a:r>
              </a:p>
              <a:p>
                <a:r>
                  <a:rPr lang="en-US" sz="2800" dirty="0" smtClean="0">
                    <a:solidFill>
                      <a:schemeClr val="tx1"/>
                    </a:solidFill>
                  </a:rPr>
                  <a:t>Inline the production of </a:t>
                </a:r>
                <a:r>
                  <a:rPr lang="en-US" sz="2800" dirty="0" smtClean="0"/>
                  <a:t>S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 in </a:t>
                </a:r>
                <a:r>
                  <a:rPr lang="en-US" sz="2800" dirty="0"/>
                  <a:t>L -&gt; S a</a:t>
                </a:r>
                <a:r>
                  <a:rPr lang="en-US" sz="2800" dirty="0">
                    <a:solidFill>
                      <a:schemeClr val="tx1"/>
                    </a:solidFill>
                  </a:rPr>
                  <a:t> </a:t>
                </a:r>
                <a:endParaRPr lang="en-US" sz="2800" dirty="0" smtClean="0">
                  <a:solidFill>
                    <a:schemeClr val="tx1"/>
                  </a:solidFill>
                </a:endParaRPr>
              </a:p>
              <a:p>
                <a:r>
                  <a:rPr lang="en-US" sz="2800" dirty="0" smtClean="0">
                    <a:solidFill>
                      <a:schemeClr val="tx1"/>
                    </a:solidFill>
                  </a:rPr>
                  <a:t>We get, </a:t>
                </a:r>
                <a:r>
                  <a:rPr lang="en-US" sz="2800" dirty="0" smtClean="0"/>
                  <a:t>L </a:t>
                </a:r>
                <a:r>
                  <a:rPr lang="en-US" sz="2800" dirty="0"/>
                  <a:t>-&gt; </a:t>
                </a:r>
                <a:r>
                  <a:rPr lang="en-US" sz="2800" dirty="0" smtClean="0"/>
                  <a:t>L a </a:t>
                </a:r>
                <a:r>
                  <a:rPr lang="en-US" sz="2800" dirty="0" err="1" smtClean="0"/>
                  <a:t>a</a:t>
                </a:r>
                <a:r>
                  <a:rPr lang="en-US" sz="2800" dirty="0" smtClean="0"/>
                  <a:t>  | b</a:t>
                </a:r>
                <a:r>
                  <a:rPr lang="en-US" sz="2800" dirty="0"/>
                  <a:t> 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, Remove left recursion.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 </a:t>
                </a:r>
              </a:p>
              <a:p>
                <a:pPr lvl="1"/>
                <a:r>
                  <a:rPr lang="en-US" sz="2400" dirty="0" smtClean="0">
                    <a:solidFill>
                      <a:schemeClr val="tx1"/>
                    </a:solidFill>
                  </a:rPr>
                  <a:t>Result: L -&gt; b Z | b  	 Z -&gt; a </a:t>
                </a:r>
                <a:r>
                  <a:rPr lang="en-US" sz="2400" dirty="0" err="1" smtClean="0">
                    <a:solidFill>
                      <a:schemeClr val="tx1"/>
                    </a:solidFill>
                  </a:rPr>
                  <a:t>a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 Z |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 </a:t>
                </a:r>
                <a:endParaRPr lang="en-US" sz="2400" dirty="0" smtClean="0"/>
              </a:p>
              <a:p>
                <a:r>
                  <a:rPr lang="en-US" sz="2800" dirty="0" smtClean="0">
                    <a:solidFill>
                      <a:schemeClr val="tx1"/>
                    </a:solidFill>
                  </a:rPr>
                  <a:t>If inlining does not result in left recursive production or doesn’t satisfy the constraints, </a:t>
                </a:r>
                <a:r>
                  <a:rPr lang="en-US" sz="2800" dirty="0" smtClean="0"/>
                  <a:t>inline again.</a:t>
                </a:r>
                <a:endParaRPr lang="en-US" sz="2800" dirty="0" smtClean="0">
                  <a:solidFill>
                    <a:schemeClr val="tx1"/>
                  </a:solidFill>
                </a:endParaRPr>
              </a:p>
              <a:p>
                <a:endParaRPr lang="en-US" sz="2800" dirty="0">
                  <a:solidFill>
                    <a:schemeClr val="tx1"/>
                  </a:solidFill>
                </a:endParaRPr>
              </a:p>
              <a:p>
                <a:endParaRPr lang="en-US" sz="2800" dirty="0">
                  <a:solidFill>
                    <a:schemeClr val="tx1"/>
                  </a:solidFill>
                </a:endParaRPr>
              </a:p>
              <a:p>
                <a:endParaRPr lang="en-US" sz="2800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en-US" sz="280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en-US" sz="28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556" t="-1309" r="-963" b="-68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66857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1 [Cont.]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/>
              <a:t>S -&gt; ( L ) | a</a:t>
            </a:r>
          </a:p>
          <a:p>
            <a:pPr marL="0" indent="0">
              <a:buNone/>
            </a:pPr>
            <a:r>
              <a:rPr lang="en-US" sz="2800" dirty="0"/>
              <a:t>L -&gt; L , S | </a:t>
            </a:r>
            <a:r>
              <a:rPr lang="en-US" sz="2800" dirty="0" smtClean="0"/>
              <a:t>S</a:t>
            </a:r>
          </a:p>
          <a:p>
            <a:pPr marL="0" indent="0">
              <a:buNone/>
            </a:pPr>
            <a:endParaRPr lang="en-US" sz="2800" dirty="0"/>
          </a:p>
          <a:p>
            <a:r>
              <a:rPr lang="en-US" sz="2800" dirty="0" smtClean="0">
                <a:solidFill>
                  <a:schemeClr val="tx1"/>
                </a:solidFill>
              </a:rPr>
              <a:t>After eliminating left recursion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S </a:t>
            </a:r>
            <a:r>
              <a:rPr lang="en-US" sz="2800" dirty="0"/>
              <a:t>-&gt; ( L ) | a</a:t>
            </a:r>
          </a:p>
          <a:p>
            <a:pPr marL="0" indent="0">
              <a:buNone/>
            </a:pPr>
            <a:r>
              <a:rPr lang="en-US" sz="2800" dirty="0" smtClean="0"/>
              <a:t>L </a:t>
            </a:r>
            <a:r>
              <a:rPr lang="en-US" sz="2800" dirty="0"/>
              <a:t>-&gt; S , L | </a:t>
            </a:r>
            <a:r>
              <a:rPr lang="en-US" sz="2800" dirty="0" smtClean="0"/>
              <a:t>S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Is this LL(1) now ?</a:t>
            </a:r>
            <a:endParaRPr lang="en-US" sz="2800" dirty="0">
              <a:solidFill>
                <a:schemeClr val="tx1"/>
              </a:solidFill>
            </a:endParaRPr>
          </a:p>
          <a:p>
            <a:endParaRPr lang="en-US" sz="2800" dirty="0">
              <a:solidFill>
                <a:schemeClr val="tx1"/>
              </a:solidFill>
            </a:endParaRPr>
          </a:p>
          <a:p>
            <a:endParaRPr lang="en-US" sz="2800" dirty="0">
              <a:solidFill>
                <a:schemeClr val="tx1"/>
              </a:solidFill>
            </a:endParaRPr>
          </a:p>
          <a:p>
            <a:endParaRPr lang="en-US" sz="28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8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2895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1 [Cont.]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/>
              <a:t>S -&gt; ( L ) | a</a:t>
            </a:r>
          </a:p>
          <a:p>
            <a:pPr marL="0" indent="0">
              <a:buNone/>
            </a:pPr>
            <a:r>
              <a:rPr lang="en-US" sz="2800" dirty="0"/>
              <a:t>L -&gt; L , S | </a:t>
            </a:r>
            <a:r>
              <a:rPr lang="en-US" sz="2800" dirty="0" smtClean="0"/>
              <a:t>S</a:t>
            </a:r>
          </a:p>
          <a:p>
            <a:pPr marL="0" indent="0">
              <a:buNone/>
            </a:pPr>
            <a:endParaRPr lang="en-US" sz="2800" dirty="0"/>
          </a:p>
          <a:p>
            <a:r>
              <a:rPr lang="en-US" sz="2800" dirty="0" smtClean="0">
                <a:solidFill>
                  <a:schemeClr val="tx1"/>
                </a:solidFill>
              </a:rPr>
              <a:t>After eliminating left recursion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S </a:t>
            </a:r>
            <a:r>
              <a:rPr lang="en-US" sz="2800" dirty="0"/>
              <a:t>-&gt; ( L ) | a</a:t>
            </a:r>
          </a:p>
          <a:p>
            <a:pPr marL="0" indent="0">
              <a:buNone/>
            </a:pPr>
            <a:r>
              <a:rPr lang="en-US" sz="2800" dirty="0" smtClean="0"/>
              <a:t>L </a:t>
            </a:r>
            <a:r>
              <a:rPr lang="en-US" sz="2800" dirty="0"/>
              <a:t>-&gt; S , L | </a:t>
            </a:r>
            <a:r>
              <a:rPr lang="en-US" sz="2800" dirty="0" smtClean="0"/>
              <a:t>S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Is this LL(1) now ?</a:t>
            </a:r>
            <a:endParaRPr lang="en-US" sz="2800" dirty="0">
              <a:solidFill>
                <a:schemeClr val="tx1"/>
              </a:solidFill>
            </a:endParaRPr>
          </a:p>
          <a:p>
            <a:endParaRPr lang="en-US" sz="2800" dirty="0">
              <a:solidFill>
                <a:schemeClr val="tx1"/>
              </a:solidFill>
            </a:endParaRPr>
          </a:p>
          <a:p>
            <a:endParaRPr lang="en-US" sz="2800" dirty="0">
              <a:solidFill>
                <a:schemeClr val="tx1"/>
              </a:solidFill>
            </a:endParaRPr>
          </a:p>
          <a:p>
            <a:endParaRPr lang="en-US" sz="28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8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8942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Left factorization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sz="2800" dirty="0" smtClean="0"/>
                  <a:t>S -&gt; ( L ) | a</a:t>
                </a:r>
              </a:p>
              <a:p>
                <a:pPr marL="0" indent="0">
                  <a:buNone/>
                </a:pPr>
                <a:r>
                  <a:rPr lang="en-US" sz="2800" dirty="0"/>
                  <a:t>L -&gt; S , L | </a:t>
                </a:r>
                <a:r>
                  <a:rPr lang="en-US" sz="2800" dirty="0" smtClean="0"/>
                  <a:t>S</a:t>
                </a:r>
                <a:endParaRPr lang="en-US" sz="2800" dirty="0"/>
              </a:p>
              <a:p>
                <a:r>
                  <a:rPr lang="en-US" sz="2800" dirty="0" smtClean="0">
                    <a:solidFill>
                      <a:schemeClr val="tx1"/>
                    </a:solidFill>
                  </a:rPr>
                  <a:t>Identify a common prefix and push the suffixes to a new nonterminal.</a:t>
                </a:r>
              </a:p>
              <a:p>
                <a:pPr marL="0" indent="0">
                  <a:buNone/>
                </a:pPr>
                <a:r>
                  <a:rPr lang="en-US" sz="2800" dirty="0" smtClean="0"/>
                  <a:t>S -&gt; ( L ) | a</a:t>
                </a:r>
              </a:p>
              <a:p>
                <a:pPr marL="0" indent="0">
                  <a:buNone/>
                </a:pPr>
                <a:r>
                  <a:rPr lang="en-US" sz="2800" dirty="0"/>
                  <a:t>L -&gt; S </a:t>
                </a:r>
                <a:r>
                  <a:rPr lang="en-US" sz="2800" dirty="0" smtClean="0"/>
                  <a:t>Z</a:t>
                </a:r>
              </a:p>
              <a:p>
                <a:pPr marL="0" indent="0">
                  <a:buNone/>
                </a:pPr>
                <a:r>
                  <a:rPr lang="en-US" sz="2800" dirty="0" smtClean="0"/>
                  <a:t>Z -&gt; </a:t>
                </a:r>
                <a:r>
                  <a:rPr lang="en-US" sz="2800" dirty="0"/>
                  <a:t>, </a:t>
                </a:r>
                <a:r>
                  <a:rPr lang="en-US" sz="2800" dirty="0" smtClean="0"/>
                  <a:t>L |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endParaRPr lang="en-US" sz="2800" dirty="0"/>
              </a:p>
              <a:p>
                <a:r>
                  <a:rPr lang="en-US" sz="2800" dirty="0">
                    <a:solidFill>
                      <a:schemeClr val="tx1"/>
                    </a:solidFill>
                  </a:rPr>
                  <a:t>Is this LL(1) now 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? </a:t>
                </a:r>
                <a:r>
                  <a:rPr lang="en-US" sz="2800" dirty="0" smtClean="0">
                    <a:solidFill>
                      <a:srgbClr val="FF0000"/>
                    </a:solidFill>
                  </a:rPr>
                  <a:t>Yes</a:t>
                </a:r>
              </a:p>
              <a:p>
                <a:pPr marL="0" indent="0">
                  <a:buNone/>
                </a:pPr>
                <a:endParaRPr lang="en-US" sz="280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en-US" sz="28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556" t="-11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78088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 1 - First and Follow sets </a:t>
            </a:r>
            <a:br>
              <a:rPr lang="en-US" dirty="0" smtClean="0"/>
            </a:br>
            <a:r>
              <a:rPr lang="en-US" dirty="0" smtClean="0"/>
              <a:t>(with EOF)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sz="2400" dirty="0" smtClean="0">
                    <a:solidFill>
                      <a:schemeClr val="tx1"/>
                    </a:solidFill>
                  </a:rPr>
                  <a:t>Let’s </a:t>
                </a:r>
                <a:r>
                  <a:rPr lang="en-US" sz="2400" dirty="0">
                    <a:solidFill>
                      <a:schemeClr val="tx1"/>
                    </a:solidFill>
                  </a:rPr>
                  <a:t>compute first and follow sets after adding EOF to the end of the start symbol 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productions</a:t>
                </a:r>
                <a:endParaRPr lang="en-US" sz="2400" dirty="0" smtClean="0"/>
              </a:p>
              <a:p>
                <a:pPr marL="0" indent="0">
                  <a:buNone/>
                </a:pPr>
                <a:r>
                  <a:rPr lang="en-US" sz="2400" dirty="0" smtClean="0"/>
                  <a:t>S -&gt; ( L ) EOF | a  EOF </a:t>
                </a:r>
              </a:p>
              <a:p>
                <a:pPr marL="0" indent="0">
                  <a:buNone/>
                </a:pPr>
                <a:r>
                  <a:rPr lang="en-US" sz="2400" dirty="0"/>
                  <a:t>L -&gt; S Z</a:t>
                </a:r>
              </a:p>
              <a:p>
                <a:pPr marL="0" indent="0">
                  <a:buNone/>
                </a:pPr>
                <a:r>
                  <a:rPr lang="en-US" sz="2400" dirty="0"/>
                  <a:t>Z -&gt; , L |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endParaRPr lang="en-US" sz="2400" b="0" i="1" dirty="0" smtClean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𝐹𝑖𝑟𝑠𝑡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⊇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𝐹𝑖𝑟𝑠𝑡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𝐿</m:t>
                            </m:r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d>
                      </m:e>
                    </m:d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𝐹𝑖𝑟𝑠𝑡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={ ( ,  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2400" b="0" dirty="0" smtClean="0">
                  <a:solidFill>
                    <a:schemeClr val="tx1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𝐹𝑖𝑟𝑠𝑡</m:t>
                    </m:r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</m:d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⊇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𝐹𝑖𝑟𝑠𝑡</m:t>
                    </m:r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  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𝐹𝑖𝑟𝑠𝑡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 smtClean="0">
                  <a:solidFill>
                    <a:schemeClr val="tx1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𝐹𝑖𝑟𝑠𝑡</m:t>
                    </m:r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</m:d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⊇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𝐹𝑖𝑟𝑠𝑡</m:t>
                    </m:r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 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  { , } </m:t>
                    </m:r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𝑜𝑙𝑙𝑜𝑤</m:t>
                    </m:r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⊇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𝐹𝑜𝑙𝑙𝑜𝑤</m:t>
                    </m:r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</m:d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𝐹𝑜𝑙𝑙𝑜𝑤</m:t>
                    </m:r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</m:d>
                  </m:oMath>
                </a14:m>
                <a:endParaRPr lang="en-US" sz="2400" i="1" dirty="0" smtClean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𝑜𝑙𝑙𝑜𝑤</m:t>
                    </m:r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</m:d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⊇</m:t>
                    </m:r>
                    <m:d>
                      <m:dPr>
                        <m:begChr m:val="{"/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}∪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𝐹𝑜𝑙𝑙𝑜𝑤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b="0" i="1" dirty="0" smtClean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𝑜𝑙𝑙𝑜𝑤</m:t>
                    </m:r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</m:d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⊇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𝐹𝑜𝑙𝑙𝑜𝑤</m:t>
                    </m:r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</m:d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  <a:p>
                <a:endParaRPr lang="en-US" sz="2400" dirty="0">
                  <a:solidFill>
                    <a:schemeClr val="tx1"/>
                  </a:solidFill>
                </a:endParaRPr>
              </a:p>
              <a:p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111" t="-1047" b="-64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8194639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FONTSIZE" val="10"/>
  <p:tag name="DEFAULTWIDTH" val="348"/>
  <p:tag name="DEFAULTHEIGHT" val="200"/>
  <p:tag name="FIRSTEVKA@C02HC034DJWT3PP7" val="4640"/>
</p:tagLst>
</file>

<file path=ppt/theme/theme1.xml><?xml version="1.0" encoding="utf-8"?>
<a:theme xmlns:a="http://schemas.openxmlformats.org/drawingml/2006/main" name="Default Desig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32397</TotalTime>
  <Words>1316</Words>
  <Application>Microsoft Office PowerPoint</Application>
  <PresentationFormat>On-screen Show (4:3)</PresentationFormat>
  <Paragraphs>277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Calibri</vt:lpstr>
      <vt:lpstr>Cambria Math</vt:lpstr>
      <vt:lpstr>Arial</vt:lpstr>
      <vt:lpstr>Default Design</vt:lpstr>
      <vt:lpstr>Exercises on Grammars</vt:lpstr>
      <vt:lpstr>Finding an LL(1) grammar</vt:lpstr>
      <vt:lpstr>Removing Left Recursion</vt:lpstr>
      <vt:lpstr>Removing Left Recursion</vt:lpstr>
      <vt:lpstr>Removing Left Recursion</vt:lpstr>
      <vt:lpstr>Example 1 [Cont.]</vt:lpstr>
      <vt:lpstr>Example 1 [Cont.]</vt:lpstr>
      <vt:lpstr>Left factorization</vt:lpstr>
      <vt:lpstr>Exercise 1 - First and Follow sets  (with EOF)</vt:lpstr>
      <vt:lpstr>First and Follow sets [Cont.]</vt:lpstr>
      <vt:lpstr>LL(1) parsing table</vt:lpstr>
      <vt:lpstr>Exercise 2</vt:lpstr>
      <vt:lpstr>Exercise 2 – Solution</vt:lpstr>
      <vt:lpstr>Exercise 2 – LL(1) parsing table</vt:lpstr>
      <vt:lpstr>LL(1) parsing table</vt:lpstr>
      <vt:lpstr>Exercise 3</vt:lpstr>
      <vt:lpstr>Exercise 3 - Solution</vt:lpstr>
      <vt:lpstr>Exercise 3 - Solution</vt:lpstr>
      <vt:lpstr>Exercise 4</vt:lpstr>
      <vt:lpstr>Solution to Exercise 4</vt:lpstr>
      <vt:lpstr>Solution to Exercise 4 [Cont.]</vt:lpstr>
      <vt:lpstr>Solution to Exercise 4 [Cont.]</vt:lpstr>
      <vt:lpstr>Corollary of the proof</vt:lpstr>
      <vt:lpstr>Exercise 5</vt:lpstr>
      <vt:lpstr>Solution to Exercise 5</vt:lpstr>
      <vt:lpstr>Exercise 6</vt:lpstr>
      <vt:lpstr>Solution for Exercise 6</vt:lpstr>
      <vt:lpstr>Exercise 7</vt:lpstr>
    </vt:vector>
  </TitlesOfParts>
  <Company>MIT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Ordered Sets in the Calculus of Data Structures</dc:title>
  <dc:creator>Viktor Kuncak</dc:creator>
  <cp:lastModifiedBy>Ravi Kandhadai</cp:lastModifiedBy>
  <cp:revision>3665</cp:revision>
  <dcterms:created xsi:type="dcterms:W3CDTF">2005-06-07T20:03:32Z</dcterms:created>
  <dcterms:modified xsi:type="dcterms:W3CDTF">2014-10-27T14:04:29Z</dcterms:modified>
</cp:coreProperties>
</file>