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95" r:id="rId2"/>
    <p:sldId id="1196" r:id="rId3"/>
    <p:sldId id="1158" r:id="rId4"/>
    <p:sldId id="1215" r:id="rId5"/>
    <p:sldId id="1217" r:id="rId6"/>
    <p:sldId id="1219" r:id="rId7"/>
    <p:sldId id="1173" r:id="rId8"/>
    <p:sldId id="1199" r:id="rId9"/>
    <p:sldId id="1221" r:id="rId10"/>
    <p:sldId id="1220" r:id="rId11"/>
    <p:sldId id="1222" r:id="rId12"/>
    <p:sldId id="1226" r:id="rId13"/>
    <p:sldId id="1223" r:id="rId14"/>
    <p:sldId id="1227" r:id="rId15"/>
    <p:sldId id="1228" r:id="rId16"/>
    <p:sldId id="1229" r:id="rId17"/>
    <p:sldId id="123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3" autoAdjust="0"/>
    <p:restoredTop sz="92609" autoAdjust="0"/>
  </p:normalViewPr>
  <p:slideViewPr>
    <p:cSldViewPr snapToGrid="0">
      <p:cViewPr>
        <p:scale>
          <a:sx n="66" d="100"/>
          <a:sy n="66" d="100"/>
        </p:scale>
        <p:origin x="1644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8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Parsing with 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286" y="241793"/>
            <a:ext cx="7345680" cy="298543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sealed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trait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sealed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trait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sealed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>
                <a:solidFill>
                  <a:srgbClr val="002060"/>
                </a:solidFill>
                <a:latin typeface="Calibri" pitchFamily="34" charset="0"/>
              </a:rPr>
              <a:t>trait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BoolTree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Tree</a:t>
            </a:r>
            <a:endParaRPr lang="fr-FR" sz="2000" kern="0" dirty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class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Times(e1: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, e2: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class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Plus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(e1: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, e2: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fr-FR" sz="2000" b="1" kern="0" dirty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>
                <a:solidFill>
                  <a:srgbClr val="002060"/>
                </a:solidFill>
                <a:latin typeface="Calibri" pitchFamily="34" charset="0"/>
              </a:rPr>
              <a:t>class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Equals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(e1: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Tree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, e2: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Tree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fr-FR" sz="2000" b="1" kern="0" dirty="0" err="1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BoolTree</a:t>
            </a:r>
            <a:endParaRPr lang="fr-FR" sz="2000" kern="0" dirty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class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Num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(i: Int)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ase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object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True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BoolTree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//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Same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for false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286" y="3225047"/>
            <a:ext cx="7345680" cy="150810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b="1" kern="0" dirty="0" err="1">
                <a:solidFill>
                  <a:srgbClr val="002060"/>
                </a:solidFill>
                <a:latin typeface="Calibri" pitchFamily="34" charset="0"/>
              </a:rPr>
              <a:t>def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kern="0" dirty="0" err="1" smtClean="0">
                <a:solidFill>
                  <a:srgbClr val="002060"/>
                </a:solidFill>
                <a:latin typeface="Calibri" pitchFamily="34" charset="0"/>
              </a:rPr>
              <a:t>mkTimes</a:t>
            </a:r>
            <a:r>
              <a:rPr lang="en-US" sz="2000" kern="0" dirty="0" smtClean="0">
                <a:solidFill>
                  <a:srgbClr val="002060"/>
                </a:solidFill>
                <a:latin typeface="Calibri" pitchFamily="34" charset="0"/>
              </a:rPr>
              <a:t>(e1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</a:rPr>
              <a:t>: Tree, e2: Tree) : Option[Tree] = 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(e1, e2) match {</a:t>
            </a:r>
          </a:p>
          <a:p>
            <a:pPr lvl="0" eaLnBrk="0" hangingPunct="0">
              <a:spcBef>
                <a:spcPct val="20000"/>
              </a:spcBef>
            </a:pP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case (t1: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, t2: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) =&gt;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Some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(Times(t1, t2))</a:t>
            </a:r>
          </a:p>
          <a:p>
            <a:pPr lvl="0" eaLnBrk="0" hangingPunct="0">
              <a:spcBef>
                <a:spcPct val="20000"/>
              </a:spcBef>
            </a:pP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 case _ =&gt; None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} //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Same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for Plus</a:t>
            </a:r>
            <a:endParaRPr lang="en-US" sz="2000" kern="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286" y="4733152"/>
            <a:ext cx="7345680" cy="18774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b="1" kern="0" dirty="0" err="1">
                <a:solidFill>
                  <a:srgbClr val="002060"/>
                </a:solidFill>
                <a:latin typeface="Calibri" pitchFamily="34" charset="0"/>
              </a:rPr>
              <a:t>def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kern="0" dirty="0" err="1" smtClean="0">
                <a:solidFill>
                  <a:srgbClr val="002060"/>
                </a:solidFill>
                <a:latin typeface="Calibri" pitchFamily="34" charset="0"/>
              </a:rPr>
              <a:t>mkEquals</a:t>
            </a:r>
            <a:r>
              <a:rPr lang="en-US" sz="2000" kern="0" dirty="0" smtClean="0">
                <a:solidFill>
                  <a:srgbClr val="002060"/>
                </a:solidFill>
                <a:latin typeface="Calibri" pitchFamily="34" charset="0"/>
              </a:rPr>
              <a:t>(e1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</a:rPr>
              <a:t>: Tree, e2: Tree) : Option[Tree] = 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(e1, e2) match {</a:t>
            </a:r>
          </a:p>
          <a:p>
            <a:pPr lvl="0" eaLnBrk="0" hangingPunct="0">
              <a:spcBef>
                <a:spcPct val="20000"/>
              </a:spcBef>
            </a:pP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case (t1: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, t2: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) =&gt;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Some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Equals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(t1, t2))</a:t>
            </a:r>
          </a:p>
          <a:p>
            <a:pPr lvl="0" eaLnBrk="0" hangingPunct="0">
              <a:spcBef>
                <a:spcPct val="20000"/>
              </a:spcBef>
            </a:pP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case 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(t1: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BoolTree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t2: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BoolTree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=&gt;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Some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Equals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(t1, t2))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case _ =&gt; None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}</a:t>
            </a:r>
            <a:endParaRPr lang="en-US" sz="2000" kern="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1=2*3=true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0123456  7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37789" y="1597826"/>
            <a:ext cx="4068421" cy="1838929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1. E ::= E+E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2. E ::= E*E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3. E ::= E=E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4. E ::=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Num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 | true | false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94854" y="3736211"/>
            <a:ext cx="1995055" cy="2789281"/>
          </a:xfrm>
        </p:spPr>
        <p:txBody>
          <a:bodyPr numCol="1"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(</a:t>
            </a:r>
            <a:r>
              <a:rPr lang="pt-BR" sz="2000" dirty="0">
                <a:solidFill>
                  <a:schemeClr val="tx1"/>
                </a:solidFill>
              </a:rPr>
              <a:t>Num, 0, 1)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(=, 1, 2)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(Num, 2, 3)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(*, 3, 4)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(Num, 4, 5)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(=, 5, 6)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(true, 6, 7</a:t>
            </a:r>
            <a:r>
              <a:rPr lang="pt-BR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676335" y="3738622"/>
            <a:ext cx="2006501" cy="176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4: (E, 0, 1, Num)</a:t>
            </a: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4: (E, 2, 3, Num)</a:t>
            </a: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4: (E, 4, 5, Num)</a:t>
            </a:r>
          </a:p>
          <a:p>
            <a:pPr marL="0" indent="0">
              <a:buFontTx/>
              <a:buNone/>
            </a:pPr>
            <a:r>
              <a:rPr lang="pt-BR" sz="2000" kern="0" dirty="0">
                <a:solidFill>
                  <a:schemeClr val="tx1"/>
                </a:solidFill>
              </a:rPr>
              <a:t>4</a:t>
            </a:r>
            <a:r>
              <a:rPr lang="pt-BR" sz="2000" kern="0" dirty="0" smtClean="0">
                <a:solidFill>
                  <a:schemeClr val="tx1"/>
                </a:solidFill>
              </a:rPr>
              <a:t>: (E, 6, 7, Num)</a:t>
            </a: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pt-BR" sz="2000" kern="0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4971669" y="3724767"/>
            <a:ext cx="4103058" cy="32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3: (E, 0, 3, Equals(N, N))</a:t>
            </a: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2: (E, 2, 5, Times(N, N))</a:t>
            </a:r>
          </a:p>
          <a:p>
            <a:pPr marL="0" indent="0">
              <a:buFontTx/>
              <a:buNone/>
            </a:pPr>
            <a:endParaRPr lang="pt-BR" sz="200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3: (E, 0, 5, Equals(N, Times(N ,N)))</a:t>
            </a:r>
          </a:p>
          <a:p>
            <a:pPr marL="0" indent="0">
              <a:buFontTx/>
              <a:buNone/>
            </a:pPr>
            <a:endParaRPr lang="pt-BR" sz="200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3: (E, 0, 7, Equals(Equals(N, Times(N, N)), True))</a:t>
            </a: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pt-BR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Type checking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26" y="3947560"/>
            <a:ext cx="2421948" cy="24219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9781" y="6369508"/>
            <a:ext cx="238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bit.ly/16CF6v2</a:t>
            </a:r>
          </a:p>
        </p:txBody>
      </p:sp>
    </p:spTree>
    <p:extLst>
      <p:ext uri="{BB962C8B-B14F-4D97-AF65-F5344CB8AC3E}">
        <p14:creationId xmlns:p14="http://schemas.microsoft.com/office/powerpoint/2010/main" val="15162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1782" y="297873"/>
            <a:ext cx="84859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Monaco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 swap(</a:t>
            </a:r>
            <a:r>
              <a:rPr lang="en-US" sz="2000" dirty="0" err="1">
                <a:solidFill>
                  <a:srgbClr val="000000"/>
                </a:solidFill>
                <a:latin typeface="Monaco"/>
              </a:rPr>
              <a:t>lst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: Array[</a:t>
            </a:r>
            <a:r>
              <a:rPr lang="en-US" sz="2000" dirty="0" err="1">
                <a:solidFill>
                  <a:srgbClr val="000000"/>
                </a:solidFill>
                <a:latin typeface="Monaco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], a: </a:t>
            </a:r>
            <a:r>
              <a:rPr lang="en-US" sz="2000" dirty="0" err="1">
                <a:solidFill>
                  <a:srgbClr val="000000"/>
                </a:solidFill>
                <a:latin typeface="Monaco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, b: </a:t>
            </a:r>
            <a:r>
              <a:rPr lang="en-US" sz="2000" dirty="0" err="1">
                <a:solidFill>
                  <a:srgbClr val="000000"/>
                </a:solidFill>
                <a:latin typeface="Monaco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): Array[</a:t>
            </a:r>
            <a:r>
              <a:rPr lang="en-US" sz="2000" dirty="0" err="1">
                <a:solidFill>
                  <a:srgbClr val="000000"/>
                </a:solidFill>
                <a:latin typeface="Monaco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] =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{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 if 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(a &gt;= </a:t>
            </a:r>
            <a:r>
              <a:rPr lang="en-US" sz="2000" dirty="0" err="1">
                <a:solidFill>
                  <a:srgbClr val="000000"/>
                </a:solidFill>
                <a:latin typeface="Monaco"/>
              </a:rPr>
              <a:t>lst.length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 || b &gt;= </a:t>
            </a:r>
            <a:r>
              <a:rPr lang="en-US" sz="2000" dirty="0" err="1">
                <a:solidFill>
                  <a:srgbClr val="000000"/>
                </a:solidFill>
                <a:latin typeface="Monaco"/>
              </a:rPr>
              <a:t>lst.length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Monaco"/>
              </a:rPr>
              <a:t>lst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 else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{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val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swap =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lst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(a)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lst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(a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) =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lst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(b)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lst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(b</a:t>
            </a:r>
            <a:r>
              <a:rPr lang="en-US" sz="2000" dirty="0">
                <a:solidFill>
                  <a:srgbClr val="000000"/>
                </a:solidFill>
                <a:latin typeface="Monaco"/>
              </a:rPr>
              <a:t>) =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swap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lst</a:t>
            </a:r>
            <a:endParaRPr lang="en-US" sz="2000" dirty="0" smtClean="0">
              <a:solidFill>
                <a:srgbClr val="000000"/>
              </a:solidFill>
              <a:latin typeface="Monaco"/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 }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} </a:t>
            </a:r>
            <a:r>
              <a:rPr lang="en-US" sz="2000" dirty="0" smtClean="0">
                <a:solidFill>
                  <a:schemeClr val="accent1"/>
                </a:solidFill>
                <a:latin typeface="Monaco"/>
              </a:rPr>
              <a:t>// </a:t>
            </a:r>
            <a:r>
              <a:rPr lang="en-US" sz="2000" dirty="0" err="1" smtClean="0">
                <a:solidFill>
                  <a:schemeClr val="accent1"/>
                </a:solidFill>
                <a:latin typeface="Monaco"/>
              </a:rPr>
              <a:t>lst</a:t>
            </a:r>
            <a:r>
              <a:rPr lang="en-US" sz="2000" dirty="0" smtClean="0">
                <a:solidFill>
                  <a:schemeClr val="accent1"/>
                </a:solidFill>
                <a:latin typeface="Monaco"/>
              </a:rPr>
              <a:t>(a) = … </a:t>
            </a:r>
            <a:r>
              <a:rPr lang="en-US" sz="2000" dirty="0" smtClean="0">
                <a:solidFill>
                  <a:schemeClr val="accent1"/>
                </a:solidFill>
                <a:latin typeface="Monaco"/>
                <a:sym typeface="Wingdings" panose="05000000000000000000" pitchFamily="2" charset="2"/>
              </a:rPr>
              <a:t> </a:t>
            </a:r>
            <a:r>
              <a:rPr lang="en-US" sz="2000" dirty="0" err="1" smtClean="0">
                <a:solidFill>
                  <a:schemeClr val="accent1"/>
                </a:solidFill>
                <a:latin typeface="Monaco"/>
                <a:sym typeface="Wingdings" panose="05000000000000000000" pitchFamily="2" charset="2"/>
              </a:rPr>
              <a:t>lst.update</a:t>
            </a:r>
            <a:r>
              <a:rPr lang="en-US" sz="2000" dirty="0" smtClean="0">
                <a:solidFill>
                  <a:schemeClr val="accent1"/>
                </a:solidFill>
                <a:latin typeface="Monaco"/>
                <a:sym typeface="Wingdings" panose="05000000000000000000" pitchFamily="2" charset="2"/>
              </a:rPr>
              <a:t>(a, …)</a:t>
            </a:r>
          </a:p>
          <a:p>
            <a:pPr lvl="0"/>
            <a:r>
              <a:rPr lang="fr-FR" sz="2000" dirty="0" smtClean="0">
                <a:solidFill>
                  <a:schemeClr val="accent1"/>
                </a:solidFill>
                <a:latin typeface="Monaco"/>
                <a:sym typeface="Wingdings" panose="05000000000000000000" pitchFamily="2" charset="2"/>
              </a:rPr>
              <a:t>// </a:t>
            </a:r>
            <a:r>
              <a:rPr lang="fr-FR" sz="2000" dirty="0" err="1" smtClean="0">
                <a:solidFill>
                  <a:schemeClr val="accent1"/>
                </a:solidFill>
                <a:latin typeface="Monaco"/>
                <a:sym typeface="Wingdings" panose="05000000000000000000" pitchFamily="2" charset="2"/>
              </a:rPr>
              <a:t>lst</a:t>
            </a:r>
            <a:r>
              <a:rPr lang="fr-FR" sz="2000" dirty="0" smtClean="0">
                <a:solidFill>
                  <a:schemeClr val="accent1"/>
                </a:solidFill>
                <a:latin typeface="Monaco"/>
                <a:sym typeface="Wingdings" panose="05000000000000000000" pitchFamily="2" charset="2"/>
              </a:rPr>
              <a:t>(a)  </a:t>
            </a:r>
            <a:r>
              <a:rPr lang="fr-FR" sz="2000" dirty="0" err="1" smtClean="0">
                <a:solidFill>
                  <a:schemeClr val="accent1"/>
                </a:solidFill>
                <a:latin typeface="Monaco"/>
                <a:sym typeface="Wingdings" panose="05000000000000000000" pitchFamily="2" charset="2"/>
              </a:rPr>
              <a:t>lst.apply</a:t>
            </a:r>
            <a:r>
              <a:rPr lang="fr-FR" sz="2000" dirty="0" smtClean="0">
                <a:solidFill>
                  <a:schemeClr val="accent1"/>
                </a:solidFill>
                <a:latin typeface="Monaco"/>
                <a:sym typeface="Wingdings" panose="05000000000000000000" pitchFamily="2" charset="2"/>
              </a:rPr>
              <a:t>(a)</a:t>
            </a:r>
            <a:endParaRPr lang="en-US" sz="100" dirty="0">
              <a:solidFill>
                <a:schemeClr val="accent1"/>
              </a:solidFill>
            </a:endParaRPr>
          </a:p>
          <a:p>
            <a:endParaRPr lang="en-US" sz="400" dirty="0"/>
          </a:p>
        </p:txBody>
      </p:sp>
      <p:sp>
        <p:nvSpPr>
          <p:cNvPr id="8" name="ZoneTexte 7"/>
          <p:cNvSpPr txBox="1"/>
          <p:nvPr/>
        </p:nvSpPr>
        <p:spPr>
          <a:xfrm>
            <a:off x="401782" y="3221750"/>
            <a:ext cx="8243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2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]</a:t>
            </a:r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={(length, </a:t>
            </a:r>
            <a:r>
              <a:rPr lang="en-US" sz="2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), (apply: Array[</a:t>
            </a:r>
            <a:r>
              <a:rPr lang="en-US" sz="2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2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),</a:t>
            </a:r>
          </a:p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(update: Array[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x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void)}</a:t>
            </a:r>
            <a:endParaRPr lang="en-US" sz="2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={(&gt;=, </a:t>
            </a:r>
            <a:r>
              <a:rPr lang="en-US" sz="2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2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={(||,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  <a:endParaRPr lang="en-US" sz="2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={(swap, T x Array[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lst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, Array[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]), (a,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), (b, </a:t>
            </a:r>
            <a:r>
              <a:rPr lang="en-US" sz="2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 U </a:t>
            </a:r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endParaRPr lang="en-US" sz="2800" dirty="0" smtClean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2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2410"/>
            <a:ext cx="65" cy="392379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0219" y="5864993"/>
            <a:ext cx="82434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/>
              <a:t> ⊢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 &gt;=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|| b &gt;=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else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{   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val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swap 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); 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(a) 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);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=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swap;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} : Array[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sz="4000" dirty="0" smtClean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457200" y="5864993"/>
            <a:ext cx="7807036" cy="5089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60219" y="4424121"/>
            <a:ext cx="8243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&gt;=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|| b &gt;=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Array[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  <a:p>
            <a:r>
              <a:rPr lang="en-US" sz="2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smtClean="0"/>
              <a:t>⊢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val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swap 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(a); 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(a) 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(b);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 = swap;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}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Array[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473" y="163179"/>
            <a:ext cx="5056909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]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={(length,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(apply: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), 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(update: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void)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}</a:t>
            </a:r>
            <a:endParaRPr 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={(&gt;=,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  <a:endParaRPr 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={(swap, T x Array[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, Array[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]), (a, 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), (b, 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 U 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endParaRPr lang="en-US" sz="1800" dirty="0" smtClean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07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2410"/>
            <a:ext cx="65" cy="392379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360219" y="4424121"/>
            <a:ext cx="872143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60219" y="4424121"/>
            <a:ext cx="489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&gt;=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|| b &gt;=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6257" y="1574297"/>
            <a:ext cx="18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24746" y="4947338"/>
            <a:ext cx="505690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]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={(length,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(apply: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>
                <a:latin typeface="Calibri" panose="020F0502020204030204" pitchFamily="34" charset="0"/>
              </a:rPr>
              <a:t>-&gt;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(update: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void)}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={(&gt;=,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={(||,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  <a:endParaRPr 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={(swap, T x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,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]), (a,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(b,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)} U 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endParaRPr 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 flipV="1">
            <a:off x="263238" y="2097515"/>
            <a:ext cx="7259780" cy="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147455" y="1574296"/>
            <a:ext cx="301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&gt;= 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x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-&gt;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05946" y="1034032"/>
            <a:ext cx="24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Array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length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16036" y="1034032"/>
            <a:ext cx="24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lst:Array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3782290" y="1557252"/>
            <a:ext cx="45719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70764" y="1574295"/>
            <a:ext cx="24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646218" y="2097514"/>
            <a:ext cx="306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&gt;=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4300" y="3838555"/>
            <a:ext cx="306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&gt;=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92090" y="3396119"/>
            <a:ext cx="306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err="1" smtClean="0"/>
              <a:t>⊢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&gt;=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lst.length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22074" y="3900900"/>
            <a:ext cx="337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||: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x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-&gt;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Bool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07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2410"/>
            <a:ext cx="65" cy="392379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6365" y="5222297"/>
            <a:ext cx="8243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sz="2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smtClean="0"/>
              <a:t>⊢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val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swap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(a); 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(a) 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(b);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 = swap;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}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Array[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473" y="163179"/>
            <a:ext cx="505690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]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={(length,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(apply: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>
                <a:latin typeface="Calibri" panose="020F0502020204030204" pitchFamily="34" charset="0"/>
              </a:rPr>
              <a:t>-&gt;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(update: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void)}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={(&gt;=,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={(swap, T x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,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]), (a,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(b,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)} U 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endParaRPr 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,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]), (a,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(b,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), (swap, 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  <a:endParaRPr lang="en-US" sz="1800" baseline="30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43620" y="2807705"/>
            <a:ext cx="210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smtClean="0"/>
              <a:t>⊢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(a)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400273" y="2868309"/>
            <a:ext cx="852747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8709" y="2345089"/>
            <a:ext cx="252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 Array[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68219" y="2344037"/>
            <a:ext cx="18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smtClean="0"/>
              <a:t>⊢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87164" y="2344037"/>
            <a:ext cx="432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28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]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apply : Array[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 x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-&gt;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821855" y="3128867"/>
            <a:ext cx="210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smtClean="0"/>
              <a:t>⊢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358709" y="6051343"/>
            <a:ext cx="782781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44854" y="5499325"/>
            <a:ext cx="763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{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(b);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 = swap;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} : Array[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81527" y="5576892"/>
            <a:ext cx="210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2800" dirty="0" smtClean="0"/>
              <a:t>⊢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(a)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5" name="Connecteur droit 24"/>
          <p:cNvCxnSpPr/>
          <p:nvPr/>
        </p:nvCxnSpPr>
        <p:spPr bwMode="auto">
          <a:xfrm>
            <a:off x="379490" y="5558633"/>
            <a:ext cx="7189381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58709" y="4993850"/>
            <a:ext cx="763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=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: void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64009" y="5083448"/>
            <a:ext cx="438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{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= swap;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} : Array[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58709" y="4606823"/>
            <a:ext cx="219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000" dirty="0" smtClean="0"/>
              <a:t>⊢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(b): </a:t>
            </a:r>
            <a:r>
              <a:rPr lang="en-US" sz="14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32" name="Connecteur droit 31"/>
          <p:cNvCxnSpPr/>
          <p:nvPr/>
        </p:nvCxnSpPr>
        <p:spPr bwMode="auto">
          <a:xfrm>
            <a:off x="400273" y="5053327"/>
            <a:ext cx="852747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073289" y="4627605"/>
            <a:ext cx="219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000" dirty="0" smtClean="0"/>
              <a:t>⊢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Array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721900" y="4652711"/>
            <a:ext cx="188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000" dirty="0" smtClean="0"/>
              <a:t>⊢ 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: </a:t>
            </a:r>
            <a:r>
              <a:rPr lang="en-US" sz="14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66039" y="4642852"/>
            <a:ext cx="388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20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]</a:t>
            </a:r>
            <a:r>
              <a:rPr lang="en-US" sz="2000" dirty="0" smtClean="0"/>
              <a:t>⊢ 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update: 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14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4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4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 -&gt; void</a:t>
            </a: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47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473" y="163179"/>
            <a:ext cx="505690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]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={(length,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(apply: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>
                <a:latin typeface="Calibri" panose="020F0502020204030204" pitchFamily="34" charset="0"/>
              </a:rPr>
              <a:t>-&gt;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(update: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void)}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={(&gt;=,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Bool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={(swap, T x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-&gt;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</a:p>
          <a:p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swap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={(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,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]), (a,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(b,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)} U </a:t>
            </a:r>
            <a:r>
              <a:rPr lang="en-US" sz="1800" baseline="30000" dirty="0">
                <a:latin typeface="Calibri" panose="020F0502020204030204" pitchFamily="34" charset="0"/>
                <a:sym typeface="Symbol" panose="05050102010706020507" pitchFamily="18" charset="2"/>
              </a:rPr>
              <a:t>top</a:t>
            </a:r>
            <a:endParaRPr 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1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={(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, Array[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]), (a,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), (b, </a:t>
            </a:r>
            <a:r>
              <a:rPr 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), (swap, </a:t>
            </a:r>
            <a:r>
              <a:rPr lang="en-US" sz="18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)}</a:t>
            </a:r>
            <a:endParaRPr lang="en-US" sz="1800" baseline="30000" dirty="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4009" y="5083448"/>
            <a:ext cx="438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{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= swap;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} : Array[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400273" y="5053327"/>
            <a:ext cx="852747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879397" y="4571038"/>
            <a:ext cx="438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Array[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0274" y="4499987"/>
            <a:ext cx="374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8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800" dirty="0" smtClean="0"/>
              <a:t>⊢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(b)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swap : void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0357" y="4043763"/>
            <a:ext cx="219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000" dirty="0" smtClean="0"/>
              <a:t>⊢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swap: </a:t>
            </a:r>
            <a:r>
              <a:rPr lang="en-US" sz="14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421921" y="4490267"/>
            <a:ext cx="852747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094937" y="4064545"/>
            <a:ext cx="219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000" dirty="0" smtClean="0"/>
              <a:t>⊢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lst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Array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43548" y="4089651"/>
            <a:ext cx="188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swap2</a:t>
            </a:r>
            <a:r>
              <a:rPr lang="en-US" sz="2000" dirty="0" smtClean="0"/>
              <a:t>⊢ 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: </a:t>
            </a:r>
            <a:r>
              <a:rPr lang="en-US" sz="14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Int</a:t>
            </a: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87687" y="4079792"/>
            <a:ext cx="388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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2000" baseline="30000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2000" baseline="30000" dirty="0" smtClean="0">
                <a:latin typeface="Calibri" panose="020F0502020204030204" pitchFamily="34" charset="0"/>
                <a:sym typeface="Symbol" panose="05050102010706020507" pitchFamily="18" charset="2"/>
              </a:rPr>
              <a:t>]</a:t>
            </a:r>
            <a:r>
              <a:rPr lang="en-US" sz="2000" dirty="0" smtClean="0"/>
              <a:t>⊢ 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update: 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Array[</a:t>
            </a:r>
            <a:r>
              <a:rPr lang="en-US" sz="14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] x </a:t>
            </a:r>
            <a:r>
              <a:rPr lang="en-US" sz="14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 x </a:t>
            </a:r>
            <a:r>
              <a:rPr lang="en-US" sz="1400" dirty="0" err="1">
                <a:latin typeface="Calibri" panose="020F0502020204030204" pitchFamily="34" charset="0"/>
                <a:sym typeface="Symbol" panose="05050102010706020507" pitchFamily="18" charset="2"/>
              </a:rPr>
              <a:t>Int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 -&gt; void</a:t>
            </a: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09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Parse:</a:t>
            </a:r>
            <a:br>
              <a:rPr lang="en-US" dirty="0" smtClean="0"/>
            </a:br>
            <a:r>
              <a:rPr lang="en-US" dirty="0" smtClean="0"/>
              <a:t>1=2*3=true</a:t>
            </a: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7673" y="981773"/>
            <a:ext cx="4716035" cy="2331371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E ::= E+E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E ::= E*E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E ::= E=E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E ::=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Num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 | true | false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7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Lec10: A </a:t>
            </a:r>
            <a:r>
              <a:rPr lang="en-US" sz="3200" dirty="0" smtClean="0"/>
              <a:t>CYK for Any Grammar Would Do This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479331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input: grammar G, non-terminals 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,...,A</a:t>
            </a:r>
            <a:r>
              <a:rPr lang="en-US" sz="2400" baseline="-250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, tokens t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,....t</a:t>
            </a:r>
            <a:r>
              <a:rPr lang="en-US" sz="2400" baseline="-25000" dirty="0" smtClean="0">
                <a:solidFill>
                  <a:schemeClr val="tx1"/>
                </a:solidFill>
              </a:rPr>
              <a:t>L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word: </a:t>
            </a:r>
            <a:r>
              <a:rPr lang="en-US" sz="2400" b="1" dirty="0" smtClean="0">
                <a:solidFill>
                  <a:schemeClr val="tx1"/>
                </a:solidFill>
              </a:rPr>
              <a:t>w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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b="1" baseline="-25000" dirty="0">
                <a:solidFill>
                  <a:schemeClr val="tx1"/>
                </a:solidFill>
              </a:rPr>
              <a:t>(0)</a:t>
            </a:r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b="1" baseline="-25000" dirty="0">
                <a:solidFill>
                  <a:schemeClr val="tx1"/>
                </a:solidFill>
              </a:rPr>
              <a:t>(1)</a:t>
            </a:r>
            <a:r>
              <a:rPr lang="en-US" sz="2400" b="1" dirty="0">
                <a:solidFill>
                  <a:schemeClr val="tx1"/>
                </a:solidFill>
              </a:rPr>
              <a:t> …</a:t>
            </a:r>
            <a:r>
              <a:rPr lang="en-US" sz="2400" b="1" dirty="0" smtClean="0">
                <a:solidFill>
                  <a:schemeClr val="tx1"/>
                </a:solidFill>
              </a:rPr>
              <a:t>w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(N-1)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</a:t>
            </a:r>
            <a:r>
              <a:rPr lang="en-US" sz="2400" dirty="0" smtClean="0">
                <a:solidFill>
                  <a:schemeClr val="tx1"/>
                </a:solidFill>
              </a:rPr>
              <a:t>notation: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..q </a:t>
            </a:r>
            <a:r>
              <a:rPr lang="en-US" sz="2400" dirty="0">
                <a:solidFill>
                  <a:schemeClr val="tx1"/>
                </a:solidFill>
              </a:rPr>
              <a:t> = w</a:t>
            </a:r>
            <a:r>
              <a:rPr lang="en-US" sz="2400" baseline="-25000" dirty="0">
                <a:solidFill>
                  <a:schemeClr val="tx1"/>
                </a:solidFill>
              </a:rPr>
              <a:t>(p)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(p+1) 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(q-1)</a:t>
            </a:r>
            <a:br>
              <a:rPr lang="en-US" sz="2400" baseline="-250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output</a:t>
            </a:r>
            <a:r>
              <a:rPr lang="en-US" sz="2400" dirty="0" smtClean="0">
                <a:solidFill>
                  <a:schemeClr val="tx1"/>
                </a:solidFill>
              </a:rPr>
              <a:t>: P set of  </a:t>
            </a:r>
            <a:r>
              <a:rPr lang="en-US" sz="2400" b="1" dirty="0" smtClean="0">
                <a:solidFill>
                  <a:schemeClr val="tx1"/>
                </a:solidFill>
              </a:rPr>
              <a:t>(A, 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, j)  </a:t>
            </a:r>
            <a:r>
              <a:rPr lang="en-US" sz="2400" dirty="0" smtClean="0">
                <a:solidFill>
                  <a:schemeClr val="tx1"/>
                </a:solidFill>
              </a:rPr>
              <a:t>implying</a:t>
            </a:r>
            <a:r>
              <a:rPr lang="en-US" sz="2400" b="1" dirty="0" smtClean="0">
                <a:solidFill>
                  <a:schemeClr val="tx1"/>
                </a:solidFill>
              </a:rPr>
              <a:t> A =&gt;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*</a:t>
            </a:r>
            <a:r>
              <a:rPr lang="en-US" sz="2400" b="1" dirty="0" smtClean="0">
                <a:solidFill>
                  <a:schemeClr val="tx1"/>
                </a:solidFill>
              </a:rPr>
              <a:t> w</a:t>
            </a:r>
            <a:r>
              <a:rPr lang="en-US" sz="2400" b="1" baseline="-25000" dirty="0">
                <a:solidFill>
                  <a:schemeClr val="tx1"/>
                </a:solidFill>
              </a:rPr>
              <a:t>i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..</a:t>
            </a:r>
            <a:r>
              <a:rPr lang="en-US" sz="2400" b="1" baseline="-25000" dirty="0">
                <a:solidFill>
                  <a:schemeClr val="tx1"/>
                </a:solidFill>
              </a:rPr>
              <a:t>j</a:t>
            </a:r>
            <a:r>
              <a:rPr lang="en-US" sz="2400" baseline="-25000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,   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can be: A</a:t>
            </a:r>
            <a:r>
              <a:rPr lang="en-US" sz="2400" baseline="-25000" dirty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, t</a:t>
            </a:r>
            <a:r>
              <a:rPr lang="en-US" sz="2400" baseline="-25000" dirty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, or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/>
              <a:t>P = {(w</a:t>
            </a:r>
            <a:r>
              <a:rPr lang="en-US" sz="2400" b="1" baseline="-25000" dirty="0" smtClean="0"/>
              <a:t>(i)</a:t>
            </a:r>
            <a:r>
              <a:rPr lang="en-US" sz="2400" b="1" dirty="0" smtClean="0"/>
              <a:t>,i,i+1)| 0 </a:t>
            </a:r>
            <a:r>
              <a:rPr lang="en-US" sz="2400" b="1" dirty="0">
                <a:sym typeface="Symbol"/>
              </a:rPr>
              <a:t></a:t>
            </a:r>
            <a:r>
              <a:rPr lang="en-US" sz="2400" b="1" dirty="0" smtClean="0"/>
              <a:t> i &lt; N-1}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  repeat {</a:t>
            </a:r>
            <a:br>
              <a:rPr lang="en-US" sz="2400" b="1" dirty="0" smtClean="0"/>
            </a:br>
            <a:r>
              <a:rPr lang="en-US" sz="2400" b="1" dirty="0" smtClean="0"/>
              <a:t>     choose rule (A::=B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...B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)</a:t>
            </a:r>
            <a:r>
              <a:rPr lang="en-US" sz="2400" b="1" dirty="0" smtClean="0">
                <a:sym typeface="Symbol"/>
              </a:rPr>
              <a:t>G</a:t>
            </a:r>
            <a:r>
              <a:rPr lang="en-US" sz="2400" b="1" baseline="-25000" dirty="0" smtClean="0"/>
              <a:t/>
            </a:r>
            <a:br>
              <a:rPr lang="en-US" sz="2400" b="1" baseline="-25000" dirty="0" smtClean="0"/>
            </a:br>
            <a:r>
              <a:rPr lang="en-US" sz="2400" b="1" baseline="-25000" dirty="0" smtClean="0"/>
              <a:t>  </a:t>
            </a:r>
            <a:r>
              <a:rPr lang="en-US" sz="2400" b="1" dirty="0" smtClean="0"/>
              <a:t>   if ((A,k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m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</a:t>
            </a:r>
            <a:r>
              <a:rPr lang="en-US" sz="2400" b="1" dirty="0" smtClean="0"/>
              <a:t>P &amp;&amp;  (for </a:t>
            </a:r>
            <a:r>
              <a:rPr lang="en-US" sz="2400" b="1" dirty="0"/>
              <a:t>some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,…,k</a:t>
            </a:r>
            <a:r>
              <a:rPr lang="en-US" sz="2400" b="1" baseline="-25000" dirty="0" smtClean="0"/>
              <a:t>m-1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         ((m=0 &amp;&amp; k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=k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) || (B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),(B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),...,(B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m-1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) </a:t>
            </a:r>
            <a:r>
              <a:rPr lang="en-US" sz="2400" b="1" dirty="0">
                <a:sym typeface="Symbol"/>
              </a:rPr>
              <a:t> </a:t>
            </a:r>
            <a:r>
              <a:rPr lang="en-US" sz="2400" b="1" dirty="0" smtClean="0"/>
              <a:t>P)))</a:t>
            </a:r>
            <a:br>
              <a:rPr lang="en-US" sz="2400" b="1" dirty="0" smtClean="0"/>
            </a:br>
            <a:r>
              <a:rPr lang="en-US" sz="2400" b="1" dirty="0" smtClean="0"/>
              <a:t>         P := P U</a:t>
            </a:r>
            <a:r>
              <a:rPr lang="en-US" sz="2400" b="1" dirty="0"/>
              <a:t> {(</a:t>
            </a:r>
            <a:r>
              <a:rPr lang="en-US" sz="2400" b="1" dirty="0" smtClean="0"/>
              <a:t>A,k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m</a:t>
            </a:r>
            <a:r>
              <a:rPr lang="en-US" sz="2400" b="1" dirty="0"/>
              <a:t>)}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} until no more insertions possible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What is the maximal number of steps?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How long does it take to check step for a rule?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8261" y="5799642"/>
            <a:ext cx="2068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a </a:t>
            </a:r>
            <a:b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given grammar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6289482" y="5755197"/>
            <a:ext cx="218172" cy="919889"/>
          </a:xfrm>
          <a:prstGeom prst="rightBrace">
            <a:avLst>
              <a:gd name="adj1" fmla="val 5206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75109" y="4707444"/>
            <a:ext cx="4469933" cy="300602"/>
            <a:chOff x="3556933" y="202556"/>
            <a:chExt cx="4469933" cy="300602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3556933" y="352686"/>
              <a:ext cx="4469933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692555" y="202557"/>
              <a:ext cx="0" cy="30025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767745" y="202556"/>
              <a:ext cx="0" cy="30025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781961" y="202558"/>
              <a:ext cx="0" cy="30025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380392" y="202903"/>
              <a:ext cx="0" cy="30025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" name="Straight Connector 14"/>
          <p:cNvCxnSpPr/>
          <p:nvPr/>
        </p:nvCxnSpPr>
        <p:spPr bwMode="auto">
          <a:xfrm>
            <a:off x="5936611" y="4709716"/>
            <a:ext cx="0" cy="30025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37789" y="1597826"/>
            <a:ext cx="4068421" cy="1838929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1. E ::= E+E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2. E ::= E*E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3. E ::= E=E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4. E ::=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Num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 | true | false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1=2*3=true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0123456  7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854" y="3736211"/>
            <a:ext cx="1995055" cy="2789281"/>
          </a:xfrm>
        </p:spPr>
        <p:txBody>
          <a:bodyPr numCol="1"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(</a:t>
            </a:r>
            <a:r>
              <a:rPr lang="pt-BR" sz="2000" dirty="0">
                <a:solidFill>
                  <a:schemeClr val="tx1"/>
                </a:solidFill>
              </a:rPr>
              <a:t>Num, 0, 1)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(=, 1, 2)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(Num, 2, 3)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(*, 3, 4)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(Num, 4, 5)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(=, 5, 6)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(true, 6, 7</a:t>
            </a:r>
            <a:r>
              <a:rPr lang="pt-BR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676335" y="3738622"/>
            <a:ext cx="1503219" cy="176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4: (E, 0, 1)</a:t>
            </a: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4: (E, 2, 3)</a:t>
            </a: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4: (E, 4, 5)</a:t>
            </a:r>
          </a:p>
          <a:p>
            <a:pPr marL="0" indent="0">
              <a:buFontTx/>
              <a:buNone/>
            </a:pPr>
            <a:r>
              <a:rPr lang="pt-BR" sz="2000" kern="0" dirty="0">
                <a:solidFill>
                  <a:schemeClr val="tx1"/>
                </a:solidFill>
              </a:rPr>
              <a:t>4</a:t>
            </a:r>
            <a:r>
              <a:rPr lang="pt-BR" sz="2000" kern="0" dirty="0" smtClean="0">
                <a:solidFill>
                  <a:schemeClr val="tx1"/>
                </a:solidFill>
              </a:rPr>
              <a:t>: (E, 6, 7)</a:t>
            </a: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pt-BR" sz="2000" kern="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971670" y="3724767"/>
            <a:ext cx="2860964" cy="32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3: (E, 0, 3)</a:t>
            </a: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2: (E, 2, 5)</a:t>
            </a: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3: (E, 4, 7)</a:t>
            </a:r>
          </a:p>
          <a:p>
            <a:pPr marL="0" indent="0">
              <a:buFontTx/>
              <a:buNone/>
            </a:pPr>
            <a:endParaRPr lang="pt-BR" sz="200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2, 3: (E, 0, 5)</a:t>
            </a: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3, 2: (E, 2, 7)</a:t>
            </a:r>
          </a:p>
          <a:p>
            <a:pPr marL="0" indent="0">
              <a:buFontTx/>
              <a:buNone/>
            </a:pPr>
            <a:endParaRPr lang="pt-BR" sz="200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pt-BR" sz="2000" kern="0" dirty="0" smtClean="0">
                <a:solidFill>
                  <a:schemeClr val="tx1"/>
                </a:solidFill>
              </a:rPr>
              <a:t>3, 2, 3: (E, 0, 7)</a:t>
            </a: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pt-BR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Parse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(1=(2*3))=true</a:t>
            </a:r>
          </a:p>
          <a:p>
            <a:pPr marL="0" indent="0">
              <a:buNone/>
            </a:pPr>
            <a:r>
              <a:rPr lang="en-US" dirty="0"/>
              <a:t>((1=2)*3)=true</a:t>
            </a:r>
          </a:p>
          <a:p>
            <a:pPr marL="0" indent="0">
              <a:buNone/>
            </a:pPr>
            <a:r>
              <a:rPr lang="en-US" dirty="0"/>
              <a:t>(1=2)*(3=true)</a:t>
            </a:r>
          </a:p>
          <a:p>
            <a:pPr marL="0" indent="0">
              <a:buNone/>
            </a:pPr>
            <a:r>
              <a:rPr lang="en-US" dirty="0"/>
              <a:t>1=(2*(3=true))</a:t>
            </a:r>
          </a:p>
          <a:p>
            <a:pPr marL="0" indent="0">
              <a:buNone/>
            </a:pPr>
            <a:r>
              <a:rPr lang="en-US" dirty="0"/>
              <a:t>1=((2*3)=true)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77691" y="1470992"/>
            <a:ext cx="3895862" cy="44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2400" kern="0" dirty="0" err="1" smtClean="0">
                <a:solidFill>
                  <a:schemeClr val="tx1"/>
                </a:solidFill>
              </a:rPr>
              <a:t>Which</a:t>
            </a:r>
            <a:r>
              <a:rPr lang="fr-FR" sz="2400" kern="0" dirty="0" smtClean="0">
                <a:solidFill>
                  <a:schemeClr val="tx1"/>
                </a:solidFill>
              </a:rPr>
              <a:t> one are correct </a:t>
            </a:r>
            <a:r>
              <a:rPr lang="fr-FR" sz="2400" kern="0" dirty="0" err="1" smtClean="0">
                <a:solidFill>
                  <a:schemeClr val="tx1"/>
                </a:solidFill>
              </a:rPr>
              <a:t>according</a:t>
            </a:r>
            <a:r>
              <a:rPr lang="fr-FR" sz="2400" kern="0" dirty="0" smtClean="0">
                <a:solidFill>
                  <a:schemeClr val="tx1"/>
                </a:solidFill>
              </a:rPr>
              <a:t> to: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+ : </a:t>
            </a:r>
            <a:r>
              <a:rPr lang="en-US" sz="2400" dirty="0" err="1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x </a:t>
            </a:r>
            <a:r>
              <a:rPr lang="en-US" sz="2400" dirty="0" err="1">
                <a:solidFill>
                  <a:schemeClr val="tx1"/>
                </a:solidFill>
              </a:rPr>
              <a:t>Int→Int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* : </a:t>
            </a:r>
            <a:r>
              <a:rPr lang="en-US" sz="2400" dirty="0" err="1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x </a:t>
            </a:r>
            <a:r>
              <a:rPr lang="en-US" sz="2400" dirty="0" err="1">
                <a:solidFill>
                  <a:schemeClr val="tx1"/>
                </a:solidFill>
              </a:rPr>
              <a:t>Int→Int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= : </a:t>
            </a:r>
            <a:r>
              <a:rPr lang="en-US" sz="2400" dirty="0" err="1">
                <a:solidFill>
                  <a:schemeClr val="tx1"/>
                </a:solidFill>
              </a:rPr>
              <a:t>Bool</a:t>
            </a:r>
            <a:r>
              <a:rPr lang="en-US" sz="2400" dirty="0">
                <a:solidFill>
                  <a:schemeClr val="tx1"/>
                </a:solidFill>
              </a:rPr>
              <a:t> x </a:t>
            </a:r>
            <a:r>
              <a:rPr lang="en-US" sz="2400" dirty="0" err="1">
                <a:solidFill>
                  <a:schemeClr val="tx1"/>
                </a:solidFill>
              </a:rPr>
              <a:t>Bool</a:t>
            </a:r>
            <a:r>
              <a:rPr lang="en-US" sz="2400" dirty="0">
                <a:solidFill>
                  <a:schemeClr val="tx1"/>
                </a:solidFill>
              </a:rPr>
              <a:t> → </a:t>
            </a:r>
            <a:r>
              <a:rPr lang="en-US" sz="2400" dirty="0" err="1">
                <a:solidFill>
                  <a:schemeClr val="tx1"/>
                </a:solidFill>
              </a:rPr>
              <a:t>Bool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= : </a:t>
            </a:r>
            <a:r>
              <a:rPr lang="en-US" sz="2400" dirty="0" err="1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x </a:t>
            </a:r>
            <a:r>
              <a:rPr lang="en-US" sz="2400" dirty="0" err="1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→ </a:t>
            </a:r>
            <a:r>
              <a:rPr lang="en-US" sz="2400" dirty="0" err="1">
                <a:solidFill>
                  <a:schemeClr val="tx1"/>
                </a:solidFill>
              </a:rPr>
              <a:t>Bool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Parse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(1=(2*3))=</a:t>
            </a:r>
            <a:r>
              <a:rPr lang="en-US" dirty="0" smtClean="0"/>
              <a:t>true </a:t>
            </a:r>
            <a:r>
              <a:rPr lang="en-US" dirty="0" smtClean="0">
                <a:solidFill>
                  <a:schemeClr val="tx1"/>
                </a:solidFill>
              </a:rPr>
              <a:t>: Correct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((1=2)*3)=</a:t>
            </a:r>
            <a:r>
              <a:rPr lang="en-US" dirty="0" smtClean="0"/>
              <a:t>true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Bool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incorrect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(1=2)*(3=true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Bool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err="1" smtClean="0">
                <a:solidFill>
                  <a:schemeClr val="tx1"/>
                </a:solidFill>
              </a:rPr>
              <a:t>Bool</a:t>
            </a:r>
            <a:r>
              <a:rPr lang="en-US" dirty="0" smtClean="0">
                <a:solidFill>
                  <a:schemeClr val="tx1"/>
                </a:solidFill>
              </a:rPr>
              <a:t> incorrect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1=(2*(3=true</a:t>
            </a:r>
            <a:r>
              <a:rPr lang="en-US" dirty="0" smtClean="0"/>
              <a:t>))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err="1" smtClean="0">
                <a:solidFill>
                  <a:schemeClr val="tx1"/>
                </a:solidFill>
              </a:rPr>
              <a:t>Bool</a:t>
            </a:r>
            <a:r>
              <a:rPr lang="en-US" dirty="0" smtClean="0">
                <a:solidFill>
                  <a:schemeClr val="tx1"/>
                </a:solidFill>
              </a:rPr>
              <a:t> incorrect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1=((2*3)=true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=</a:t>
            </a:r>
            <a:r>
              <a:rPr lang="en-US" dirty="0" err="1" smtClean="0">
                <a:solidFill>
                  <a:schemeClr val="tx1"/>
                </a:solidFill>
              </a:rPr>
              <a:t>Bool</a:t>
            </a:r>
            <a:r>
              <a:rPr lang="en-US" dirty="0" smtClean="0">
                <a:solidFill>
                  <a:schemeClr val="tx1"/>
                </a:solidFill>
              </a:rPr>
              <a:t> incorrect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Lec10: A </a:t>
            </a:r>
            <a:r>
              <a:rPr lang="en-US" sz="3600" dirty="0" smtClean="0"/>
              <a:t>CYK Algorithm Producing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048371"/>
            <a:ext cx="8479331" cy="54369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Rule </a:t>
            </a:r>
            <a:r>
              <a:rPr lang="en-US" sz="2400" b="1" dirty="0"/>
              <a:t>(A::=B</a:t>
            </a:r>
            <a:r>
              <a:rPr lang="en-US" sz="2400" b="1" baseline="-25000" dirty="0"/>
              <a:t>1</a:t>
            </a:r>
            <a:r>
              <a:rPr lang="en-US" sz="2400" b="1" dirty="0"/>
              <a:t>...B</a:t>
            </a:r>
            <a:r>
              <a:rPr lang="en-US" sz="2400" b="1" baseline="-25000" dirty="0"/>
              <a:t>m 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</a:t>
            </a:r>
            <a:r>
              <a:rPr lang="en-US" sz="2400" b="1" dirty="0" smtClean="0">
                <a:sym typeface="Symbol"/>
              </a:rPr>
              <a:t>G </a:t>
            </a:r>
            <a:r>
              <a:rPr lang="en-US" sz="2400" dirty="0" smtClean="0">
                <a:solidFill>
                  <a:schemeClr val="tx1"/>
                </a:solidFill>
              </a:rPr>
              <a:t>with </a:t>
            </a:r>
            <a:r>
              <a:rPr lang="en-US" sz="2400" b="1" dirty="0" smtClean="0"/>
              <a:t>semantic action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f : (R</a:t>
            </a:r>
            <a:r>
              <a:rPr lang="en-US" sz="2400" dirty="0" smtClean="0">
                <a:solidFill>
                  <a:schemeClr val="tx1"/>
                </a:solidFill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</a:rPr>
              <a:t>T)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 -&gt; R		R – results (e.g.trees)    T - tokens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Useful parser: </a:t>
            </a:r>
            <a:r>
              <a:rPr lang="en-US" sz="2400" dirty="0" smtClean="0">
                <a:solidFill>
                  <a:schemeClr val="tx1"/>
                </a:solidFill>
              </a:rPr>
              <a:t>returning a set of result </a:t>
            </a:r>
            <a:r>
              <a:rPr lang="en-US" sz="2400" dirty="0">
                <a:solidFill>
                  <a:schemeClr val="tx1"/>
                </a:solidFill>
              </a:rPr>
              <a:t>(e.g. syntax </a:t>
            </a:r>
            <a:r>
              <a:rPr lang="en-US" sz="2400" dirty="0" smtClean="0">
                <a:solidFill>
                  <a:schemeClr val="tx1"/>
                </a:solidFill>
              </a:rPr>
              <a:t>trees)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((A, p, q),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):   A =&gt;</a:t>
            </a:r>
            <a:r>
              <a:rPr lang="en-US" sz="2400" baseline="300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w</a:t>
            </a:r>
            <a:r>
              <a:rPr lang="en-US" sz="2400" baseline="-25000" dirty="0" smtClean="0">
                <a:solidFill>
                  <a:schemeClr val="tx1"/>
                </a:solidFill>
              </a:rPr>
              <a:t>p..q   </a:t>
            </a:r>
            <a:r>
              <a:rPr lang="en-US" sz="2400" b="1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>
                <a:solidFill>
                  <a:schemeClr val="tx1"/>
                </a:solidFill>
              </a:rPr>
              <a:t> the result of parsing is 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/>
              <a:t>P = </a:t>
            </a:r>
            <a:r>
              <a:rPr lang="en-US" sz="2400" b="1" dirty="0" smtClean="0"/>
              <a:t>{((</a:t>
            </a:r>
            <a:r>
              <a:rPr lang="en-US" sz="2400" b="1" dirty="0"/>
              <a:t>A,i,i+1</a:t>
            </a:r>
            <a:r>
              <a:rPr lang="en-US" sz="2400" b="1" dirty="0" smtClean="0"/>
              <a:t>),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f(w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(i)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b="1" dirty="0" smtClean="0"/>
              <a:t>)| </a:t>
            </a:r>
            <a:r>
              <a:rPr lang="en-US" sz="2400" b="1" dirty="0"/>
              <a:t>0 </a:t>
            </a:r>
            <a:r>
              <a:rPr lang="en-US" sz="2400" b="1" dirty="0">
                <a:sym typeface="Symbol"/>
              </a:rPr>
              <a:t></a:t>
            </a:r>
            <a:r>
              <a:rPr lang="en-US" sz="2400" b="1" dirty="0"/>
              <a:t> i &lt; N-1  &amp;&amp;  ((A </a:t>
            </a:r>
            <a:r>
              <a:rPr lang="en-US" sz="2400" b="1" dirty="0" smtClean="0"/>
              <a:t>::=</a:t>
            </a:r>
            <a:r>
              <a:rPr lang="en-US" sz="2400" b="1" dirty="0"/>
              <a:t>w</a:t>
            </a:r>
            <a:r>
              <a:rPr lang="en-US" sz="2400" b="1" baseline="-25000" dirty="0"/>
              <a:t>(i)</a:t>
            </a:r>
            <a:r>
              <a:rPr lang="en-US" sz="2400" b="1" dirty="0" smtClean="0"/>
              <a:t>),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b="1" dirty="0" smtClean="0"/>
              <a:t>)</a:t>
            </a:r>
            <a:r>
              <a:rPr lang="en-US" sz="2400" b="1" dirty="0">
                <a:sym typeface="Symbol"/>
              </a:rPr>
              <a:t>G)</a:t>
            </a:r>
            <a:r>
              <a:rPr lang="en-US" sz="2400" b="1" dirty="0"/>
              <a:t>}   </a:t>
            </a:r>
            <a:r>
              <a:rPr lang="en-US" sz="2400" dirty="0"/>
              <a:t>// </a:t>
            </a:r>
            <a:r>
              <a:rPr lang="en-US" sz="2400" dirty="0" smtClean="0"/>
              <a:t>unary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  </a:t>
            </a:r>
            <a:r>
              <a:rPr lang="en-US" sz="2400" b="1" dirty="0"/>
              <a:t>repeat {</a:t>
            </a:r>
            <a:br>
              <a:rPr lang="en-US" sz="2400" b="1" dirty="0"/>
            </a:br>
            <a:r>
              <a:rPr lang="en-US" sz="2400" b="1" dirty="0"/>
              <a:t>    choose rule (A::=</a:t>
            </a:r>
            <a:r>
              <a:rPr lang="en-US" sz="2400" b="1" dirty="0" smtClean="0"/>
              <a:t>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r>
              <a:rPr lang="en-US" sz="2400" b="1" baseline="-25000" dirty="0" smtClean="0"/>
              <a:t> 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G</a:t>
            </a:r>
            <a:br>
              <a:rPr lang="en-US" sz="2400" b="1" dirty="0">
                <a:sym typeface="Symbol"/>
              </a:rPr>
            </a:br>
            <a:r>
              <a:rPr lang="en-US" sz="2400" b="1" dirty="0" smtClean="0">
                <a:sym typeface="Symbol"/>
              </a:rPr>
              <a:t>    </a:t>
            </a:r>
            <a:r>
              <a:rPr lang="en-US" sz="2400" b="1" dirty="0" smtClean="0"/>
              <a:t>if </a:t>
            </a:r>
            <a:r>
              <a:rPr lang="en-US" sz="2400" b="1" dirty="0"/>
              <a:t>((</a:t>
            </a:r>
            <a:r>
              <a:rPr lang="en-US" sz="2400" b="1" dirty="0" smtClean="0"/>
              <a:t>A,k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r>
              <a:rPr lang="en-US" sz="2400" b="1" dirty="0">
                <a:sym typeface="Symbol"/>
              </a:rPr>
              <a:t></a:t>
            </a:r>
            <a:r>
              <a:rPr lang="en-US" sz="2400" b="1" dirty="0"/>
              <a:t>P &amp;&amp;  </a:t>
            </a:r>
            <a:r>
              <a:rPr lang="en-US" sz="2400" b="1" dirty="0" smtClean="0"/>
              <a:t>for </a:t>
            </a:r>
            <a:r>
              <a:rPr lang="en-US" sz="2400" b="1" dirty="0"/>
              <a:t>some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: </a:t>
            </a:r>
            <a:r>
              <a:rPr lang="en-US" sz="2400" b="1" dirty="0" smtClean="0">
                <a:sym typeface="Symbol"/>
              </a:rPr>
              <a:t>(</a:t>
            </a:r>
            <a:r>
              <a:rPr lang="en-US" sz="2400" b="1" dirty="0" smtClean="0"/>
              <a:t>(</a:t>
            </a:r>
            <a:r>
              <a:rPr lang="en-US" sz="2400" b="1" dirty="0"/>
              <a:t>B</a:t>
            </a:r>
            <a:r>
              <a:rPr lang="en-US" sz="2400" b="1" baseline="-25000" dirty="0"/>
              <a:t>1</a:t>
            </a:r>
            <a:r>
              <a:rPr lang="en-US" sz="2400" b="1" dirty="0"/>
              <a:t>,k</a:t>
            </a:r>
            <a:r>
              <a:rPr lang="en-US" sz="2400" b="1" baseline="-25000" dirty="0"/>
              <a:t>0</a:t>
            </a:r>
            <a:r>
              <a:rPr lang="en-US" sz="2400" b="1" dirty="0"/>
              <a:t>,k</a:t>
            </a:r>
            <a:r>
              <a:rPr lang="en-US" sz="2400" b="1" baseline="-25000" dirty="0"/>
              <a:t>1</a:t>
            </a:r>
            <a:r>
              <a:rPr lang="en-US" sz="2400" b="1" dirty="0"/>
              <a:t>),</a:t>
            </a:r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b="1" baseline="-25000" dirty="0">
                <a:solidFill>
                  <a:schemeClr val="tx1"/>
                </a:solidFill>
              </a:rPr>
              <a:t>1</a:t>
            </a:r>
            <a:r>
              <a:rPr lang="en-US" sz="2400" b="1" dirty="0"/>
              <a:t>), </a:t>
            </a:r>
            <a:r>
              <a:rPr lang="en-US" sz="2400" b="1" dirty="0" smtClean="0"/>
              <a:t>((B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,p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,p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),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/>
              <a:t>) </a:t>
            </a:r>
            <a:r>
              <a:rPr lang="en-US" sz="2400" b="1" dirty="0">
                <a:sym typeface="Symbol"/>
              </a:rPr>
              <a:t> </a:t>
            </a:r>
            <a:r>
              <a:rPr lang="en-US" sz="2400" b="1" dirty="0"/>
              <a:t>P</a:t>
            </a:r>
            <a:r>
              <a:rPr lang="en-US" sz="2400" b="1" baseline="-25000" dirty="0"/>
              <a:t/>
            </a:r>
            <a:br>
              <a:rPr lang="en-US" sz="2400" b="1" baseline="-25000" dirty="0"/>
            </a:br>
            <a:r>
              <a:rPr lang="en-US" sz="2400" b="1" baseline="-25000" dirty="0" smtClean="0"/>
              <a:t> </a:t>
            </a:r>
            <a:r>
              <a:rPr lang="en-US" sz="2400" b="1" dirty="0" smtClean="0"/>
              <a:t>       P </a:t>
            </a:r>
            <a:r>
              <a:rPr lang="en-US" sz="2400" b="1" dirty="0"/>
              <a:t>:= P U {( (</a:t>
            </a:r>
            <a:r>
              <a:rPr lang="en-US" sz="2400" b="1" dirty="0" smtClean="0"/>
              <a:t>A,k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,k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),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,r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en-US" sz="2400" b="1" dirty="0"/>
              <a:t>)} </a:t>
            </a:r>
            <a:br>
              <a:rPr lang="en-US" sz="2400" b="1" dirty="0"/>
            </a:br>
            <a:r>
              <a:rPr lang="en-US" sz="2400" b="1" dirty="0"/>
              <a:t>  } until no more insertions </a:t>
            </a:r>
            <a:r>
              <a:rPr lang="en-US" sz="2400" b="1" dirty="0" smtClean="0"/>
              <a:t>possible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16917" y="6251110"/>
            <a:ext cx="555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 bound on the number of elements in </a:t>
            </a:r>
            <a:r>
              <a:rPr lang="en-US" b="1" kern="0" dirty="0" smtClean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7499" y="6273131"/>
            <a:ext cx="2801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2</a:t>
            </a:r>
            <a:r>
              <a:rPr lang="en-US" sz="2000" baseline="30000" dirty="0" smtClean="0">
                <a:latin typeface="Calibri" panose="020F0502020204030204" pitchFamily="34" charset="0"/>
              </a:rPr>
              <a:t>N</a:t>
            </a:r>
            <a:r>
              <a:rPr lang="en-US" sz="2000" dirty="0" smtClean="0">
                <a:latin typeface="Calibri" panose="020F0502020204030204" pitchFamily="34" charset="0"/>
              </a:rPr>
              <a:t> : squared in each level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517" y="5420113"/>
            <a:ext cx="8703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Compute parse trees using identity functions as semantic actions: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	</a:t>
            </a:r>
            <a:r>
              <a:rPr lang="en-US" b="1" kern="0" dirty="0" smtClean="0">
                <a:solidFill>
                  <a:srgbClr val="008000"/>
                </a:solidFill>
                <a:latin typeface="Calibri" pitchFamily="34" charset="0"/>
              </a:rPr>
              <a:t>((</a:t>
            </a:r>
            <a:r>
              <a:rPr lang="en-US" b="1" kern="0" dirty="0">
                <a:solidFill>
                  <a:srgbClr val="008000"/>
                </a:solidFill>
                <a:latin typeface="Calibri" pitchFamily="34" charset="0"/>
              </a:rPr>
              <a:t>A ::=</a:t>
            </a:r>
            <a:r>
              <a:rPr lang="en-US" b="1" kern="0" dirty="0" smtClean="0">
                <a:solidFill>
                  <a:srgbClr val="008000"/>
                </a:solidFill>
                <a:latin typeface="Calibri" pitchFamily="34" charset="0"/>
              </a:rPr>
              <a:t>w </a:t>
            </a:r>
            <a:r>
              <a:rPr lang="en-US" b="1" kern="0" baseline="-25000" dirty="0" smtClean="0">
                <a:solidFill>
                  <a:srgbClr val="008000"/>
                </a:solidFill>
                <a:latin typeface="Calibri" pitchFamily="34" charset="0"/>
              </a:rPr>
              <a:t>(i)</a:t>
            </a:r>
            <a:r>
              <a:rPr lang="en-US" b="1" kern="0" dirty="0" smtClean="0">
                <a:solidFill>
                  <a:srgbClr val="008000"/>
                </a:solidFill>
                <a:latin typeface="Calibri" pitchFamily="34" charset="0"/>
              </a:rPr>
              <a:t>),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sym typeface="Symbol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x:R =&gt; x</a:t>
            </a:r>
            <a:r>
              <a:rPr lang="en-US" b="1" kern="0" dirty="0" smtClean="0">
                <a:solidFill>
                  <a:srgbClr val="008000"/>
                </a:solidFill>
                <a:latin typeface="Calibri" pitchFamily="34" charset="0"/>
              </a:rPr>
              <a:t>)     ((A::=B</a:t>
            </a:r>
            <a:r>
              <a:rPr lang="en-US" b="1" kern="0" baseline="-25000" dirty="0" smtClean="0">
                <a:solidFill>
                  <a:srgbClr val="008000"/>
                </a:solidFill>
                <a:latin typeface="Calibri" pitchFamily="34" charset="0"/>
              </a:rPr>
              <a:t>1</a:t>
            </a:r>
            <a:r>
              <a:rPr lang="en-US" b="1" kern="0" dirty="0" smtClean="0">
                <a:solidFill>
                  <a:srgbClr val="008000"/>
                </a:solidFill>
                <a:latin typeface="Calibri" pitchFamily="34" charset="0"/>
              </a:rPr>
              <a:t>B</a:t>
            </a:r>
            <a:r>
              <a:rPr lang="en-US" b="1" kern="0" baseline="-25000" dirty="0" smtClean="0">
                <a:solidFill>
                  <a:srgbClr val="008000"/>
                </a:solidFill>
                <a:latin typeface="Calibri" pitchFamily="34" charset="0"/>
              </a:rPr>
              <a:t>2</a:t>
            </a:r>
            <a:r>
              <a:rPr lang="en-US" b="1" kern="0" dirty="0" smtClean="0">
                <a:solidFill>
                  <a:srgbClr val="008000"/>
                </a:solidFill>
                <a:latin typeface="Calibri" pitchFamily="34" charset="0"/>
              </a:rPr>
              <a:t>),</a:t>
            </a:r>
            <a:r>
              <a:rPr lang="en-US" b="1" kern="0" dirty="0">
                <a:solidFill>
                  <a:prstClr val="black"/>
                </a:solidFill>
                <a:latin typeface="Calibri" pitchFamily="34" charset="0"/>
                <a:sym typeface="Symbol"/>
              </a:rPr>
              <a:t> 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sym typeface="Symbol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(r</a:t>
            </a:r>
            <a:r>
              <a:rPr lang="en-US" kern="0" baseline="-2500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1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,r</a:t>
            </a:r>
            <a:r>
              <a:rPr lang="en-US" kern="0" baseline="-2500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2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):R</a:t>
            </a:r>
            <a:r>
              <a:rPr lang="en-US" kern="0" baseline="3000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2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sym typeface="Symbol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=&gt; Node</a:t>
            </a:r>
            <a:r>
              <a:rPr lang="en-US" kern="0" baseline="-2500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A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(r</a:t>
            </a:r>
            <a:r>
              <a:rPr lang="en-US" kern="0" baseline="-2500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1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,r</a:t>
            </a:r>
            <a:r>
              <a:rPr lang="en-US" kern="0" baseline="-2500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2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sym typeface="Symbol"/>
              </a:rPr>
              <a:t>)</a:t>
            </a:r>
            <a:r>
              <a:rPr lang="en-US" b="1" kern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b="1" kern="0" dirty="0">
                <a:solidFill>
                  <a:srgbClr val="008000"/>
                </a:solidFill>
                <a:latin typeface="Calibri" pitchFamily="34" charset="0"/>
              </a:rPr>
              <a:t>)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Lec</a:t>
            </a:r>
            <a:r>
              <a:rPr lang="en-US" sz="3600" dirty="0" smtClean="0"/>
              <a:t> 10: A </a:t>
            </a:r>
            <a:r>
              <a:rPr lang="en-US" sz="3600" dirty="0" smtClean="0"/>
              <a:t>CYK Algorithm with Constraints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048371"/>
            <a:ext cx="8479331" cy="54369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Rule </a:t>
            </a:r>
            <a:r>
              <a:rPr lang="en-US" sz="2400" b="1" dirty="0"/>
              <a:t>(A::=B</a:t>
            </a:r>
            <a:r>
              <a:rPr lang="en-US" sz="2400" b="1" baseline="-25000" dirty="0"/>
              <a:t>1</a:t>
            </a:r>
            <a:r>
              <a:rPr lang="en-US" sz="2400" b="1" dirty="0"/>
              <a:t>...B</a:t>
            </a:r>
            <a:r>
              <a:rPr lang="en-US" sz="2400" b="1" baseline="-25000" dirty="0"/>
              <a:t>m 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</a:t>
            </a:r>
            <a:r>
              <a:rPr lang="en-US" sz="2400" b="1" dirty="0" smtClean="0">
                <a:sym typeface="Symbol"/>
              </a:rPr>
              <a:t>G  </a:t>
            </a:r>
            <a:r>
              <a:rPr lang="en-US" sz="2400" dirty="0" smtClean="0">
                <a:solidFill>
                  <a:schemeClr val="tx1"/>
                </a:solidFill>
              </a:rPr>
              <a:t>with</a:t>
            </a:r>
            <a:r>
              <a:rPr lang="en-US" sz="2400" b="1" dirty="0" smtClean="0">
                <a:solidFill>
                  <a:schemeClr val="tx1"/>
                </a:solidFill>
              </a:rPr>
              <a:t>  partial function </a:t>
            </a:r>
            <a:r>
              <a:rPr lang="en-US" sz="2400" dirty="0" smtClean="0">
                <a:solidFill>
                  <a:schemeClr val="tx1"/>
                </a:solidFill>
              </a:rPr>
              <a:t>semantic action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f : (R</a:t>
            </a:r>
            <a:r>
              <a:rPr lang="en-US" sz="2400" dirty="0" smtClean="0">
                <a:solidFill>
                  <a:schemeClr val="tx1"/>
                </a:solidFill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</a:rPr>
              <a:t>T)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 -&gt; Option[R]                         R – results    T - tokens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Useful parser: </a:t>
            </a:r>
            <a:r>
              <a:rPr lang="en-US" sz="2400" dirty="0" smtClean="0">
                <a:solidFill>
                  <a:schemeClr val="tx1"/>
                </a:solidFill>
              </a:rPr>
              <a:t>returning a set of results </a:t>
            </a:r>
            <a:r>
              <a:rPr lang="en-US" sz="2400" dirty="0">
                <a:solidFill>
                  <a:schemeClr val="tx1"/>
                </a:solidFill>
              </a:rPr>
              <a:t>(e.g. syntax </a:t>
            </a:r>
            <a:r>
              <a:rPr lang="en-US" sz="2400" dirty="0" smtClean="0">
                <a:solidFill>
                  <a:schemeClr val="tx1"/>
                </a:solidFill>
              </a:rPr>
              <a:t>trees)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((A, p, q),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):   A =&gt;</a:t>
            </a:r>
            <a:r>
              <a:rPr lang="en-US" sz="2400" baseline="300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w</a:t>
            </a:r>
            <a:r>
              <a:rPr lang="en-US" sz="2400" baseline="-25000" dirty="0" smtClean="0">
                <a:solidFill>
                  <a:schemeClr val="tx1"/>
                </a:solidFill>
              </a:rPr>
              <a:t>p..q   </a:t>
            </a:r>
            <a:r>
              <a:rPr lang="en-US" sz="2400" b="1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>
                <a:solidFill>
                  <a:schemeClr val="tx1"/>
                </a:solidFill>
              </a:rPr>
              <a:t> the result of parsing is  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R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/>
              <a:t>P </a:t>
            </a:r>
            <a:r>
              <a:rPr lang="en-US" sz="2400" b="1" dirty="0"/>
              <a:t>= {((A,i,i+1),</a:t>
            </a:r>
            <a:r>
              <a:rPr lang="en-US" sz="2400" b="1" dirty="0">
                <a:solidFill>
                  <a:schemeClr val="tx1"/>
                </a:solidFill>
              </a:rPr>
              <a:t> f(w</a:t>
            </a:r>
            <a:r>
              <a:rPr lang="en-US" sz="2400" b="1" baseline="-25000" dirty="0">
                <a:solidFill>
                  <a:schemeClr val="tx1"/>
                </a:solidFill>
              </a:rPr>
              <a:t>(i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</a:rPr>
              <a:t>).get</a:t>
            </a:r>
            <a:r>
              <a:rPr lang="en-US" sz="2400" b="1" dirty="0" smtClean="0"/>
              <a:t>)| </a:t>
            </a:r>
            <a:r>
              <a:rPr lang="en-US" sz="2400" b="1" dirty="0"/>
              <a:t>0 </a:t>
            </a:r>
            <a:r>
              <a:rPr lang="en-US" sz="2400" b="1" dirty="0">
                <a:sym typeface="Symbol"/>
              </a:rPr>
              <a:t></a:t>
            </a:r>
            <a:r>
              <a:rPr lang="en-US" sz="2400" b="1" dirty="0"/>
              <a:t> i &lt; N-1  &amp;&amp;  ((A ::=w</a:t>
            </a:r>
            <a:r>
              <a:rPr lang="en-US" sz="2400" b="1" baseline="-25000" dirty="0"/>
              <a:t>(i)</a:t>
            </a:r>
            <a:r>
              <a:rPr lang="en-US" sz="2400" b="1" dirty="0"/>
              <a:t>),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G)</a:t>
            </a:r>
            <a:r>
              <a:rPr lang="en-US" sz="2400" b="1" dirty="0"/>
              <a:t>}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  repeat {</a:t>
            </a:r>
            <a:br>
              <a:rPr lang="en-US" sz="2400" b="1" dirty="0"/>
            </a:br>
            <a:r>
              <a:rPr lang="en-US" sz="2400" b="1" dirty="0"/>
              <a:t>    choose rule (A::=B</a:t>
            </a:r>
            <a:r>
              <a:rPr lang="en-US" sz="2400" b="1" baseline="-25000" dirty="0"/>
              <a:t>1</a:t>
            </a:r>
            <a:r>
              <a:rPr lang="en-US" sz="2400" b="1" dirty="0"/>
              <a:t>B</a:t>
            </a:r>
            <a:r>
              <a:rPr lang="en-US" sz="2400" b="1" baseline="-25000" dirty="0"/>
              <a:t>2 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G</a:t>
            </a:r>
            <a:br>
              <a:rPr lang="en-US" sz="2400" b="1" dirty="0">
                <a:sym typeface="Symbol"/>
              </a:rPr>
            </a:br>
            <a:r>
              <a:rPr lang="en-US" sz="2400" b="1" dirty="0">
                <a:sym typeface="Symbol"/>
              </a:rPr>
              <a:t>    </a:t>
            </a:r>
            <a:r>
              <a:rPr lang="en-US" sz="2400" b="1" dirty="0"/>
              <a:t>if ((A,k</a:t>
            </a:r>
            <a:r>
              <a:rPr lang="en-US" sz="2400" b="1" baseline="-25000" dirty="0"/>
              <a:t>0</a:t>
            </a:r>
            <a:r>
              <a:rPr lang="en-US" sz="2400" b="1" dirty="0"/>
              <a:t>,k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</a:t>
            </a:r>
            <a:r>
              <a:rPr lang="en-US" sz="2400" b="1" dirty="0"/>
              <a:t>P &amp;&amp;  for some k</a:t>
            </a:r>
            <a:r>
              <a:rPr lang="en-US" sz="2400" b="1" baseline="-25000" dirty="0"/>
              <a:t>1</a:t>
            </a:r>
            <a:r>
              <a:rPr lang="en-US" sz="2400" b="1" dirty="0"/>
              <a:t>: </a:t>
            </a:r>
            <a:r>
              <a:rPr lang="en-US" sz="2400" b="1" dirty="0">
                <a:sym typeface="Symbol"/>
              </a:rPr>
              <a:t>(</a:t>
            </a:r>
            <a:r>
              <a:rPr lang="en-US" sz="2400" b="1" dirty="0"/>
              <a:t>(B</a:t>
            </a:r>
            <a:r>
              <a:rPr lang="en-US" sz="2400" b="1" baseline="-25000" dirty="0"/>
              <a:t>1</a:t>
            </a:r>
            <a:r>
              <a:rPr lang="en-US" sz="2400" b="1" dirty="0"/>
              <a:t>,k</a:t>
            </a:r>
            <a:r>
              <a:rPr lang="en-US" sz="2400" b="1" baseline="-25000" dirty="0"/>
              <a:t>0</a:t>
            </a:r>
            <a:r>
              <a:rPr lang="en-US" sz="2400" b="1" dirty="0"/>
              <a:t>,k</a:t>
            </a:r>
            <a:r>
              <a:rPr lang="en-US" sz="2400" b="1" baseline="-25000" dirty="0"/>
              <a:t>1</a:t>
            </a:r>
            <a:r>
              <a:rPr lang="en-US" sz="2400" b="1" dirty="0"/>
              <a:t>),</a:t>
            </a:r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b="1" baseline="-25000" dirty="0">
                <a:solidFill>
                  <a:schemeClr val="tx1"/>
                </a:solidFill>
              </a:rPr>
              <a:t>1</a:t>
            </a:r>
            <a:r>
              <a:rPr lang="en-US" sz="2400" b="1" dirty="0"/>
              <a:t>), ((B</a:t>
            </a:r>
            <a:r>
              <a:rPr lang="en-US" sz="2400" b="1" baseline="-25000" dirty="0"/>
              <a:t>2</a:t>
            </a:r>
            <a:r>
              <a:rPr lang="en-US" sz="2400" b="1" dirty="0"/>
              <a:t>,p</a:t>
            </a:r>
            <a:r>
              <a:rPr lang="en-US" sz="2400" b="1" baseline="-25000" dirty="0"/>
              <a:t>1</a:t>
            </a:r>
            <a:r>
              <a:rPr lang="en-US" sz="2400" b="1" dirty="0"/>
              <a:t>,p</a:t>
            </a:r>
            <a:r>
              <a:rPr lang="en-US" sz="2400" b="1" baseline="-25000" dirty="0"/>
              <a:t>2</a:t>
            </a:r>
            <a:r>
              <a:rPr lang="en-US" sz="2400" b="1" dirty="0"/>
              <a:t>),</a:t>
            </a:r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/>
              </a:rPr>
              <a:t> </a:t>
            </a:r>
            <a:r>
              <a:rPr lang="en-US" sz="2400" b="1" dirty="0" smtClean="0"/>
              <a:t>P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   and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,r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) != None	     </a:t>
            </a:r>
            <a:r>
              <a:rPr lang="en-US" sz="2400" dirty="0" smtClean="0">
                <a:solidFill>
                  <a:schemeClr val="tx1"/>
                </a:solidFill>
              </a:rPr>
              <a:t>//apply </a:t>
            </a:r>
            <a:r>
              <a:rPr lang="en-US" sz="2400" dirty="0">
                <a:solidFill>
                  <a:schemeClr val="tx1"/>
                </a:solidFill>
              </a:rPr>
              <a:t>rule only if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</a:t>
            </a:r>
            <a:r>
              <a:rPr lang="en-US" sz="2400" dirty="0" smtClean="0">
                <a:solidFill>
                  <a:schemeClr val="tx1"/>
                </a:solidFill>
              </a:rPr>
              <a:t>defined</a:t>
            </a:r>
          </a:p>
          <a:p>
            <a:pPr marL="0" indent="0">
              <a:buNone/>
            </a:pPr>
            <a:r>
              <a:rPr lang="en-US" sz="2400" b="1" dirty="0" smtClean="0"/>
              <a:t>       P := P U {( (A,k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,k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),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,r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).get </a:t>
            </a:r>
            <a:r>
              <a:rPr lang="en-US" sz="2400" b="1" dirty="0" smtClean="0"/>
              <a:t>)} </a:t>
            </a:r>
            <a:br>
              <a:rPr lang="en-US" sz="2400" b="1" dirty="0" smtClean="0"/>
            </a:br>
            <a:r>
              <a:rPr lang="en-US" sz="2400" b="1" dirty="0" smtClean="0"/>
              <a:t>  } until no more insertions possible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205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286" y="241793"/>
            <a:ext cx="7345680" cy="298543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sealed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trait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sealed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trait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sealed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>
                <a:solidFill>
                  <a:srgbClr val="002060"/>
                </a:solidFill>
                <a:latin typeface="Calibri" pitchFamily="34" charset="0"/>
              </a:rPr>
              <a:t>trait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BoolTree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Tree</a:t>
            </a:r>
            <a:endParaRPr lang="fr-FR" sz="2000" kern="0" dirty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class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Times(e1: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, e2: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class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Plus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(e1: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, e2: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IntTree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fr-FR" sz="2000" b="1" kern="0" dirty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>
                <a:solidFill>
                  <a:srgbClr val="002060"/>
                </a:solidFill>
                <a:latin typeface="Calibri" pitchFamily="34" charset="0"/>
              </a:rPr>
              <a:t>class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Equals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(e1: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Tree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, e2: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Tree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fr-FR" sz="2000" b="1" kern="0" dirty="0" err="1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>
                <a:solidFill>
                  <a:srgbClr val="002060"/>
                </a:solidFill>
                <a:latin typeface="Calibri" pitchFamily="34" charset="0"/>
              </a:rPr>
              <a:t>BoolTree</a:t>
            </a:r>
            <a:endParaRPr lang="fr-FR" sz="2000" kern="0" dirty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class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Num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(i: Int)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IntTree</a:t>
            </a:r>
            <a:endParaRPr lang="fr-FR" sz="2000" kern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2000" b="1" kern="0" dirty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ase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object</a:t>
            </a:r>
            <a:r>
              <a:rPr lang="fr-FR" sz="2000" b="1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True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b="1" kern="0" dirty="0" err="1" smtClean="0">
                <a:solidFill>
                  <a:srgbClr val="002060"/>
                </a:solidFill>
                <a:latin typeface="Calibri" pitchFamily="34" charset="0"/>
              </a:rPr>
              <a:t>extends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BoolTree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// </a:t>
            </a:r>
            <a:r>
              <a:rPr lang="fr-FR" sz="2000" kern="0" dirty="0" err="1" smtClean="0">
                <a:solidFill>
                  <a:srgbClr val="002060"/>
                </a:solidFill>
                <a:latin typeface="Calibri" pitchFamily="34" charset="0"/>
              </a:rPr>
              <a:t>Same</a:t>
            </a:r>
            <a:r>
              <a:rPr lang="fr-FR" sz="2000" kern="0" dirty="0" smtClean="0">
                <a:solidFill>
                  <a:srgbClr val="002060"/>
                </a:solidFill>
                <a:latin typeface="Calibri" pitchFamily="34" charset="0"/>
              </a:rPr>
              <a:t> for false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44" y="4080840"/>
            <a:ext cx="8296465" cy="1838929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1. E ::= E+E           (e1,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 _, e2) =&gt;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mkPlus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(e1, e2)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aco"/>
            </a:endParaRPr>
          </a:p>
          <a:p>
            <a:pPr lvl="0" eaLnBrk="0" hangingPunct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2. E ::= E*E            </a:t>
            </a:r>
            <a:r>
              <a:rPr lang="en-US" sz="2800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Monaco"/>
              </a:rPr>
              <a:t>e1, _</a:t>
            </a:r>
            <a:r>
              <a:rPr lang="en-US" sz="2800" dirty="0" smtClean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Monaco"/>
              </a:rPr>
              <a:t>e2) =&gt; </a:t>
            </a:r>
            <a:r>
              <a:rPr lang="en-US" sz="2800" dirty="0" err="1" smtClean="0">
                <a:solidFill>
                  <a:srgbClr val="000000"/>
                </a:solidFill>
                <a:latin typeface="Monaco"/>
              </a:rPr>
              <a:t>mkTimes</a:t>
            </a:r>
            <a:r>
              <a:rPr lang="en-US" sz="2800" dirty="0" smtClean="0">
                <a:solidFill>
                  <a:srgbClr val="000000"/>
                </a:solidFill>
                <a:latin typeface="Monaco"/>
              </a:rPr>
              <a:t>(e1</a:t>
            </a:r>
            <a:r>
              <a:rPr lang="en-US" sz="2800" dirty="0">
                <a:solidFill>
                  <a:srgbClr val="000000"/>
                </a:solidFill>
                <a:latin typeface="Monaco"/>
              </a:rPr>
              <a:t>, e2)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aco"/>
            </a:endParaRPr>
          </a:p>
          <a:p>
            <a:pPr lvl="0" eaLnBrk="0" hangingPunct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3. E ::= E=E           </a:t>
            </a:r>
            <a:r>
              <a:rPr lang="en-US" sz="2800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Monaco"/>
              </a:rPr>
              <a:t>e1, </a:t>
            </a:r>
            <a:r>
              <a:rPr lang="en-US" sz="2800" dirty="0" smtClean="0">
                <a:solidFill>
                  <a:srgbClr val="000000"/>
                </a:solidFill>
                <a:latin typeface="Monaco"/>
              </a:rPr>
              <a:t>_, </a:t>
            </a:r>
            <a:r>
              <a:rPr lang="en-US" sz="2800" dirty="0">
                <a:solidFill>
                  <a:srgbClr val="000000"/>
                </a:solidFill>
                <a:latin typeface="Monaco"/>
              </a:rPr>
              <a:t>e2) =&gt; </a:t>
            </a:r>
            <a:r>
              <a:rPr lang="en-US" sz="2800" dirty="0" err="1" smtClean="0">
                <a:solidFill>
                  <a:srgbClr val="000000"/>
                </a:solidFill>
                <a:latin typeface="Monaco"/>
              </a:rPr>
              <a:t>mkEquals</a:t>
            </a:r>
            <a:r>
              <a:rPr lang="en-US" sz="2800" dirty="0" smtClean="0">
                <a:solidFill>
                  <a:srgbClr val="000000"/>
                </a:solidFill>
                <a:latin typeface="Monaco"/>
              </a:rPr>
              <a:t>(e1</a:t>
            </a:r>
            <a:r>
              <a:rPr lang="en-US" sz="2800" dirty="0">
                <a:solidFill>
                  <a:srgbClr val="000000"/>
                </a:solidFill>
                <a:latin typeface="Monaco"/>
              </a:rPr>
              <a:t>, e2)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4. E ::=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Num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</a:rPr>
              <a:t> | true | false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e =&gt;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mkLit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(_)</a:t>
            </a:r>
          </a:p>
        </p:txBody>
      </p:sp>
    </p:spTree>
    <p:extLst>
      <p:ext uri="{BB962C8B-B14F-4D97-AF65-F5344CB8AC3E}">
        <p14:creationId xmlns:p14="http://schemas.microsoft.com/office/powerpoint/2010/main" val="13776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28973</TotalTime>
  <Words>1731</Words>
  <Application>Microsoft Office PowerPoint</Application>
  <PresentationFormat>Affichage à l'écran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Courier New</vt:lpstr>
      <vt:lpstr>Calibri</vt:lpstr>
      <vt:lpstr>Wingdings</vt:lpstr>
      <vt:lpstr>Symbol</vt:lpstr>
      <vt:lpstr>Monaco</vt:lpstr>
      <vt:lpstr>Arial</vt:lpstr>
      <vt:lpstr>Times New Roman</vt:lpstr>
      <vt:lpstr>Default Design</vt:lpstr>
      <vt:lpstr>Parsing with constraint</vt:lpstr>
      <vt:lpstr>  Parse: 1=2*3=true</vt:lpstr>
      <vt:lpstr>Lec10: A CYK for Any Grammar Would Do This</vt:lpstr>
      <vt:lpstr>1=2*3=true 0123456  7</vt:lpstr>
      <vt:lpstr>Parse trees</vt:lpstr>
      <vt:lpstr>Parse trees</vt:lpstr>
      <vt:lpstr>Lec10: A CYK Algorithm Producing Results</vt:lpstr>
      <vt:lpstr>Lec 10: A CYK Algorithm with Constraints</vt:lpstr>
      <vt:lpstr>Présentation PowerPoint</vt:lpstr>
      <vt:lpstr>Présentation PowerPoint</vt:lpstr>
      <vt:lpstr>1=2*3=true 0123456  7</vt:lpstr>
      <vt:lpstr>Type checking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Mikaël Mayer</cp:lastModifiedBy>
  <cp:revision>3659</cp:revision>
  <dcterms:created xsi:type="dcterms:W3CDTF">2005-06-07T20:03:32Z</dcterms:created>
  <dcterms:modified xsi:type="dcterms:W3CDTF">2013-11-06T09:16:09Z</dcterms:modified>
</cp:coreProperties>
</file>