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77273" autoAdjust="0"/>
  </p:normalViewPr>
  <p:slideViewPr>
    <p:cSldViewPr>
      <p:cViewPr>
        <p:scale>
          <a:sx n="62" d="100"/>
          <a:sy n="62" d="100"/>
        </p:scale>
        <p:origin x="-1488" y="-30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Generics and Assignments</a:t>
            </a:r>
          </a:p>
        </p:txBody>
      </p:sp>
    </p:spTree>
    <p:extLst>
      <p:ext uri="{BB962C8B-B14F-4D97-AF65-F5344CB8AC3E}">
        <p14:creationId xmlns:p14="http://schemas.microsoft.com/office/powerpoint/2010/main" val="185503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Stack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CFGs with bytecodes, generated from Tool</a:t>
            </a:r>
          </a:p>
          <a:p>
            <a:r>
              <a:rPr lang="en-US" dirty="0" smtClean="0"/>
              <a:t>Suppose we wish to store local variables in the memory and temporary variables in registers</a:t>
            </a:r>
          </a:p>
          <a:p>
            <a:r>
              <a:rPr lang="en-US" dirty="0" smtClean="0"/>
              <a:t>Give an upper bound on the number of registers and a way to convert bytecodes 	iload,istore,isub,imul </a:t>
            </a:r>
            <a:br>
              <a:rPr lang="en-US" dirty="0" smtClean="0"/>
            </a:br>
            <a:r>
              <a:rPr lang="en-US" dirty="0" smtClean="0"/>
              <a:t>into instructions that use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65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Pattern Matching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5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on Polymorphic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have language with these types: </a:t>
            </a:r>
            <a:br>
              <a:rPr lang="en-US" dirty="0" smtClean="0"/>
            </a:br>
            <a:r>
              <a:rPr lang="en-US" dirty="0" smtClean="0"/>
              <a:t>	Int, Bool</a:t>
            </a:r>
            <a:br>
              <a:rPr lang="en-US" dirty="0" smtClean="0"/>
            </a:br>
            <a:r>
              <a:rPr lang="en-US" dirty="0" smtClean="0"/>
              <a:t>	List[T] for any type 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(T1,T2) if T1,T2 are types</a:t>
            </a:r>
          </a:p>
          <a:p>
            <a:pPr marL="0" indent="0">
              <a:buNone/>
            </a:pPr>
            <a:r>
              <a:rPr lang="en-US" dirty="0" smtClean="0"/>
              <a:t>Patterns have types: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true,false  :  Bool        integer constant  : Int     Nil[T]:List[T]</a:t>
            </a:r>
            <a:br>
              <a:rPr lang="en-US" dirty="0" smtClean="0"/>
            </a:br>
            <a:r>
              <a:rPr lang="en-US" dirty="0" smtClean="0"/>
              <a:t>   (x :: xs) : List[T]  where x:T and xs:List[T]</a:t>
            </a:r>
            <a:br>
              <a:rPr lang="en-US" dirty="0" smtClean="0"/>
            </a:br>
            <a:r>
              <a:rPr lang="en-US" dirty="0" smtClean="0"/>
              <a:t>   (x,y) : Tx, Ty  where x:Tx, y:Ty</a:t>
            </a:r>
          </a:p>
          <a:p>
            <a:pPr marL="0" indent="0">
              <a:buNone/>
            </a:pPr>
            <a:r>
              <a:rPr lang="en-US" dirty="0" smtClean="0"/>
              <a:t>Consider expressions containing the above constructs as expressions, in addition to the expression of the kind: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 match { case p1 =&gt; e1; … ; case pN =&gt; eN }</a:t>
            </a:r>
          </a:p>
          <a:p>
            <a:pPr marL="0" indent="0">
              <a:buNone/>
            </a:pPr>
            <a:r>
              <a:rPr lang="en-US" dirty="0" smtClean="0"/>
              <a:t>Give type checking rules for this language, and pay attention to introducing and removing fresh variables into the scope. Type rules should prevent the use of unbound variables.</a:t>
            </a:r>
          </a:p>
        </p:txBody>
      </p:sp>
    </p:spTree>
    <p:extLst>
      <p:ext uri="{BB962C8B-B14F-4D97-AF65-F5344CB8AC3E}">
        <p14:creationId xmlns:p14="http://schemas.microsoft.com/office/powerpoint/2010/main" val="196288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9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with Generics</a:t>
            </a:r>
            <a:br>
              <a:rPr lang="en-US" dirty="0" smtClean="0"/>
            </a:br>
            <a:r>
              <a:rPr lang="en-US" dirty="0" smtClean="0"/>
              <a:t>and Lots of Type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Simple language with this syntax</a:t>
            </a:r>
            <a:br>
              <a:rPr lang="en-US" sz="2800" dirty="0" smtClean="0"/>
            </a:br>
            <a:r>
              <a:rPr lang="en-US" sz="2800" dirty="0" smtClean="0"/>
              <a:t>types:		T ::= Int | Bool | T =&gt; T |  [Ident]T</a:t>
            </a:r>
          </a:p>
          <a:p>
            <a:pPr marL="0" indent="0">
              <a:buNone/>
            </a:pPr>
            <a:r>
              <a:rPr lang="en-US" sz="2800" dirty="0" smtClean="0"/>
              <a:t>expressions:</a:t>
            </a:r>
            <a:r>
              <a:rPr lang="en-US" sz="2800" dirty="0"/>
              <a:t>	E</a:t>
            </a:r>
            <a:r>
              <a:rPr lang="en-US" sz="2800" dirty="0" smtClean="0"/>
              <a:t> ::= ident</a:t>
            </a:r>
            <a:br>
              <a:rPr lang="en-US" sz="2800" dirty="0" smtClean="0"/>
            </a:br>
            <a:r>
              <a:rPr lang="en-US" sz="2800" dirty="0" smtClean="0"/>
              <a:t>		       | </a:t>
            </a:r>
            <a:r>
              <a:rPr lang="en-US" sz="2800" b="1" dirty="0" smtClean="0"/>
              <a:t>{</a:t>
            </a:r>
            <a:r>
              <a:rPr lang="en-US" sz="2800" dirty="0" smtClean="0"/>
              <a:t> </a:t>
            </a:r>
            <a:r>
              <a:rPr lang="en-US" sz="2800" b="1" dirty="0" smtClean="0"/>
              <a:t>val</a:t>
            </a:r>
            <a:r>
              <a:rPr lang="en-US" sz="2800" dirty="0" smtClean="0"/>
              <a:t> ident:T = ident(ident);   E </a:t>
            </a:r>
            <a:r>
              <a:rPr lang="en-US" sz="2800" b="1" dirty="0" smtClean="0"/>
              <a:t>}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		       | </a:t>
            </a:r>
            <a:r>
              <a:rPr lang="en-US" sz="2800" b="1" dirty="0"/>
              <a:t>{</a:t>
            </a:r>
            <a:r>
              <a:rPr lang="en-US" sz="2800" dirty="0"/>
              <a:t> </a:t>
            </a:r>
            <a:r>
              <a:rPr lang="en-US" sz="2800" b="1" dirty="0"/>
              <a:t>val</a:t>
            </a:r>
            <a:r>
              <a:rPr lang="en-US" sz="2800" dirty="0"/>
              <a:t> </a:t>
            </a:r>
            <a:r>
              <a:rPr lang="en-US" sz="2800" dirty="0" smtClean="0"/>
              <a:t>ident:T </a:t>
            </a:r>
            <a:r>
              <a:rPr lang="en-US" sz="2800" dirty="0"/>
              <a:t>= </a:t>
            </a:r>
            <a:r>
              <a:rPr lang="en-US" sz="2800" dirty="0" smtClean="0"/>
              <a:t>{</a:t>
            </a:r>
            <a:r>
              <a:rPr lang="en-US" sz="2800" b="1" dirty="0" smtClean="0"/>
              <a:t>(</a:t>
            </a:r>
            <a:r>
              <a:rPr lang="en-US" sz="2800" dirty="0"/>
              <a:t>Ident</a:t>
            </a:r>
            <a:r>
              <a:rPr lang="en-US" sz="2800" b="1" dirty="0"/>
              <a:t>:</a:t>
            </a:r>
            <a:r>
              <a:rPr lang="en-US" sz="2800" dirty="0"/>
              <a:t>T</a:t>
            </a:r>
            <a:r>
              <a:rPr lang="en-US" sz="2800" b="1" dirty="0"/>
              <a:t>)</a:t>
            </a:r>
            <a:r>
              <a:rPr lang="en-US" sz="2800" dirty="0"/>
              <a:t>=&gt;</a:t>
            </a:r>
            <a:r>
              <a:rPr lang="en-US" sz="2800" dirty="0" smtClean="0"/>
              <a:t>E};  E </a:t>
            </a:r>
            <a:r>
              <a:rPr lang="en-US" sz="2800" b="1" dirty="0"/>
              <a:t>}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Initial environment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plus : Int =&gt; (Int =&gt; Int)		one : Int	two : Int</a:t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less : Int =&gt; (Int =&gt; Boolean)</a:t>
            </a:r>
          </a:p>
          <a:p>
            <a:pPr marL="0" indent="0">
              <a:buNone/>
            </a:pPr>
            <a:r>
              <a:rPr lang="en-US" sz="2800" dirty="0" smtClean="0"/>
              <a:t>A generic type [Ident]T can be used as  T[Ident:=T’] ,</a:t>
            </a:r>
            <a:br>
              <a:rPr lang="en-US" sz="2800" dirty="0" smtClean="0"/>
            </a:br>
            <a:r>
              <a:rPr lang="en-US" sz="2800" dirty="0" smtClean="0"/>
              <a:t>which we call an </a:t>
            </a:r>
            <a:r>
              <a:rPr lang="en-US" sz="2800" i="1" dirty="0" smtClean="0"/>
              <a:t>instance</a:t>
            </a:r>
            <a:r>
              <a:rPr lang="en-US" sz="2800" dirty="0" smtClean="0"/>
              <a:t> of [Ident]T</a:t>
            </a:r>
          </a:p>
          <a:p>
            <a:pPr marL="0" indent="0">
              <a:buNone/>
            </a:pPr>
            <a:r>
              <a:rPr lang="en-US" sz="2800" dirty="0" smtClean="0"/>
              <a:t>Example:		{ </a:t>
            </a:r>
            <a:r>
              <a:rPr lang="en-US" sz="2800" b="1" dirty="0" smtClean="0"/>
              <a:t>val </a:t>
            </a:r>
            <a:r>
              <a:rPr lang="en-US" sz="2800" dirty="0"/>
              <a:t>f</a:t>
            </a:r>
            <a:r>
              <a:rPr lang="en-US" sz="2800" dirty="0" smtClean="0"/>
              <a:t>: [A](A =&gt; A) = {(x:A)=&gt;x};</a:t>
            </a:r>
            <a:br>
              <a:rPr lang="en-US" sz="2800" dirty="0" smtClean="0"/>
            </a:br>
            <a:r>
              <a:rPr lang="en-US" sz="2800" dirty="0"/>
              <a:t>(type </a:t>
            </a:r>
            <a:r>
              <a:rPr lang="en-US" sz="2800" dirty="0" smtClean="0"/>
              <a:t>checks) 		 { </a:t>
            </a:r>
            <a:r>
              <a:rPr lang="en-US" sz="2800" b="1" dirty="0" smtClean="0"/>
              <a:t>val </a:t>
            </a:r>
            <a:r>
              <a:rPr lang="en-US" sz="2800" dirty="0" smtClean="0"/>
              <a:t>x : Int =</a:t>
            </a:r>
            <a:r>
              <a:rPr lang="en-US" sz="2800" b="1" dirty="0" smtClean="0"/>
              <a:t> </a:t>
            </a:r>
            <a:r>
              <a:rPr lang="en-US" sz="2800" dirty="0" smtClean="0"/>
              <a:t>f(one);</a:t>
            </a:r>
            <a:br>
              <a:rPr lang="en-US" sz="2800" dirty="0" smtClean="0"/>
            </a:br>
            <a:r>
              <a:rPr lang="en-US" sz="2800" dirty="0" smtClean="0"/>
              <a:t>1) give rules		  { </a:t>
            </a:r>
            <a:r>
              <a:rPr lang="en-US" sz="2800" b="1" dirty="0" smtClean="0"/>
              <a:t>val </a:t>
            </a:r>
            <a:r>
              <a:rPr lang="en-US" sz="2800" dirty="0" smtClean="0"/>
              <a:t>above : Int =&gt; Bool = less(one);</a:t>
            </a:r>
            <a:br>
              <a:rPr lang="en-US" sz="2800" dirty="0" smtClean="0"/>
            </a:br>
            <a:r>
              <a:rPr lang="en-US" sz="2800" dirty="0" smtClean="0"/>
              <a:t>2) type check</a:t>
            </a:r>
            <a:r>
              <a:rPr lang="en-US" sz="2800" b="1" dirty="0"/>
              <a:t>	</a:t>
            </a:r>
            <a:r>
              <a:rPr lang="en-US" sz="2800" b="1" dirty="0" smtClean="0"/>
              <a:t>	   </a:t>
            </a:r>
            <a:r>
              <a:rPr lang="en-US" sz="2800" dirty="0" smtClean="0"/>
              <a:t>{</a:t>
            </a:r>
            <a:r>
              <a:rPr lang="en-US" sz="2800" b="1" dirty="0" smtClean="0"/>
              <a:t> val </a:t>
            </a:r>
            <a:r>
              <a:rPr lang="en-US" sz="2800" dirty="0" smtClean="0"/>
              <a:t>outcome : Bool = above(two);</a:t>
            </a:r>
            <a:br>
              <a:rPr lang="en-US" sz="2800" dirty="0" smtClean="0"/>
            </a:br>
            <a:r>
              <a:rPr lang="en-US" sz="2800" dirty="0" smtClean="0"/>
              <a:t>			    { </a:t>
            </a:r>
            <a:r>
              <a:rPr lang="en-US" sz="2800" b="1" dirty="0" smtClean="0"/>
              <a:t>val</a:t>
            </a:r>
            <a:r>
              <a:rPr lang="en-US" sz="2800" dirty="0" smtClean="0"/>
              <a:t> res : Bool = f(outcome);   res }}}}}</a:t>
            </a:r>
          </a:p>
        </p:txBody>
      </p:sp>
    </p:spTree>
    <p:extLst>
      <p:ext uri="{BB962C8B-B14F-4D97-AF65-F5344CB8AC3E}">
        <p14:creationId xmlns:p14="http://schemas.microsoft.com/office/powerpoint/2010/main" val="239304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expressions:	E ::= ident</a:t>
            </a:r>
            <a:br>
              <a:rPr lang="en-US" sz="2400" dirty="0"/>
            </a:br>
            <a:r>
              <a:rPr lang="en-US" sz="2400" dirty="0"/>
              <a:t>		       | </a:t>
            </a:r>
            <a:r>
              <a:rPr lang="en-US" sz="2400" b="1" dirty="0"/>
              <a:t>{</a:t>
            </a:r>
            <a:r>
              <a:rPr lang="en-US" sz="2400" dirty="0"/>
              <a:t> </a:t>
            </a:r>
            <a:r>
              <a:rPr lang="en-US" sz="2400" b="1" dirty="0" smtClean="0"/>
              <a:t>var</a:t>
            </a:r>
            <a:r>
              <a:rPr lang="en-US" sz="2400" dirty="0" smtClean="0"/>
              <a:t> </a:t>
            </a:r>
            <a:r>
              <a:rPr lang="en-US" sz="2400" dirty="0"/>
              <a:t>ident:T = ident(ident);   E </a:t>
            </a:r>
            <a:r>
              <a:rPr lang="en-US" sz="2400" b="1" dirty="0"/>
              <a:t>}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	       | </a:t>
            </a:r>
            <a:r>
              <a:rPr lang="en-US" sz="2400" b="1" dirty="0"/>
              <a:t>{</a:t>
            </a:r>
            <a:r>
              <a:rPr lang="en-US" sz="2400" dirty="0"/>
              <a:t> </a:t>
            </a:r>
            <a:r>
              <a:rPr lang="en-US" sz="2400" b="1" dirty="0" smtClean="0"/>
              <a:t>var</a:t>
            </a:r>
            <a:r>
              <a:rPr lang="en-US" sz="2400" dirty="0" smtClean="0"/>
              <a:t> </a:t>
            </a:r>
            <a:r>
              <a:rPr lang="en-US" sz="2400" dirty="0"/>
              <a:t>ident:T = {</a:t>
            </a:r>
            <a:r>
              <a:rPr lang="en-US" sz="2400" b="1" dirty="0"/>
              <a:t>(</a:t>
            </a:r>
            <a:r>
              <a:rPr lang="en-US" sz="2400" dirty="0"/>
              <a:t>Ident</a:t>
            </a:r>
            <a:r>
              <a:rPr lang="en-US" sz="2400" b="1" dirty="0"/>
              <a:t>:</a:t>
            </a:r>
            <a:r>
              <a:rPr lang="en-US" sz="2400" dirty="0"/>
              <a:t>T</a:t>
            </a:r>
            <a:r>
              <a:rPr lang="en-US" sz="2400" b="1" dirty="0"/>
              <a:t>)</a:t>
            </a:r>
            <a:r>
              <a:rPr lang="en-US" sz="2400" dirty="0"/>
              <a:t>=&gt;E};  E </a:t>
            </a:r>
            <a:r>
              <a:rPr lang="en-US" sz="2400" b="1" dirty="0"/>
              <a:t>}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| </a:t>
            </a:r>
            <a:r>
              <a:rPr lang="en-US" sz="2400" b="1" dirty="0" smtClean="0"/>
              <a:t>{ </a:t>
            </a:r>
            <a:r>
              <a:rPr lang="en-US" sz="2400" dirty="0" smtClean="0"/>
              <a:t>ident = ident; E </a:t>
            </a:r>
            <a:r>
              <a:rPr lang="en-US" sz="2400" b="1" dirty="0" smtClean="0"/>
              <a:t>}</a:t>
            </a:r>
          </a:p>
          <a:p>
            <a:pPr marL="0" indent="0">
              <a:buNone/>
            </a:pPr>
            <a:r>
              <a:rPr lang="en-US" sz="2400" dirty="0" smtClean="0"/>
              <a:t>Use same rules for ‘var’ as for ‘val’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Give rule for assignment statement that are as permissive as possible, but sound</a:t>
            </a:r>
          </a:p>
        </p:txBody>
      </p:sp>
    </p:spTree>
    <p:extLst>
      <p:ext uri="{BB962C8B-B14F-4D97-AF65-F5344CB8AC3E}">
        <p14:creationId xmlns:p14="http://schemas.microsoft.com/office/powerpoint/2010/main" val="127024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Type Check These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b="1" dirty="0" smtClean="0"/>
              <a:t>var </a:t>
            </a:r>
            <a:r>
              <a:rPr lang="en-US" dirty="0" smtClean="0"/>
              <a:t>f: [A](A =&gt; A) = {(x:A)=&gt;x}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b="1" dirty="0" smtClean="0"/>
              <a:t>var </a:t>
            </a:r>
            <a:r>
              <a:rPr lang="en-US" dirty="0" smtClean="0"/>
              <a:t>p : Int =&gt; Int = plus(one)</a:t>
            </a:r>
            <a:br>
              <a:rPr lang="en-US" dirty="0" smtClean="0"/>
            </a:br>
            <a:r>
              <a:rPr lang="en-US" dirty="0" smtClean="0"/>
              <a:t>  f = p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b="1" dirty="0" smtClean="0"/>
              <a:t>var </a:t>
            </a:r>
            <a:r>
              <a:rPr lang="en-US" dirty="0"/>
              <a:t>above : Int =&gt; Bool = less(one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b="1" dirty="0" smtClean="0"/>
              <a:t>var </a:t>
            </a:r>
            <a:r>
              <a:rPr lang="en-US" dirty="0" smtClean="0"/>
              <a:t>outcome </a:t>
            </a:r>
            <a:r>
              <a:rPr lang="en-US" dirty="0"/>
              <a:t>: Bool = above(two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b="1" dirty="0" smtClean="0"/>
              <a:t>var</a:t>
            </a:r>
            <a:r>
              <a:rPr lang="en-US" dirty="0" smtClean="0"/>
              <a:t> </a:t>
            </a:r>
            <a:r>
              <a:rPr lang="en-US" dirty="0"/>
              <a:t>res : Bool = f(outcome);   res </a:t>
            </a:r>
            <a:r>
              <a:rPr lang="en-US" dirty="0" smtClean="0"/>
              <a:t>}}}}}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b="1" dirty="0"/>
              <a:t>var </a:t>
            </a:r>
            <a:r>
              <a:rPr lang="en-US" dirty="0"/>
              <a:t>f: [A](A =&gt; A) = {(x:A)=&gt;x}</a:t>
            </a:r>
            <a:br>
              <a:rPr lang="en-US" dirty="0"/>
            </a:br>
            <a:r>
              <a:rPr lang="en-US" dirty="0"/>
              <a:t>  </a:t>
            </a:r>
            <a:r>
              <a:rPr lang="en-US" b="1" dirty="0"/>
              <a:t>var </a:t>
            </a:r>
            <a:r>
              <a:rPr lang="en-US" dirty="0"/>
              <a:t>p : Int =&gt; Int = plus(one)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dirty="0" smtClean="0"/>
              <a:t>f</a:t>
            </a:r>
            <a:br>
              <a:rPr lang="en-US" dirty="0" smtClean="0"/>
            </a:br>
            <a:r>
              <a:rPr lang="en-US" b="1" dirty="0" smtClean="0"/>
              <a:t>  var</a:t>
            </a:r>
            <a:r>
              <a:rPr lang="en-US" dirty="0" smtClean="0"/>
              <a:t> x : Int = p(one)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r>
              <a:rPr lang="en-US" b="1" dirty="0"/>
              <a:t>var </a:t>
            </a:r>
            <a:r>
              <a:rPr lang="en-US" dirty="0"/>
              <a:t>above : Int =&gt; Bool = </a:t>
            </a:r>
            <a:r>
              <a:rPr lang="en-US" dirty="0" smtClean="0"/>
              <a:t>less(x)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r>
              <a:rPr lang="en-US" b="1" dirty="0"/>
              <a:t>var </a:t>
            </a:r>
            <a:r>
              <a:rPr lang="en-US" dirty="0"/>
              <a:t>outcome : Bool = above(two)</a:t>
            </a:r>
            <a:br>
              <a:rPr lang="en-US" dirty="0"/>
            </a:br>
            <a:r>
              <a:rPr lang="en-US" dirty="0"/>
              <a:t>  </a:t>
            </a:r>
            <a:r>
              <a:rPr lang="en-US" b="1" dirty="0"/>
              <a:t>var</a:t>
            </a:r>
            <a:r>
              <a:rPr lang="en-US" dirty="0"/>
              <a:t> res : Bool = f(outcome);   res }}}}}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0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wish to introduce subtyping rule into the previous system</a:t>
            </a:r>
          </a:p>
          <a:p>
            <a:r>
              <a:rPr lang="en-US" dirty="0" smtClean="0"/>
              <a:t>There should be some sort of subtyping relation between </a:t>
            </a:r>
            <a:r>
              <a:rPr lang="en-US" dirty="0"/>
              <a:t>[Ident]T </a:t>
            </a:r>
            <a:r>
              <a:rPr lang="en-US" dirty="0" smtClean="0"/>
              <a:t> and its instance </a:t>
            </a:r>
            <a:r>
              <a:rPr lang="en-US" dirty="0"/>
              <a:t>T[Ident:=T’] 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Which type should be subtype of which?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5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Computing Stack Depth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6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Graph with Bytecodes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assignment statements</a:t>
            </a:r>
          </a:p>
          <a:p>
            <a:r>
              <a:rPr lang="en-US" dirty="0" smtClean="0"/>
              <a:t>Right hand sides have only </a:t>
            </a:r>
          </a:p>
          <a:p>
            <a:pPr lvl="1"/>
            <a:r>
              <a:rPr lang="en-US" dirty="0" smtClean="0"/>
              <a:t>integer binary minus (-)</a:t>
            </a:r>
          </a:p>
          <a:p>
            <a:pPr lvl="1"/>
            <a:r>
              <a:rPr lang="en-US" dirty="0" smtClean="0"/>
              <a:t>integer multiplication (*)</a:t>
            </a:r>
          </a:p>
          <a:p>
            <a:pPr lvl="1"/>
            <a:r>
              <a:rPr lang="en-US" dirty="0" smtClean="0"/>
              <a:t>local variables</a:t>
            </a:r>
          </a:p>
          <a:p>
            <a:r>
              <a:rPr lang="en-US" dirty="0" smtClean="0"/>
              <a:t>We compile them into iload,istore,isub,imul</a:t>
            </a:r>
          </a:p>
          <a:p>
            <a:r>
              <a:rPr lang="en-US" dirty="0" smtClean="0"/>
              <a:t>Consider sequence of such statements as a simple control-flow graph (a line)</a:t>
            </a:r>
          </a:p>
        </p:txBody>
      </p:sp>
    </p:spTree>
    <p:extLst>
      <p:ext uri="{BB962C8B-B14F-4D97-AF65-F5344CB8AC3E}">
        <p14:creationId xmlns:p14="http://schemas.microsoft.com/office/powerpoint/2010/main" val="263240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CFG for Expression. Stack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Assume x,y,z are in slots 1,2,3</a:t>
            </a:r>
          </a:p>
          <a:p>
            <a:pPr marL="0" indent="0">
              <a:buNone/>
            </a:pPr>
            <a:r>
              <a:rPr lang="en-US" dirty="0" smtClean="0"/>
              <a:t>Statement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= x*(x – y*z – z*x)</a:t>
            </a:r>
          </a:p>
          <a:p>
            <a:pPr marL="0" indent="0">
              <a:buNone/>
            </a:pPr>
            <a:r>
              <a:rPr lang="en-US" dirty="0" smtClean="0"/>
              <a:t>Compute for how many integers stack content increased after every point, relative to initial size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Design data-flow analysis for CFG containing these bytecode instructions that maintains interval of possible increases of stack sizes (stack depth), starting from entry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 analysis domain as arbitrary intervals of stack size, and give transfer functions for iload,istore,isub,imul.</a:t>
            </a:r>
          </a:p>
        </p:txBody>
      </p:sp>
    </p:spTree>
    <p:extLst>
      <p:ext uri="{BB962C8B-B14F-4D97-AF65-F5344CB8AC3E}">
        <p14:creationId xmlns:p14="http://schemas.microsoft.com/office/powerpoint/2010/main" val="118422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Analysis on This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x = y</a:t>
            </a:r>
          </a:p>
          <a:p>
            <a:pPr marL="0" indent="0">
              <a:buNone/>
            </a:pPr>
            <a:r>
              <a:rPr lang="en-US" dirty="0" smtClean="0"/>
              <a:t>while (x &gt; 0) {</a:t>
            </a:r>
            <a:br>
              <a:rPr lang="en-US" dirty="0" smtClean="0"/>
            </a:br>
            <a:r>
              <a:rPr lang="en-US" dirty="0" smtClean="0"/>
              <a:t>  x = y – x – z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maximal number of steps for such analysis for: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arbitrary graphs with these bytecodes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graphs obtained by compiling Tool programs </a:t>
            </a:r>
            <a:br>
              <a:rPr lang="en-US" dirty="0" smtClean="0"/>
            </a:br>
            <a:r>
              <a:rPr lang="en-US" dirty="0" smtClean="0"/>
              <a:t>(if the analysis is extended with all bytecode instructions)</a:t>
            </a:r>
          </a:p>
        </p:txBody>
      </p:sp>
    </p:spTree>
    <p:extLst>
      <p:ext uri="{BB962C8B-B14F-4D97-AF65-F5344CB8AC3E}">
        <p14:creationId xmlns:p14="http://schemas.microsoft.com/office/powerpoint/2010/main" val="8381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16786</TotalTime>
  <Words>204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Exercise 1</vt:lpstr>
      <vt:lpstr>Language with Generics and Lots of Type Annotations</vt:lpstr>
      <vt:lpstr>Add Assignment Statements</vt:lpstr>
      <vt:lpstr>Try to Type Check These Examples</vt:lpstr>
      <vt:lpstr>Subtyping</vt:lpstr>
      <vt:lpstr>Exercise 2</vt:lpstr>
      <vt:lpstr>Control-Flow Graph with Bytecodes</vt:lpstr>
      <vt:lpstr>CFG for Expression. Stack Depth</vt:lpstr>
      <vt:lpstr>Run Analysis on This Program</vt:lpstr>
      <vt:lpstr>Constant Stack Depth</vt:lpstr>
      <vt:lpstr>Exercise 3</vt:lpstr>
      <vt:lpstr>Matching on Polymorphic Lists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sysadmin</cp:lastModifiedBy>
  <cp:revision>1304</cp:revision>
  <dcterms:created xsi:type="dcterms:W3CDTF">2009-12-16T09:41:49Z</dcterms:created>
  <dcterms:modified xsi:type="dcterms:W3CDTF">2013-12-16T00:08:35Z</dcterms:modified>
</cp:coreProperties>
</file>