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201" r:id="rId2"/>
    <p:sldId id="1158" r:id="rId3"/>
    <p:sldId id="1196" r:id="rId4"/>
    <p:sldId id="1202" r:id="rId5"/>
    <p:sldId id="1203" r:id="rId6"/>
    <p:sldId id="1204" r:id="rId7"/>
    <p:sldId id="1197" r:id="rId8"/>
    <p:sldId id="1205" r:id="rId9"/>
    <p:sldId id="1198" r:id="rId10"/>
    <p:sldId id="1206" r:id="rId11"/>
  </p:sldIdLst>
  <p:sldSz cx="9144000" cy="6858000" type="screen4x3"/>
  <p:notesSz cx="6858000" cy="9144000"/>
  <p:embeddedFontLst>
    <p:embeddedFont>
      <p:font typeface="Matura MT Script Capitals" panose="03020802060602070202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95" d="100"/>
          <a:sy n="95" d="100"/>
        </p:scale>
        <p:origin x="13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8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More type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4397679"/>
            <a:ext cx="289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k*q1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 N*m/C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612949" y="5302730"/>
            <a:ext cx="283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k*q1*q2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 m*N</a:t>
            </a:r>
            <a:endParaRPr lang="en-US" dirty="0"/>
          </a:p>
        </p:txBody>
      </p:sp>
      <p:cxnSp>
        <p:nvCxnSpPr>
          <p:cNvPr id="23" name="Connecteur droit 22"/>
          <p:cNvCxnSpPr/>
          <p:nvPr/>
        </p:nvCxnSpPr>
        <p:spPr bwMode="auto">
          <a:xfrm>
            <a:off x="612950" y="5302730"/>
            <a:ext cx="2833634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710820" y="5299639"/>
            <a:ext cx="232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 smtClean="0">
                <a:solidFill>
                  <a:srgbClr val="00B050"/>
                </a:solidFill>
              </a:rPr>
              <a:t>r*r: m*m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 bwMode="auto">
          <a:xfrm>
            <a:off x="5469657" y="5299639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 bwMode="auto">
          <a:xfrm>
            <a:off x="1215014" y="5761304"/>
            <a:ext cx="6492072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708220" y="5767373"/>
            <a:ext cx="459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 smtClean="0">
                <a:solidFill>
                  <a:srgbClr val="00B050"/>
                </a:solidFill>
              </a:rPr>
              <a:t>k*q1*q2/(r*r) : m*N / (m*m)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 bwMode="auto">
          <a:xfrm>
            <a:off x="2057401" y="6229038"/>
            <a:ext cx="3921368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708219" y="6189503"/>
            <a:ext cx="459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 smtClean="0">
                <a:solidFill>
                  <a:srgbClr val="00B050"/>
                </a:solidFill>
              </a:rPr>
              <a:t>k*q1*q2/(r*r) : N/m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125878" y="4394588"/>
            <a:ext cx="140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q2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 C</a:t>
            </a:r>
            <a:endParaRPr lang="en-US" dirty="0"/>
          </a:p>
        </p:txBody>
      </p:sp>
      <p:cxnSp>
        <p:nvCxnSpPr>
          <p:cNvPr id="33" name="Connecteur droit 32"/>
          <p:cNvCxnSpPr/>
          <p:nvPr/>
        </p:nvCxnSpPr>
        <p:spPr bwMode="auto">
          <a:xfrm>
            <a:off x="60295" y="4856253"/>
            <a:ext cx="4400755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0296" y="4863811"/>
            <a:ext cx="357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k*q1*q2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 (N*m/C * C)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60295" y="3945842"/>
            <a:ext cx="348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k*q1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 N*m/(C*C) * C</a:t>
            </a:r>
            <a:endParaRPr lang="en-US" dirty="0"/>
          </a:p>
        </p:txBody>
      </p:sp>
      <p:cxnSp>
        <p:nvCxnSpPr>
          <p:cNvPr id="43" name="Connecteur droit 42"/>
          <p:cNvCxnSpPr/>
          <p:nvPr/>
        </p:nvCxnSpPr>
        <p:spPr bwMode="auto">
          <a:xfrm flipV="1">
            <a:off x="117249" y="4418866"/>
            <a:ext cx="3262447" cy="324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 bwMode="auto">
          <a:xfrm flipV="1">
            <a:off x="117249" y="3948129"/>
            <a:ext cx="3890784" cy="2287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0198" y="3496016"/>
            <a:ext cx="348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k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 N*m/(C*C)</a:t>
            </a:r>
            <a:endParaRPr lang="en-US" dirty="0"/>
          </a:p>
        </p:txBody>
      </p:sp>
      <p:sp>
        <p:nvSpPr>
          <p:cNvPr id="48" name="ZoneTexte 47"/>
          <p:cNvSpPr txBox="1"/>
          <p:nvPr/>
        </p:nvSpPr>
        <p:spPr>
          <a:xfrm>
            <a:off x="2762446" y="3481142"/>
            <a:ext cx="13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q1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 C</a:t>
            </a:r>
            <a:endParaRPr lang="en-US" dirty="0"/>
          </a:p>
        </p:txBody>
      </p:sp>
      <p:sp>
        <p:nvSpPr>
          <p:cNvPr id="49" name="ZoneTexte 48"/>
          <p:cNvSpPr txBox="1"/>
          <p:nvPr/>
        </p:nvSpPr>
        <p:spPr>
          <a:xfrm>
            <a:off x="5230583" y="4859193"/>
            <a:ext cx="154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 smtClean="0">
                <a:solidFill>
                  <a:srgbClr val="00B050"/>
                </a:solidFill>
              </a:rPr>
              <a:t>r: 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043473" y="4850893"/>
            <a:ext cx="154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 smtClean="0">
                <a:solidFill>
                  <a:srgbClr val="00B050"/>
                </a:solidFill>
              </a:rPr>
              <a:t>r: m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Physical units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2"/>
            <a:ext cx="8479331" cy="50001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 unit expression is defined by following grammar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u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v </a:t>
            </a:r>
            <a:r>
              <a:rPr lang="en-US" sz="2400" dirty="0">
                <a:solidFill>
                  <a:srgbClr val="00B050"/>
                </a:solidFill>
              </a:rPr>
              <a:t>:=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b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|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1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u * v </a:t>
            </a:r>
            <a:r>
              <a:rPr lang="en-US" sz="2400" dirty="0" smtClean="0">
                <a:solidFill>
                  <a:srgbClr val="00B050"/>
                </a:solidFill>
              </a:rPr>
              <a:t>| u</a:t>
            </a:r>
            <a:r>
              <a:rPr lang="en-US" sz="2400" baseline="30000" dirty="0" smtClean="0">
                <a:solidFill>
                  <a:srgbClr val="00B050"/>
                </a:solidFill>
              </a:rPr>
              <a:t>-1</a:t>
            </a:r>
            <a:endParaRPr lang="en-US" sz="2400" baseline="30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where </a:t>
            </a:r>
            <a:r>
              <a:rPr lang="en-US" sz="2400" dirty="0" smtClean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v </a:t>
            </a:r>
            <a:r>
              <a:rPr lang="en-US" sz="2400" dirty="0">
                <a:solidFill>
                  <a:schemeClr val="tx1"/>
                </a:solidFill>
              </a:rPr>
              <a:t>are unit expressions themselves and </a:t>
            </a:r>
            <a:r>
              <a:rPr lang="en-US" sz="2400" dirty="0" smtClean="0">
                <a:solidFill>
                  <a:schemeClr val="tx1"/>
                </a:solidFill>
              </a:rPr>
              <a:t>b </a:t>
            </a:r>
            <a:r>
              <a:rPr lang="en-US" sz="2400" dirty="0">
                <a:solidFill>
                  <a:schemeClr val="tx1"/>
                </a:solidFill>
              </a:rPr>
              <a:t>is a base unit: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b </a:t>
            </a:r>
            <a:r>
              <a:rPr lang="en-US" sz="2400" dirty="0">
                <a:solidFill>
                  <a:srgbClr val="00B050"/>
                </a:solidFill>
              </a:rPr>
              <a:t>:=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m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kg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s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A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K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>
                <a:solidFill>
                  <a:srgbClr val="00B050"/>
                </a:solidFill>
              </a:rPr>
              <a:t>cd </a:t>
            </a:r>
            <a:r>
              <a:rPr lang="en-US" sz="2400" dirty="0" smtClean="0">
                <a:solidFill>
                  <a:srgbClr val="00B050"/>
                </a:solidFill>
              </a:rPr>
              <a:t>| </a:t>
            </a:r>
            <a:r>
              <a:rPr lang="en-US" sz="2400" dirty="0" err="1" smtClean="0">
                <a:solidFill>
                  <a:srgbClr val="00B050"/>
                </a:solidFill>
              </a:rPr>
              <a:t>mol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You </a:t>
            </a:r>
            <a:r>
              <a:rPr lang="en-US" sz="2400" dirty="0">
                <a:solidFill>
                  <a:schemeClr val="tx1"/>
                </a:solidFill>
              </a:rPr>
              <a:t>may use </a:t>
            </a:r>
            <a:r>
              <a:rPr lang="en-US" sz="2400" dirty="0" smtClean="0">
                <a:solidFill>
                  <a:schemeClr val="tx1"/>
                </a:solidFill>
              </a:rPr>
              <a:t>B </a:t>
            </a:r>
            <a:r>
              <a:rPr lang="en-US" sz="2400" dirty="0">
                <a:solidFill>
                  <a:schemeClr val="tx1"/>
                </a:solidFill>
              </a:rPr>
              <a:t>to denote the set of the unit types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B = </a:t>
            </a:r>
            <a:r>
              <a:rPr lang="en-US" sz="2400" dirty="0" smtClean="0">
                <a:solidFill>
                  <a:srgbClr val="00B050"/>
                </a:solidFill>
              </a:rPr>
              <a:t>{ </a:t>
            </a:r>
            <a:r>
              <a:rPr lang="en-US" sz="2400" dirty="0">
                <a:solidFill>
                  <a:srgbClr val="00B050"/>
                </a:solidFill>
              </a:rPr>
              <a:t>m, kg, s, A, K, cd, </a:t>
            </a:r>
            <a:r>
              <a:rPr lang="en-US" sz="2400" dirty="0" err="1">
                <a:solidFill>
                  <a:srgbClr val="00B050"/>
                </a:solidFill>
              </a:rPr>
              <a:t>mol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}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chemeClr val="tx1"/>
                </a:solidFill>
              </a:rPr>
              <a:t>readability, we use the syntactic </a:t>
            </a:r>
            <a:r>
              <a:rPr lang="en-US" sz="2400" dirty="0" smtClean="0">
                <a:solidFill>
                  <a:schemeClr val="tx1"/>
                </a:solidFill>
              </a:rPr>
              <a:t>sugar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B050"/>
                </a:solidFill>
              </a:rPr>
              <a:t>u^n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= </a:t>
            </a:r>
            <a:r>
              <a:rPr lang="en-US" sz="2400" dirty="0" smtClean="0">
                <a:solidFill>
                  <a:srgbClr val="00B050"/>
                </a:solidFill>
              </a:rPr>
              <a:t> u </a:t>
            </a:r>
            <a:r>
              <a:rPr lang="en-US" sz="2400" dirty="0">
                <a:solidFill>
                  <a:srgbClr val="00B050"/>
                </a:solidFill>
              </a:rPr>
              <a:t>* … * u  </a:t>
            </a:r>
            <a:r>
              <a:rPr lang="en-US" sz="2400" dirty="0" smtClean="0">
                <a:solidFill>
                  <a:srgbClr val="00B050"/>
                </a:solidFill>
              </a:rPr>
              <a:t>if </a:t>
            </a:r>
            <a:r>
              <a:rPr lang="en-US" sz="2400" dirty="0">
                <a:solidFill>
                  <a:srgbClr val="00B050"/>
                </a:solidFill>
              </a:rPr>
              <a:t>n &gt; 0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        1  if </a:t>
            </a:r>
            <a:r>
              <a:rPr lang="en-US" sz="2400" dirty="0">
                <a:solidFill>
                  <a:srgbClr val="00B050"/>
                </a:solidFill>
              </a:rPr>
              <a:t>n = 0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           u</a:t>
            </a:r>
            <a:r>
              <a:rPr lang="en-US" sz="2400" baseline="30000" dirty="0" smtClean="0">
                <a:solidFill>
                  <a:srgbClr val="00B050"/>
                </a:solidFill>
              </a:rPr>
              <a:t>-1</a:t>
            </a:r>
            <a:r>
              <a:rPr lang="en-US" sz="2400" dirty="0" smtClean="0">
                <a:solidFill>
                  <a:srgbClr val="00B050"/>
                </a:solidFill>
              </a:rPr>
              <a:t> * … * u</a:t>
            </a:r>
            <a:r>
              <a:rPr lang="en-US" sz="2400" baseline="30000" dirty="0" smtClean="0">
                <a:solidFill>
                  <a:srgbClr val="00B050"/>
                </a:solidFill>
              </a:rPr>
              <a:t>-1</a:t>
            </a:r>
            <a:r>
              <a:rPr lang="en-US" sz="2400" dirty="0" smtClean="0">
                <a:solidFill>
                  <a:srgbClr val="00B050"/>
                </a:solidFill>
              </a:rPr>
              <a:t> if n &lt; 0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 u/v </a:t>
            </a:r>
            <a:r>
              <a:rPr lang="en-US" sz="2400" dirty="0">
                <a:solidFill>
                  <a:srgbClr val="00B050"/>
                </a:solidFill>
              </a:rPr>
              <a:t>= u * </a:t>
            </a:r>
            <a:r>
              <a:rPr lang="en-US" sz="2400" dirty="0" smtClean="0">
                <a:solidFill>
                  <a:srgbClr val="00B050"/>
                </a:solidFill>
              </a:rPr>
              <a:t>v</a:t>
            </a:r>
            <a:r>
              <a:rPr lang="en-US" sz="2400" baseline="30000" dirty="0">
                <a:solidFill>
                  <a:srgbClr val="00B050"/>
                </a:solidFill>
              </a:rPr>
              <a:t>-1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fr-FR" sz="200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units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44303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a) Give </a:t>
            </a:r>
            <a:r>
              <a:rPr lang="en-US" sz="2000" dirty="0">
                <a:solidFill>
                  <a:schemeClr val="tx1"/>
                </a:solidFill>
              </a:rPr>
              <a:t>the type rules for the arithmetic operations </a:t>
            </a:r>
            <a:r>
              <a:rPr lang="en-US" sz="2000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>
                <a:solidFill>
                  <a:schemeClr val="tx1"/>
                </a:solidFill>
              </a:rPr>
              <a:t> , </a:t>
            </a:r>
            <a:r>
              <a:rPr lang="en-US" sz="2000" dirty="0" smtClean="0">
                <a:solidFill>
                  <a:srgbClr val="00B050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/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sin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abs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Assume that the trigonometric functions take as argument radians, which are dimensionless (since they are defined as the ratio of arc length to radius). You can denote that a variable is dimensionless by </a:t>
            </a:r>
            <a:r>
              <a:rPr lang="el-G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sz="2000" dirty="0" smtClean="0">
                <a:solidFill>
                  <a:srgbClr val="00B050"/>
                </a:solidFill>
              </a:rPr>
              <a:t> e : 1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12950" y="2994409"/>
            <a:ext cx="7347018" cy="3693320"/>
            <a:chOff x="612950" y="2994409"/>
            <a:chExt cx="7347018" cy="3693320"/>
          </a:xfrm>
        </p:grpSpPr>
        <p:sp>
          <p:nvSpPr>
            <p:cNvPr id="7" name="ZoneTexte 6"/>
            <p:cNvSpPr txBox="1"/>
            <p:nvPr/>
          </p:nvSpPr>
          <p:spPr>
            <a:xfrm>
              <a:off x="612950" y="2994409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029767" y="2994409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65124" y="3456074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+ 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cxnSp>
          <p:nvCxnSpPr>
            <p:cNvPr id="9" name="Connecteur droit 8"/>
            <p:cNvCxnSpPr/>
            <p:nvPr/>
          </p:nvCxnSpPr>
          <p:spPr bwMode="auto">
            <a:xfrm>
              <a:off x="612950" y="3456074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5126334" y="2994409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543151" y="2994409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578507" y="3456074"/>
              <a:ext cx="2178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* 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U*V</a:t>
              </a:r>
              <a:endParaRPr lang="en-US" dirty="0"/>
            </a:p>
          </p:txBody>
        </p:sp>
        <p:cxnSp>
          <p:nvCxnSpPr>
            <p:cNvPr id="24" name="Connecteur droit 23"/>
            <p:cNvCxnSpPr/>
            <p:nvPr/>
          </p:nvCxnSpPr>
          <p:spPr bwMode="auto">
            <a:xfrm>
              <a:off x="5126334" y="3456074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612950" y="4379404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029767" y="4379404"/>
              <a:ext cx="141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65124" y="4841069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/ b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U/V</a:t>
              </a:r>
              <a:endParaRPr lang="en-US" dirty="0"/>
            </a:p>
          </p:txBody>
        </p:sp>
        <p:cxnSp>
          <p:nvCxnSpPr>
            <p:cNvPr id="32" name="Connecteur droit 31"/>
            <p:cNvCxnSpPr/>
            <p:nvPr/>
          </p:nvCxnSpPr>
          <p:spPr bwMode="auto">
            <a:xfrm>
              <a:off x="612950" y="4841069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5126333" y="4379403"/>
              <a:ext cx="283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U*U</a:t>
              </a:r>
              <a:endParaRPr lang="en-US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578507" y="4841069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√a</a:t>
              </a:r>
              <a:r>
                <a:rPr lang="en-US" dirty="0" smtClean="0">
                  <a:solidFill>
                    <a:srgbClr val="00B050"/>
                  </a:solidFill>
                </a:rPr>
                <a:t>: U</a:t>
              </a:r>
              <a:endParaRPr lang="en-US" dirty="0"/>
            </a:p>
          </p:txBody>
        </p:sp>
        <p:cxnSp>
          <p:nvCxnSpPr>
            <p:cNvPr id="36" name="Connecteur droit 35"/>
            <p:cNvCxnSpPr/>
            <p:nvPr/>
          </p:nvCxnSpPr>
          <p:spPr bwMode="auto">
            <a:xfrm>
              <a:off x="5126333" y="4841069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12950" y="5764398"/>
              <a:ext cx="283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065124" y="6226064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sin(a)</a:t>
              </a:r>
              <a:r>
                <a:rPr lang="en-US" dirty="0" smtClean="0">
                  <a:solidFill>
                    <a:srgbClr val="00B050"/>
                  </a:solidFill>
                </a:rPr>
                <a:t>: 1</a:t>
              </a:r>
              <a:endParaRPr lang="en-US" dirty="0"/>
            </a:p>
          </p:txBody>
        </p:sp>
        <p:cxnSp>
          <p:nvCxnSpPr>
            <p:cNvPr id="39" name="Connecteur droit 38"/>
            <p:cNvCxnSpPr/>
            <p:nvPr/>
          </p:nvCxnSpPr>
          <p:spPr bwMode="auto">
            <a:xfrm>
              <a:off x="612950" y="6226064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5126334" y="5764396"/>
              <a:ext cx="283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a </a:t>
              </a:r>
              <a:r>
                <a:rPr lang="en-US" dirty="0">
                  <a:solidFill>
                    <a:srgbClr val="00B050"/>
                  </a:solidFill>
                </a:rPr>
                <a:t>: </a:t>
              </a:r>
              <a:r>
                <a:rPr lang="en-US" dirty="0" smtClean="0">
                  <a:solidFill>
                    <a:srgbClr val="00B05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578508" y="6226062"/>
              <a:ext cx="1929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˫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abs(a)</a:t>
              </a:r>
              <a:r>
                <a:rPr lang="en-US" dirty="0" smtClean="0">
                  <a:solidFill>
                    <a:srgbClr val="00B050"/>
                  </a:solidFill>
                </a:rPr>
                <a:t>: U</a:t>
              </a:r>
              <a:endParaRPr lang="en-US" dirty="0"/>
            </a:p>
          </p:txBody>
        </p:sp>
        <p:cxnSp>
          <p:nvCxnSpPr>
            <p:cNvPr id="42" name="Connecteur droit 41"/>
            <p:cNvCxnSpPr/>
            <p:nvPr/>
          </p:nvCxnSpPr>
          <p:spPr bwMode="auto">
            <a:xfrm>
              <a:off x="5126334" y="6226062"/>
              <a:ext cx="2833634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93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units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8047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b) The </a:t>
            </a:r>
            <a:r>
              <a:rPr lang="en-US" sz="2000" dirty="0">
                <a:solidFill>
                  <a:schemeClr val="tx1"/>
                </a:solidFill>
              </a:rPr>
              <a:t>unit expressions as defined above are strings, so that </a:t>
            </a:r>
            <a:r>
              <a:rPr lang="en-US" sz="2000" dirty="0" smtClean="0">
                <a:solidFill>
                  <a:schemeClr val="tx1"/>
                </a:solidFill>
              </a:rPr>
              <a:t>e.g.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s^4*m^2)/(s^2*m^3) </a:t>
            </a:r>
            <a:r>
              <a:rPr lang="en-US" sz="2000" dirty="0" smtClean="0">
                <a:solidFill>
                  <a:srgbClr val="00B050"/>
                </a:solidFill>
                <a:latin typeface="Matura MT Script Capitals" panose="03020802060602070202" pitchFamily="66" charset="0"/>
              </a:rPr>
              <a:t>≠ </a:t>
            </a:r>
            <a:r>
              <a:rPr lang="en-US" sz="2000" dirty="0" smtClean="0">
                <a:solidFill>
                  <a:srgbClr val="00B050"/>
                </a:solidFill>
              </a:rPr>
              <a:t>s^2*m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however </a:t>
            </a:r>
            <a:r>
              <a:rPr lang="en-US" sz="2000" dirty="0">
                <a:solidFill>
                  <a:schemeClr val="tx1"/>
                </a:solidFill>
              </a:rPr>
              <a:t>physically these units </a:t>
            </a:r>
            <a:r>
              <a:rPr lang="en-US" sz="2000" dirty="0" smtClean="0">
                <a:solidFill>
                  <a:schemeClr val="tx1"/>
                </a:solidFill>
              </a:rPr>
              <a:t>match.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Define </a:t>
            </a:r>
            <a:r>
              <a:rPr lang="en-US" sz="2000" dirty="0">
                <a:solidFill>
                  <a:schemeClr val="tx1"/>
                </a:solidFill>
              </a:rPr>
              <a:t>a procedure on the unit expressions such that your type rules type check expressions, whenever they are correct according to physics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57200" y="3984755"/>
            <a:ext cx="8229600" cy="180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20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trait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endParaRPr lang="fr-FR" sz="2000" kern="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fr-FR" sz="2000" b="1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Times(a: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b: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fr-FR" sz="2000" b="1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endParaRPr lang="fr-FR" sz="2000" kern="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fr-FR" sz="2000" b="1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Inverse(a: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fr-FR" sz="2000" b="1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endParaRPr lang="fr-FR" sz="2000" kern="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fr-FR" sz="2000" b="1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SI(v: String) </a:t>
            </a:r>
            <a:r>
              <a:rPr lang="fr-FR" sz="2000" b="1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endParaRPr lang="fr-FR" sz="2000" kern="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fr-FR" sz="2000" b="1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20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ase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One </a:t>
            </a:r>
            <a:r>
              <a:rPr lang="fr-FR" sz="2000" b="1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endParaRPr lang="en-US" sz="2000" kern="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units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57199" y="1298370"/>
            <a:ext cx="8596365" cy="53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2000" b="1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numerator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(t: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List[SI] = t match {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case Times(a, b) =&gt;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numerator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 ++ </a:t>
            </a:r>
            <a:r>
              <a:rPr lang="fr-FR" sz="2000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numerator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case Inverse(a) =&gt;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denominator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case SI(_) =&gt; List(t)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case One =&gt; Nil</a:t>
            </a:r>
          </a:p>
          <a:p>
            <a:pPr marL="0" indent="0">
              <a:buFontTx/>
              <a:buNone/>
            </a:pP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fr-FR" sz="2000" b="1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b="1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denominator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fr-FR" sz="2000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List[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t match {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case Times(a, b) =&gt;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denominator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++ </a:t>
            </a:r>
            <a:r>
              <a:rPr lang="fr-FR" sz="2000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denominator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case Inverse(a) =&gt;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numerator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case SI(_) =&gt; List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fr-FR" sz="2000" kern="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case One =&gt; Nil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units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80387" y="1298370"/>
            <a:ext cx="9174145" cy="53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2000" b="1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simplify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(t: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PUnit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numerator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den =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denominator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inter =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den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num2 = (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inter).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sortBy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(_.v)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den2 = (den – inter).</a:t>
            </a:r>
            <a:r>
              <a:rPr lang="fr-FR" sz="2000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sortBy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(_.v)</a:t>
            </a:r>
            <a:endParaRPr lang="fr-FR" sz="2000" kern="0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a = (One /: num2) { case (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p) =&gt; Times(</a:t>
            </a:r>
            <a:r>
              <a:rPr lang="fr-FR" sz="2000" kern="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p)}</a:t>
            </a:r>
          </a:p>
          <a:p>
            <a:pPr marL="0" indent="0">
              <a:buFontTx/>
              <a:buNone/>
            </a:pP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(One /: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den2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case (</a:t>
            </a:r>
            <a:r>
              <a:rPr lang="fr-FR" sz="2000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p) 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 Times(</a:t>
            </a:r>
            <a:r>
              <a:rPr lang="fr-FR" sz="2000" kern="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p)}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Times(num2, Inverse(denum2))</a:t>
            </a:r>
          </a:p>
          <a:p>
            <a:pPr marL="0" indent="0">
              <a:buFontTx/>
              <a:buNone/>
            </a:pPr>
            <a:r>
              <a:rPr lang="fr-FR" sz="2000" kern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1742" y="5395966"/>
            <a:ext cx="141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93335" y="5857631"/>
            <a:ext cx="283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 : simplify(U)</a:t>
            </a:r>
            <a:endParaRPr lang="en-US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693336" y="5857631"/>
            <a:ext cx="2833634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513384" y="5395966"/>
            <a:ext cx="283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(U*U)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965558" y="5857632"/>
            <a:ext cx="192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√a</a:t>
            </a:r>
            <a:r>
              <a:rPr lang="en-US" dirty="0" smtClean="0">
                <a:solidFill>
                  <a:srgbClr val="00B050"/>
                </a:solidFill>
              </a:rPr>
              <a:t>: U</a:t>
            </a:r>
            <a:r>
              <a:rPr lang="en-US" baseline="30000" dirty="0">
                <a:solidFill>
                  <a:srgbClr val="00B050"/>
                </a:solidFill>
              </a:rPr>
              <a:t>-1</a:t>
            </a:r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4513384" y="5857632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units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c)Determine the type of </a:t>
            </a:r>
            <a:r>
              <a:rPr lang="en-US" sz="2000" dirty="0" smtClean="0">
                <a:solidFill>
                  <a:srgbClr val="00B050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the following code fragment. The values in angle brackets give the unit type expressions of the variables and </a:t>
            </a:r>
            <a:r>
              <a:rPr lang="en-US" sz="2000" dirty="0" smtClean="0">
                <a:solidFill>
                  <a:srgbClr val="00B050"/>
                </a:solidFill>
              </a:rPr>
              <a:t>Pi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the usual </a:t>
            </a:r>
            <a:r>
              <a:rPr lang="en-US" sz="2000" dirty="0" smtClean="0">
                <a:solidFill>
                  <a:schemeClr val="tx1"/>
                </a:solidFill>
              </a:rPr>
              <a:t>constant </a:t>
            </a:r>
            <a:r>
              <a:rPr lang="el-GR" sz="2000" dirty="0" smtClean="0">
                <a:solidFill>
                  <a:srgbClr val="00B050"/>
                </a:solidFill>
              </a:rPr>
              <a:t>π</a:t>
            </a:r>
            <a:r>
              <a:rPr lang="en-US" sz="2000" dirty="0" smtClean="0">
                <a:solidFill>
                  <a:schemeClr val="tx1"/>
                </a:solidFill>
              </a:rPr>
              <a:t> in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err="1">
                <a:solidFill>
                  <a:schemeClr val="tx1"/>
                </a:solidFill>
              </a:rPr>
              <a:t>Scala</a:t>
            </a:r>
            <a:r>
              <a:rPr lang="en-US" sz="2000" dirty="0">
                <a:solidFill>
                  <a:schemeClr val="tx1"/>
                </a:solidFill>
              </a:rPr>
              <a:t> math library. Give the full type derivation tree using your rules from a) and b), i.e. the tree that infers the types of the variables </a:t>
            </a:r>
            <a:r>
              <a:rPr lang="en-US" sz="2000" dirty="0" smtClean="0">
                <a:solidFill>
                  <a:srgbClr val="00B050"/>
                </a:solidFill>
              </a:rPr>
              <a:t>R</a:t>
            </a:r>
            <a:r>
              <a:rPr lang="en-US" sz="2000" dirty="0">
                <a:solidFill>
                  <a:srgbClr val="00B050"/>
                </a:solidFill>
              </a:rPr>
              <a:t>, w, </a:t>
            </a:r>
            <a:r>
              <a:rPr lang="en-US" sz="2000" dirty="0" smtClean="0">
                <a:solidFill>
                  <a:srgbClr val="00B050"/>
                </a:solidFill>
              </a:rPr>
              <a:t>T.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x: &lt;m&gt; = 800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y: &lt;m&gt; = 6378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g: &lt;m/(s*s)&gt; = 9.8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 = x + y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 = 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(g/R)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= (2 * Pi) / w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87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units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2971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 &lt;m&gt; = 800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y: &lt;m&gt; = 6378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g: &lt;m/(s*s)&gt; = 9.8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 = x + y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 = 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(g/R)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= (2 * Pi) / w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5832233" y="2015348"/>
            <a:ext cx="141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x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284407" y="2477013"/>
            <a:ext cx="192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x + y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5832233" y="2477013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474218" y="3030857"/>
            <a:ext cx="28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g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m/(s*</a:t>
            </a:r>
            <a:r>
              <a:rPr lang="fr-FR" dirty="0" smtClean="0">
                <a:solidFill>
                  <a:srgbClr val="00B050"/>
                </a:solidFill>
              </a:rPr>
              <a:t>s)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340889" y="3444272"/>
            <a:ext cx="342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g / R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(m/(s*s)) / m</a:t>
            </a: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3938954" y="3456074"/>
            <a:ext cx="402101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12950" y="4379404"/>
            <a:ext cx="141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2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2029767" y="4379404"/>
            <a:ext cx="141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π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065124" y="4841069"/>
            <a:ext cx="192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2*</a:t>
            </a:r>
            <a:r>
              <a:rPr lang="el-GR" dirty="0" smtClean="0">
                <a:solidFill>
                  <a:srgbClr val="00B050"/>
                </a:solidFill>
              </a:rPr>
              <a:t>π </a:t>
            </a:r>
            <a:r>
              <a:rPr lang="en-US" dirty="0" smtClean="0">
                <a:solidFill>
                  <a:srgbClr val="00B050"/>
                </a:solidFill>
              </a:rPr>
              <a:t>: 1*1</a:t>
            </a:r>
            <a:endParaRPr lang="en-US" dirty="0"/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612950" y="4841069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59053" y="4382382"/>
            <a:ext cx="283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g / R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(1/s)*(1/s)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200216" y="4844048"/>
            <a:ext cx="232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>
                <a:solidFill>
                  <a:srgbClr val="00B050"/>
                </a:solidFill>
              </a:rPr>
              <a:t>√(g/R): </a:t>
            </a:r>
            <a:r>
              <a:rPr lang="en-US" dirty="0" smtClean="0">
                <a:solidFill>
                  <a:srgbClr val="00B050"/>
                </a:solidFill>
              </a:rPr>
              <a:t>1/s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3959053" y="4844048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505283" y="2029432"/>
            <a:ext cx="141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y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6284405" y="3021973"/>
            <a:ext cx="192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R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endParaRPr lang="en-US" dirty="0"/>
          </a:p>
        </p:txBody>
      </p:sp>
      <p:cxnSp>
        <p:nvCxnSpPr>
          <p:cNvPr id="28" name="Connecteur droit 27"/>
          <p:cNvCxnSpPr/>
          <p:nvPr/>
        </p:nvCxnSpPr>
        <p:spPr bwMode="auto">
          <a:xfrm>
            <a:off x="5832231" y="3021973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340889" y="3939402"/>
            <a:ext cx="243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g / R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</a:rPr>
              <a:t>1/(s*s)</a:t>
            </a:r>
          </a:p>
        </p:txBody>
      </p:sp>
      <p:cxnSp>
        <p:nvCxnSpPr>
          <p:cNvPr id="31" name="Connecteur droit 30"/>
          <p:cNvCxnSpPr/>
          <p:nvPr/>
        </p:nvCxnSpPr>
        <p:spPr bwMode="auto">
          <a:xfrm>
            <a:off x="3938954" y="3951204"/>
            <a:ext cx="4021014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12949" y="5302730"/>
            <a:ext cx="283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2*</a:t>
            </a:r>
            <a:r>
              <a:rPr lang="el-GR" dirty="0" smtClean="0">
                <a:solidFill>
                  <a:srgbClr val="00B050"/>
                </a:solidFill>
              </a:rPr>
              <a:t>π </a:t>
            </a:r>
            <a:r>
              <a:rPr lang="en-US" dirty="0" smtClean="0">
                <a:solidFill>
                  <a:srgbClr val="00B050"/>
                </a:solidFill>
              </a:rPr>
              <a:t>: 1</a:t>
            </a:r>
            <a:endParaRPr lang="en-US" dirty="0"/>
          </a:p>
        </p:txBody>
      </p:sp>
      <p:cxnSp>
        <p:nvCxnSpPr>
          <p:cNvPr id="33" name="Connecteur droit 32"/>
          <p:cNvCxnSpPr/>
          <p:nvPr/>
        </p:nvCxnSpPr>
        <p:spPr bwMode="auto">
          <a:xfrm>
            <a:off x="612950" y="5302730"/>
            <a:ext cx="2833634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185147" y="5299639"/>
            <a:ext cx="232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 smtClean="0">
                <a:solidFill>
                  <a:srgbClr val="00B050"/>
                </a:solidFill>
              </a:rPr>
              <a:t>w: 1/s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 bwMode="auto">
          <a:xfrm>
            <a:off x="3943984" y="5299639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 bwMode="auto">
          <a:xfrm>
            <a:off x="1215014" y="5761304"/>
            <a:ext cx="5069391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029767" y="5767373"/>
            <a:ext cx="30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 smtClean="0">
                <a:solidFill>
                  <a:srgbClr val="00B050"/>
                </a:solidFill>
              </a:rPr>
              <a:t>(2*</a:t>
            </a:r>
            <a:r>
              <a:rPr lang="el-GR" dirty="0">
                <a:solidFill>
                  <a:srgbClr val="00B050"/>
                </a:solidFill>
              </a:rPr>
              <a:t>π </a:t>
            </a:r>
            <a:r>
              <a:rPr lang="fr-FR" dirty="0" smtClean="0">
                <a:solidFill>
                  <a:srgbClr val="00B050"/>
                </a:solidFill>
              </a:rPr>
              <a:t>/ w)</a:t>
            </a:r>
            <a:r>
              <a:rPr lang="en-US" dirty="0" smtClean="0">
                <a:solidFill>
                  <a:srgbClr val="00B050"/>
                </a:solidFill>
              </a:rPr>
              <a:t>: 1/(1/s)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 bwMode="auto">
          <a:xfrm>
            <a:off x="2057401" y="6229038"/>
            <a:ext cx="2833634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029766" y="6229038"/>
            <a:ext cx="30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B050"/>
                </a:solidFill>
              </a:rPr>
              <a:t>Γ</a:t>
            </a:r>
            <a:r>
              <a:rPr lang="en-US" dirty="0">
                <a:solidFill>
                  <a:srgbClr val="00B050"/>
                </a:solidFill>
              </a:rPr>
              <a:t>˫ </a:t>
            </a:r>
            <a:r>
              <a:rPr lang="en-US" dirty="0" smtClean="0">
                <a:solidFill>
                  <a:srgbClr val="00B050"/>
                </a:solidFill>
              </a:rPr>
              <a:t>(2*</a:t>
            </a:r>
            <a:r>
              <a:rPr lang="el-GR" dirty="0">
                <a:solidFill>
                  <a:srgbClr val="00B050"/>
                </a:solidFill>
              </a:rPr>
              <a:t>π </a:t>
            </a:r>
            <a:r>
              <a:rPr lang="fr-FR" dirty="0" smtClean="0">
                <a:solidFill>
                  <a:srgbClr val="00B050"/>
                </a:solidFill>
              </a:rPr>
              <a:t>/ w)</a:t>
            </a:r>
            <a:r>
              <a:rPr lang="en-US" dirty="0" smtClean="0">
                <a:solidFill>
                  <a:srgbClr val="00B050"/>
                </a:solidFill>
              </a:rPr>
              <a:t>: 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 bwMode="auto">
          <a:xfrm>
            <a:off x="3959053" y="4401918"/>
            <a:ext cx="2833634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units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9154"/>
            <a:ext cx="8229600" cy="324168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d) Consider the following function that computes the Coulomb force, and suppose for now that the compiler can parse the type expressions: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coulomb(k: &lt;(N*m)/(C*C)&gt;, q1: &lt;C&gt;, q2: &lt;C&gt;, r: &lt;m&gt;): &lt;N&gt; </a:t>
            </a:r>
            <a:r>
              <a:rPr lang="en-US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(k* q1 * q2)/(r*r)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derived types are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A*s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kg*m / s^2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Does </a:t>
            </a:r>
            <a:r>
              <a:rPr lang="en-US" sz="2000" dirty="0">
                <a:solidFill>
                  <a:schemeClr val="tx1"/>
                </a:solidFill>
              </a:rPr>
              <a:t>the code type check? Justify your answer rigorously.</a:t>
            </a:r>
            <a:endParaRPr lang="en-US" sz="20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57200" y="4083563"/>
            <a:ext cx="8229600" cy="180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No: Expected N, got N/m. Type tree for return expression.</a:t>
            </a:r>
          </a:p>
        </p:txBody>
      </p:sp>
    </p:spTree>
    <p:extLst>
      <p:ext uri="{BB962C8B-B14F-4D97-AF65-F5344CB8AC3E}">
        <p14:creationId xmlns:p14="http://schemas.microsoft.com/office/powerpoint/2010/main" val="33737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30744</TotalTime>
  <Words>1022</Words>
  <Application>Microsoft Office PowerPoint</Application>
  <PresentationFormat>Affichage à l'écran (4:3)</PresentationFormat>
  <Paragraphs>119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Matura MT Script Capitals</vt:lpstr>
      <vt:lpstr>Times New Roman</vt:lpstr>
      <vt:lpstr>Courier New</vt:lpstr>
      <vt:lpstr>Calibri</vt:lpstr>
      <vt:lpstr>Default Design</vt:lpstr>
      <vt:lpstr>More type systems</vt:lpstr>
      <vt:lpstr>Physical units</vt:lpstr>
      <vt:lpstr>Physical units</vt:lpstr>
      <vt:lpstr>Physical units</vt:lpstr>
      <vt:lpstr>Physical units</vt:lpstr>
      <vt:lpstr>Physical units</vt:lpstr>
      <vt:lpstr>Physical units</vt:lpstr>
      <vt:lpstr>Physical units</vt:lpstr>
      <vt:lpstr>Physical units</vt:lpstr>
      <vt:lpstr>Physical units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Mikaël Mayer</cp:lastModifiedBy>
  <cp:revision>3700</cp:revision>
  <dcterms:created xsi:type="dcterms:W3CDTF">2005-06-07T20:03:32Z</dcterms:created>
  <dcterms:modified xsi:type="dcterms:W3CDTF">2013-11-20T13:20:32Z</dcterms:modified>
</cp:coreProperties>
</file>