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1049" r:id="rId2"/>
    <p:sldId id="1116" r:id="rId3"/>
    <p:sldId id="1117" r:id="rId4"/>
    <p:sldId id="1118" r:id="rId5"/>
    <p:sldId id="1119" r:id="rId6"/>
    <p:sldId id="1120" r:id="rId7"/>
    <p:sldId id="1121" r:id="rId8"/>
    <p:sldId id="1122" r:id="rId9"/>
    <p:sldId id="1123" r:id="rId10"/>
    <p:sldId id="1124" r:id="rId11"/>
    <p:sldId id="1125" r:id="rId12"/>
    <p:sldId id="1126" r:id="rId13"/>
    <p:sldId id="1127" r:id="rId14"/>
    <p:sldId id="1128" r:id="rId15"/>
    <p:sldId id="1130" r:id="rId16"/>
    <p:sldId id="1131" r:id="rId17"/>
    <p:sldId id="1133" r:id="rId18"/>
    <p:sldId id="1135" r:id="rId19"/>
    <p:sldId id="1134" r:id="rId20"/>
    <p:sldId id="1136" r:id="rId21"/>
    <p:sldId id="1137" r:id="rId22"/>
    <p:sldId id="1138" r:id="rId23"/>
  </p:sldIdLst>
  <p:sldSz cx="9144000" cy="6858000" type="screen4x3"/>
  <p:notesSz cx="6858000" cy="9144000"/>
  <p:embeddedFontLst>
    <p:embeddedFont>
      <p:font typeface="Calibri" pitchFamily="34" charset="0"/>
      <p:regular r:id="rId26"/>
      <p:bold r:id="rId27"/>
      <p:italic r:id="rId28"/>
      <p:boldItalic r:id="rId29"/>
    </p:embeddedFont>
  </p:embeddedFontLst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983" autoAdjust="0"/>
    <p:restoredTop sz="92609" autoAdjust="0"/>
  </p:normalViewPr>
  <p:slideViewPr>
    <p:cSldViewPr snapToGrid="0">
      <p:cViewPr varScale="1">
        <p:scale>
          <a:sx n="99" d="100"/>
          <a:sy n="99" d="100"/>
        </p:scale>
        <p:origin x="-126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2012-10-17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17T07:33:08.3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6206 3324 3354,'-10'-19'3612,"1"12"-129,-4 0 0,-5-4-1935,3 9-516,-5-6-258,0 6-129,-2-4 129,2 5-258,-1-3 0,2 4-258,-1 0 0,-1 5 0,1 3-258,2 8 129,-3 4-129,4 7 129,-3 5-129,1 7 129,4 5 0,3 8-129,0 1 0,5 1 129,4 3-129,-1-1 0,4-4-129,0-1 129,0-4 129,0-3-129,2-2 129,0-8-129,-2 1 129,0-9-129,0-2 129,0-5-258,0-5-387,0-14-1290,0 0-2064,0 0-129,0 0-387,-4-6 0</inkml:trace>
  <inkml:trace contextRef="#ctx0" brushRef="#br0" timeOffset="292.0166">5690 4008 4257,'-5'17'4128,"5"-17"-258,0 15-258,0-15-2580,-2 22-387,2-9-129,1 8 258,1-3-387,5 3 129,0-7 0,7 4 0,-5-10 129,8-1 0,-4-7 0,5-3-129,-1-9-129,4-5 0,-4-5-129,3-2-387,2 2-387,-7-6-2709,7 12-1032,-8-5-516,4 9-516</inkml:trace>
  <inkml:trace contextRef="#ctx0" brushRef="#br0" timeOffset="43941.5133">13669 3836 5934,'5'-12'4902,"2"-1"-903,-7 13 258,0 0-3225,-7 20 0,-6-1-129,3 16-387,-8 5-129,1 9-129,-7 6 0,2 8 0,-4-2-129,4-3-129,2-4 129,1-5-129,5-11 0,3-9 0,4-7 0,7-22 0,0 0 0,0 0 0,0-26 129,0-8 0,7-10 0,2-10-129,1-13 258,2-3-129,1-6-129,2 3 258,0-1-258,2 4 258,0 6-258,1 17 258,-2 8-129,3 11 0,-1 15 0,3 11-129,-3 10 129,6 18 0,-2 10-129,5 8 129,-2 9 0,2 8-129,-3 1 129,0-1-129,-2 0 129,0-2-258,-2-8 258,-5-2-258,1-5 0,-3-6-129,-2-2 0,-5-12-258,1 3-516,-7-27-387,2 26-2967,-2-26-258,-9 1-129,-3-10-258</inkml:trace>
  <inkml:trace contextRef="#ctx0" brushRef="#br0" timeOffset="44145.5248">13637 4213 6321,'-45'-2'4644,"32"-3"-129,13 5-258,3-13-2967,19 9-129,4-10-129,12 7-129,2-8-129,7 6-387,-1 3-258,3 1-645,0 10-2709,-11-1-1161,0 10-387,-8-3-387,-5 7-387</inkml:trace>
  <inkml:trace contextRef="#ctx0" brushRef="#br0" timeOffset="46149.6395">15493 3682 5289,'-20'-38'4257,"20"38"129,-12-6-387,12 21-2451,0 1-387,10 21-258,-5 1 0,10 15-387,-6 3 0,3 9-129,-4-2-129,1 3-129,-2-2-129,-2-6-129,1-5-387,-6-15-516,6 3-2580,-6-23-903,0-4-129,0-14-387</inkml:trace>
  <inkml:trace contextRef="#ctx0" brushRef="#br0" timeOffset="46705.6712">15393 3771 8256,'4'-56'4644,"8"34"-129,0-6-387,7 8-3096,2-8-129,9 12 0,-4-3-258,8 7-258,-2 5 0,5 7-129,-3 5-129,-2 13 0,-2 8 0,-3 4-129,-8 4 0,-3 4 0,-9 1-129,-4-3 129,-6-3 0,-7-2 0,-6-8-129,-4-2 258,-3-6-129,0-2 0,0-6 0,4-2 129,1-5-129,7 0 0,11 0 0,0 0 0,0 0 0,15 1 129,7 8 0,5 4-258,3 6 258,5 5-258,-1 4 258,-2-1-258,-3 8 129,-10-3-129,-7 4 129,-7-2 0,-6 2-129,-13-3 129,-11 4 0,-5-5 129,-4-2-129,-5-4 129,2-2-129,3-8 129,2-2 0,7-3 0,6-8-129,6-2 0,13-1-129,0 0-645,0 0-3870,10 5 0,4 0-387,3-5-774</inkml:trace>
  <inkml:trace contextRef="#ctx0" brushRef="#br0" timeOffset="48877.7955">13706 5239 4773,'-11'-6'4386,"-1"-6"-258,12 12-1161,-19-5-1548,19 5-129,-20 0-645,10 7-258,-1 3-258,-1 9 129,-3 2-129,4 8 0,-1 4 0,0 6 0,3 4 0,3 0-258,1 1 258,3-2-258,2-3 129,1-6-129,5-3 129,5-3-129,0-5 258,1-6-129,2-4 129,1-1 0,1-3-129,1-2 129,-1-3 0,0-1-129,0-2 129,2-2-129,-3-2 129,0-6-129,1-2 129,-1-4-129,-2-5 258,2-1 0,-2-5-129,-1-3 258,-3-6-258,-1 0 258,-4-6-258,-3-1 258,-2-4-258,-6 4 0,-7-5 129,-4 7-258,-4 5 129,-4 4-129,-1 10 258,-1 7-258,1 9-258,-1 7 258,5 19-258,0 5 0,8 10-129,2 0-258,7 14-774,-4-7-2838,10 4-387,0-11-387,3-6 129</inkml:trace>
  <inkml:trace contextRef="#ctx0" brushRef="#br0" timeOffset="49861.852">15603 5277 3096,'0'-17'4257,"-8"10"-516,-2 0-903,10 7-774,-21 6-387,12 9-387,-10 0-387,5 11-129,-6 0-258,6 8 0,-1 2 0,3 4-258,4 0 0,5 4-258,3-4 129,4-1-258,6-1 129,7-7 0,2-5 129,3-6-129,3-8 129,0-10 0,2-3 0,1-16 0,-1-5 0,-1-5 129,-2-8-129,-5-3 129,-3-8-129,-4 2 258,-9-4-258,-3 0 0,-10 0 0,-6 2-129,-5 7 0,-6 7-129,1 11 0,-4 4-258,5 20-258,-4-7-1419,12 16-2322,-3 3-516,11 7-129,2-2-387</inkml:trace>
  <inkml:trace contextRef="#ctx0" brushRef="#br0" timeOffset="52850.0228">15570 6674 129,'0'0'3999,"0"0"-774,0 0-645,0 0-258,0 0-387,0 0-516,0 0-258,0 0-258,0 0 0,0 12-387,0-12 129,0 0-129,0 0 0,5-9-129,-2-3 0,-3 12 129,14-24-129,-5 9 0,-4-6-129,5 0 0,-3-2 129,2 3-258,-1-1 129,1 1 0,-4 1 0,2 2-129,-2 4 0,-1 2 0,-4 11-129,5-16 129,-5 16-129,0 0 129,0 0-129,0 0 0,0 0 0,0 0-129,4 9 129,-3 9 0,1 5 0,-2 3-129,3 8 129,-1 5 0,0 3-129,1-2 258,0 0-258,0-2 258,-2-4-258,4-2 258,-4-3-258,3-6 258,-4-5-129,0 0 0,0-4 0,0-1-129,0-13-129,-5 17-258,5-17-129,-4 14-258,4-2-387,0-12-645,0 0-1161,-8 8-1419,8-8-516,-10 6 0</inkml:trace>
  <inkml:trace contextRef="#ctx0" brushRef="#br0" timeOffset="53174.0413">15613 6998 4128,'-10'4'4128,"3"13"-1032,7-17-516,-4 11-645,4-11-387,0 0-258,0 0-387,7 11-129,-7-11-129,14 3-129,-7-3 129,5 0-258,3-2 0,6 0-129,-2-7 0,7 5 0,-4-8 0,4 6-258,-2-7 258,0 4-258,-6 1 0,-1 1 129,-6 2-258,-3 2 0,-8 3-129,0 0-129,0 0-129,0 0-387,0 20-774,-12-16-2967,3 0-129,-3-1-516,1-1 258</inkml:trace>
  <inkml:trace contextRef="#ctx0" brushRef="#br0" timeOffset="59694.4144">13786 6424 1419,'0'0'2193,"0"0"-129,0 0 0,0-11-258,0 11-258,0 0-258,0 0-129,0-18-129,0 18-258,0 0-258,0 0-129,-2-15 129,2 15-258,0 0-129,0 0 129,0 0-258,0 0 129,-8-6 0,8 6 0,0 0-129,-9 0 0,9 0 0,-9 0 0,9 0 129,-10 0-129,10 0 0,-8 0 129,8 0 0,0 0-129,-10 3 258,10-3-258,0 0 258,0 0-258,-9 4 129,9-4-129,0 0 0,0 0-129,0 0 129,-9 8 0,9-8 0,0 0 0,-7 6 0,7-6 0,0 0 0,-13 11 0,13-11 0,-9 7-129,9-7 129,-9 10 0,9-10 0,-10 10 0,10-10 0,-10 14 0,10-14 0,-10 17 0,10-17 0,-9 17 0,4-3 0,1-3 0,1 3 0,-2 2 0,1 2 0,2 3 0,-1 1-129,1 3 258,2 1-129,-1 3 0,1-3 0,0-2 0,3 4-129,2 0 258,4-6-129,-4 2 0,4 0 0,1-3 0,1 0 0,0-2 0,-2-2 0,3 1 0,-1-5 0,0-1 129,-1-1-129,1-2 129,-1-1-129,1-2 258,-3-1-129,1-1 0,-9-4 0,15 4 129,-15-4-129,15 0 0,-15 0 0,12-8-129,-12 8 129,10-16-129,-3 4 129,-7 12-129,15-22 129,-9 11-129,1-3 129,0 0-129,-1-1 129,1-2-129,-3 1 129,1-1-129,-3-4 129,2 0-129,-3-1 129,2 1-129,-3-2 0,0 0 0,0 1 129,0 1-129,0-1 0,-2 1 0,2 0 0,-2-2 0,0 0 0,-2 4 0,2 2 129,-3-3-129,0 1 0,1 1 0,-1 5 0,0-4 0,-2 5-129,0-2 258,-2 1-258,2 0 129,-1-1-129,0 1 258,-1 0-258,0 4 129,0 0 0,0 3 129,0 2-258,-1 3 129,-2 1 0,0 4 0,0 3 0,0 3-129,1 4 129,-5 0-516,9 11-516,-7-6-3354,7 1-387,-4-4-258,2 0 0</inkml:trace>
  <inkml:trace contextRef="#ctx0" brushRef="#br0" timeOffset="64581.6937">16103 3179 645,'-18'-33'2838,"1"14"-258,3 7 387,-5-2-2580,-4-4 129,-2 4 387,-5 0 0,0 6-129,-7-3 129,2 7 0,-6-2-387,0 6 258,-6 0-387,0 6-129,-3 6 129,-3 1-258,1 2 0,-3 6 387,5 5-387,-1 1 0,3 6 0,0 3-129,6 10 0,2 7 0,7 16-129,2 11-258,4 4 258,6 11 0,7 7 0,6 11 0,8 3 0,2 4 0,15-5-129,8-4 129,12-3 0,4-6 0,14-14 129,8-16-129,6-19 258,7-14-129,5-21 258,7-12-258,4-12 0,5-16 387,-2-9-258,-2-9 0,0-9 0,-4-9 0,-6-11 129,-7-7 0,-11-11 258,-10-8-129,-14-15 129,-14-9 0,-20-14 0,-10 2 0,-25-4-129,-16 9 0,-19 5-258,-13 13 129,-10 15 0,-2 24-516,3 17 258,3 20-258,15 15-645,2 5-1677,25 17-1290,12 7-387,19 10-516,10 3 645</inkml:trace>
  <inkml:trace contextRef="#ctx0" brushRef="#br0" timeOffset="64965.7159">16585 3785 5676,'73'-21'5031,"-14"-10"-387,7-13-516,12 6-2322,4-14-774,6 10-387,-6-4-258,0 10-258,-11 4 0,-10 9-129,-7 8-258,-15 4 129,-10 9-258,-14-1-129,-2 10-1032,-13-7-1935,-2 11-903,-9-4-258,-4 4-258</inkml:trace>
  <inkml:trace contextRef="#ctx0" brushRef="#br0" timeOffset="65317.736">16835 3446 516,'36'-28'3870,"-23"17"258,-5 7-258,-8 4-1806,0 0 0,-7 19-645,-14-1-387,1 16-258,-13-1-129,3 11-129,-5-5 0,2 7 129,3-9-258,9 2-129,6-8 0,11-3 0,5-7-129,15-5 0,10-6-129,9-4-129,7 1-387,3-8-2064,8 1-1677,-5-8-516,2 0-129,-4-6-516</inkml:trace>
  <inkml:trace contextRef="#ctx0" brushRef="#br0" timeOffset="65993.7747">17813 3258 4257,'10'-54'4644,"-6"35"-258,-4 19-387,0 0-3225,0 0 0,4 24-129,-4 2-258,0 9-129,0 5-129,3 3-258,-3-6 258,4-5-129,1-7 129,2-3-129,1-11 129,0-6 0,2-5-129,3-13 129,-2-6 129,1-2-129,-2-5 0,2-5-129,-2 3 129,1 2 0,-4-1 258,3 10-129,-5 1 0,-5 16 0,13-8 0,-13 8 0,11 14-129,-6 5 0,-3 3 0,1 6-129,2-3 0,-3 0-258,3 4-258,-3-15-903,10 4-2967,-12-18-258,17 9-387,-7-10-129</inkml:trace>
  <inkml:trace contextRef="#ctx0" brushRef="#br0" timeOffset="66408.7984">18147 3226 7353,'11'18'4386,"-9"1"-258,2 9-1161,-3-5-2838,3 8 0,1-5 129,-1 2-129,4-3 129,2-6 0,-3-6-129,5-5 129,0-8 129,2-2-129,-1-13 0,3-2 0,-4-8 129,2-2-129,-2-4 0,-2-3-129,-1 1 0,-3 3 258,-2 3-258,-3 5 258,1 3-258,-2 19 129,0 0-258,0 0 0,0 14 0,0 9-258,2 5 129,3 4-129,2 1 129,0-2-387,5 0 129,1-10-258,5 3-516,-8-21-1290,6 3-2064,-3-7-129,1-9-387</inkml:trace>
  <inkml:trace contextRef="#ctx0" brushRef="#br0" timeOffset="66641.8117">18489 2759 5547,'14'-16'4902,"-12"33"-258,6 24-258,-8 0-3483,4 24 129,0-4-129,2 13-645,-3-5 0,1-5-258,1-4-129,-3-10-258,5-3-258,-4-18-774,9 2-1935,-12-31-1161,17 13-258,-8-18-258</inkml:trace>
  <inkml:trace contextRef="#ctx0" brushRef="#br0" timeOffset="66873.825">18642 2617 4386,'0'0'4773,"10"34"0,-8 11-645,5 17-2451,-2 1-903,6 16 129,-5-1-258,4 2-516,-3-9 129,0-6-258,0-10 0,-1-13-387,3 2-516,-7-24-1806,6 3-1806,-8-23-129,14 14-387</inkml:trace>
  <inkml:trace contextRef="#ctx0" brushRef="#br0" timeOffset="67361.8529">19000 3037 5289,'0'-16'4902,"-19"16"-645,3 8 258,-9 1-3612,5 19 129,-5 0-516,2 8-258,2 2 129,4 3-258,5-3 129,7 1-129,5-5-129,7-5-258,9-12 387,4-4 0,3-5 0,3-8 0,2-5 0,-1-8 0,-3-5 129,-1-8-129,-7-5 0,-2-6 0,-8 1-129,-6-2 129,0 2-258,-4 6 129,-5 1-129,-2 8 129,2 13-258,0 8 258,9 0 0,-13 22 258,12 3-258,1 2 0,1 3 0,4 3 0,3-1 129,3-4-129,2 1-129,-1-10-387,2-1 0,-4-10-387,9 7-1806,-9-15-1806,4-2-387,-5-12 0</inkml:trace>
  <inkml:trace contextRef="#ctx0" brushRef="#br0" timeOffset="67888.8831">19151 2582 7482,'7'-6'4773,"0"24"-258,-2 10-1290,5 25-2451,-3 3-258,5 13 258,-5 2-516,5 8 258,-4-1-516,-1-10 0,0-9 129,-3-10-258,1-8 129,-4-9 0,1-9-258,0-9-129,-2-14 258,0 0-258,0 0 258,5-9-129,-3-13 129,0-6 0,-1-2 129,0-3-129,2 2 0,2 4 258,-1 0-258,3 7 258,0 5-129,5 9 258,1 2-258,5 4 258,-1 6 258,1 8 0,0 2-129,1 8-258,-6 0 258,-2 5-258,-6-1 129,-5 2-129,-1-2 0,-7-4-258,-5-4 258,-2 0 0,-1-6 0,-1-1 0,-1-6-129,5-4 0,0-1 0,3-2-129,10 0-387,-14-12-258,14 12-2967,0-19-1032,7 6-258,-2-8-258</inkml:trace>
  <inkml:trace contextRef="#ctx0" brushRef="#br0" timeOffset="68148.8979">19502 2575 7611,'0'0'4902,"-6"26"0,5-4-387,5 19-3741,3 9-387,2 15 258,-1 4-387,-2 7 387,0 3-645,-1-7-387,0-3 0,-3-11-258,5 1-516,-7-24-2193,5 0-1419,0-19-645,4-4 258</inkml:trace>
  <inkml:trace contextRef="#ctx0" brushRef="#br0" timeOffset="68584.9227">19710 3195 5805,'23'-8'5031,"-10"7"-129,-1-11-645,8 6-3225,-2-8-516,4 4 129,3-5-516,0 1 129,-1-4-258,0 3-129,-2-3 129,-5-1-258,-4-3 387,-6 4 0,-5-1-129,-2-2 0,-12 6-129,-7 4 0,-4 7 129,-5 4-258,-6 5 0,3 12 258,0 8 258,4 6 129,4 3-129,9 5 258,5 1-129,9 1 129,1-5 129,13 1-129,1-5-129,10-1-258,-3-6 129,8-6-258,-6-7 258,4-4 0,-3-3-129,1-5 0,-4 0-258,-1-10-129,-1 10-1290,-9-13-3354,4 4-258,-10-5-258,2 2-645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920395"/>
          </a:xfrm>
        </p:spPr>
        <p:txBody>
          <a:bodyPr/>
          <a:lstStyle/>
          <a:p>
            <a:r>
              <a:rPr lang="en-US" dirty="0" smtClean="0"/>
              <a:t>Grammar </a:t>
            </a:r>
            <a:r>
              <a:rPr lang="en-US" dirty="0" err="1" smtClean="0"/>
              <a:t>vs</a:t>
            </a:r>
            <a:r>
              <a:rPr lang="en-US" dirty="0" smtClean="0"/>
              <a:t> Recursive Descent Parser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9146" y="1105735"/>
            <a:ext cx="4293070" cy="38581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>
                <a:solidFill>
                  <a:srgbClr val="008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::= </a:t>
            </a:r>
            <a:r>
              <a:rPr lang="en-US" sz="2400" dirty="0" smtClean="0">
                <a:solidFill>
                  <a:srgbClr val="008000"/>
                </a:solidFill>
              </a:rPr>
              <a:t>term </a:t>
            </a: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> ::= </a:t>
            </a:r>
            <a:r>
              <a:rPr lang="en-US" sz="2400" b="1" dirty="0" smtClean="0">
                <a:solidFill>
                  <a:srgbClr val="000000"/>
                </a:solidFill>
              </a:rPr>
              <a:t>+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term </a:t>
            </a: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	    |  </a:t>
            </a:r>
            <a:r>
              <a:rPr lang="en-US" sz="2400" b="1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term </a:t>
            </a:r>
            <a:r>
              <a:rPr lang="en-US" sz="2400" dirty="0" err="1">
                <a:solidFill>
                  <a:srgbClr val="008000"/>
                </a:solidFill>
              </a:rPr>
              <a:t>termList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  <a:sym typeface="Symbol"/>
              </a:rPr>
              <a:t>	    </a:t>
            </a:r>
            <a:r>
              <a:rPr lang="en-US" sz="2400" dirty="0" smtClean="0">
                <a:solidFill>
                  <a:srgbClr val="008000"/>
                </a:solidFill>
              </a:rPr>
              <a:t>|</a:t>
            </a:r>
            <a:r>
              <a:rPr lang="en-US" sz="2400" kern="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kern="0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term ::= factor </a:t>
            </a: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 smtClean="0">
                <a:solidFill>
                  <a:srgbClr val="008000"/>
                </a:solidFill>
              </a:rPr>
              <a:t> ::= </a:t>
            </a:r>
            <a:r>
              <a:rPr lang="en-US" sz="2400" b="1" dirty="0" smtClean="0">
                <a:solidFill>
                  <a:srgbClr val="000000"/>
                </a:solidFill>
              </a:rPr>
              <a:t>*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factor </a:t>
            </a: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|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/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factor </a:t>
            </a:r>
            <a:r>
              <a:rPr lang="en-US" sz="2400" dirty="0" err="1">
                <a:solidFill>
                  <a:srgbClr val="008000"/>
                </a:solidFill>
              </a:rPr>
              <a:t>factorList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                   | </a:t>
            </a:r>
            <a:r>
              <a:rPr lang="en-US" sz="2400" kern="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factor</a:t>
            </a:r>
            <a:r>
              <a:rPr lang="en-US" sz="2400" dirty="0" smtClean="0">
                <a:solidFill>
                  <a:srgbClr val="000000"/>
                </a:solidFill>
              </a:rPr>
              <a:t> ::= </a:t>
            </a:r>
            <a:r>
              <a:rPr lang="en-US" sz="2400" dirty="0" smtClean="0">
                <a:solidFill>
                  <a:srgbClr val="008000"/>
                </a:solidFill>
              </a:rPr>
              <a:t>name |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name ::= </a:t>
            </a:r>
            <a:r>
              <a:rPr lang="en-US" sz="2400" b="1" dirty="0" err="1" smtClean="0">
                <a:solidFill>
                  <a:schemeClr val="tx1"/>
                </a:solidFill>
              </a:rPr>
              <a:t>ident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50081" y="1036579"/>
            <a:ext cx="4609395" cy="57522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 = { term; </a:t>
            </a:r>
            <a:r>
              <a:rPr lang="en-US" sz="2400" dirty="0" err="1" smtClean="0">
                <a:solidFill>
                  <a:schemeClr val="tx1"/>
                </a:solidFill>
              </a:rPr>
              <a:t>termList</a:t>
            </a:r>
            <a:r>
              <a:rPr lang="en-US" sz="2400" dirty="0" smtClean="0">
                <a:solidFill>
                  <a:schemeClr val="tx1"/>
                </a:solidFill>
              </a:rPr>
              <a:t> }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termList</a:t>
            </a:r>
            <a:r>
              <a:rPr lang="en-US" sz="2400" dirty="0" smtClean="0">
                <a:solidFill>
                  <a:schemeClr val="tx1"/>
                </a:solidFill>
              </a:rPr>
              <a:t> =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(token==PLUS) {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skip(PLUS); term; </a:t>
            </a:r>
            <a:r>
              <a:rPr lang="en-US" sz="2400" dirty="0" err="1" smtClean="0">
                <a:solidFill>
                  <a:schemeClr val="tx1"/>
                </a:solidFill>
              </a:rPr>
              <a:t>termList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 if</a:t>
            </a:r>
            <a:r>
              <a:rPr lang="en-US" sz="2400" dirty="0" smtClean="0">
                <a:solidFill>
                  <a:schemeClr val="tx1"/>
                </a:solidFill>
              </a:rPr>
              <a:t> (token==MINUS)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   skip(MINUS); </a:t>
            </a:r>
            <a:r>
              <a:rPr lang="en-US" sz="2400" dirty="0">
                <a:solidFill>
                  <a:schemeClr val="tx1"/>
                </a:solidFill>
              </a:rPr>
              <a:t>term; </a:t>
            </a:r>
            <a:r>
              <a:rPr lang="en-US" sz="2400" dirty="0" err="1" smtClean="0">
                <a:solidFill>
                  <a:schemeClr val="tx1"/>
                </a:solidFill>
              </a:rPr>
              <a:t>termList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term = { factor; </a:t>
            </a:r>
            <a:r>
              <a:rPr lang="en-US" sz="2400" dirty="0" err="1" smtClean="0">
                <a:solidFill>
                  <a:schemeClr val="tx1"/>
                </a:solidFill>
              </a:rPr>
              <a:t>factorList</a:t>
            </a:r>
            <a:r>
              <a:rPr lang="en-US" sz="2400" dirty="0" smtClean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...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factor =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if </a:t>
            </a:r>
            <a:r>
              <a:rPr lang="en-US" sz="2400" dirty="0" smtClean="0">
                <a:solidFill>
                  <a:schemeClr val="tx1"/>
                </a:solidFill>
              </a:rPr>
              <a:t>(token==IDENT) name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else if </a:t>
            </a:r>
            <a:r>
              <a:rPr lang="en-US" sz="2400" dirty="0" smtClean="0">
                <a:solidFill>
                  <a:schemeClr val="tx1"/>
                </a:solidFill>
              </a:rPr>
              <a:t>(token==OPAR)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skip(OPAR); 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; skip(CPAR)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error("expected </a:t>
            </a:r>
            <a:r>
              <a:rPr lang="en-US" sz="2400" dirty="0" err="1" smtClean="0">
                <a:solidFill>
                  <a:schemeClr val="tx1"/>
                </a:solidFill>
              </a:rPr>
              <a:t>ident</a:t>
            </a:r>
            <a:r>
              <a:rPr lang="en-US" sz="2400" dirty="0" smtClean="0">
                <a:solidFill>
                  <a:schemeClr val="tx1"/>
                </a:solidFill>
              </a:rPr>
              <a:t> or )")</a:t>
            </a:r>
          </a:p>
        </p:txBody>
      </p:sp>
    </p:spTree>
    <p:extLst>
      <p:ext uri="{BB962C8B-B14F-4D97-AF65-F5344CB8AC3E}">
        <p14:creationId xmlns:p14="http://schemas.microsoft.com/office/powerpoint/2010/main" val="21484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for Computing </a:t>
            </a:r>
            <a:r>
              <a:rPr lang="en-US" dirty="0" err="1" smtClean="0"/>
              <a:t>Nullable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588329"/>
          </a:xfrm>
        </p:spPr>
        <p:txBody>
          <a:bodyPr/>
          <a:lstStyle/>
          <a:p>
            <a:r>
              <a:rPr lang="en-US" dirty="0" smtClean="0"/>
              <a:t>Non-terminal is </a:t>
            </a:r>
            <a:r>
              <a:rPr lang="en-US" dirty="0" err="1" smtClean="0"/>
              <a:t>nullable</a:t>
            </a:r>
            <a:r>
              <a:rPr lang="en-US" dirty="0" smtClean="0"/>
              <a:t> if it can derive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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2139503"/>
            <a:ext cx="2854618" cy="214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/>
              <a:t>S ::= X | Y </a:t>
            </a:r>
            <a:br>
              <a:rPr lang="es-ES" dirty="0" smtClean="0"/>
            </a:br>
            <a:r>
              <a:rPr lang="es-ES" dirty="0" smtClean="0"/>
              <a:t>X ::=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r>
              <a:rPr lang="es-ES" dirty="0" smtClean="0"/>
              <a:t> | S Y </a:t>
            </a:r>
            <a:br>
              <a:rPr lang="es-ES" dirty="0" smtClean="0"/>
            </a:br>
            <a:r>
              <a:rPr lang="es-ES" dirty="0" err="1" smtClean="0"/>
              <a:t>Y</a:t>
            </a:r>
            <a:r>
              <a:rPr lang="es-ES" dirty="0" smtClean="0"/>
              <a:t> ::= Z X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r>
              <a:rPr lang="es-ES" dirty="0" smtClean="0"/>
              <a:t> | Y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dirty="0" smtClean="0"/>
              <a:t>Z ::=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 </a:t>
            </a:r>
            <a:r>
              <a:rPr lang="es-ES" dirty="0" smtClean="0"/>
              <a:t>|</a:t>
            </a:r>
            <a:r>
              <a:rPr lang="es-ES" b="1" dirty="0" smtClean="0">
                <a:solidFill>
                  <a:schemeClr val="tx1"/>
                </a:solidFill>
              </a:rPr>
              <a:t> a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480867" y="2966872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03059" y="2122464"/>
            <a:ext cx="4548948" cy="216427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>
                <a:solidFill>
                  <a:schemeClr val="tx1"/>
                </a:solidFill>
              </a:rPr>
              <a:t>S' = X' | Y' 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X' = 0 | (S' &amp; Y')</a:t>
            </a: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Y' = (Z' &amp; X' &amp; 0) | (Y' &amp; 0)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Z' = 1 | 0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535190"/>
            <a:ext cx="2854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S', X', Y', Z'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 {0,1}</a:t>
            </a:r>
            <a:b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   0  - not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Symbol"/>
              </a:rPr>
              <a:t>nullable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   1  -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Symbol"/>
              </a:rPr>
              <a:t>nullable</a:t>
            </a:r>
            <a:endParaRPr lang="en-US" dirty="0" smtClean="0">
              <a:latin typeface="Calibri" pitchFamily="34" charset="0"/>
              <a:cs typeface="Calibri" pitchFamily="34" charset="0"/>
              <a:sym typeface="Symbol"/>
            </a:endParaRPr>
          </a:p>
          <a:p>
            <a:r>
              <a:rPr lang="en-US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   |  - disjunction</a:t>
            </a:r>
            <a:b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</a:b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    &amp; - conjunction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Symbol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44904" y="4545834"/>
            <a:ext cx="2407556" cy="1575894"/>
            <a:chOff x="4944904" y="4684146"/>
            <a:chExt cx="2407556" cy="1575894"/>
          </a:xfrm>
        </p:grpSpPr>
        <p:sp>
          <p:nvSpPr>
            <p:cNvPr id="8" name="Rectangle 7"/>
            <p:cNvSpPr/>
            <p:nvPr/>
          </p:nvSpPr>
          <p:spPr>
            <a:xfrm>
              <a:off x="5061448" y="4684146"/>
              <a:ext cx="2291012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    S'    X'    Y'    Z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' </a:t>
              </a:r>
            </a:p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    0     0     0     0</a:t>
              </a:r>
            </a:p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    0     0     0     1</a:t>
              </a:r>
              <a:br>
                <a:rPr lang="en-US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    0     0     0     1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44904" y="4690380"/>
              <a:ext cx="421910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b="1" dirty="0" smtClean="0">
                <a:latin typeface="Calibri" pitchFamily="34" charset="0"/>
                <a:cs typeface="Calibri" pitchFamily="34" charset="0"/>
              </a:endParaRPr>
            </a:p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1.</a:t>
              </a:r>
            </a:p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2.</a:t>
              </a:r>
            </a:p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3.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284077" y="6243349"/>
            <a:ext cx="3787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again monotonically growing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945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first and </a:t>
            </a:r>
            <a:r>
              <a:rPr lang="en-US" dirty="0" err="1" smtClean="0"/>
              <a:t>nullable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any grammar we can compute</a:t>
            </a:r>
          </a:p>
          <a:p>
            <a:pPr lvl="1"/>
            <a:r>
              <a:rPr lang="en-US" dirty="0"/>
              <a:t>for each </a:t>
            </a:r>
            <a:r>
              <a:rPr lang="en-US" dirty="0" smtClean="0"/>
              <a:t>non-terminal X whether </a:t>
            </a:r>
            <a:r>
              <a:rPr lang="en-US" dirty="0" err="1"/>
              <a:t>nullable</a:t>
            </a:r>
            <a:r>
              <a:rPr lang="en-US" dirty="0"/>
              <a:t>(X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this, the set first(X) for each non-terminal X</a:t>
            </a:r>
          </a:p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generate constraints over finite domains, following the structure of each rule</a:t>
            </a:r>
          </a:p>
          <a:p>
            <a:pPr lvl="1"/>
            <a:r>
              <a:rPr lang="en-US" dirty="0" smtClean="0"/>
              <a:t>solve the constraints iteratively</a:t>
            </a:r>
          </a:p>
          <a:p>
            <a:pPr lvl="2"/>
            <a:r>
              <a:rPr lang="en-US" dirty="0" smtClean="0"/>
              <a:t>start from least elements</a:t>
            </a:r>
          </a:p>
          <a:p>
            <a:pPr lvl="2"/>
            <a:r>
              <a:rPr lang="en-US" dirty="0" smtClean="0"/>
              <a:t>keep evaluating RHS and re-assigning the value to LHS</a:t>
            </a:r>
          </a:p>
          <a:p>
            <a:pPr lvl="2"/>
            <a:r>
              <a:rPr lang="en-US" dirty="0" smtClean="0"/>
              <a:t>stop when there is no more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920395"/>
          </a:xfrm>
        </p:spPr>
        <p:txBody>
          <a:bodyPr/>
          <a:lstStyle/>
          <a:p>
            <a:r>
              <a:rPr lang="en-US" dirty="0" smtClean="0"/>
              <a:t>Rough General Idea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39758" y="1766945"/>
            <a:ext cx="2003227" cy="1322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A ::=  B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>
                <a:solidFill>
                  <a:srgbClr val="008000"/>
                </a:solidFill>
              </a:rPr>
              <a:t>B</a:t>
            </a:r>
            <a:r>
              <a:rPr lang="en-US" sz="2400" baseline="-25000" dirty="0" err="1">
                <a:solidFill>
                  <a:srgbClr val="008000"/>
                </a:solidFill>
              </a:rPr>
              <a:t>p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      </a:t>
            </a:r>
            <a:r>
              <a:rPr lang="en-US" sz="2400" dirty="0" smtClean="0">
                <a:solidFill>
                  <a:srgbClr val="008000"/>
                </a:solidFill>
              </a:rPr>
              <a:t>| C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baseline="-25000" dirty="0" smtClean="0">
                <a:solidFill>
                  <a:srgbClr val="008000"/>
                </a:solidFill>
              </a:rPr>
              <a:t/>
            </a:r>
            <a:br>
              <a:rPr lang="en-US" sz="2400" baseline="-250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| D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D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50081" y="1036580"/>
            <a:ext cx="4609395" cy="317427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A =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 </a:t>
            </a:r>
            <a:r>
              <a:rPr lang="en-US" sz="2400" dirty="0" smtClean="0">
                <a:solidFill>
                  <a:schemeClr val="tx1"/>
                </a:solidFill>
              </a:rPr>
              <a:t>T1) {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    B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... </a:t>
            </a:r>
            <a:r>
              <a:rPr lang="en-US" sz="2400" dirty="0" err="1">
                <a:solidFill>
                  <a:schemeClr val="tx1"/>
                </a:solidFill>
              </a:rPr>
              <a:t>B</a:t>
            </a:r>
            <a:r>
              <a:rPr lang="en-US" sz="2400" baseline="-25000" dirty="0" err="1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 </a:t>
            </a:r>
            <a:r>
              <a:rPr lang="en-US" sz="2400" dirty="0" smtClean="0">
                <a:solidFill>
                  <a:schemeClr val="tx1"/>
                </a:solidFill>
              </a:rPr>
              <a:t>T2)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C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 </a:t>
            </a:r>
            <a:r>
              <a:rPr lang="en-US" sz="2400" dirty="0" smtClean="0">
                <a:solidFill>
                  <a:schemeClr val="tx1"/>
                </a:solidFill>
              </a:rPr>
              <a:t>T3)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D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error("expected T1,T2,T3")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311818" y="2205318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2479" y="3878393"/>
            <a:ext cx="8445003" cy="19307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where: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T1 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T2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(C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T3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(D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8000"/>
                </a:solidFill>
              </a:rPr>
              <a:t>T1, T2, T3 should be </a:t>
            </a:r>
            <a:r>
              <a:rPr lang="en-US" sz="3600" b="1" dirty="0" smtClean="0">
                <a:solidFill>
                  <a:srgbClr val="008000"/>
                </a:solidFill>
              </a:rPr>
              <a:t>disjoint </a:t>
            </a:r>
            <a:r>
              <a:rPr lang="en-US" sz="3600" dirty="0" smtClean="0">
                <a:solidFill>
                  <a:srgbClr val="008000"/>
                </a:solidFill>
              </a:rPr>
              <a:t>sets of tokens.</a:t>
            </a:r>
          </a:p>
        </p:txBody>
      </p:sp>
    </p:spTree>
    <p:extLst>
      <p:ext uri="{BB962C8B-B14F-4D97-AF65-F5344CB8AC3E}">
        <p14:creationId xmlns:p14="http://schemas.microsoft.com/office/powerpoint/2010/main" val="10440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::= B </a:t>
            </a:r>
            <a:r>
              <a:rPr lang="en-US" b="1" dirty="0" smtClean="0">
                <a:solidFill>
                  <a:schemeClr val="tx1"/>
                </a:solidFill>
              </a:rPr>
              <a:t>EOF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 ::=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 smtClean="0"/>
              <a:t> | B </a:t>
            </a:r>
            <a:r>
              <a:rPr lang="en-US" dirty="0" err="1"/>
              <a:t>B</a:t>
            </a:r>
            <a:r>
              <a:rPr lang="en-US" dirty="0" smtClean="0"/>
              <a:t> |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dirty="0" smtClean="0"/>
              <a:t>B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Tokens: </a:t>
            </a:r>
            <a:r>
              <a:rPr lang="en-US" b="1" dirty="0">
                <a:solidFill>
                  <a:schemeClr val="tx1"/>
                </a:solidFill>
              </a:rPr>
              <a:t>EOF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Generate constraints and compute </a:t>
            </a:r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 and first for this grammar.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Check whether first sets for different alternatives are disjoint.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45880" y="927000"/>
              <a:ext cx="5167800" cy="1609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5440" y="919080"/>
                <a:ext cx="5182560" cy="162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32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 ::= B </a:t>
            </a:r>
            <a:r>
              <a:rPr lang="en-US" b="1" dirty="0" smtClean="0">
                <a:solidFill>
                  <a:schemeClr val="tx1"/>
                </a:solidFill>
              </a:rPr>
              <a:t>EOF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 ::=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 smtClean="0"/>
              <a:t> | B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dirty="0" smtClean="0"/>
              <a:t>B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Tokens: </a:t>
            </a:r>
            <a:r>
              <a:rPr lang="en-US" b="1" dirty="0">
                <a:solidFill>
                  <a:schemeClr val="tx1"/>
                </a:solidFill>
              </a:rPr>
              <a:t>EOF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Generate constraints and compute </a:t>
            </a:r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 and first for this grammar.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Check whether first sets for different alternatives are disjoint.</a:t>
            </a:r>
          </a:p>
        </p:txBody>
      </p:sp>
    </p:spTree>
    <p:extLst>
      <p:ext uri="{BB962C8B-B14F-4D97-AF65-F5344CB8AC3E}">
        <p14:creationId xmlns:p14="http://schemas.microsoft.com/office/powerpoint/2010/main" val="14585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8817"/>
            <a:ext cx="8229600" cy="502734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Compute </a:t>
            </a:r>
            <a:r>
              <a:rPr lang="en-US" sz="2800" dirty="0" err="1" smtClean="0">
                <a:solidFill>
                  <a:srgbClr val="0070C0"/>
                </a:solidFill>
              </a:rPr>
              <a:t>nullable</a:t>
            </a:r>
            <a:r>
              <a:rPr lang="en-US" sz="2800" dirty="0" smtClean="0">
                <a:solidFill>
                  <a:srgbClr val="0070C0"/>
                </a:solidFill>
              </a:rPr>
              <a:t>, first for this grammar: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stmtList</a:t>
            </a:r>
            <a:r>
              <a:rPr lang="en-US" sz="2800" dirty="0" smtClean="0"/>
              <a:t> </a:t>
            </a:r>
            <a:r>
              <a:rPr lang="en-US" sz="2800" dirty="0"/>
              <a:t>::= </a:t>
            </a:r>
            <a:r>
              <a:rPr lang="en-US" sz="2800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800" dirty="0" smtClean="0"/>
              <a:t> </a:t>
            </a:r>
            <a:r>
              <a:rPr lang="en-US" sz="2800" dirty="0"/>
              <a:t>| </a:t>
            </a:r>
            <a:r>
              <a:rPr lang="en-US" sz="2800" dirty="0" err="1" smtClean="0"/>
              <a:t>stmt</a:t>
            </a:r>
            <a:r>
              <a:rPr lang="en-US" sz="2800" dirty="0" smtClean="0"/>
              <a:t>  </a:t>
            </a:r>
            <a:r>
              <a:rPr lang="en-US" sz="2800" dirty="0" err="1" smtClean="0"/>
              <a:t>stmtList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stmt</a:t>
            </a:r>
            <a:r>
              <a:rPr lang="en-US" sz="2800" dirty="0" smtClean="0"/>
              <a:t> </a:t>
            </a:r>
            <a:r>
              <a:rPr lang="en-US" sz="2800" dirty="0"/>
              <a:t>::= assign | block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assign </a:t>
            </a:r>
            <a:r>
              <a:rPr lang="en-US" sz="2800" dirty="0"/>
              <a:t>::= </a:t>
            </a:r>
            <a:r>
              <a:rPr lang="en-US" sz="2800" b="1" dirty="0">
                <a:solidFill>
                  <a:schemeClr val="tx1"/>
                </a:solidFill>
              </a:rPr>
              <a:t>ID </a:t>
            </a:r>
            <a:r>
              <a:rPr lang="en-US" sz="2800" b="1" dirty="0" smtClean="0">
                <a:solidFill>
                  <a:schemeClr val="tx1"/>
                </a:solidFill>
              </a:rPr>
              <a:t> =  ID  ; </a:t>
            </a:r>
          </a:p>
          <a:p>
            <a:pPr marL="0" indent="0">
              <a:buNone/>
            </a:pPr>
            <a:r>
              <a:rPr lang="en-US" sz="2800" dirty="0" smtClean="0"/>
              <a:t>	block </a:t>
            </a:r>
            <a:r>
              <a:rPr lang="en-US" sz="2800" dirty="0"/>
              <a:t>::= </a:t>
            </a:r>
            <a:r>
              <a:rPr lang="en-US" sz="2800" b="1" dirty="0" err="1" smtClean="0">
                <a:solidFill>
                  <a:schemeClr val="tx1"/>
                </a:solidFill>
              </a:rPr>
              <a:t>beginof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chemeClr val="tx1"/>
                </a:solidFill>
              </a:rPr>
              <a:t>ID</a:t>
            </a:r>
            <a:r>
              <a:rPr lang="en-US" sz="2800" dirty="0" smtClean="0"/>
              <a:t> </a:t>
            </a:r>
            <a:r>
              <a:rPr lang="en-US" sz="2800" dirty="0" err="1" smtClean="0"/>
              <a:t>stmtList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tx1"/>
                </a:solidFill>
              </a:rPr>
              <a:t>ID </a:t>
            </a:r>
            <a:r>
              <a:rPr lang="en-US" sz="2800" b="1" dirty="0" smtClean="0">
                <a:solidFill>
                  <a:schemeClr val="tx1"/>
                </a:solidFill>
              </a:rPr>
              <a:t>ends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Describe a parser for this grammar and explain how it behaves on this input: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</a:rPr>
              <a:t>beginof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myPrettyCode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x </a:t>
            </a:r>
            <a:r>
              <a:rPr lang="en-US" sz="2800" dirty="0">
                <a:solidFill>
                  <a:schemeClr val="tx1"/>
                </a:solidFill>
              </a:rPr>
              <a:t>= </a:t>
            </a:r>
            <a:r>
              <a:rPr lang="en-US" sz="2800" dirty="0" smtClean="0">
                <a:solidFill>
                  <a:schemeClr val="tx1"/>
                </a:solidFill>
              </a:rPr>
              <a:t>u;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    y </a:t>
            </a:r>
            <a:r>
              <a:rPr lang="en-US" sz="2800" dirty="0">
                <a:solidFill>
                  <a:schemeClr val="tx1"/>
                </a:solidFill>
              </a:rPr>
              <a:t>= </a:t>
            </a:r>
            <a:r>
              <a:rPr lang="en-US" sz="2800" dirty="0" smtClean="0">
                <a:solidFill>
                  <a:schemeClr val="tx1"/>
                </a:solidFill>
              </a:rPr>
              <a:t>v; 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err="1" smtClean="0">
                <a:solidFill>
                  <a:schemeClr val="tx1"/>
                </a:solidFill>
              </a:rPr>
              <a:t>myPrettyCode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ends</a:t>
            </a:r>
          </a:p>
        </p:txBody>
      </p:sp>
    </p:spTree>
    <p:extLst>
      <p:ext uri="{BB962C8B-B14F-4D97-AF65-F5344CB8AC3E}">
        <p14:creationId xmlns:p14="http://schemas.microsoft.com/office/powerpoint/2010/main" val="277387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788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stmtList</a:t>
            </a:r>
            <a:r>
              <a:rPr lang="en-US" dirty="0" smtClean="0"/>
              <a:t> ::=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 smtClean="0"/>
              <a:t> | </a:t>
            </a:r>
            <a:r>
              <a:rPr lang="en-US" dirty="0" err="1" smtClean="0"/>
              <a:t>stmt</a:t>
            </a:r>
            <a:r>
              <a:rPr lang="en-US" dirty="0" smtClean="0"/>
              <a:t>  </a:t>
            </a:r>
            <a:r>
              <a:rPr lang="en-US" dirty="0" err="1" smtClean="0"/>
              <a:t>stmtList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stmt</a:t>
            </a:r>
            <a:r>
              <a:rPr lang="en-US" dirty="0"/>
              <a:t> ::= assign | block </a:t>
            </a:r>
          </a:p>
          <a:p>
            <a:pPr marL="0" indent="0">
              <a:buNone/>
            </a:pPr>
            <a:r>
              <a:rPr lang="en-US" dirty="0"/>
              <a:t>	assign ::= </a:t>
            </a:r>
            <a:r>
              <a:rPr lang="en-US" b="1" dirty="0">
                <a:solidFill>
                  <a:schemeClr val="tx1"/>
                </a:solidFill>
              </a:rPr>
              <a:t>ID  =  ID  ; </a:t>
            </a:r>
          </a:p>
          <a:p>
            <a:pPr marL="0" indent="0">
              <a:buNone/>
            </a:pPr>
            <a:r>
              <a:rPr lang="en-US" dirty="0"/>
              <a:t>	block ::= </a:t>
            </a:r>
            <a:r>
              <a:rPr lang="en-US" b="1" dirty="0" err="1">
                <a:solidFill>
                  <a:schemeClr val="tx1"/>
                </a:solidFill>
              </a:rPr>
              <a:t>beginof</a:t>
            </a:r>
            <a:r>
              <a:rPr lang="en-US" dirty="0"/>
              <a:t>  </a:t>
            </a:r>
            <a:r>
              <a:rPr lang="en-US" b="1" dirty="0">
                <a:solidFill>
                  <a:schemeClr val="tx1"/>
                </a:solidFill>
              </a:rPr>
              <a:t>ID</a:t>
            </a:r>
            <a:r>
              <a:rPr lang="en-US" dirty="0"/>
              <a:t> </a:t>
            </a:r>
            <a:r>
              <a:rPr lang="en-US" dirty="0" err="1"/>
              <a:t>stmtList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ID ends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Problem </a:t>
            </a:r>
            <a:r>
              <a:rPr lang="en-US" dirty="0">
                <a:solidFill>
                  <a:srgbClr val="0070C0"/>
                </a:solidFill>
              </a:rPr>
              <a:t>parsing </a:t>
            </a:r>
            <a:r>
              <a:rPr lang="en-US" dirty="0" err="1" smtClean="0"/>
              <a:t>stmtList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b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could start </a:t>
            </a:r>
            <a:r>
              <a:rPr lang="en-US" dirty="0" smtClean="0"/>
              <a:t>alternative </a:t>
            </a:r>
            <a:r>
              <a:rPr lang="en-US" dirty="0" err="1">
                <a:solidFill>
                  <a:srgbClr val="008000"/>
                </a:solidFill>
              </a:rPr>
              <a:t>stmt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stmtList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b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could </a:t>
            </a:r>
            <a:r>
              <a:rPr lang="en-US" b="1" dirty="0"/>
              <a:t>follow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stmt</a:t>
            </a:r>
            <a:r>
              <a:rPr lang="en-US" dirty="0" smtClean="0"/>
              <a:t>, </a:t>
            </a:r>
            <a:r>
              <a:rPr lang="en-US" dirty="0"/>
              <a:t>so we may wish to parse </a:t>
            </a:r>
            <a:r>
              <a:rPr lang="en-US" b="1" dirty="0" smtClean="0">
                <a:sym typeface="Symbol"/>
              </a:rPr>
              <a:t></a:t>
            </a:r>
            <a:r>
              <a:rPr lang="en-US" dirty="0" smtClean="0">
                <a:sym typeface="Symbol"/>
              </a:rPr>
              <a:t> that is, do nothing and return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 err="1" smtClean="0"/>
              <a:t>nullable</a:t>
            </a:r>
            <a:r>
              <a:rPr lang="en-US" dirty="0" smtClean="0"/>
              <a:t> non-terminals, we must also compute what follows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920395"/>
          </a:xfrm>
        </p:spPr>
        <p:txBody>
          <a:bodyPr/>
          <a:lstStyle/>
          <a:p>
            <a:r>
              <a:rPr lang="en-US" dirty="0" smtClean="0"/>
              <a:t>General Idea for </a:t>
            </a:r>
            <a:r>
              <a:rPr lang="en-US" dirty="0" err="1" smtClean="0"/>
              <a:t>nullable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39757" y="1713157"/>
            <a:ext cx="2003227" cy="1322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A ::=  B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>
                <a:solidFill>
                  <a:srgbClr val="008000"/>
                </a:solidFill>
              </a:rPr>
              <a:t>B</a:t>
            </a:r>
            <a:r>
              <a:rPr lang="en-US" sz="2400" baseline="-25000" dirty="0" err="1">
                <a:solidFill>
                  <a:srgbClr val="008000"/>
                </a:solidFill>
              </a:rPr>
              <a:t>p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| </a:t>
            </a:r>
            <a:r>
              <a:rPr lang="en-US" sz="2400" dirty="0">
                <a:solidFill>
                  <a:srgbClr val="008000"/>
                </a:solidFill>
              </a:rPr>
              <a:t>C</a:t>
            </a:r>
            <a:r>
              <a:rPr lang="en-US" sz="2400" baseline="-25000" dirty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>
                <a:solidFill>
                  <a:srgbClr val="008000"/>
                </a:solidFill>
              </a:rPr>
              <a:t>C</a:t>
            </a:r>
            <a:r>
              <a:rPr lang="en-US" sz="2400" baseline="-25000" dirty="0" err="1">
                <a:solidFill>
                  <a:srgbClr val="008000"/>
                </a:solidFill>
              </a:rPr>
              <a:t>q</a:t>
            </a:r>
            <a:r>
              <a:rPr lang="en-US" sz="2400" baseline="-25000" dirty="0">
                <a:solidFill>
                  <a:srgbClr val="008000"/>
                </a:solidFill>
              </a:rPr>
              <a:t/>
            </a:r>
            <a:br>
              <a:rPr lang="en-US" sz="2400" baseline="-25000" dirty="0">
                <a:solidFill>
                  <a:srgbClr val="008000"/>
                </a:solidFill>
              </a:rPr>
            </a:br>
            <a:r>
              <a:rPr lang="en-US" sz="2400" baseline="-25000" dirty="0" smtClean="0">
                <a:solidFill>
                  <a:srgbClr val="008000"/>
                </a:solidFill>
              </a:rPr>
              <a:t>          </a:t>
            </a:r>
            <a:r>
              <a:rPr lang="en-US" sz="2400" dirty="0" smtClean="0">
                <a:solidFill>
                  <a:srgbClr val="008000"/>
                </a:solidFill>
              </a:rPr>
              <a:t>| D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D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50081" y="1036580"/>
            <a:ext cx="4609395" cy="317427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A =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 </a:t>
            </a:r>
            <a:r>
              <a:rPr lang="en-US" sz="2400" dirty="0" smtClean="0">
                <a:solidFill>
                  <a:schemeClr val="tx1"/>
                </a:solidFill>
              </a:rPr>
              <a:t>T1) {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    B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... </a:t>
            </a:r>
            <a:r>
              <a:rPr lang="en-US" sz="2400" dirty="0" err="1">
                <a:solidFill>
                  <a:schemeClr val="tx1"/>
                </a:solidFill>
              </a:rPr>
              <a:t>B</a:t>
            </a:r>
            <a:r>
              <a:rPr lang="en-US" sz="2400" baseline="-25000" dirty="0" err="1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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T2  U  T</a:t>
            </a:r>
            <a:r>
              <a:rPr lang="en-US" sz="2400" baseline="-25000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))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C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 </a:t>
            </a:r>
            <a:r>
              <a:rPr lang="en-US" sz="2400" dirty="0" smtClean="0">
                <a:solidFill>
                  <a:schemeClr val="tx1"/>
                </a:solidFill>
              </a:rPr>
              <a:t>T3)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D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// no else error, just return</a:t>
            </a:r>
          </a:p>
        </p:txBody>
      </p:sp>
      <p:sp>
        <p:nvSpPr>
          <p:cNvPr id="3" name="Right Arrow 2"/>
          <p:cNvSpPr/>
          <p:nvPr/>
        </p:nvSpPr>
        <p:spPr bwMode="auto">
          <a:xfrm>
            <a:off x="3311818" y="2205318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2479" y="3786185"/>
            <a:ext cx="8445003" cy="19307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where: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T1 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T2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(C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T3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(D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T</a:t>
            </a:r>
            <a:r>
              <a:rPr lang="en-US" sz="2400" baseline="-25000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n-US" sz="2400" b="1" dirty="0" smtClean="0">
                <a:solidFill>
                  <a:srgbClr val="C00000"/>
                </a:solidFill>
              </a:rPr>
              <a:t>follow</a:t>
            </a:r>
            <a:r>
              <a:rPr lang="en-US" sz="2400" dirty="0" smtClean="0">
                <a:solidFill>
                  <a:schemeClr val="tx1"/>
                </a:solidFill>
              </a:rPr>
              <a:t>(A)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Only one of the alternatives can be </a:t>
            </a:r>
            <a:r>
              <a:rPr lang="en-US" sz="2800" dirty="0" err="1" smtClean="0">
                <a:solidFill>
                  <a:srgbClr val="008000"/>
                </a:solidFill>
              </a:rPr>
              <a:t>nullable</a:t>
            </a:r>
            <a:r>
              <a:rPr lang="en-US" sz="2800" dirty="0" smtClean="0">
                <a:solidFill>
                  <a:srgbClr val="008000"/>
                </a:solidFill>
              </a:rPr>
              <a:t> (e.g. second)</a:t>
            </a:r>
            <a:r>
              <a:rPr lang="en-US" sz="2800" dirty="0">
                <a:solidFill>
                  <a:srgbClr val="008000"/>
                </a:solidFill>
              </a:rPr>
              <a:t> T1, </a:t>
            </a:r>
            <a:r>
              <a:rPr lang="en-US" sz="2800" dirty="0" smtClean="0">
                <a:solidFill>
                  <a:srgbClr val="008000"/>
                </a:solidFill>
              </a:rPr>
              <a:t>T2, T3, </a:t>
            </a:r>
            <a:r>
              <a:rPr lang="en-US" sz="2800" dirty="0">
                <a:solidFill>
                  <a:srgbClr val="008000"/>
                </a:solidFill>
              </a:rPr>
              <a:t>T</a:t>
            </a:r>
            <a:r>
              <a:rPr lang="en-US" sz="2800" baseline="-25000" dirty="0">
                <a:solidFill>
                  <a:srgbClr val="008000"/>
                </a:solidFill>
              </a:rPr>
              <a:t>F </a:t>
            </a:r>
            <a:r>
              <a:rPr lang="en-US" sz="2800" dirty="0" smtClean="0">
                <a:solidFill>
                  <a:srgbClr val="008000"/>
                </a:solidFill>
              </a:rPr>
              <a:t> should </a:t>
            </a:r>
            <a:r>
              <a:rPr lang="en-US" sz="2800" dirty="0">
                <a:solidFill>
                  <a:srgbClr val="008000"/>
                </a:solidFill>
              </a:rPr>
              <a:t>be pairwise </a:t>
            </a:r>
            <a:r>
              <a:rPr lang="en-US" sz="2800" b="1" dirty="0">
                <a:solidFill>
                  <a:srgbClr val="008000"/>
                </a:solidFill>
              </a:rPr>
              <a:t>disjoint </a:t>
            </a:r>
            <a:r>
              <a:rPr lang="en-US" sz="2800" dirty="0">
                <a:solidFill>
                  <a:srgbClr val="008000"/>
                </a:solidFill>
              </a:rPr>
              <a:t>sets of tokens.</a:t>
            </a:r>
            <a:endParaRPr lang="en-US" sz="28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5154"/>
            <a:ext cx="8229600" cy="1143000"/>
          </a:xfrm>
        </p:spPr>
        <p:txBody>
          <a:bodyPr/>
          <a:lstStyle/>
          <a:p>
            <a:r>
              <a:rPr lang="en-US" dirty="0"/>
              <a:t>LL(1) Grammar - good for </a:t>
            </a:r>
            <a:r>
              <a:rPr lang="en-US" dirty="0" smtClean="0"/>
              <a:t>building </a:t>
            </a:r>
            <a:r>
              <a:rPr lang="en-US" dirty="0"/>
              <a:t>recursive descent parsers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59428"/>
            <a:ext cx="8494699" cy="4166735"/>
          </a:xfrm>
        </p:spPr>
        <p:txBody>
          <a:bodyPr/>
          <a:lstStyle/>
          <a:p>
            <a:r>
              <a:rPr lang="en-US" dirty="0" smtClean="0"/>
              <a:t>Grammar is LL(1) if for each nonterminal X</a:t>
            </a:r>
          </a:p>
          <a:p>
            <a:pPr lvl="1"/>
            <a:r>
              <a:rPr lang="en-US" dirty="0" smtClean="0"/>
              <a:t>first sets of different alternatives of X are disjoint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nullable</a:t>
            </a:r>
            <a:r>
              <a:rPr lang="en-US" dirty="0" smtClean="0"/>
              <a:t>(X), first(X) must be disjoint from follow(X)</a:t>
            </a:r>
          </a:p>
          <a:p>
            <a:r>
              <a:rPr lang="en-US" dirty="0" smtClean="0"/>
              <a:t>For each LL(1) grammar we can build </a:t>
            </a:r>
            <a:br>
              <a:rPr lang="en-US" dirty="0" smtClean="0"/>
            </a:br>
            <a:r>
              <a:rPr lang="en-US" dirty="0" smtClean="0"/>
              <a:t>recursive-descent parser</a:t>
            </a:r>
          </a:p>
          <a:p>
            <a:r>
              <a:rPr lang="en-US" dirty="0" smtClean="0"/>
              <a:t>Each LL(1) grammar is unambiguous</a:t>
            </a:r>
          </a:p>
          <a:p>
            <a:r>
              <a:rPr lang="en-US" dirty="0" smtClean="0"/>
              <a:t>If a grammar is not LL(1), we can sometimes transform it into equivalent LL(1) grammar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25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if a token can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383867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(B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... 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) = {a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</a:t>
            </a:r>
            <a:r>
              <a:rPr lang="en-US" dirty="0">
                <a:solidFill>
                  <a:schemeClr val="tx1"/>
                </a:solidFill>
              </a:rPr>
              <a:t> | B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...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baseline="-25000" dirty="0" err="1">
                <a:solidFill>
                  <a:schemeClr val="tx1"/>
                </a:solidFill>
              </a:rPr>
              <a:t>p</a:t>
            </a:r>
            <a:r>
              <a:rPr lang="en-US" baseline="-25000" dirty="0">
                <a:solidFill>
                  <a:schemeClr val="tx1"/>
                </a:solidFill>
              </a:rPr>
              <a:t>    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dirty="0">
                <a:solidFill>
                  <a:schemeClr val="tx1"/>
                </a:solidFill>
              </a:rPr>
              <a:t>...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 </a:t>
            </a:r>
            <a:r>
              <a:rPr lang="en-US" dirty="0">
                <a:solidFill>
                  <a:schemeClr val="tx1"/>
                </a:solidFill>
              </a:rPr>
              <a:t>   aw 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follow</a:t>
            </a:r>
            <a:r>
              <a:rPr lang="en-US" dirty="0" smtClean="0">
                <a:solidFill>
                  <a:schemeClr val="tx1"/>
                </a:solidFill>
              </a:rPr>
              <a:t>(X) </a:t>
            </a:r>
            <a:r>
              <a:rPr lang="en-US" dirty="0">
                <a:solidFill>
                  <a:schemeClr val="tx1"/>
                </a:solidFill>
              </a:rPr>
              <a:t>= {a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</a:t>
            </a:r>
            <a:r>
              <a:rPr lang="en-US" dirty="0">
                <a:solidFill>
                  <a:schemeClr val="tx1"/>
                </a:solidFill>
              </a:rPr>
              <a:t> | </a:t>
            </a:r>
            <a:r>
              <a:rPr lang="en-US" dirty="0" smtClean="0">
                <a:solidFill>
                  <a:schemeClr val="tx1"/>
                </a:solidFill>
              </a:rPr>
              <a:t>S   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dirty="0">
                <a:solidFill>
                  <a:schemeClr val="tx1"/>
                </a:solidFill>
              </a:rPr>
              <a:t>...</a:t>
            </a:r>
            <a:r>
              <a:rPr lang="en-US" b="1" dirty="0">
                <a:solidFill>
                  <a:schemeClr val="tx1"/>
                </a:solidFill>
                <a:sym typeface="Symbol"/>
              </a:rPr>
              <a:t> 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...</a:t>
            </a:r>
            <a:r>
              <a:rPr lang="en-US" dirty="0" err="1" smtClean="0">
                <a:solidFill>
                  <a:schemeClr val="tx1"/>
                </a:solidFill>
              </a:rPr>
              <a:t>Xa</a:t>
            </a:r>
            <a:r>
              <a:rPr lang="en-US" dirty="0" smtClean="0">
                <a:solidFill>
                  <a:schemeClr val="tx1"/>
                </a:solidFill>
              </a:rPr>
              <a:t>... 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exists a derivation from the start symbol that produces a sequence of terminals and </a:t>
            </a:r>
            <a:r>
              <a:rPr lang="en-US" dirty="0" err="1" smtClean="0"/>
              <a:t>nonterminals</a:t>
            </a:r>
            <a:r>
              <a:rPr lang="en-US" dirty="0" smtClean="0"/>
              <a:t> of the form  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  <a:r>
              <a:rPr lang="en-US" dirty="0" err="1" smtClean="0">
                <a:solidFill>
                  <a:schemeClr val="tx1"/>
                </a:solidFill>
              </a:rPr>
              <a:t>Xa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(the token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/>
              <a:t> follows the non-terminal 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349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920395"/>
          </a:xfrm>
        </p:spPr>
        <p:txBody>
          <a:bodyPr/>
          <a:lstStyle/>
          <a:p>
            <a:r>
              <a:rPr lang="en-US" dirty="0" smtClean="0"/>
              <a:t>Rough General Idea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39758" y="1766945"/>
            <a:ext cx="2003227" cy="1322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A ::=  B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>
                <a:solidFill>
                  <a:srgbClr val="008000"/>
                </a:solidFill>
              </a:rPr>
              <a:t>B</a:t>
            </a:r>
            <a:r>
              <a:rPr lang="en-US" sz="2400" baseline="-25000" dirty="0" err="1">
                <a:solidFill>
                  <a:srgbClr val="008000"/>
                </a:solidFill>
              </a:rPr>
              <a:t>p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      </a:t>
            </a:r>
            <a:r>
              <a:rPr lang="en-US" sz="2400" dirty="0" smtClean="0">
                <a:solidFill>
                  <a:srgbClr val="008000"/>
                </a:solidFill>
              </a:rPr>
              <a:t>| C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baseline="-25000" dirty="0" smtClean="0">
                <a:solidFill>
                  <a:srgbClr val="008000"/>
                </a:solidFill>
              </a:rPr>
              <a:t/>
            </a:r>
            <a:br>
              <a:rPr lang="en-US" sz="2400" baseline="-250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| D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D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50081" y="1036580"/>
            <a:ext cx="4609395" cy="317427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 smtClean="0">
                <a:solidFill>
                  <a:schemeClr val="tx1"/>
                </a:solidFill>
              </a:rPr>
              <a:t>def</a:t>
            </a:r>
            <a:r>
              <a:rPr lang="en-US" sz="2400" dirty="0" smtClean="0">
                <a:solidFill>
                  <a:schemeClr val="tx1"/>
                </a:solidFill>
              </a:rPr>
              <a:t> A =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 </a:t>
            </a:r>
            <a:r>
              <a:rPr lang="en-US" sz="2400" dirty="0" smtClean="0">
                <a:solidFill>
                  <a:schemeClr val="tx1"/>
                </a:solidFill>
              </a:rPr>
              <a:t>T1) {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    B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... </a:t>
            </a:r>
            <a:r>
              <a:rPr lang="en-US" sz="2400" dirty="0" err="1">
                <a:solidFill>
                  <a:schemeClr val="tx1"/>
                </a:solidFill>
              </a:rPr>
              <a:t>B</a:t>
            </a:r>
            <a:r>
              <a:rPr lang="en-US" sz="2400" baseline="-25000" dirty="0" err="1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 </a:t>
            </a:r>
            <a:r>
              <a:rPr lang="en-US" sz="2400" dirty="0" smtClean="0">
                <a:solidFill>
                  <a:schemeClr val="tx1"/>
                </a:solidFill>
              </a:rPr>
              <a:t>T2)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C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if</a:t>
            </a:r>
            <a:r>
              <a:rPr lang="en-US" sz="2400" dirty="0" smtClean="0">
                <a:solidFill>
                  <a:schemeClr val="tx1"/>
                </a:solidFill>
              </a:rPr>
              <a:t> (token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 </a:t>
            </a:r>
            <a:r>
              <a:rPr lang="en-US" sz="2400" dirty="0" smtClean="0">
                <a:solidFill>
                  <a:schemeClr val="tx1"/>
                </a:solidFill>
              </a:rPr>
              <a:t>T3) {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D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}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error("expected T1,T2,T3")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311818" y="2205318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22479" y="3878393"/>
            <a:ext cx="8445003" cy="19307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where: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T1 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T2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(C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T3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(D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... </a:t>
            </a:r>
            <a:r>
              <a:rPr lang="en-US" sz="2400" dirty="0" err="1" smtClean="0">
                <a:solidFill>
                  <a:schemeClr val="tx1"/>
                </a:solidFill>
              </a:rPr>
              <a:t>D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first</a:t>
            </a:r>
            <a:r>
              <a:rPr lang="en-US" sz="2400" dirty="0">
                <a:solidFill>
                  <a:schemeClr val="tx1"/>
                </a:solidFill>
              </a:rPr>
              <a:t>(B</a:t>
            </a:r>
            <a:r>
              <a:rPr lang="en-US" sz="2400" baseline="-25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... 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) = {a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</a:t>
            </a:r>
            <a:r>
              <a:rPr lang="en-US" sz="2400" dirty="0" smtClean="0">
                <a:solidFill>
                  <a:schemeClr val="tx1"/>
                </a:solidFill>
              </a:rPr>
              <a:t> | 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...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400" dirty="0" smtClean="0">
                <a:solidFill>
                  <a:schemeClr val="tx1"/>
                </a:solidFill>
              </a:rPr>
              <a:t>...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 </a:t>
            </a:r>
            <a:r>
              <a:rPr lang="en-US" sz="2400" dirty="0" smtClean="0">
                <a:solidFill>
                  <a:schemeClr val="tx1"/>
                </a:solidFill>
              </a:rPr>
              <a:t>   aw }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T1, T2, T3 should be </a:t>
            </a:r>
            <a:r>
              <a:rPr lang="en-US" sz="2400" b="1" dirty="0" smtClean="0">
                <a:solidFill>
                  <a:srgbClr val="008000"/>
                </a:solidFill>
              </a:rPr>
              <a:t>disjoint </a:t>
            </a:r>
            <a:r>
              <a:rPr lang="en-US" sz="2400" dirty="0" smtClean="0">
                <a:solidFill>
                  <a:srgbClr val="008000"/>
                </a:solidFill>
              </a:rPr>
              <a:t>sets of tokens.</a:t>
            </a:r>
          </a:p>
        </p:txBody>
      </p:sp>
    </p:spTree>
    <p:extLst>
      <p:ext uri="{BB962C8B-B14F-4D97-AF65-F5344CB8AC3E}">
        <p14:creationId xmlns:p14="http://schemas.microsoft.com/office/powerpoint/2010/main" val="34768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for Computing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1"/>
            <a:ext cx="8229600" cy="52679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Given </a:t>
            </a:r>
            <a:r>
              <a:rPr lang="en-US" dirty="0" smtClean="0"/>
              <a:t>	X ::= YZ		</a:t>
            </a:r>
            <a:r>
              <a:rPr lang="en-US" dirty="0" smtClean="0">
                <a:solidFill>
                  <a:schemeClr val="tx1"/>
                </a:solidFill>
              </a:rPr>
              <a:t>(for reachable X)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/>
              <a:t>first</a:t>
            </a:r>
            <a:r>
              <a:rPr lang="en-US" dirty="0" smtClean="0"/>
              <a:t>(Z) </a:t>
            </a:r>
            <a:r>
              <a:rPr lang="en-US" dirty="0" smtClean="0">
                <a:sym typeface="Symbol"/>
              </a:rPr>
              <a:t> </a:t>
            </a:r>
            <a:r>
              <a:rPr lang="en-US" b="1" dirty="0" smtClean="0"/>
              <a:t>follow</a:t>
            </a:r>
            <a:r>
              <a:rPr lang="en-US" dirty="0" smtClean="0"/>
              <a:t>(Y)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/>
              <a:t> </a:t>
            </a:r>
            <a:r>
              <a:rPr lang="en-US" b="1" dirty="0" smtClean="0"/>
              <a:t>follow</a:t>
            </a:r>
            <a:r>
              <a:rPr lang="en-US" dirty="0" smtClean="0"/>
              <a:t>(X) </a:t>
            </a:r>
            <a:r>
              <a:rPr lang="en-US" dirty="0">
                <a:sym typeface="Symbol"/>
              </a:rPr>
              <a:t> </a:t>
            </a:r>
            <a:r>
              <a:rPr lang="en-US" b="1" dirty="0" smtClean="0"/>
              <a:t>follow</a:t>
            </a:r>
            <a:r>
              <a:rPr lang="en-US" dirty="0" smtClean="0"/>
              <a:t>(Z)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now take care of </a:t>
            </a:r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 ones as well: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each rule</a:t>
            </a:r>
            <a:r>
              <a:rPr lang="en-US" dirty="0" smtClean="0"/>
              <a:t>	X ::= Y</a:t>
            </a:r>
            <a:r>
              <a:rPr lang="en-US" baseline="-25000" dirty="0" smtClean="0"/>
              <a:t>1</a:t>
            </a:r>
            <a:r>
              <a:rPr lang="en-US" dirty="0" smtClean="0"/>
              <a:t> ...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...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q</a:t>
            </a:r>
            <a:r>
              <a:rPr lang="en-US" dirty="0" smtClean="0"/>
              <a:t> ...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r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b="1" dirty="0" smtClean="0"/>
              <a:t>follow</a:t>
            </a: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1"/>
                </a:solidFill>
              </a:rPr>
              <a:t>should contain:</a:t>
            </a:r>
          </a:p>
          <a:p>
            <a:r>
              <a:rPr lang="en-US" b="1" dirty="0" smtClean="0"/>
              <a:t>first(</a:t>
            </a:r>
            <a:r>
              <a:rPr lang="en-US" dirty="0" smtClean="0"/>
              <a:t>Y</a:t>
            </a:r>
            <a:r>
              <a:rPr lang="en-US" baseline="-25000" dirty="0" smtClean="0"/>
              <a:t>p+1</a:t>
            </a:r>
            <a:r>
              <a:rPr lang="en-US" dirty="0" smtClean="0"/>
              <a:t>Y</a:t>
            </a:r>
            <a:r>
              <a:rPr lang="en-US" baseline="-25000" dirty="0" smtClean="0"/>
              <a:t>p+2</a:t>
            </a:r>
            <a:r>
              <a:rPr lang="en-US" dirty="0" smtClean="0"/>
              <a:t>...</a:t>
            </a:r>
            <a:r>
              <a:rPr lang="en-US" dirty="0" err="1" smtClean="0"/>
              <a:t>Y</a:t>
            </a:r>
            <a:r>
              <a:rPr lang="en-US" baseline="-25000" dirty="0" err="1" smtClean="0"/>
              <a:t>r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dirty="0" smtClean="0"/>
              <a:t>also </a:t>
            </a:r>
            <a:r>
              <a:rPr lang="en-US" b="1" dirty="0" smtClean="0"/>
              <a:t>follow</a:t>
            </a:r>
            <a:r>
              <a:rPr lang="en-US" dirty="0" smtClean="0"/>
              <a:t>(X) if  </a:t>
            </a:r>
            <a:r>
              <a:rPr lang="en-US" dirty="0" err="1" smtClean="0"/>
              <a:t>nullable</a:t>
            </a:r>
            <a:r>
              <a:rPr lang="en-US" dirty="0" smtClean="0"/>
              <a:t>(Y</a:t>
            </a:r>
            <a:r>
              <a:rPr lang="en-US" baseline="-25000" dirty="0" smtClean="0"/>
              <a:t>p+1</a:t>
            </a:r>
            <a:r>
              <a:rPr lang="en-US" dirty="0"/>
              <a:t>Y</a:t>
            </a:r>
            <a:r>
              <a:rPr lang="en-US" baseline="-25000" dirty="0"/>
              <a:t>p+2</a:t>
            </a:r>
            <a:r>
              <a:rPr lang="en-US" dirty="0" smtClean="0"/>
              <a:t>Y</a:t>
            </a:r>
            <a:r>
              <a:rPr lang="en-US" baseline="-25000" dirty="0" smtClean="0"/>
              <a:t>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1479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 err="1" smtClean="0"/>
              <a:t>nullable</a:t>
            </a:r>
            <a:r>
              <a:rPr lang="en-US" dirty="0" smtClean="0"/>
              <a:t>, first,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stmtList</a:t>
            </a:r>
            <a:r>
              <a:rPr lang="en-US" dirty="0"/>
              <a:t> ::=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/>
              <a:t> | </a:t>
            </a:r>
            <a:r>
              <a:rPr lang="en-US" dirty="0" err="1"/>
              <a:t>stmt</a:t>
            </a:r>
            <a:r>
              <a:rPr lang="en-US" dirty="0"/>
              <a:t>  </a:t>
            </a:r>
            <a:r>
              <a:rPr lang="en-US" dirty="0" err="1"/>
              <a:t>stmtList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 smtClean="0"/>
              <a:t>stmt</a:t>
            </a:r>
            <a:r>
              <a:rPr lang="en-US" dirty="0" smtClean="0"/>
              <a:t> </a:t>
            </a:r>
            <a:r>
              <a:rPr lang="en-US" dirty="0"/>
              <a:t>::= assign | block </a:t>
            </a:r>
          </a:p>
          <a:p>
            <a:pPr marL="0" indent="0">
              <a:buNone/>
            </a:pPr>
            <a:r>
              <a:rPr lang="en-US" dirty="0" smtClean="0"/>
              <a:t>assign </a:t>
            </a:r>
            <a:r>
              <a:rPr lang="en-US" dirty="0"/>
              <a:t>::= </a:t>
            </a:r>
            <a:r>
              <a:rPr lang="en-US" b="1" dirty="0">
                <a:solidFill>
                  <a:schemeClr val="tx1"/>
                </a:solidFill>
              </a:rPr>
              <a:t>ID  =  ID  ; </a:t>
            </a:r>
          </a:p>
          <a:p>
            <a:pPr marL="0" indent="0">
              <a:buNone/>
            </a:pPr>
            <a:r>
              <a:rPr lang="en-US" dirty="0" smtClean="0"/>
              <a:t>block </a:t>
            </a:r>
            <a:r>
              <a:rPr lang="en-US" dirty="0"/>
              <a:t>::= </a:t>
            </a:r>
            <a:r>
              <a:rPr lang="en-US" b="1" dirty="0" err="1">
                <a:solidFill>
                  <a:schemeClr val="tx1"/>
                </a:solidFill>
              </a:rPr>
              <a:t>beginof</a:t>
            </a:r>
            <a:r>
              <a:rPr lang="en-US" dirty="0"/>
              <a:t>  </a:t>
            </a:r>
            <a:r>
              <a:rPr lang="en-US" b="1" dirty="0">
                <a:solidFill>
                  <a:schemeClr val="tx1"/>
                </a:solidFill>
              </a:rPr>
              <a:t>ID</a:t>
            </a:r>
            <a:r>
              <a:rPr lang="en-US" dirty="0"/>
              <a:t> </a:t>
            </a:r>
            <a:r>
              <a:rPr lang="en-US" dirty="0" err="1"/>
              <a:t>stmtList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ID </a:t>
            </a:r>
            <a:r>
              <a:rPr lang="en-US" b="1" dirty="0" smtClean="0">
                <a:solidFill>
                  <a:schemeClr val="tx1"/>
                </a:solidFill>
              </a:rPr>
              <a:t>ends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Is this grammar LL(1)?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3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of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grammar </a:t>
            </a:r>
            <a:r>
              <a:rPr lang="en-US" dirty="0" smtClean="0">
                <a:solidFill>
                  <a:schemeClr val="tx1"/>
                </a:solidFill>
              </a:rPr>
              <a:t>is not LL(1) because </a:t>
            </a:r>
            <a:r>
              <a:rPr lang="en-US" dirty="0">
                <a:solidFill>
                  <a:schemeClr val="tx1"/>
                </a:solidFill>
              </a:rPr>
              <a:t>we have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stmtList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first(</a:t>
            </a:r>
            <a:r>
              <a:rPr lang="en-US" dirty="0" err="1" smtClean="0">
                <a:solidFill>
                  <a:schemeClr val="tx1"/>
                </a:solidFill>
              </a:rPr>
              <a:t>stmt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 </a:t>
            </a:r>
            <a:r>
              <a:rPr lang="en-US" dirty="0" smtClean="0">
                <a:solidFill>
                  <a:schemeClr val="tx1"/>
                </a:solidFill>
              </a:rPr>
              <a:t>follow(</a:t>
            </a:r>
            <a:r>
              <a:rPr lang="en-US" dirty="0" err="1" smtClean="0">
                <a:solidFill>
                  <a:schemeClr val="tx1"/>
                </a:solidFill>
              </a:rPr>
              <a:t>stmtList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= {</a:t>
            </a:r>
            <a:r>
              <a:rPr lang="en-US" b="1" dirty="0">
                <a:solidFill>
                  <a:schemeClr val="tx1"/>
                </a:solidFill>
              </a:rPr>
              <a:t>ID</a:t>
            </a:r>
            <a:r>
              <a:rPr lang="en-US" dirty="0">
                <a:solidFill>
                  <a:schemeClr val="tx1"/>
                </a:solidFill>
              </a:rPr>
              <a:t>}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a recursive-descent parser </a:t>
            </a:r>
            <a:r>
              <a:rPr lang="en-US" dirty="0">
                <a:solidFill>
                  <a:schemeClr val="tx1"/>
                </a:solidFill>
              </a:rPr>
              <a:t>sees </a:t>
            </a:r>
            <a:r>
              <a:rPr lang="en-US" b="1" dirty="0">
                <a:solidFill>
                  <a:schemeClr val="tx1"/>
                </a:solidFill>
              </a:rPr>
              <a:t>ID</a:t>
            </a:r>
            <a:r>
              <a:rPr lang="en-US" dirty="0">
                <a:solidFill>
                  <a:schemeClr val="tx1"/>
                </a:solidFill>
              </a:rPr>
              <a:t>, it does not know if it should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finish parsing </a:t>
            </a:r>
            <a:r>
              <a:rPr lang="en-US" dirty="0" err="1" smtClean="0">
                <a:solidFill>
                  <a:schemeClr val="tx1"/>
                </a:solidFill>
              </a:rPr>
              <a:t>stmtList</a:t>
            </a:r>
            <a:r>
              <a:rPr lang="en-US" dirty="0" smtClean="0">
                <a:solidFill>
                  <a:schemeClr val="tx1"/>
                </a:solidFill>
              </a:rPr>
              <a:t> or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parse another </a:t>
            </a:r>
            <a:r>
              <a:rPr lang="en-US" dirty="0" err="1" smtClean="0"/>
              <a:t>stmt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920395"/>
          </a:xfrm>
        </p:spPr>
        <p:txBody>
          <a:bodyPr/>
          <a:lstStyle/>
          <a:p>
            <a:r>
              <a:rPr lang="en-US" dirty="0" smtClean="0"/>
              <a:t>Computing </a:t>
            </a:r>
            <a:r>
              <a:rPr lang="en-US" b="1" dirty="0" smtClean="0"/>
              <a:t>first</a:t>
            </a:r>
            <a:r>
              <a:rPr lang="en-US" dirty="0" smtClean="0"/>
              <a:t> in the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9146" y="1451515"/>
            <a:ext cx="4293070" cy="38427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>
                <a:solidFill>
                  <a:srgbClr val="008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::= </a:t>
            </a:r>
            <a:r>
              <a:rPr lang="en-US" sz="2400" dirty="0" smtClean="0">
                <a:solidFill>
                  <a:srgbClr val="008000"/>
                </a:solidFill>
              </a:rPr>
              <a:t>term </a:t>
            </a: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> ::= </a:t>
            </a:r>
            <a:r>
              <a:rPr lang="en-US" sz="2400" b="1" dirty="0" smtClean="0">
                <a:solidFill>
                  <a:srgbClr val="000000"/>
                </a:solidFill>
              </a:rPr>
              <a:t>+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term </a:t>
            </a: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	    |  </a:t>
            </a:r>
            <a:r>
              <a:rPr lang="en-US" sz="2400" b="1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term </a:t>
            </a:r>
            <a:r>
              <a:rPr lang="en-US" sz="2400" dirty="0" err="1">
                <a:solidFill>
                  <a:srgbClr val="008000"/>
                </a:solidFill>
              </a:rPr>
              <a:t>termList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  <a:sym typeface="Symbol"/>
              </a:rPr>
              <a:t>	    </a:t>
            </a:r>
            <a:r>
              <a:rPr lang="en-US" sz="2400" dirty="0" smtClean="0">
                <a:solidFill>
                  <a:srgbClr val="008000"/>
                </a:solidFill>
              </a:rPr>
              <a:t>|</a:t>
            </a:r>
            <a:r>
              <a:rPr lang="en-US" sz="2400" kern="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kern="0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term ::= factor </a:t>
            </a: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 smtClean="0">
                <a:solidFill>
                  <a:srgbClr val="008000"/>
                </a:solidFill>
              </a:rPr>
              <a:t> ::= </a:t>
            </a:r>
            <a:r>
              <a:rPr lang="en-US" sz="2400" b="1" dirty="0" smtClean="0">
                <a:solidFill>
                  <a:srgbClr val="000000"/>
                </a:solidFill>
              </a:rPr>
              <a:t>*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factor </a:t>
            </a: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|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/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factor </a:t>
            </a:r>
            <a:r>
              <a:rPr lang="en-US" sz="2400" dirty="0" err="1">
                <a:solidFill>
                  <a:srgbClr val="008000"/>
                </a:solidFill>
              </a:rPr>
              <a:t>factorList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                   | </a:t>
            </a:r>
            <a:r>
              <a:rPr lang="en-US" sz="2400" kern="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factor</a:t>
            </a:r>
            <a:r>
              <a:rPr lang="en-US" sz="2400" dirty="0" smtClean="0">
                <a:solidFill>
                  <a:srgbClr val="000000"/>
                </a:solidFill>
              </a:rPr>
              <a:t> ::= </a:t>
            </a:r>
            <a:r>
              <a:rPr lang="en-US" sz="2400" dirty="0" smtClean="0">
                <a:solidFill>
                  <a:srgbClr val="008000"/>
                </a:solidFill>
              </a:rPr>
              <a:t>name |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name ::= </a:t>
            </a:r>
            <a:r>
              <a:rPr lang="en-US" sz="2400" b="1" dirty="0" err="1" smtClean="0">
                <a:solidFill>
                  <a:schemeClr val="tx1"/>
                </a:solidFill>
              </a:rPr>
              <a:t>ident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50081" y="1367758"/>
            <a:ext cx="4609395" cy="45643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first(name) = {</a:t>
            </a:r>
            <a:r>
              <a:rPr lang="en-US" sz="2400" b="1" dirty="0" err="1" smtClean="0">
                <a:solidFill>
                  <a:schemeClr val="tx1"/>
                </a:solidFill>
              </a:rPr>
              <a:t>ident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first(</a:t>
            </a:r>
            <a:r>
              <a:rPr lang="en-US" sz="2400" b="1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8000"/>
                </a:solidFill>
              </a:rPr>
              <a:t>expr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) = </a:t>
            </a:r>
            <a:r>
              <a:rPr lang="en-US" sz="2400" dirty="0">
                <a:solidFill>
                  <a:schemeClr val="tx1"/>
                </a:solidFill>
              </a:rPr>
              <a:t>{ </a:t>
            </a:r>
            <a:r>
              <a:rPr lang="en-US" sz="2400" b="1" dirty="0">
                <a:solidFill>
                  <a:srgbClr val="000000"/>
                </a:solidFill>
              </a:rPr>
              <a:t>( </a:t>
            </a:r>
            <a:r>
              <a:rPr lang="en-US" sz="2400" dirty="0">
                <a:solidFill>
                  <a:schemeClr val="tx1"/>
                </a:solidFill>
              </a:rPr>
              <a:t>}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first(factor) = first(name)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U first(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8000"/>
                </a:solidFill>
              </a:rPr>
              <a:t>expr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         = </a:t>
            </a:r>
            <a:r>
              <a:rPr lang="en-US" sz="2400" dirty="0">
                <a:solidFill>
                  <a:schemeClr val="tx1"/>
                </a:solidFill>
              </a:rPr>
              <a:t>{</a:t>
            </a:r>
            <a:r>
              <a:rPr lang="en-US" sz="2400" b="1" dirty="0" err="1">
                <a:solidFill>
                  <a:schemeClr val="tx1"/>
                </a:solidFill>
              </a:rPr>
              <a:t>ident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U{ </a:t>
            </a:r>
            <a:r>
              <a:rPr lang="en-US" sz="2400" b="1" dirty="0" smtClean="0">
                <a:solidFill>
                  <a:srgbClr val="000000"/>
                </a:solidFill>
              </a:rPr>
              <a:t>(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= {</a:t>
            </a:r>
            <a:r>
              <a:rPr lang="en-US" sz="2400" b="1" dirty="0" err="1" smtClean="0">
                <a:solidFill>
                  <a:schemeClr val="tx1"/>
                </a:solidFill>
              </a:rPr>
              <a:t>ident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(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first(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factor </a:t>
            </a:r>
            <a:r>
              <a:rPr lang="en-US" sz="2400" dirty="0" err="1" smtClean="0">
                <a:solidFill>
                  <a:schemeClr val="tx1"/>
                </a:solidFill>
              </a:rPr>
              <a:t>factorList</a:t>
            </a:r>
            <a:r>
              <a:rPr lang="en-US" sz="2400" dirty="0" smtClean="0">
                <a:solidFill>
                  <a:schemeClr val="tx1"/>
                </a:solidFill>
              </a:rPr>
              <a:t>) = { 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}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first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factor </a:t>
            </a:r>
            <a:r>
              <a:rPr lang="en-US" sz="2400" dirty="0" err="1">
                <a:solidFill>
                  <a:schemeClr val="tx1"/>
                </a:solidFill>
              </a:rPr>
              <a:t>factorList</a:t>
            </a:r>
            <a:r>
              <a:rPr lang="en-US" sz="2400" dirty="0">
                <a:solidFill>
                  <a:schemeClr val="tx1"/>
                </a:solidFill>
              </a:rPr>
              <a:t>) = { 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}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first(</a:t>
            </a:r>
            <a:r>
              <a:rPr lang="en-US" sz="2400" dirty="0" err="1" smtClean="0">
                <a:solidFill>
                  <a:schemeClr val="tx1"/>
                </a:solidFill>
              </a:rPr>
              <a:t>factorList</a:t>
            </a:r>
            <a:r>
              <a:rPr lang="en-US" sz="2400" dirty="0" smtClean="0">
                <a:solidFill>
                  <a:schemeClr val="tx1"/>
                </a:solidFill>
              </a:rPr>
              <a:t>) = { 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first(term) = first(factor) = </a:t>
            </a:r>
            <a:r>
              <a:rPr lang="en-US" sz="2400" dirty="0">
                <a:solidFill>
                  <a:schemeClr val="tx1"/>
                </a:solidFill>
              </a:rPr>
              <a:t>{</a:t>
            </a:r>
            <a:r>
              <a:rPr lang="en-US" sz="2400" b="1" dirty="0" err="1">
                <a:solidFill>
                  <a:schemeClr val="tx1"/>
                </a:solidFill>
              </a:rPr>
              <a:t>ident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rgbClr val="000000"/>
                </a:solidFill>
              </a:rPr>
              <a:t>( </a:t>
            </a:r>
            <a:r>
              <a:rPr lang="en-US" sz="2400" dirty="0">
                <a:solidFill>
                  <a:schemeClr val="tx1"/>
                </a:solidFill>
              </a:rPr>
              <a:t>}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first(</a:t>
            </a:r>
            <a:r>
              <a:rPr lang="en-US" sz="2400" dirty="0" err="1" smtClean="0">
                <a:solidFill>
                  <a:schemeClr val="tx1"/>
                </a:solidFill>
              </a:rPr>
              <a:t>termList</a:t>
            </a:r>
            <a:r>
              <a:rPr lang="en-US" sz="2400" dirty="0" smtClean="0">
                <a:solidFill>
                  <a:schemeClr val="tx1"/>
                </a:solidFill>
              </a:rPr>
              <a:t>) = { </a:t>
            </a:r>
            <a:r>
              <a:rPr lang="en-US" sz="2400" b="1" dirty="0" smtClean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b="1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 }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first(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) = first(term) = </a:t>
            </a:r>
            <a:r>
              <a:rPr lang="en-US" sz="2400" dirty="0">
                <a:solidFill>
                  <a:schemeClr val="tx1"/>
                </a:solidFill>
              </a:rPr>
              <a:t>{</a:t>
            </a:r>
            <a:r>
              <a:rPr lang="en-US" sz="2400" b="1" dirty="0" err="1">
                <a:solidFill>
                  <a:schemeClr val="tx1"/>
                </a:solidFill>
              </a:rPr>
              <a:t>ident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rgbClr val="000000"/>
                </a:solidFill>
              </a:rPr>
              <a:t>(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0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</a:t>
            </a:r>
            <a:r>
              <a:rPr lang="en-US" b="1" dirty="0" smtClean="0"/>
              <a:t>first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308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an arbitrary context-free grammar with a set of rules of the form X ::= Y</a:t>
            </a:r>
            <a:r>
              <a:rPr lang="en-US" baseline="-25000" dirty="0" smtClean="0"/>
              <a:t>1 </a:t>
            </a:r>
            <a:r>
              <a:rPr lang="en-US" dirty="0" smtClean="0"/>
              <a:t>...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/>
              <a:t> </a:t>
            </a:r>
            <a:r>
              <a:rPr lang="en-US" dirty="0" smtClean="0"/>
              <a:t>compute first for each right-hand side and for each symbol.</a:t>
            </a:r>
          </a:p>
          <a:p>
            <a:pPr marL="0" indent="0">
              <a:buNone/>
            </a:pPr>
            <a:r>
              <a:rPr lang="en-US" dirty="0" smtClean="0"/>
              <a:t>How to handle</a:t>
            </a:r>
          </a:p>
          <a:p>
            <a:r>
              <a:rPr lang="en-US" dirty="0" smtClean="0"/>
              <a:t>alternatives for one non-terminal</a:t>
            </a:r>
          </a:p>
          <a:p>
            <a:r>
              <a:rPr lang="en-US" dirty="0" smtClean="0"/>
              <a:t>sequences of symbols</a:t>
            </a:r>
          </a:p>
          <a:p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smtClean="0"/>
              <a:t>non-terminals</a:t>
            </a:r>
          </a:p>
          <a:p>
            <a:r>
              <a:rPr lang="en-US" dirty="0" smtClean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34083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 Multiple Alternatives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39758" y="1766945"/>
            <a:ext cx="2003227" cy="1322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A ::=  B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>
                <a:solidFill>
                  <a:srgbClr val="008000"/>
                </a:solidFill>
              </a:rPr>
              <a:t>B</a:t>
            </a:r>
            <a:r>
              <a:rPr lang="en-US" sz="2400" baseline="-25000" dirty="0" err="1">
                <a:solidFill>
                  <a:srgbClr val="008000"/>
                </a:solidFill>
              </a:rPr>
              <a:t>p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      </a:t>
            </a:r>
            <a:r>
              <a:rPr lang="en-US" sz="2400" dirty="0" smtClean="0">
                <a:solidFill>
                  <a:srgbClr val="008000"/>
                </a:solidFill>
              </a:rPr>
              <a:t>| C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baseline="-25000" dirty="0" smtClean="0">
                <a:solidFill>
                  <a:srgbClr val="008000"/>
                </a:solidFill>
              </a:rPr>
              <a:t/>
            </a:r>
            <a:br>
              <a:rPr lang="en-US" sz="2400" baseline="-250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| D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D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311818" y="2205318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03977" y="1766945"/>
            <a:ext cx="4271297" cy="1322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first(A) =  first(B</a:t>
            </a:r>
            <a:r>
              <a:rPr lang="en-US" sz="2400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400" dirty="0">
                <a:solidFill>
                  <a:srgbClr val="008000"/>
                </a:solidFill>
              </a:rPr>
              <a:t>)</a:t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      </a:t>
            </a:r>
            <a:r>
              <a:rPr lang="en-US" sz="2400" dirty="0" smtClean="0">
                <a:solidFill>
                  <a:srgbClr val="008000"/>
                </a:solidFill>
              </a:rPr>
              <a:t>      U first(C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dirty="0">
                <a:solidFill>
                  <a:srgbClr val="008000"/>
                </a:solidFill>
              </a:rPr>
              <a:t>)</a:t>
            </a:r>
            <a:r>
              <a:rPr lang="en-US" sz="2400" baseline="-25000" dirty="0" smtClean="0">
                <a:solidFill>
                  <a:srgbClr val="008000"/>
                </a:solidFill>
              </a:rPr>
              <a:t/>
            </a:r>
            <a:br>
              <a:rPr lang="en-US" sz="2400" baseline="-250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U first(D</a:t>
            </a:r>
            <a:r>
              <a:rPr lang="en-US" sz="2400" baseline="-25000" dirty="0" smtClean="0">
                <a:solidFill>
                  <a:srgbClr val="008000"/>
                </a:solidFill>
              </a:rPr>
              <a:t>1 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D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r</a:t>
            </a:r>
            <a:r>
              <a:rPr lang="en-US" sz="2400" dirty="0" smtClean="0">
                <a:solidFill>
                  <a:srgbClr val="008000"/>
                </a:solidFill>
              </a:rPr>
              <a:t>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09707" y="311244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25183" y="4162337"/>
            <a:ext cx="2971160" cy="5095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first(B</a:t>
            </a:r>
            <a:r>
              <a:rPr lang="en-US" sz="2400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400" dirty="0" smtClean="0">
                <a:solidFill>
                  <a:srgbClr val="008000"/>
                </a:solidFill>
              </a:rPr>
              <a:t>) = first(B</a:t>
            </a:r>
            <a:r>
              <a:rPr lang="en-US" sz="2400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>
                <a:solidFill>
                  <a:srgbClr val="008000"/>
                </a:solidFill>
              </a:rPr>
              <a:t>) 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04877" y="4162337"/>
            <a:ext cx="2971160" cy="50955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if not </a:t>
            </a:r>
            <a:r>
              <a:rPr lang="en-US" sz="2400" dirty="0" err="1" smtClean="0">
                <a:solidFill>
                  <a:schemeClr val="tx1"/>
                </a:solidFill>
              </a:rPr>
              <a:t>nullable</a:t>
            </a:r>
            <a:r>
              <a:rPr lang="en-US" sz="2400" dirty="0" smtClean="0">
                <a:solidFill>
                  <a:schemeClr val="tx1"/>
                </a:solidFill>
              </a:rPr>
              <a:t>(B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25182" y="4952512"/>
            <a:ext cx="4761541" cy="5095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first(B</a:t>
            </a:r>
            <a:r>
              <a:rPr lang="en-US" sz="2400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>
                <a:solidFill>
                  <a:srgbClr val="008000"/>
                </a:solidFill>
              </a:rPr>
              <a:t>... </a:t>
            </a:r>
            <a:r>
              <a:rPr lang="en-US" sz="2400" dirty="0" err="1" smtClean="0">
                <a:solidFill>
                  <a:srgbClr val="00800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400" dirty="0" smtClean="0">
                <a:solidFill>
                  <a:srgbClr val="008000"/>
                </a:solidFill>
              </a:rPr>
              <a:t>) = first(B</a:t>
            </a:r>
            <a:r>
              <a:rPr lang="en-US" sz="2400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dirty="0" smtClean="0">
                <a:solidFill>
                  <a:srgbClr val="008000"/>
                </a:solidFill>
              </a:rPr>
              <a:t>) U ... U first(</a:t>
            </a:r>
            <a:r>
              <a:rPr lang="en-US" sz="2400" dirty="0" err="1" smtClean="0">
                <a:solidFill>
                  <a:srgbClr val="008000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8000"/>
                </a:solidFill>
              </a:rPr>
              <a:t>k</a:t>
            </a:r>
            <a:r>
              <a:rPr lang="en-US" sz="2400" dirty="0" smtClean="0">
                <a:solidFill>
                  <a:srgbClr val="008000"/>
                </a:solidFill>
              </a:rPr>
              <a:t>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320372" y="5651759"/>
            <a:ext cx="5164952" cy="50955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 err="1" smtClean="0">
                <a:solidFill>
                  <a:schemeClr val="tx1"/>
                </a:solidFill>
              </a:rPr>
              <a:t>nullable</a:t>
            </a:r>
            <a:r>
              <a:rPr lang="en-US" sz="2400" dirty="0" smtClean="0">
                <a:solidFill>
                  <a:schemeClr val="tx1"/>
                </a:solidFill>
              </a:rPr>
              <a:t>(B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), ..., </a:t>
            </a:r>
            <a:r>
              <a:rPr lang="en-US" sz="2400" dirty="0" err="1" smtClean="0">
                <a:solidFill>
                  <a:schemeClr val="tx1"/>
                </a:solidFill>
              </a:rPr>
              <a:t>nullable</a:t>
            </a:r>
            <a:r>
              <a:rPr lang="en-US" sz="2400" dirty="0" smtClean="0">
                <a:solidFill>
                  <a:schemeClr val="tx1"/>
                </a:solidFill>
              </a:rPr>
              <a:t>(B</a:t>
            </a:r>
            <a:r>
              <a:rPr lang="en-US" sz="2400" baseline="-25000" dirty="0" smtClean="0">
                <a:solidFill>
                  <a:schemeClr val="tx1"/>
                </a:solidFill>
              </a:rPr>
              <a:t>k-1</a:t>
            </a:r>
            <a:r>
              <a:rPr lang="en-US" sz="2400" dirty="0" smtClean="0">
                <a:solidFill>
                  <a:schemeClr val="tx1"/>
                </a:solidFill>
              </a:rPr>
              <a:t>) and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not </a:t>
            </a:r>
            <a:r>
              <a:rPr lang="en-US" sz="2400" dirty="0" err="1" smtClean="0">
                <a:solidFill>
                  <a:schemeClr val="tx1"/>
                </a:solidFill>
              </a:rPr>
              <a:t>nullable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B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) or k=p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into Constraints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5250" y="1635931"/>
            <a:ext cx="4062548" cy="38427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>
                <a:solidFill>
                  <a:srgbClr val="008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::= </a:t>
            </a:r>
            <a:r>
              <a:rPr lang="en-US" sz="2400" dirty="0" smtClean="0">
                <a:solidFill>
                  <a:srgbClr val="008000"/>
                </a:solidFill>
              </a:rPr>
              <a:t>term </a:t>
            </a: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> ::= </a:t>
            </a:r>
            <a:r>
              <a:rPr lang="en-US" sz="2400" b="1" dirty="0" smtClean="0">
                <a:solidFill>
                  <a:srgbClr val="000000"/>
                </a:solidFill>
              </a:rPr>
              <a:t>+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term </a:t>
            </a:r>
            <a:r>
              <a:rPr lang="en-US" sz="2400" dirty="0" err="1" smtClean="0">
                <a:solidFill>
                  <a:srgbClr val="008000"/>
                </a:solidFill>
              </a:rPr>
              <a:t>termList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	    |  </a:t>
            </a:r>
            <a:r>
              <a:rPr lang="en-US" sz="2400" b="1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term </a:t>
            </a:r>
            <a:r>
              <a:rPr lang="en-US" sz="2400" dirty="0" err="1">
                <a:solidFill>
                  <a:srgbClr val="008000"/>
                </a:solidFill>
              </a:rPr>
              <a:t>termList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/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  <a:sym typeface="Symbol"/>
              </a:rPr>
              <a:t>	    </a:t>
            </a:r>
            <a:r>
              <a:rPr lang="en-US" sz="2400" dirty="0" smtClean="0">
                <a:solidFill>
                  <a:srgbClr val="008000"/>
                </a:solidFill>
              </a:rPr>
              <a:t>|</a:t>
            </a:r>
            <a:r>
              <a:rPr lang="en-US" sz="2400" kern="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kern="0" dirty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term ::= factor </a:t>
            </a: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 smtClean="0">
                <a:solidFill>
                  <a:srgbClr val="008000"/>
                </a:solidFill>
              </a:rPr>
              <a:t> ::= </a:t>
            </a:r>
            <a:r>
              <a:rPr lang="en-US" sz="2400" b="1" dirty="0" smtClean="0">
                <a:solidFill>
                  <a:srgbClr val="000000"/>
                </a:solidFill>
              </a:rPr>
              <a:t>*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factor </a:t>
            </a:r>
            <a:r>
              <a:rPr lang="en-US" sz="2400" dirty="0" err="1" smtClean="0">
                <a:solidFill>
                  <a:srgbClr val="008000"/>
                </a:solidFill>
              </a:rPr>
              <a:t>factorList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br>
              <a:rPr lang="en-US" sz="2400" dirty="0" smtClean="0">
                <a:solidFill>
                  <a:srgbClr val="008000"/>
                </a:solidFill>
              </a:rPr>
            </a:b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|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/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8000"/>
                </a:solidFill>
              </a:rPr>
              <a:t>factor </a:t>
            </a:r>
            <a:r>
              <a:rPr lang="en-US" sz="2400" dirty="0" err="1">
                <a:solidFill>
                  <a:srgbClr val="008000"/>
                </a:solidFill>
              </a:rPr>
              <a:t>factorList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                    | </a:t>
            </a:r>
            <a:r>
              <a:rPr lang="en-US" sz="2400" kern="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rgbClr val="008000"/>
                </a:solidFill>
              </a:rPr>
              <a:t/>
            </a:r>
            <a:br>
              <a:rPr lang="en-US" sz="2400" dirty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factor</a:t>
            </a:r>
            <a:r>
              <a:rPr lang="en-US" sz="2400" dirty="0" smtClean="0">
                <a:solidFill>
                  <a:srgbClr val="000000"/>
                </a:solidFill>
              </a:rPr>
              <a:t> ::= </a:t>
            </a:r>
            <a:r>
              <a:rPr lang="en-US" sz="2400" dirty="0" smtClean="0">
                <a:solidFill>
                  <a:srgbClr val="008000"/>
                </a:solidFill>
              </a:rPr>
              <a:t>name |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expr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8000"/>
                </a:solidFill>
              </a:rPr>
              <a:t>name ::= </a:t>
            </a:r>
            <a:r>
              <a:rPr lang="en-US" sz="2400" b="1" dirty="0" err="1" smtClean="0">
                <a:solidFill>
                  <a:schemeClr val="tx1"/>
                </a:solidFill>
              </a:rPr>
              <a:t>ident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80924" y="1635930"/>
            <a:ext cx="4062548" cy="38427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B0F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' = term'	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termList</a:t>
            </a:r>
            <a:r>
              <a:rPr lang="en-US" sz="2400" dirty="0" smtClean="0">
                <a:solidFill>
                  <a:schemeClr val="tx1"/>
                </a:solidFill>
              </a:rPr>
              <a:t>' =  {</a:t>
            </a:r>
            <a:r>
              <a:rPr lang="en-US" sz="2400" b="1" dirty="0" smtClean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	    U {</a:t>
            </a:r>
            <a:r>
              <a:rPr lang="en-US" sz="2400" b="1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term' = factor'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factorList</a:t>
            </a:r>
            <a:r>
              <a:rPr lang="en-US" sz="2400" dirty="0" smtClean="0">
                <a:solidFill>
                  <a:schemeClr val="tx1"/>
                </a:solidFill>
              </a:rPr>
              <a:t>' = {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U { 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 }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factor' = name' U {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dirty="0" smtClean="0">
                <a:solidFill>
                  <a:schemeClr val="tx1"/>
                </a:solidFill>
              </a:rPr>
              <a:t> }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name' = { </a:t>
            </a:r>
            <a:r>
              <a:rPr lang="en-US" sz="2400" b="1" dirty="0" err="1" smtClean="0">
                <a:solidFill>
                  <a:schemeClr val="tx1"/>
                </a:solidFill>
              </a:rPr>
              <a:t>ident</a:t>
            </a:r>
            <a:r>
              <a:rPr lang="en-US" sz="2400" dirty="0" smtClean="0">
                <a:solidFill>
                  <a:schemeClr val="tx1"/>
                </a:solidFill>
              </a:rPr>
              <a:t> }</a:t>
            </a:r>
          </a:p>
        </p:txBody>
      </p:sp>
      <p:sp>
        <p:nvSpPr>
          <p:cNvPr id="8" name="Rectangle 7"/>
          <p:cNvSpPr/>
          <p:nvPr/>
        </p:nvSpPr>
        <p:spPr>
          <a:xfrm>
            <a:off x="155303" y="1038955"/>
            <a:ext cx="2657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recursive grammar: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2570" y="1045359"/>
            <a:ext cx="6331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constraints over finite sets: </a:t>
            </a:r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expr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' is first(</a:t>
            </a:r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expr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863" y="5686515"/>
            <a:ext cx="3693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nullable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termList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factorList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80924" y="5501848"/>
            <a:ext cx="39619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this nice grammar, there is</a:t>
            </a:r>
            <a:b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 recursion in constraints.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Solve by substitution.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 Generate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2854618" cy="2147237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ES" dirty="0"/>
              <a:t>S ::= X </a:t>
            </a:r>
            <a:r>
              <a:rPr lang="es-ES" dirty="0" smtClean="0"/>
              <a:t>| Y </a:t>
            </a:r>
            <a:br>
              <a:rPr lang="es-ES" dirty="0" smtClean="0"/>
            </a:br>
            <a:r>
              <a:rPr lang="es-ES" dirty="0" smtClean="0"/>
              <a:t>X </a:t>
            </a:r>
            <a:r>
              <a:rPr lang="es-ES" dirty="0"/>
              <a:t>::=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r>
              <a:rPr lang="es-ES" dirty="0" smtClean="0"/>
              <a:t> </a:t>
            </a:r>
            <a:r>
              <a:rPr lang="es-ES" dirty="0"/>
              <a:t>| S Y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Y</a:t>
            </a:r>
            <a:r>
              <a:rPr lang="es-ES" dirty="0" smtClean="0"/>
              <a:t> </a:t>
            </a:r>
            <a:r>
              <a:rPr lang="es-ES" dirty="0"/>
              <a:t>::= </a:t>
            </a:r>
            <a:r>
              <a:rPr lang="es-ES" dirty="0" smtClean="0"/>
              <a:t>Z X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r>
              <a:rPr lang="es-ES" dirty="0" smtClean="0"/>
              <a:t> </a:t>
            </a:r>
            <a:r>
              <a:rPr lang="es-ES" dirty="0"/>
              <a:t>| Y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dirty="0" smtClean="0"/>
              <a:t>Z ::=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 </a:t>
            </a:r>
            <a:r>
              <a:rPr lang="es-ES" dirty="0" smtClean="0"/>
              <a:t>|</a:t>
            </a:r>
            <a:r>
              <a:rPr lang="es-ES" b="1" dirty="0" smtClean="0">
                <a:solidFill>
                  <a:schemeClr val="tx1"/>
                </a:solidFill>
              </a:rPr>
              <a:t> a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3542339" y="2298361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36033" y="1453954"/>
            <a:ext cx="4285130" cy="25340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>
                <a:solidFill>
                  <a:schemeClr val="tx1"/>
                </a:solidFill>
              </a:rPr>
              <a:t>S' = X' U Y' 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X' =</a:t>
            </a:r>
          </a:p>
        </p:txBody>
      </p:sp>
      <p:sp>
        <p:nvSpPr>
          <p:cNvPr id="6" name="Rectangle 5"/>
          <p:cNvSpPr/>
          <p:nvPr/>
        </p:nvSpPr>
        <p:spPr>
          <a:xfrm>
            <a:off x="230863" y="5294630"/>
            <a:ext cx="3987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reachable (from S):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productive: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nullable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739" y="3779594"/>
            <a:ext cx="32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terminals: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en-US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non-terminals: 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S, X, Y, Z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5670" y="5745426"/>
            <a:ext cx="32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First sets of terminals: </a:t>
            </a:r>
            <a:b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S', X', Y', Z'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 {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Symbol"/>
              </a:rPr>
              <a:t>a,b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}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to Generate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2854618" cy="2147237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ES" dirty="0"/>
              <a:t>S ::= X </a:t>
            </a:r>
            <a:r>
              <a:rPr lang="es-ES" dirty="0" smtClean="0"/>
              <a:t>| Y </a:t>
            </a:r>
            <a:br>
              <a:rPr lang="es-ES" dirty="0" smtClean="0"/>
            </a:br>
            <a:r>
              <a:rPr lang="es-ES" dirty="0" smtClean="0"/>
              <a:t>X </a:t>
            </a:r>
            <a:r>
              <a:rPr lang="es-ES" dirty="0"/>
              <a:t>::=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r>
              <a:rPr lang="es-ES" dirty="0" smtClean="0"/>
              <a:t> </a:t>
            </a:r>
            <a:r>
              <a:rPr lang="es-ES" dirty="0"/>
              <a:t>| S Y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Y</a:t>
            </a:r>
            <a:r>
              <a:rPr lang="es-ES" dirty="0" smtClean="0"/>
              <a:t> </a:t>
            </a:r>
            <a:r>
              <a:rPr lang="es-ES" dirty="0"/>
              <a:t>::= </a:t>
            </a:r>
            <a:r>
              <a:rPr lang="es-ES" dirty="0" smtClean="0"/>
              <a:t>Z X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r>
              <a:rPr lang="es-ES" dirty="0" smtClean="0"/>
              <a:t> </a:t>
            </a:r>
            <a:r>
              <a:rPr lang="es-ES" dirty="0"/>
              <a:t>| Y </a:t>
            </a:r>
            <a:r>
              <a:rPr lang="es-ES" b="1" dirty="0" smtClean="0">
                <a:solidFill>
                  <a:schemeClr val="tx1"/>
                </a:solidFill>
              </a:rPr>
              <a:t>b</a:t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dirty="0" smtClean="0"/>
              <a:t>Z ::=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 </a:t>
            </a:r>
            <a:r>
              <a:rPr lang="es-ES" dirty="0" smtClean="0"/>
              <a:t>|</a:t>
            </a:r>
            <a:r>
              <a:rPr lang="es-ES" b="1" dirty="0" smtClean="0">
                <a:solidFill>
                  <a:schemeClr val="tx1"/>
                </a:solidFill>
              </a:rPr>
              <a:t> a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3542339" y="2298361"/>
            <a:ext cx="737667" cy="4456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36034" y="1453953"/>
            <a:ext cx="3378414" cy="217291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>
                <a:solidFill>
                  <a:schemeClr val="tx1"/>
                </a:solidFill>
              </a:rPr>
              <a:t>S' = X' U Y' 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X' = {b} U S'</a:t>
            </a: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Y' = Z' U </a:t>
            </a:r>
            <a:r>
              <a:rPr lang="es-ES" b="1" dirty="0" smtClean="0">
                <a:solidFill>
                  <a:schemeClr val="tx1"/>
                </a:solidFill>
              </a:rPr>
              <a:t>X' </a:t>
            </a:r>
            <a:r>
              <a:rPr lang="es-ES" dirty="0" smtClean="0">
                <a:solidFill>
                  <a:schemeClr val="tx1"/>
                </a:solidFill>
              </a:rPr>
              <a:t>  U Y'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Z' = {a}</a:t>
            </a:r>
          </a:p>
        </p:txBody>
      </p:sp>
      <p:sp>
        <p:nvSpPr>
          <p:cNvPr id="6" name="Rectangle 5"/>
          <p:cNvSpPr/>
          <p:nvPr/>
        </p:nvSpPr>
        <p:spPr>
          <a:xfrm>
            <a:off x="230863" y="5294630"/>
            <a:ext cx="3987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reachable (from S): S, X, Y, Z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productive: X, Z, S, Y</a:t>
            </a: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nullable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Z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739" y="3779594"/>
            <a:ext cx="32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terminals: 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b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en-US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non-terminals: </a:t>
            </a:r>
            <a:r>
              <a:rPr lang="en-US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S, X, Y, Z</a:t>
            </a:r>
            <a:endParaRPr lang="en-US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8009" y="3848413"/>
            <a:ext cx="42655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These constraints are recursive.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How to solve them?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	S</a:t>
            </a:r>
            <a:r>
              <a:rPr lang="en-US" dirty="0">
                <a:latin typeface="Calibri" pitchFamily="34" charset="0"/>
                <a:cs typeface="Calibri" pitchFamily="34" charset="0"/>
              </a:rPr>
              <a:t>', X', Y', Z' </a:t>
            </a:r>
            <a:r>
              <a:rPr lang="en-US" dirty="0">
                <a:latin typeface="Calibri" pitchFamily="34" charset="0"/>
                <a:cs typeface="Calibri" pitchFamily="34" charset="0"/>
                <a:sym typeface="Symbol"/>
              </a:rPr>
              <a:t> {</a:t>
            </a:r>
            <a:r>
              <a:rPr lang="en-US" dirty="0" err="1">
                <a:latin typeface="Calibri" pitchFamily="34" charset="0"/>
                <a:cs typeface="Calibri" pitchFamily="34" charset="0"/>
                <a:sym typeface="Symbol"/>
              </a:rPr>
              <a:t>a,b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Symbol"/>
              </a:rPr>
              <a:t>}</a:t>
            </a:r>
            <a:endParaRPr lang="en-US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How many candidate solutions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in this case?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for k tokens, n </a:t>
            </a:r>
            <a:r>
              <a:rPr lang="en-US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nonterminals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?</a:t>
            </a:r>
            <a:endParaRPr lang="en-US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456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Solution of </a:t>
            </a:r>
            <a:r>
              <a:rPr lang="en-US" b="1" dirty="0" smtClean="0"/>
              <a:t>first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8066" y="1318540"/>
            <a:ext cx="260520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    S'    </a:t>
            </a:r>
            <a:r>
              <a:rPr lang="en-US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'    Y'        Z</a:t>
            </a:r>
            <a:r>
              <a:rPr lang="en-US" dirty="0">
                <a:latin typeface="Calibri" pitchFamily="34" charset="0"/>
                <a:cs typeface="Calibri" pitchFamily="34" charset="0"/>
              </a:rPr>
              <a:t>'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   {}     {}     {}        {}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   {}     {b}   {b}     {a}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  {b}   {b}  {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}   {a}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{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} {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} {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}   {a}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>{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>
                <a:latin typeface="Calibri" pitchFamily="34" charset="0"/>
                <a:cs typeface="Calibri" pitchFamily="34" charset="0"/>
              </a:rPr>
              <a:t>} {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>
                <a:latin typeface="Calibri" pitchFamily="34" charset="0"/>
                <a:cs typeface="Calibri" pitchFamily="34" charset="0"/>
              </a:rPr>
              <a:t>} {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a,b</a:t>
            </a:r>
            <a:r>
              <a:rPr lang="en-US" dirty="0">
                <a:latin typeface="Calibri" pitchFamily="34" charset="0"/>
                <a:cs typeface="Calibri" pitchFamily="34" charset="0"/>
              </a:rPr>
              <a:t>}   {a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}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36034" y="1453953"/>
            <a:ext cx="3378414" cy="217291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s-ES" dirty="0" smtClean="0">
                <a:solidFill>
                  <a:schemeClr val="tx1"/>
                </a:solidFill>
              </a:rPr>
              <a:t>S' = X' U Y' 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X' = {b} U S'</a:t>
            </a:r>
            <a:r>
              <a:rPr lang="es-ES" b="1" dirty="0" smtClean="0">
                <a:solidFill>
                  <a:schemeClr val="tx1"/>
                </a:solidFill>
              </a:rPr>
              <a:t/>
            </a:r>
            <a:br>
              <a:rPr lang="es-ES" b="1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Y' = Z' U </a:t>
            </a:r>
            <a:r>
              <a:rPr lang="es-ES" b="1" dirty="0" smtClean="0">
                <a:solidFill>
                  <a:schemeClr val="tx1"/>
                </a:solidFill>
              </a:rPr>
              <a:t>X' </a:t>
            </a:r>
            <a:r>
              <a:rPr lang="es-ES" dirty="0" smtClean="0">
                <a:solidFill>
                  <a:schemeClr val="tx1"/>
                </a:solidFill>
              </a:rPr>
              <a:t>  U Y'</a:t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Z' = {a}</a:t>
            </a:r>
          </a:p>
        </p:txBody>
      </p:sp>
      <p:sp>
        <p:nvSpPr>
          <p:cNvPr id="6" name="Rectangle 5"/>
          <p:cNvSpPr/>
          <p:nvPr/>
        </p:nvSpPr>
        <p:spPr>
          <a:xfrm>
            <a:off x="4548009" y="3702417"/>
            <a:ext cx="4265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Start from all sets empty.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Evaluate right-hand side and assign it to left-hand side.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Symbol"/>
              </a:rPr>
              <a:t>Repeat until it stabilizes.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5114" y="1324774"/>
            <a:ext cx="42191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1.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2.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3.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4.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5.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588" y="5161102"/>
            <a:ext cx="8262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Sets grow in each step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initially they are empty, so they can only grow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if sets grow, the RHS grows (U is monotonic), and so does LHS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they cannot grow forever: in the worst case contain all tokens</a:t>
            </a:r>
          </a:p>
        </p:txBody>
      </p:sp>
    </p:spTree>
    <p:extLst>
      <p:ext uri="{BB962C8B-B14F-4D97-AF65-F5344CB8AC3E}">
        <p14:creationId xmlns:p14="http://schemas.microsoft.com/office/powerpoint/2010/main" val="30380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25269</TotalTime>
  <Words>768</Words>
  <Application>Microsoft Office PowerPoint</Application>
  <PresentationFormat>On-screen Show (4:3)</PresentationFormat>
  <Paragraphs>188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Default Design</vt:lpstr>
      <vt:lpstr>Grammar vs Recursive Descent Parser</vt:lpstr>
      <vt:lpstr>Rough General Idea</vt:lpstr>
      <vt:lpstr>Computing first in the example</vt:lpstr>
      <vt:lpstr>Algorithm for first</vt:lpstr>
      <vt:lpstr>Rules with Multiple Alternatives</vt:lpstr>
      <vt:lpstr>Abstracting into Constraints</vt:lpstr>
      <vt:lpstr>Example to Generate Constraints</vt:lpstr>
      <vt:lpstr>Example to Generate Constraints</vt:lpstr>
      <vt:lpstr>Iterative Solution of first Constraints</vt:lpstr>
      <vt:lpstr>Constraints for Computing Nullable</vt:lpstr>
      <vt:lpstr>Computing first and nullable</vt:lpstr>
      <vt:lpstr>Rough General Idea</vt:lpstr>
      <vt:lpstr>Exercise 1</vt:lpstr>
      <vt:lpstr>Exercise 2</vt:lpstr>
      <vt:lpstr>Exercise 3</vt:lpstr>
      <vt:lpstr>Problem Identified</vt:lpstr>
      <vt:lpstr>General Idea for nullable(A)</vt:lpstr>
      <vt:lpstr>LL(1) Grammar - good for building recursive descent parsers </vt:lpstr>
      <vt:lpstr>Computing if a token can follow</vt:lpstr>
      <vt:lpstr>Rule for Computing Follow</vt:lpstr>
      <vt:lpstr>Compute nullable, first, follow</vt:lpstr>
      <vt:lpstr>Conclusion of the Solution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3388</cp:revision>
  <dcterms:created xsi:type="dcterms:W3CDTF">2005-06-07T20:03:32Z</dcterms:created>
  <dcterms:modified xsi:type="dcterms:W3CDTF">2012-10-17T21:38:42Z</dcterms:modified>
</cp:coreProperties>
</file>