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0C9D9-2773-EA40-B7CA-CC4E8D2B95B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ADB58-7711-A048-B86E-6CC26236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DB58-7711-A048-B86E-6CC26236AF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fld id="{6A0ADE14-460E-0F45-839F-A562A1C1F90C}" type="datetimeFigureOut">
              <a:rPr lang="en-US" smtClean="0"/>
              <a:t>11/13/12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fld id="{C3410D5F-7516-0041-A7C6-B2BFB7EF69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customXml" Target="../ink/ink2.xml"/><Relationship Id="rId5" Type="http://schemas.openxmlformats.org/officeDocument/2006/relationships/image" Target="../media/image61.emf"/><Relationship Id="rId6" Type="http://schemas.openxmlformats.org/officeDocument/2006/relationships/customXml" Target="../ink/ink3.xml"/><Relationship Id="rId7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customXml" Target="../ink/ink5.xml"/><Relationship Id="rId5" Type="http://schemas.openxmlformats.org/officeDocument/2006/relationships/image" Target="../media/image61.emf"/><Relationship Id="rId6" Type="http://schemas.openxmlformats.org/officeDocument/2006/relationships/customXml" Target="../ink/ink6.xml"/><Relationship Id="rId7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 soundness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a more formal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invariant implies no crash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49" y="1470992"/>
            <a:ext cx="86868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Show that assuming a program type checks,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its execution will not divide by zero.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9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9" y="1298369"/>
            <a:ext cx="2909599" cy="5362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815803"/>
            <a:ext cx="2840545" cy="712954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5003" y="3016131"/>
            <a:ext cx="42001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the proof still work?</a:t>
            </a:r>
          </a:p>
          <a:p>
            <a:endParaRPr lang="en-US" sz="2400" dirty="0"/>
          </a:p>
          <a:p>
            <a:r>
              <a:rPr lang="en-US" sz="2400" dirty="0" smtClean="0"/>
              <a:t>If not, where does it break?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10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 more complex types?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496902"/>
            <a:ext cx="695158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class A { }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class </a:t>
            </a:r>
            <a:r>
              <a:rPr lang="en-US" dirty="0">
                <a:latin typeface="Courier"/>
                <a:cs typeface="Courier"/>
              </a:rPr>
              <a:t>B extends A {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void </a:t>
            </a:r>
            <a:r>
              <a:rPr lang="en-US" dirty="0">
                <a:latin typeface="Courier"/>
                <a:cs typeface="Courier"/>
              </a:rPr>
              <a:t>foo() { }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class </a:t>
            </a:r>
            <a:r>
              <a:rPr lang="en-US" dirty="0">
                <a:latin typeface="Courier"/>
                <a:cs typeface="Courier"/>
              </a:rPr>
              <a:t>Test {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public </a:t>
            </a:r>
            <a:r>
              <a:rPr lang="en-US" dirty="0">
                <a:latin typeface="Courier"/>
                <a:cs typeface="Courier"/>
              </a:rPr>
              <a:t>static void main(String[] args) {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B</a:t>
            </a:r>
            <a:r>
              <a:rPr lang="en-US" dirty="0">
                <a:latin typeface="Courier"/>
                <a:cs typeface="Courier"/>
              </a:rPr>
              <a:t>[] b = new B[5];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A</a:t>
            </a:r>
            <a:r>
              <a:rPr lang="en-US" dirty="0">
                <a:latin typeface="Courier"/>
                <a:cs typeface="Courier"/>
              </a:rPr>
              <a:t>[] a;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a </a:t>
            </a:r>
            <a:r>
              <a:rPr lang="en-US" dirty="0">
                <a:latin typeface="Courier"/>
                <a:cs typeface="Courier"/>
              </a:rPr>
              <a:t>= b;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System.out.println</a:t>
            </a:r>
            <a:r>
              <a:rPr lang="en-US" dirty="0">
                <a:latin typeface="Courier"/>
                <a:cs typeface="Courier"/>
              </a:rPr>
              <a:t>("Hello,");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a</a:t>
            </a:r>
            <a:r>
              <a:rPr lang="en-US" dirty="0">
                <a:latin typeface="Courier"/>
                <a:cs typeface="Courier"/>
              </a:rPr>
              <a:t>[0] = new A(); </a:t>
            </a:r>
            <a:r>
              <a:rPr lang="en-US" dirty="0" smtClean="0">
                <a:latin typeface="Courier"/>
                <a:cs typeface="Courier"/>
              </a:rPr>
              <a:t>    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System.out.println</a:t>
            </a:r>
            <a:r>
              <a:rPr lang="en-US" dirty="0">
                <a:latin typeface="Courier"/>
                <a:cs typeface="Courier"/>
              </a:rPr>
              <a:t>("world!");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b</a:t>
            </a:r>
            <a:r>
              <a:rPr lang="en-US" dirty="0">
                <a:latin typeface="Courier"/>
                <a:cs typeface="Courier"/>
              </a:rPr>
              <a:t>[0].foo();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}</a:t>
            </a:r>
          </a:p>
          <a:p>
            <a:r>
              <a:rPr lang="en-US" dirty="0" smtClean="0">
                <a:latin typeface="Courier"/>
                <a:cs typeface="Courier"/>
              </a:rPr>
              <a:t>} 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610" y="1490762"/>
            <a:ext cx="50110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/>
              <a:t>Should it type check</a:t>
            </a:r>
            <a:r>
              <a:rPr lang="en-US" sz="2500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Does this type check in Java? 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Does this type check in </a:t>
            </a:r>
            <a:r>
              <a:rPr lang="en-US" sz="2500" dirty="0" err="1" smtClean="0"/>
              <a:t>Scala</a:t>
            </a:r>
            <a:r>
              <a:rPr lang="en-US" sz="25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183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want more complex 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Suppose we add to our language a reference type:</a:t>
            </a:r>
          </a:p>
          <a:p>
            <a:pPr marL="0" indent="0">
              <a:buNone/>
            </a:pPr>
            <a:r>
              <a:rPr lang="fr-FR" sz="2400" dirty="0" smtClean="0"/>
              <a:t>	class </a:t>
            </a:r>
            <a:r>
              <a:rPr lang="fr-FR" sz="2400" dirty="0"/>
              <a:t>Ref[T](var content : T)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6" y="2966749"/>
            <a:ext cx="26659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var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var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Int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var </a:t>
            </a:r>
            <a:r>
              <a:rPr lang="en-US" dirty="0" smtClean="0">
                <a:latin typeface="Calibri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Ref[Int]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var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Ref[Pos]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 + z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z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z.content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y</a:t>
            </a:r>
          </a:p>
          <a:p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62" y="2575774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062" y="2814711"/>
            <a:ext cx="50063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Exercise 1: </a:t>
            </a:r>
          </a:p>
          <a:p>
            <a:r>
              <a:rPr lang="en-US" dirty="0" smtClean="0"/>
              <a:t>Extend the type rules to use with Ref[T] types.</a:t>
            </a:r>
            <a:endParaRPr lang="en-US" dirty="0"/>
          </a:p>
          <a:p>
            <a:r>
              <a:rPr lang="en-US" dirty="0" smtClean="0"/>
              <a:t>Show your new type system is sound.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80062" y="4272498"/>
            <a:ext cx="4922834" cy="1853666"/>
            <a:chOff x="3280062" y="4272498"/>
            <a:chExt cx="4922834" cy="18536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2861" y="5466584"/>
              <a:ext cx="2295340" cy="6595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80062" y="4272498"/>
              <a:ext cx="4922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</a:rPr>
                <a:t>Exercise 2:</a:t>
              </a:r>
            </a:p>
            <a:p>
              <a:r>
                <a:rPr lang="en-US" dirty="0"/>
                <a:t>Can we use the subtyping rule?</a:t>
              </a:r>
            </a:p>
            <a:p>
              <a:r>
                <a:rPr lang="en-US" dirty="0"/>
                <a:t>If not, where does </a:t>
              </a:r>
              <a:r>
                <a:rPr lang="en-US" dirty="0" smtClean="0"/>
                <a:t>the proof </a:t>
              </a:r>
              <a:r>
                <a:rPr lang="en-US" dirty="0"/>
                <a:t>break?</a:t>
              </a:r>
            </a:p>
            <a:p>
              <a:r>
                <a:rPr lang="en-US" dirty="0"/>
                <a:t> 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5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the program type checks, then it 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one string by another string </a:t>
            </a:r>
            <a:r>
              <a:rPr lang="en-US" dirty="0"/>
              <a:t> </a:t>
            </a:r>
            <a:r>
              <a:rPr lang="en-US" dirty="0" smtClean="0"/>
              <a:t>  “cat” / “frog</a:t>
            </a:r>
          </a:p>
          <a:p>
            <a:pPr lvl="2"/>
            <a:r>
              <a:rPr lang="en-US" dirty="0" smtClean="0"/>
              <a:t>trying to multiply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not dividing 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224249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var 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: Pos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var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...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var 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: Pos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= 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+ 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r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/ 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sz="2000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50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= x</a:t>
            </a:r>
            <a:r>
              <a:rPr lang="en-US" sz="2000" baseline="-25000" dirty="0">
                <a:latin typeface="Calibri" pitchFamily="34" charset="0"/>
                <a:cs typeface="Calibri" pitchFamily="34" charset="0"/>
              </a:rPr>
              <a:t>q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+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r</a:t>
            </a:r>
            <a:endParaRPr lang="en-US" sz="20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8303" y="1920343"/>
            <a:ext cx="2777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variable declarations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    var x: Pos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or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var x: Int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followed by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6680" y="3912956"/>
            <a:ext cx="32007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statements of one of 3 forms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j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dirty="0" smtClean="0">
                <a:solidFill>
                  <a:srgbClr val="008000"/>
                </a:solidFill>
              </a:rPr>
              <a:t> / </a:t>
            </a: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k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dirty="0" smtClean="0">
                <a:solidFill>
                  <a:srgbClr val="008000"/>
                </a:solidFill>
              </a:rPr>
              <a:t> + </a:t>
            </a:r>
            <a:r>
              <a:rPr lang="en-US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8000"/>
                </a:solidFill>
                <a:latin typeface="Arial"/>
              </a:rPr>
              <a:t>k</a:t>
            </a:r>
          </a:p>
          <a:p>
            <a:pPr marL="342900" indent="-342900">
              <a:buAutoNum type="arabicParenR"/>
            </a:pP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(No complex expressions)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Brace 25"/>
          <p:cNvSpPr/>
          <p:nvPr/>
        </p:nvSpPr>
        <p:spPr bwMode="auto">
          <a:xfrm>
            <a:off x="2052184" y="3765949"/>
            <a:ext cx="320072" cy="1788592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85" y="1229717"/>
            <a:ext cx="3218133" cy="5520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426" y="5995565"/>
            <a:ext cx="45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Soundness here: no division by zero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05349" y="874979"/>
            <a:ext cx="7890796" cy="1364508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Program moves from state to state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Bad state</a:t>
            </a:r>
            <a:r>
              <a:rPr lang="en-US" sz="2400" dirty="0" smtClean="0">
                <a:solidFill>
                  <a:schemeClr val="tx1"/>
                </a:solidFill>
              </a:rPr>
              <a:t> = state where program is about to exhibit a bad operation ( 3 / 0 )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Good state</a:t>
            </a:r>
            <a:r>
              <a:rPr lang="en-US" sz="2400" dirty="0" smtClean="0">
                <a:solidFill>
                  <a:schemeClr val="tx1"/>
                </a:solidFill>
              </a:rPr>
              <a:t> = state that is not bad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prove: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program type checks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800000"/>
                </a:solidFill>
              </a:rPr>
              <a:t>states in all executions are good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Usually need a </a:t>
            </a:r>
            <a:r>
              <a:rPr lang="en-US" sz="2400" i="1" dirty="0" smtClean="0">
                <a:solidFill>
                  <a:schemeClr val="tx1"/>
                </a:solidFill>
              </a:rPr>
              <a:t>stronger inductive hypothesis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some notion of very good (VG) state such that: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/>
              <a:t>program type checks </a:t>
            </a:r>
            <a:r>
              <a:rPr lang="en-US" sz="2400" dirty="0" smtClean="0"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state is very good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state is very good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state is good (not about to crash)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45608" y="101163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435727" y="10019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39360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39221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466107" y="10192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7553005" y="1891396"/>
            <a:ext cx="8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Good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146" y="1009314"/>
            <a:ext cx="13744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000" dirty="0" smtClean="0"/>
              <a:t>VG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705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05349" y="863537"/>
            <a:ext cx="7890796" cy="1364508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Usually need a </a:t>
            </a:r>
            <a:r>
              <a:rPr lang="en-US" sz="1600" i="1" dirty="0" smtClean="0">
                <a:solidFill>
                  <a:schemeClr val="tx1"/>
                </a:solidFill>
              </a:rPr>
              <a:t>stronger inductive hypothesis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some notion of very good (VG) state such that: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/>
              <a:t>program type checks </a:t>
            </a:r>
            <a:r>
              <a:rPr lang="en-US" sz="1600" dirty="0" smtClean="0">
                <a:sym typeface="Wingdings" pitchFamily="2" charset="2"/>
              </a:rPr>
              <a:t> program’s initial state is very good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state is very good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tx1"/>
                </a:solidFill>
              </a:rPr>
              <a:t>next state is also very good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rgbClr val="800000"/>
                </a:solidFill>
              </a:rPr>
              <a:t>state is very good 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 state is good (not about to crash)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Given program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statements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and type rules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, and under the assumption that programs type check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Define a formal description of program execution (operational semantics)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Find an invariant to describe very good 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Prove</a:t>
            </a:r>
            <a:r>
              <a:rPr lang="en-US" sz="2400" dirty="0" smtClean="0">
                <a:solidFill>
                  <a:srgbClr val="000000"/>
                </a:solidFill>
              </a:rPr>
              <a:t> that the invariant is preserved for each execution step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Prove that the invariant implies </a:t>
            </a:r>
            <a:r>
              <a:rPr lang="en-US" sz="2400" dirty="0" smtClean="0">
                <a:solidFill>
                  <a:srgbClr val="000000"/>
                </a:solidFill>
              </a:rPr>
              <a:t>no </a:t>
            </a:r>
            <a:r>
              <a:rPr lang="en-US" sz="2400" dirty="0" smtClean="0">
                <a:solidFill>
                  <a:srgbClr val="000000"/>
                </a:solidFill>
              </a:rPr>
              <a:t>division by zero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45608" y="101163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435727" y="10019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39360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39221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466107" y="10192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7553005" y="1891396"/>
            <a:ext cx="8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Good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146" y="1009314"/>
            <a:ext cx="13744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000" dirty="0" smtClean="0"/>
              <a:t>VG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6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4" y="1253596"/>
            <a:ext cx="8763596" cy="421564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Operational semantics gives meaning to programs by describing how the program state changes as a sequence of steps.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big-step semantics: consider the effect of entire </a:t>
            </a:r>
            <a:r>
              <a:rPr lang="en-US" sz="2600" dirty="0" smtClean="0">
                <a:solidFill>
                  <a:srgbClr val="000000"/>
                </a:solidFill>
              </a:rPr>
              <a:t>blocks</a:t>
            </a:r>
          </a:p>
          <a:p>
            <a:r>
              <a:rPr lang="en-US" sz="2600" u="sng" dirty="0" smtClean="0">
                <a:solidFill>
                  <a:srgbClr val="000000"/>
                </a:solidFill>
              </a:rPr>
              <a:t>small-step semantics</a:t>
            </a:r>
            <a:r>
              <a:rPr lang="en-US" sz="2600" dirty="0" smtClean="0">
                <a:solidFill>
                  <a:srgbClr val="000000"/>
                </a:solidFill>
              </a:rPr>
              <a:t>: consider individual steps (e.g. z = x + y)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V: 		set of variables in the program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pc: 		integer variable denoting the program counter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g: V </a:t>
            </a:r>
            <a:r>
              <a:rPr lang="en-US" sz="2200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sz="2200" dirty="0" smtClean="0">
                <a:solidFill>
                  <a:srgbClr val="000000"/>
                </a:solidFill>
              </a:rPr>
              <a:t> Int 	fnc. giving the values of program variables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(g, pc)		program state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Then, for each possible statement in the program we define how it changes the program state.</a:t>
            </a:r>
          </a:p>
          <a:p>
            <a:pPr marL="5715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03563"/>
            <a:ext cx="5961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</a:rPr>
              <a:t>Example:    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z = x </a:t>
            </a:r>
          </a:p>
          <a:p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			</a:t>
            </a:r>
          </a:p>
          <a:p>
            <a:r>
              <a:rPr lang="en-US" sz="2200" dirty="0" smtClean="0">
                <a:solidFill>
                  <a:srgbClr val="008000"/>
                </a:solidFill>
              </a:rPr>
              <a:t>(</a:t>
            </a:r>
            <a:r>
              <a:rPr lang="en-US" sz="2200" dirty="0">
                <a:solidFill>
                  <a:srgbClr val="008000"/>
                </a:solidFill>
              </a:rPr>
              <a:t>g, pc) </a:t>
            </a:r>
            <a:r>
              <a:rPr lang="en-US" sz="2200" dirty="0">
                <a:solidFill>
                  <a:srgbClr val="008000"/>
                </a:solidFill>
                <a:latin typeface="Symbol"/>
                <a:sym typeface="Symbol"/>
              </a:rPr>
              <a:t></a:t>
            </a:r>
            <a:r>
              <a:rPr lang="en-US" sz="2200" dirty="0">
                <a:solidFill>
                  <a:srgbClr val="008000"/>
                </a:solidFill>
              </a:rPr>
              <a:t> (g’, pc + 1)   </a:t>
            </a:r>
            <a:r>
              <a:rPr lang="en-US" sz="2200" dirty="0" smtClean="0">
                <a:solidFill>
                  <a:srgbClr val="008000"/>
                </a:solidFill>
              </a:rPr>
              <a:t>  s</a:t>
            </a:r>
            <a:r>
              <a:rPr lang="en-US" sz="2200" dirty="0">
                <a:solidFill>
                  <a:srgbClr val="008000"/>
                </a:solidFill>
              </a:rPr>
              <a:t>. t. </a:t>
            </a:r>
            <a:r>
              <a:rPr lang="en-US" sz="2200" dirty="0" smtClean="0">
                <a:solidFill>
                  <a:srgbClr val="008000"/>
                </a:solidFill>
              </a:rPr>
              <a:t>  g</a:t>
            </a:r>
            <a:r>
              <a:rPr lang="en-US" sz="2200" dirty="0">
                <a:solidFill>
                  <a:srgbClr val="008000"/>
                </a:solidFill>
              </a:rPr>
              <a:t>’ = g(z := g(x)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  <a:endParaRPr lang="en-US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9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Give the operational semantics for our simple language.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6" y="2966749"/>
            <a:ext cx="19513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var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var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Int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var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Pos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r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x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62" y="2352974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431" y="2814639"/>
            <a:ext cx="5806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variable declarations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    var x: </a:t>
            </a:r>
            <a:r>
              <a:rPr lang="en-US" sz="1600" dirty="0" smtClean="0">
                <a:solidFill>
                  <a:srgbClr val="008000"/>
                </a:solidFill>
              </a:rPr>
              <a:t>Pos        (assume default value 1)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or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var x: </a:t>
            </a:r>
            <a:r>
              <a:rPr lang="en-US" sz="1600" dirty="0" smtClean="0">
                <a:solidFill>
                  <a:srgbClr val="008000"/>
                </a:solidFill>
              </a:rPr>
              <a:t>Int          (assume default value 0)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2785" y="4260058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followed by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808" y="4807252"/>
            <a:ext cx="3200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statements of one of 3 forms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j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/ </a:t>
            </a: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k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+ </a:t>
            </a: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k</a:t>
            </a:r>
          </a:p>
          <a:p>
            <a:pPr marL="342900" indent="-342900">
              <a:buAutoNum type="arabicParenR"/>
            </a:pP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(No complex expressions)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1962786" y="2659773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1960312" y="4660245"/>
            <a:ext cx="320072" cy="1788592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28327" y="4931568"/>
            <a:ext cx="302679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Notation:</a:t>
            </a:r>
          </a:p>
          <a:p>
            <a:endParaRPr lang="en-US" dirty="0"/>
          </a:p>
          <a:p>
            <a:r>
              <a:rPr lang="en-US" dirty="0" smtClean="0"/>
              <a:t>g(x := e)   function update</a:t>
            </a:r>
          </a:p>
          <a:p>
            <a:endParaRPr lang="en-US" dirty="0"/>
          </a:p>
          <a:p>
            <a:r>
              <a:rPr lang="en-US" dirty="0" smtClean="0"/>
              <a:t>g(x)		value of variable x</a:t>
            </a:r>
          </a:p>
        </p:txBody>
      </p:sp>
    </p:spTree>
    <p:extLst>
      <p:ext uri="{BB962C8B-B14F-4D97-AF65-F5344CB8AC3E}">
        <p14:creationId xmlns:p14="http://schemas.microsoft.com/office/powerpoint/2010/main" val="228852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invariant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47647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“A state is very good, if each variable belongs to the domain determined by its type.”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Find the invariant that formalizes this.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invariant is inductive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11" y="1298370"/>
            <a:ext cx="8527059" cy="1619319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Show that if a program type checks,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invariant holds in program’s initial state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if the invariant holds in one state, it holds in the next state</a:t>
            </a:r>
            <a:endParaRPr lang="en-US" sz="26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0" y="3175476"/>
            <a:ext cx="3077985" cy="2896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33" y="3175477"/>
            <a:ext cx="3189843" cy="27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iler_lectur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compiler_lectures.thmx</Template>
  <TotalTime>439</TotalTime>
  <Words>671</Words>
  <Application>Microsoft Macintosh PowerPoint</Application>
  <PresentationFormat>On-screen Show (4:3)</PresentationFormat>
  <Paragraphs>191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compiler_lectures</vt:lpstr>
      <vt:lpstr>Type soundness</vt:lpstr>
      <vt:lpstr>Proving Soundness of Type Systems</vt:lpstr>
      <vt:lpstr>Definition of Simple Language</vt:lpstr>
      <vt:lpstr>Proving Soundness by Induction</vt:lpstr>
      <vt:lpstr>Proving Soundness by Induction</vt:lpstr>
      <vt:lpstr>Operational semantics</vt:lpstr>
      <vt:lpstr>Step 1: operational semantics</vt:lpstr>
      <vt:lpstr>Step 2: invariant</vt:lpstr>
      <vt:lpstr>Step 3: invariant is inductive</vt:lpstr>
      <vt:lpstr>Step 4: invariant implies no crash </vt:lpstr>
      <vt:lpstr>Back to the start</vt:lpstr>
      <vt:lpstr>What if we want more complex types?</vt:lpstr>
      <vt:lpstr>What if we want more complex types?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soundness</dc:title>
  <dc:creator>Eva Darulova</dc:creator>
  <cp:lastModifiedBy>Eva Darulova</cp:lastModifiedBy>
  <cp:revision>26</cp:revision>
  <dcterms:created xsi:type="dcterms:W3CDTF">2012-11-13T06:09:13Z</dcterms:created>
  <dcterms:modified xsi:type="dcterms:W3CDTF">2012-11-13T13:30:03Z</dcterms:modified>
</cp:coreProperties>
</file>