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744" r:id="rId1"/>
  </p:sldMasterIdLst>
  <p:notesMasterIdLst>
    <p:notesMasterId r:id="rId31"/>
  </p:notesMasterIdLst>
  <p:sldIdLst>
    <p:sldId id="256" r:id="rId2"/>
    <p:sldId id="467" r:id="rId3"/>
    <p:sldId id="533" r:id="rId4"/>
    <p:sldId id="534" r:id="rId5"/>
    <p:sldId id="481" r:id="rId6"/>
    <p:sldId id="505" r:id="rId7"/>
    <p:sldId id="506" r:id="rId8"/>
    <p:sldId id="507" r:id="rId9"/>
    <p:sldId id="508" r:id="rId10"/>
    <p:sldId id="509" r:id="rId11"/>
    <p:sldId id="520" r:id="rId12"/>
    <p:sldId id="510" r:id="rId13"/>
    <p:sldId id="513" r:id="rId14"/>
    <p:sldId id="514" r:id="rId15"/>
    <p:sldId id="512" r:id="rId16"/>
    <p:sldId id="521" r:id="rId17"/>
    <p:sldId id="498" r:id="rId18"/>
    <p:sldId id="499" r:id="rId19"/>
    <p:sldId id="522" r:id="rId20"/>
    <p:sldId id="523" r:id="rId21"/>
    <p:sldId id="525" r:id="rId22"/>
    <p:sldId id="526" r:id="rId23"/>
    <p:sldId id="527" r:id="rId24"/>
    <p:sldId id="531" r:id="rId25"/>
    <p:sldId id="528" r:id="rId26"/>
    <p:sldId id="530" r:id="rId27"/>
    <p:sldId id="529" r:id="rId28"/>
    <p:sldId id="532" r:id="rId29"/>
    <p:sldId id="493" r:id="rId30"/>
  </p:sldIdLst>
  <p:sldSz cx="9144000" cy="6858000" type="screen4x3"/>
  <p:notesSz cx="6858000" cy="9144000"/>
  <p:embeddedFontLs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77273" autoAdjust="0"/>
  </p:normalViewPr>
  <p:slideViewPr>
    <p:cSldViewPr>
      <p:cViewPr varScale="1">
        <p:scale>
          <a:sx n="75" d="100"/>
          <a:sy n="75" d="100"/>
        </p:scale>
        <p:origin x="-1170" y="-102"/>
      </p:cViewPr>
      <p:guideLst>
        <p:guide orient="horz" pos="2160"/>
        <p:guide pos="2928"/>
      </p:guideLst>
    </p:cSldViewPr>
  </p:slideViewPr>
  <p:outlineViewPr>
    <p:cViewPr>
      <p:scale>
        <a:sx n="33" d="100"/>
        <a:sy n="33" d="100"/>
      </p:scale>
      <p:origin x="0" y="29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1-28T09:17:49.274"/>
    </inkml:context>
    <inkml:brush xml:id="br0">
      <inkml:brushProperty name="width" value="0.05292" units="cm"/>
      <inkml:brushProperty name="height" value="0.05292" units="cm"/>
      <inkml:brushProperty name="color" value="#FF0000"/>
    </inkml:brush>
  </inkml:definitions>
  <inkml:trace contextRef="#ctx0" brushRef="#br0">13283 15175 6450,'-6'15'4902,"6"-15"-258,12 10-129,-1-10-2967,13 0-645,3-6-129,12 6-258,6 0 0,14 0-129,6-1 0,5 1 0,8-2-129,2-1-129,4-1 129,7-3-129,-3-4 129,0 3-129,-3-3-129,-1 4 129,-5 1 0,-4 4-129,-7 2 0,-8 5 129,-11 8-129,-8 1 0,-6 5-129,-13-1 129,-6 0-387,-9-7-258,-1 9-903,-11-17-3096,5-3-129,-16 0-516,6-8-129</inkml:trace>
  <inkml:trace contextRef="#ctx0" brushRef="#br0" timeOffset="348.0199">14626 14846 5805,'-9'0'5031,"4"19"-387,5-19-129,0 25-2967,0-25-258,17 26-387,-2-13-387,6 3 129,3-2-387,1 1 0,2 1-129,-2 2 0,-1 1 0,-4 2 0,-6 4-129,-7 3 129,-6 4-258,-1-1 258,-8 2-129,-5-1 0,-2-2 0,0-1 0,-1-4-129,3-10-129,9 3-1419,4-18-2838,0 0-129,0-14-387,20-7-516</inkml:trace>
  <inkml:trace contextRef="#ctx0" brushRef="#br0" timeOffset="1404.0802">15286 14916 5289,'-5'-12'4902,"5"12"-387,0 0-129,0 0-2580,0 0-516,-6 16-387,-1 0-129,7 10-258,-6 8 0,4 10 0,-3 2-258,2 6 129,2-2-258,1-1 129,0-4-129,2-4 0,5-14-129,1-8 129,5-17-129,2-3 129,-1-15-129,0-5-129,3-9 258,-4-6-129,-1-2 0,0 0 0,-2 2 0,-4 2 0,0 3 0,-1 7 0,0 5 0,-2 4 0,-3 15 129,9-12-129,-9 12 129,8 16 0,-5 5-129,0 4 258,0 8-258,2 2 129,-2 3 0,2 3-129,0-3 129,0-2-129,2-6 0,0-5 129,3-6-258,-1-8-129,4 1-387,-4-19-1677,8 0-2451,-6-13 0,9-1-387,-5-11-516</inkml:trace>
  <inkml:trace contextRef="#ctx0" brushRef="#br0" timeOffset="1848.1057">15758 14991 6708,'5'-9'4644,"-5"9"0,-6 0-258,1 6-2580,-12-6-645,6 7-258,-3-3-129,3 9-258,-5-5-129,5 5-129,1-2-129,2 2 0,1-1 0,2 2-129,1 1 129,4-1-129,0 0 0,1-2 129,7 0-129,1-3 129,4 0-129,2 0 0,3-2 129,1 2-129,-1-1-129,1 3 129,-2 3 0,-3 1-129,-6 6 129,-2 0 0,-6 4 0,0 3 0,-9-1 0,-4 0 0,-1-2 129,-3-5-129,1-6 258,0-2-387,2-7 129,3-3 129,2-2-258,9 0-258,-2-14-774,1-8-2967,8 8-516,4-9-258,3 5-258</inkml:trace>
  <inkml:trace contextRef="#ctx0" brushRef="#br0" timeOffset="2388.1366">15942 15216 4386,'6'14'4902,"-6"-14"-129,9 0-258,0-1-2064,0-16-1032,7 6-387,-4-11-258,6 4 0,-2-7-258,2 5-258,-3-2 129,-3 4-129,1-4-129,-4 5 0,-3 0 0,-1 5 129,-5 0-258,0 12 129,-9-12 0,-2 11-129,-4 1 0,-1 3 129,-4 5-129,0-2 0,2 6 0,3 1 0,1 3 0,2 3 0,3 0 0,4 3 0,5 0 0,0 2 129,0-1-129,6 1 0,3-2 129,4-1 0,2-3-129,1-1 129,2-2-129,3-3 129,2-3-129,-2-5 0,1-3 129,-3-1-129,2 0 0,-4-2 0,0-5-129,-5-2 0,1 1-387,-6-7-516,9 13-2193,-11-16-1419,4 7-387,-6-9-258,3 6-258</inkml:trace>
  <inkml:trace contextRef="#ctx0" brushRef="#br0" timeOffset="2924.1673">16282 15018 5934,'1'-11'5031,"-1"11"-258,9-3-258,-9 3-2064,8 7-1032,-8-7-516,8 21-387,-3-6-258,5 4 0,-2 2 0,-2 1-129,2 1-129,-1 0 0,-2-2 0,0-3 0,-4-3 129,0-3-129,-1-12 0,0 0 0,-5 7 0,5-7 0,-7-12 0,3 0 0,0-5 0,2-2 0,2-1 0,3 1 0,4-2 0,-1 2 0,6 3 0,-1 1 0,1 3 0,2 3 0,0 3 0,-1 0 0,1 1 129,-4 1-129,1-1 0,-1 1 129,-10 4-129,14-16 0,-14 16 129,7-16-129,-4 3 0,-3-2 129,0-2-129,0-1 0,-4 3 129,-6 2 0,-1 4-129,-5 9 129,-2 0-129,-1 12 0,0 8 0,2 1 0,4 4-387,1-13-1677,8 9-2709,1-9 0,3 1-516,0-13-516</inkml:trace>
  <inkml:trace contextRef="#ctx0" brushRef="#br0" timeOffset="3740.2139">13103 15998 5289,'-8'17'5418,"8"-17"-516,0 21-258,0-21-2451,22 29-774,-4-19-387,12 17-387,0 2-258,10 7 0,2-2-129,3 7-129,1 1 129,2 1-129,-2 5 0,2-3 0,-3-3 0,-4 7 0,-3-6 0,-3-4-129,-1-3 0,-7-4 129,-4-3-258,-4-3 129,-4-6 0,-2-14-258,-3 6-258,-10-12-387,16 7-2193,-13-16-1677,2-2-258,-5-17-387,4 6-516</inkml:trace>
  <inkml:trace contextRef="#ctx0" brushRef="#br0" timeOffset="4124.2359">13839 16390 4128,'-8'8'5160,"6"2"-258,2-10-129,0 0-2709,9 16-645,-9-16-516,20 12 0,-9-4-258,6 6-258,-3 0 0,3 3-129,-5 5-129,1 4 0,-2-1 0,-2 1 0,-3 1 0,-3-1-129,-2-6 0,-1 3 0,-5-5 0,-3-4 0,0-4 0,-2 5 0,-2-6-129,1 2 129,0-2 0,3-2 0,8-7 0,-11 2 0,11-2-387,0 0-516,8 0-3741,-8 0-129,18-7-258,-6-8-516</inkml:trace>
  <inkml:trace contextRef="#ctx0" brushRef="#br0" timeOffset="4660.2666">14602 16755 5160,'3'-19'5160,"-3"19"-258,0-25-1419,0 25-1032,-8-10-387,8 10-516,-18-2-516,8 7-258,-6 4-258,2 3-129,-5 4-129,-1 5 0,-1 3 0,0 8-129,-1 7 0,0 2 0,2 2-129,5 4 129,4 1-129,6-7 129,5 0-258,9-10 129,8-4-258,4-13-387,10-1-774,-6-13-3354,12-5 0,-7-14-774,6-4-129</inkml:trace>
  <inkml:trace contextRef="#ctx0" brushRef="#br0" timeOffset="5100.2917">14887 16731 9159,'-32'43'4902,"12"-16"-129,6 5-258,-6-13-3483,15 18 0,-1-11-645,7 3-129,9 0 0,6-7 0,1-8-129,6 2-129,-1-5 129,2-11-129,0 0 0,-1-8 129,-5-9-129,0-4 129,-3-4-129,-3-5 129,-4-2 0,-1-2-129,-5-4 129,-2 3 0,-5 5-129,-4 5 129,-8 8-129,-3 7 0,-3 10 0,-2 6 0,-1 18-129,2 6 129,5 0-129,5 3-129,11 6-387,2-13-1548,9 3-2451,7-11-258,11-4-387,-2-11-258</inkml:trace>
  <inkml:trace contextRef="#ctx0" brushRef="#br0" timeOffset="5689.3254">15231 16644 10320,'0'22'5160,"-5"-5"-387,-1 13 0,-4-6-3870,5 11-516,3-3-129,2 4-129,2-4-129,8-3 0,1-3 129,3-9-129,1-8 129,2-7-129,2-9 0,-2-6 129,1-10 0,0-5 129,-4-7-129,3 1 129,-3 2-129,-1 3 0,-2 3 0,0 5 0,-3 8 0,-8 13-129,13 0 0,-8 12 0,-2 11 0,-1 5 129,1 2-129,-1 1-129,4 3 129,0 0 0,1-8 0,1-8 0,2-7 0,-2-6 129,3-5-129,-1-11 0,0-7 129,-1-6-129,3-5 129,-1 0-129,0-2 129,1 1-129,-3 9 0,2 4 129,-2 0 0,-9 17 0,14-3-129,-14 3 0,10 20 129,-5-1-129,-3 5 0,1 3 0,1 2-129,0-5-129,3 0-258,-7-24-1290,17 22-3096,-9-22-258,4 0-387,0-15-387</inkml:trace>
  <inkml:trace contextRef="#ctx0" brushRef="#br0" timeOffset="5904.3376">15839 16699 9546,'0'0'5547,"8"21"-516,-8-5 0,0 20-3225,-4-10-1032,4 7-387,-2 9-258,2 2 0,0-2-129,0 1 129,0 5-258,2-7 0,0-4-129,-2-8-516,9 2-1290,-9-31-2967,3 19 0,-3-19-645,0-7 129</inkml:trace>
  <inkml:trace contextRef="#ctx0" brushRef="#br0" timeOffset="6244.3572">15815 16760 12513,'0'-52'5289,"3"34"-258,-3-18-774,6 13-3612,1 4-258,5 8-258,1 3 0,5 5-129,0 3 129,0 9-129,-1 7 0,0 10 0,-4 3-129,-2 0 129,-6 8 0,-3-4 0,-2 1 0,-5-4 0,-4-1-129,-5-5 129,-1-7 0,-1-5 0,-1-1 0,3-7 0,0-4 0,4 0-129,10 0-129,-10-18-645,17 7-3741,-2-12-387,10 2-129,-4-12-516</inkml:trace>
  <inkml:trace contextRef="#ctx0" brushRef="#br0" timeOffset="6561.3753">16137 16514 11997,'7'23'5289,"-7"-23"0,0 34-387,-6-15-3999,6 15-129,-2 0-516,2 4 129,0 2-258,0-6 0,3 0-129,0-5-129,3-5-258,-6-24-645,13 26-3999,-13-26 0,0 0-516,4-17-387</inkml:trace>
  <inkml:trace contextRef="#ctx0" brushRef="#br0" timeOffset="6732.3851">16141 16344 11094,'-8'-22'5418,"-9"9"-645,17 13 129,-18-5-4257,18 5-645,0 0-645,-10 1-3999,15 6 0,4-7-516,4 0-258</inkml:trace>
  <inkml:trace contextRef="#ctx0" brushRef="#br0" timeOffset="7048.4032">16308 16106 11481,'2'-14'5289,"-2"24"-129,0-10-387,-3 29-4128,1-9-129,2 10-129,0 5-129,2 11-129,1-1 0,2 2-129,-2 5 129,0 4-129,0 1 0,-1-3 0,0 2 0,1-7-129,3-1-258,-1-12 0,8 3-1290,-6-22-3354,7-2-129,-2-15-129,3-2-774</inkml:trace>
  <inkml:trace contextRef="#ctx0" brushRef="#br0" timeOffset="7476.4276">16493 16610 8643,'13'21'5289,"-13"-21"-387,14 3-387,-14-3-3483,24 0-387,-8-8-129,3-1-258,1-5 0,-2-3 0,0 2-129,-1-2 0,-6-5-129,-2 4 129,-4 2-129,-4-5-129,-2 4 258,-6 0-129,-6 5 0,-3 2 0,-4 5 0,-2 5 0,-1 0 129,1 15 0,-1 3 0,2 7 0,7 9 0,2 0 129,3 0 0,9 2 0,0 2-129,7-1 129,4-5-129,6-1 0,0-7 0,1-4-129,2-3 0,1-5-129,-1-5-258,-5-7-774,12 0-3741,-15-12-258,6 2-258,-6-13-516</inkml:trace>
  <inkml:trace contextRef="#ctx0" brushRef="#br0" timeOffset="8000.4576">16772 16416 9933,'0'0'5547,"0"0"-516,-10 7 0,10 7-3354,0 1-1290,6 7-258,2 5-129,0 9 0,2-2 0,-1 5 0,0-6 0,-2-3-129,-1-2 129,-2-10-129,0-6 0,-4-12 129,0 0-129,0 0 0,0-15 129,-5-6-129,1 0 129,1 2 0,1 0 0,1-5 0,1 4 129,0 0-129,2 9 0,-2 11 129,14-18-129,-4 17 0,2-1 0,1 2-129,1 3 129,-1 1-129,1 1 129,1-2-129,-4 1 129,-11-4-129,14 0 0,-14 0 258,2-17-129,-2 6 0,-1-2 0,1 13 129,-11-20-129,5 7 0,2 2 0,4 11 0,-10-7-129,10 7 0,0 0-387,-5-14-1806,5 14-2709,0 0 129,0 9-774,0-9 0</inkml:trace>
  <inkml:trace contextRef="#ctx0" brushRef="#br0" timeOffset="9016.5157">13613 16661 2322,'-3'13'2709,"3"-13"-903,-9 1-903,9-1-258,0 0-516,-9 5-129,9-5 0,0 0 0,0 0 129,-9 3 516,9-3 387,0 0 387,0 0 0,0-8 0,0 8 258,0 0-129,0 0-129,0 0-387,0 0-129,0 0-129,0 0-129,0 0 0,10 0-129,-10 0 129,20 0-129,-7-1 0,6 1-129,1 0 0,2 4-129,1 1-129,-1 2 129,1 0-258,-2 7 129,-1-2-129,-1-2 129,-2 1-129,-1 0 0,-1-1 0,0-2 0,-2-7 0,-1 2 129,-1-1-129,1-2-129,-4 0 258,-8 0-129,14-5 129,-14 5-129,14-12 0,-14 12 0,11-21 0,-5 11 0,1-5 0,-1-5-387,5 14-387,-7-16-3096,7 8-1032,-2-6-129,2-2-645</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1-28T09:21:29.554"/>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1-28T09:21:30.650"/>
    </inkml:context>
  </inkml:definitions>
  <inkml:trace contextRef="#ctx0" brushRef="#br0">7759 6070 0</inkml:trace>
  <inkml:trace contextRef="#ctx1" brushRef="#br0">12998 7643 2967,'-9'0'4515,"-2"0"129,1 0-1548,10 0-774,-23-3-387,12 8-774,-7-5-129,4 12-129,-5-1-387,4 4 129,-3-1-387,2 4 129,-1-1 0,4 5-129,0 1 129,3 0-258,1 1 258,3 5-387,2 0 258,4 0-129,2 0 0,5-4 0,3-4-129,4-4 129,1-2-129,4-10 129,0-5-129,4-3 129,-2-10 0,1-3-129,-1-5 0,2-4 0,-3-4 129,-3 0 0,-3-4-387,-2 0 258,-5 0-129,-2 0 129,-5 0-129,-2 4 0,-6 5 0,-1 4 0,0 6 129,-1 7-129,2 6 129,8 1 0,-11 21 0,11 0 129,0 7 129,3 3-129,5 2 129,1 7 0,3 0 0,1-2 0,1-1 0,2-1-129,-1-9-129,-1 0 0,0-6 0,-1-8 0,0-4-258,-4-9-258,4 0-1548,-5-9-2838,4-6-129,-4-11-387,5-1-387</inkml:trace>
  <inkml:trace contextRef="#ctx1" brushRef="#br0" timeOffset="728.0415">13518 7450 3483,'2'11'5031,"-2"-11"-129,0 0-258,-12-6-2580,12 6-645,-8-6-258,8 6-516,-12-8-129,12 8-129,-16-5 0,6 4-258,0 1 0,-2 0 0,-2 0 0,1 4 0,-1 1 0,1 1-129,3-1 129,0 3 0,10-8-129,-14 8 129,14-8-129,0 0 129,-7 15-129,7-15 129,0 18-129,0-3 129,0 2-129,0 4 0,2 4 0,1 7 129,0-1-129,-1 3 129,1 2 129,-2 2-129,0 1 0,1-1 0,-2 2 129,0-6-258,0 0 258,0 0-258,0-6-129,0 0 129,0-7 0,0-1 0,1-5 0,5-3 0,-6-12-129,15 14 129,-6-12 129,3-1-129,0-1 0,2 0 0,0 0 0,0-6 0,-1 2 0,2 2 0,0-2 0,-2 2-129,0 2-387,-3-9-645,5 9-3741,-6-2 0,0 2-258,-9 0-645</inkml:trace>
  <inkml:trace contextRef="#ctx1" brushRef="#br0" timeOffset="1052.0601">13739 7677 5547,'0'0'5160,"0"0"-645,-1 6-645,1-6-2322,0 17-129,0-6-516,5 10-516,-4-6 258,3 11-258,-3 0 129,0 2-387,-1-1 129,0 4-258,-1-5 129,-3 3-129,2-4-129,-3-7 0,5 2-903,-9-15-2709,9-5-1032,0 0-129,0-9-516</inkml:trace>
  <inkml:trace contextRef="#ctx1" brushRef="#br0" timeOffset="1257.0719">13725 7463 5031,'-2'-13'5031,"-3"-1"-387,5 14-258,0 0-3483,0-11-645,0 11-2064,0 0-2451,8 0-387,0 4-258,2 3 259</inkml:trace>
  <inkml:trace contextRef="#ctx1" brushRef="#br0" timeOffset="2132.1219">13908 7456 2580,'0'0'4773,"-8"5"0,8-5-258,0 0-2451,0 0-516,0 0-516,0 0-129,8 4-387,-8-4 0,18 0-129,-10 0 0,5 0-129,-2 0 129,3-1-258,-2-2 129,1-1-129,-1 2-129,-1 0 129,-2-2-129,0 4 0,-2-4 0,-7 4 0,10 0 0,-10 0 0,0 0 0,5 13 0,-5-1 0,0-1 0,-4 3 0,3 3 129,-1 2-258,1 0 129,-1 3 129,2 5-258,0 2 129,0 3 258,0-3-129,0 4 0,3 0 129,-2 1-129,0 1 129,2-5-129,-1-2 0,1 1-129,-1-2 0,1-3 0,0 0-129,0-4 129,-1-4 0,-2-2 0,0-3 0,0 2 129,0-13-129,-8 18 0,8-18 0,-18 15 129,9-8 0,-1-1 0,-1-1 0,1-2 0,0-3 0,10 0 0,-13 0 0,13 0-129,0 0-129,-10-8-258,10 8-774,0 0-3741,0 0 0,0 0-258,6-5-645</inkml:trace>
  <inkml:trace contextRef="#ctx1" brushRef="#br0">16698 7689 1161,'0'0'3741,"-5"2"516,5-2-1419,0 0-645,0 0-387,0 0-258,-5-12-129,5 12-516,0 0 0,-7-10-258,7 10 258,-11-12-516,1 5 129,10 7-258,-16-5 0,6 5-129,1-5 129,-2 5-129,-1-2-129,2 2 129,0 0-129,0 0 258,0 2-258,-1 3 0,1 2 0,-2 5 129,0 1-129,1 0 129,-1 3-129,1 2 0,1-3 0,0 4 129,4 1 0,0-3-129,2 0 258,1 2-387,2 0 258,1 1-129,0-1 129,1-2 0,4 0-129,3-3 0,0 1 0,2-5 129,3 0-129,-1-5 129,1-3-129,2 0 0,1-2 129,0-4-129,0-6 0,1-3 0,0-1 129,0-1-129,-2-6 0,1-1 0,-1-2-129,-2-1 258,-3-1-129,-3-3 0,-2 1 0,-3 2 0,-2 1 0,0 4 0,-1 4 129,-2 5-129,3 12 0,0 0 129,-10-6-129,10 6 0,0 14 129,0 3 0,0 3-129,2 4 0,2 1 129,0 3-129,1 1 258,1 0-258,0-2 129,1-4-129,0 0 129,2-5-129,-1-2 0,1-4 129,0-3-129,-2-4 0,2-1-387,-9-4-516,19-4-3612,-19 4-258,14-19-387,-4 1-645</inkml:trace>
  <inkml:trace contextRef="#ctx0" brushRef="#br0" timeOffset="10355.5923">20505 10283 0,'0'0'0,"0"0"0,0 0 0,0 0 0,0 0 0,0 0 0,0 0 0,0 0 0,0 0 0,0 0 0,0 0 0,0 0 0,0 0 0,0 0 0,0 0 0,0 0 0,0 0 0,0 0 0</inkml:trace>
  <inkml:trace contextRef="#ctx1" brushRef="#br0" timeOffset="10287.5884">17071 7554 2709,'0'0'4902,"0"0"0,4 16-387,2-4-2193,-6-12-645,1 24-516,-1-6-387,1 8-129,-1-2-129,0 8-258,0 0 258,-1 3-258,-2 0 0,2 0-129,-1-3 129,0-1-387,1-5 129,1-4-129,0 1 0,0-10-258,0 0-516,0-13-387,5 15-1290,-5-15-2064,0 0-516,5-11 0,-2 0 0</inkml:trace>
  <inkml:trace contextRef="#ctx1" brushRef="#br0" timeOffset="10623.6076">16952 7771 5676,'-15'0'5160,"15"0"-258,-7-5-774,7 5-1677,0 0-1032,0 0-387,6-1-387,4 1 0,-1-5-129,7 1-129,1 0 0,5-5-129,2-2 0,3 1-258,5-5 129,-1 2-129,2 1 0,-2-1 0,-2 0-129,-5 5-129,-3 5-387,-8-9-1161,-2 12-3096,-11 0-129,0 0-387,0 0-387</inkml:trace>
  <inkml:trace contextRef="#ctx1" brushRef="#br0" timeOffset="12007.6868">17551 7496 4257,'7'-11'4902,"-7"11"-516,0-15-1161,0 15-903,0 0-903,0 0-258,0 0-258,0 0-258,0 0-258,2 15-129,-2-4 0,0 5-129,0 3 0,-2 0 129,-3 4-129,0 0-129,-2 1 0,-1 4 129,0 1 0,1-3 0,1-1 0,1 0 0,1-5 0,4-3-129,0 0 129,0-17 0,4 14-129,4-11 0,3-3 129,0 0-129,5-6 0,-1 1 129,1-1-387,-1-2 387,1 2-387,-2-1 258,-3 5 129,0 0-129,-11 2 0,11 0 0,-11 0 258,0 0-258,8 10 258,-8-10-387,1 15 129,0-4 0,-1 2 0,1 4-129,1 0 258,-1 5-129,1-1 0,0 3 129,0-2-129,-2-2 129,0-1-129,0-1 0,0-2 0,0-1 129,-4-1-129,1-1 0,-1-1 0,0 0 0,2-2-129,2-10 0,-4 15-258,4-15-645,0 0-2580,0 0-1161,11-11-387,-3-3-387</inkml:trace>
  <inkml:trace contextRef="#ctx1" brushRef="#br0" timeOffset="12515.7158">18010 7671 4386,'0'0'5418,"7"-11"-645,-7 11 129,0 0-2967,0 0-258,-5 0-774,5 0-129,-3 9-387,0 8-129,-2-1 258,-2 6-258,-1 0 0,-2 6-129,-1 0 129,-2 1-258,1-1 258,-1-4-258,-1 0 0,4-6-129,1 0 129,3-7-129,1 1 0,5-12-258,0 0-258,0 0-1032,0 0-2967,0 0-258,2-13-387,1-4-387</inkml:trace>
  <inkml:trace contextRef="#ctx1" brushRef="#br0" timeOffset="12796.7319">17873 7636 6321,'-3'-12'5031,"3"12"-129,0 0-645,3 7-2193,-3-7-903,5 25-516,0-9-258,3 6 0,0 2-129,2 0 0,-1 0 0,2 0-129,0-1 129,0-3-258,-1 0 129,-1-2-258,0 0-258,-6-7-258,6 9-1161,-9-20-2838,3 17-387,-3-17-258,0 0-258</inkml:trace>
  <inkml:trace contextRef="#ctx1" brushRef="#br0" timeOffset="13060.747">17853 7836 5934,'-8'-15'5160,"8"15"-129,7-22-387,9 16-2580,-6-15-774,8 10-258,-4-4-645,6 7 0,-4-1-129,2 7-129,-2 2-129,0 0 0,0 2-258,-1 1 129,1 9-645,-7-12-1806,6 2-2193,-3-2-129,0 0-387,-2-2-516</inkml:trace>
  <inkml:trace contextRef="#ctx1" brushRef="#br0" timeOffset="13431.7682">18268 7654 6837,'0'0'5289,"0"0"-387,-7-2-258,-3 2-3096,8 10-516,-6 2-387,2 5-129,0 3 0,2 6-258,1 1 129,1 4-129,2-2 0,0 0-129,3 0 129,3-3-258,2 1 129,3-5-129,0-2 0,0-7 0,2-1 0,0-7-129,1-4-258,-2-3-774,7-6-3741,-9-8 0,4-2-387,-4-6-516</inkml:trace>
  <inkml:trace contextRef="#ctx1" brushRef="#br0" timeOffset="13635.7799">18288 7504 9159,'-13'-20'5289,"13"20"-258,-6-27-516,6 27-3225,0-15-645,0 15-387,0 0-645,6-16-3225,-6 16-1161,9-4-516,-9 4-129</inkml:trace>
  <inkml:trace contextRef="#ctx1" brushRef="#br0" timeOffset="15303.8752">16125 7715 2451,'0'0'4386,"0"0"258,0 0-258,4 10-2064,-9-6-258,3 13-1032,-7-5 0,1 12-387,-4-6 129,1 7-387,-5 0 258,1 3-387,-5-4-129,2 5 0,1-3-129,-1 0-129,1-2 129,1 0 129,3-6-129,2-3 0,6-1-258,5-14-129,-6 18-903,6-18-2322,0 0-1032,0-8-387,0 8-387</inkml:trace>
  <inkml:trace contextRef="#ctx1" brushRef="#br0" timeOffset="15576.8909">15977 7720 5031,'-5'-13'5031,"5"13"-258,0 0-258,-2 18-2580,2-18-387,0 29-903,5-11 0,2 9-387,4-2 258,0 4-387,2-3 258,0 2-387,-1 0 129,3-6-129,-5-1-129,-2-5-258,3 3-774,-11-19-2064,3 12-1548,-3-12-258,0 0-516</inkml:trace>
  <inkml:trace contextRef="#ctx1" brushRef="#br0" timeOffset="15859.9071">15924 7911 774,'-23'-5'4515,"15"3"387,8 2-258,0 0-1677,0 0-645,0 0-774,9-13-387,10 12-387,-3-6 0,9 7-129,-5-1-258,4 1 0,-3 0-258,0 0 0,-1 5-258,-6-3-258,4 5-516,-8-7-2838,4 0-1032,-3-6-258,3 2-516</inkml:trace>
  <inkml:trace contextRef="#ctx1" brushRef="#br0" timeOffset="17415.9961">16331 7554 2193,'-4'13'3354,"-8"10"-258,7-2-516,-8-4 0,10 16-516,-10-8-258,10 15-258,-7-8-258,9 12-387,-5-4 0,6 8-516,0-7 0,7 0-387,2 0 129,2-2 0,3-1-129,2-3 129,3-4-387,-1-10-645,11 1-3483,-7-3-258,5-5-258,-2-6-258</inkml:trace>
  <inkml:trace contextRef="#ctx1" brushRef="#br0" timeOffset="18428.054">18488 7479 2451,'0'0'5031,"0"0"-129,0 0-774,-9-11-1419,9 11-903,0 0-258,0 0-645,4 7-387,-4-7-258,10 20 129,-2-4-129,-1 4-258,1 3 129,1 5-129,0 5 129,-2 5 0,0 3-129,-1 2 258,-2 4-258,-4 0 129,0 4-129,-4-1 258,-2 0-258,-2 0-258,-3-4-129,4 7-1290,-8-14-2967,5-5-258,-2-7-258,2-8-516</inkml:trace>
  <inkml:trace contextRef="#ctx1" brushRef="#br0" timeOffset="86415.9426">11807 8886 3870,'1'-11'4644,"1"0"0,-2 11-903,0 0-1290,0 0-774,0 0-516,1 12-516,1 1-258,2 6 0,2 3-129,2 6-129,-1 4 0,2 2-129,0 0 129,1 2-129,-3-2 0,2 3 129,-2-5-129,-2-4 258,2-7-258,-1-3 0,-1-6 0,-5-12 129,7 5-129,-7-5 0,9-17 0,-6 2-129,1-7 129,0-1 0,2-4 0,1-2-258,0-3 258,3 3 0,0 2-129,3-4 129,0 6-258,-3-5-645,7 9-3225,-9 3-516,0 11-258,-8 7-258</inkml:trace>
  <inkml:trace contextRef="#ctx1" brushRef="#br0" timeOffset="86791.9641">12016 8871 8385,'-8'-27'5160,"8"27"-258,-2-18-387,2 18-3354,0 0-258,9 9-387,-3 9-258,2 9-129,0 8-129,2 3 129,-1 3-129,1 4 0,-2-6 0,2-3 0,-1-7 0,2-3 129,-2-9-129,2-6 129,-2-9-129,2-2 129,-3-6 0,-2-8 0,-1-8 0,0-7-129,-2 0 129,-2-6-258,1-1 0,0-5-387,5 11-3225,-7-5-1032,3 6-387,-3-2-129</inkml:trace>
  <inkml:trace contextRef="#ctx1" brushRef="#br0" timeOffset="87315.9941">12277 8563 9804,'0'-13'5289,"0"13"-645,0 0 258,0 0-4257,0 17-129,0 10 0,0 2-258,6 12-129,-3 5-129,1 9 129,1 6-129,0-1 0,0 1 0,0-4 0,1 0-129,1-7 258,-2-5-258,2-9 258,-1-10-258,3-6 258,-9-20-258,16 9 258,-6-17-129,0-11-129,1-8 129,1-6-129,0-4 258,1 0-258,-1 2 129,0 6-129,1 2 258,-4 8-129,1 7 0,-2 12 0,-8 0 0,15 10 129,-7 8-129,-2 2 0,1 7-129,1 2 258,0-3-258,1 6 129,0-1 0,-1-3 0,0-2-129,0-2-129,1-2-258,-9-22-2322,9 17-1806,-9-17-258,0 0-258,9-13-258</inkml:trace>
  <inkml:trace contextRef="#ctx1" brushRef="#br0" timeOffset="87564.0084">12683 8851 10449,'1'-15'5160,"-1"15"-387,0 8 0,2 8-4128,-2 1-129,4 9-258,-1 3-258,0 3 129,1 1-129,0-2 129,1-2-258,0-4 0,0 0-258,-3-11-516,8 1-2322,-10-15-1548,0 0-258,5-8-258,-3-9-129</inkml:trace>
  <inkml:trace contextRef="#ctx1" brushRef="#br0" timeOffset="87752.0191">12668 8500 6450,'-13'-42'5289,"10"31"-516,3 11-387,-8-1-2709,8 1-645,0 0-516,-3 7 0,3-7-1161,9 23-3612,-4-11-258,3 1-516,-2-1-258</inkml:trace>
  <inkml:trace contextRef="#ctx1" brushRef="#br0" timeOffset="88052.0362">12838 8417 6321,'0'0'5031,"6"13"-387,-5 1 0,-1 7-2838,3 8-1290,-3 2 129,2 8-258,0 7 0,1 5-129,-2 0 0,3 7-129,-2 0 129,2 0 0,1 0-129,0-5 0,2-5-129,0-6 0,3-3-258,-3-17-903,7-2-3225,-14-20-387,17 8-129,-8-10-645</inkml:trace>
  <inkml:trace contextRef="#ctx1" brushRef="#br0" timeOffset="88524.0633">13059 9015 6966,'22'0'5031,"-7"-3"-258,1-2-387,-4-9-3225,11 9-129,-8-8-516,6 2-129,-4-3 129,0 3-258,-3-3 0,-3 2-129,-5-3 0,1 0 0,-6 3-129,-1-1 0,-8 0 0,-2-1 0,-2 1 0,-6 1 0,0 5 0,-1 2-129,-2 3 129,2 2 0,-1 5-129,3 9 129,2 9 0,2 5 129,2 2-129,4 5 258,3-1 0,4 4 0,4-2 0,7-3 258,3-4-258,5 0 129,1-9-129,5 1-129,-2-7 0,0 1 0,-3-8-129,0-4-387,-1 6-1032,-8-11-3612,5-3 258,-6-11-774,4 1-129</inkml:trace>
  <inkml:trace contextRef="#ctx1" brushRef="#br0" timeOffset="88939.087">13770 8603 4644,'-21'12'4773,"10"0"129,0 3-258,-6 0-2580,11 18-258,-9-4-645,6 13 0,-2 1-516,8 8 0,-1-3-258,4 3 0,1-6-129,8-1 0,4-2-258,2-12 129,5-1-258,-6-13-516,10 1-3612,-10-10-645,0-3-129,-4-4-516</inkml:trace>
  <inkml:trace contextRef="#ctx1" brushRef="#br0" timeOffset="89277.1063">13987 8864 5805,'0'0'5289,"5"7"-387,-3 8-129,-2-15-1548,0 29-2193,0-7-387,0 7-129,0 0-129,0 4 0,0-3-129,0 1 0,0-4-129,0 3-129,0-4 0,1-9-129,2 2-645,-3-19-3741,0 0-258,0 0-516,4-12-129</inkml:trace>
  <inkml:trace contextRef="#ctx1" brushRef="#br0" timeOffset="89456.1165">14003 8586 12126,'-10'-12'5289,"10"12"-258,0 0-258,-11-11-4902,11 11-4257,0 0-516,2-10 0,-2 10-645</inkml:trace>
  <inkml:trace contextRef="#ctx1" brushRef="#br0" timeOffset="90215.16">14400 8765 6321,'3'7'5031,"-3"-7"129,-4 16-516,-9-14-2451,10 13-387,-13-9-903,6 9-258,-5-7-129,0 5-129,-3 0-258,1 3 0,0 1 0,-1 1-129,2-2 129,1 1-129,2-2 0,4 0 129,5-3-258,4-12 258,0 19-129,6-12 0,6 0 0,5 0 0,2 2 129,3-3-129,-1 4 0,2 0 0,-1 3 0,-2-1-129,-3 4-258,-3-7-387,3 6-3225,-8-7-1032,0 2 0,-9-10-645</inkml:trace>
  <inkml:trace contextRef="#ctx1" brushRef="#br0" timeOffset="90876.1978">14634 8828 7740,'0'0'5418,"0"0"-387,-7 0 0,7 0-2967,0 0-516,0 0-774,0 0-129,0 0-258,0 14-258,0-1 129,0 9-129,2 5-129,0 1 129,1 6-129,1 0 0,0-2 0,2-1 0,-1-7 0,2-6 0,1-7 0,2-6 0,-1-5 0,3-7 0,-1-8 0,2-7 0,-2-2 0,3 2 0,-3-5 0,-1 4 129,-1 3-129,-3 3 0,-1 5 0,-5 12 0,11-8 0,-11 8-129,10 5 258,-3 7-258,-2 1 129,2 7 0,-2 1 0,0 3 0,-2 3 0,0 0 0,-2 2-129,-1-3 129,1-2 0,1-2-129,0-7-129,2 2-516,-4-17-2064,0 0-2064,11-3-258,-1-6-516,-6-8-258</inkml:trace>
  <inkml:trace contextRef="#ctx1" brushRef="#br0" timeOffset="91260.2197">14976 8627 8256,'-4'-16'5289,"4"-5"-129,0 21-387,4-11-2193,6 14-1806,-10-3-129,20 25-387,-8-2-129,-1 11 129,1-1-129,-1 9-129,-1 1 129,-3 6-129,-1 1 0,-3 1 0,-2-2 0,-1-4 0,-1-2-129,-4-1 258,0-7-258,-1-6 258,-1-6-129,2-6 0,3-3-516,-8-14-3483,10 0-774,0 0-387,-2-20-258</inkml:trace>
  <inkml:trace contextRef="#ctx1" brushRef="#br0" timeOffset="93340.3387">15471 8656 3999,'-11'0'4644,"4"5"129,-2 5-1677,-8-7-645,10 13-645,-11-11-516,8 10-387,-8-6-258,7 6 0,-1-6-129,2 5-129,1-3-129,1 3 0,0-2 0,2 5-129,-1-2 0,5 2 0,0-3 0,2 0 0,4-2 0,6-2-129,3 0 0,3-2 129,3-1-129,-1-3 0,0 3 0,-3-1 0,-5 5-129,-10-11 129,6 23 0,-8-9 0,-7 2 0,-5 2 0,-1 1 0,-3 2 0,0-1 0,0 0 0,2-6 0,4 1 0,2-3-129,10-12 258,-14 15-129,14-15 129,0 0 0,4 12 0,-4-12-129,15 12 129,-5-1 0,0 2 129,2 1-258,1 1 129,-1 4 0,2 0-129,-2 3 129,-1-2-129,1-1 0,-2-2-129,0-1 258,-1-3-516,2-2-258,-11-11-1935,18 0-2193,-8-8-387,8-5-258,-4-8-258</inkml:trace>
  <inkml:trace contextRef="#ctx1" brushRef="#br0" timeOffset="93529.3496">15643 9148 9804,'0'21'4902,"-1"2"258,1-23-645,0 19-3612,0-19-387,0 0-645,16 16-1161,-16-16-3225,14 0-258,-4-4-387,0-2-387</inkml:trace>
  <inkml:trace contextRef="#ctx1" brushRef="#br0" timeOffset="93699.3593">15829 9163 9804,'6'12'4902,"-6"-12"-258,9 14-1032,-9-14-3096,9-7-1290,0 4-3483,0-2-645,1-4 0,3 1-387</inkml:trace>
  <inkml:trace contextRef="#ctx1" brushRef="#br0" timeOffset="93897.3706">16003 9169 6966,'9'17'5031,"-9"-17"0,8 5-645,3 0-3096,-11-5-258,11-5-645,-11 5-387,11-2 0,-11 2-387,9-7-1161,1 7-2838,-10 0-387,12 0-129,-12 0-516</inkml:trace>
  <inkml:trace contextRef="#ctx1" brushRef="#br0" timeOffset="94596.4105">16667 8911 3354,'8'-5'5289,"-8"5"0,0 0-387,3-16-2193,1 22-645,-4-6-516,-1 12-774,-4 1-258,4 10-129,-4-1-129,3 6 0,-1 2-258,1-1 0,1 0 0,1 0 129,0-5-258,0-6-129,0 5-645,0-23-2967,-2 13-903,2-13-516,0 0-129</inkml:trace>
  <inkml:trace contextRef="#ctx1" brushRef="#br0" timeOffset="94792.4218">16641 8741 9546,'-15'-21'5289,"15"21"-258,-11-10-258,11 10-4128,0 0-387,-3-15-258,8 15-1806,-5 0-2709,17-5-387,-7 2-258,4-1-516</inkml:trace>
  <inkml:trace contextRef="#ctx1" brushRef="#br0" timeOffset="95248.4478">16868 8932 10836,'11'0'5418,"2"0"-387,-13 0-129,20 3-4128,-12-3-258,5 0-258,0 5-129,1-4-258,1 2-387,-4-3-774,9 0-3612,-11 0-129,1 0-258,-10 0-516</inkml:trace>
  <inkml:trace contextRef="#ctx1" brushRef="#br0" timeOffset="95452.4595">16933 9058 8385,'-3'12'5031,"-1"4"129,4-16-645,8 13-3483,-8-13 0,20 6-645,-7-6-258,2 0-387,9 2-1419,-8-3-2967,5-6-258,0 0-387,-2-7-258</inkml:trace>
  <inkml:trace contextRef="#ctx1" brushRef="#br0" timeOffset="95700.4737">17341 8853 9804,'-3'27'5289,"0"-7"-516,-1-1 129,4 8-4128,-1-5-129,1 5-258,0 2-258,0-2-129,1 2 0,1-5-258,1 3-387,-3-18-1935,0 7-2064,0-16-516,-1 20-129,1-20-387</inkml:trace>
  <inkml:trace contextRef="#ctx1" brushRef="#br0" timeOffset="95992.4904">17296 8557 9804,'10'-4'5676,"-10"4"-645,0 8 129,0-8-3870,0 15-387,0-15-387,0 20-387,0-20-387,7 24-1161,-7-24-3483,7 15-129,-7-15-516,11 17-258</inkml:trace>
  <inkml:trace contextRef="#ctx1" brushRef="#br0" timeOffset="96271.5064">17572 8777 7611,'8'11'5160,"-6"7"-516,-2-1 0,-1-1-3612,1 12-258,-3-2-258,0 9-129,1 0-258,2 4 0,0-2-129,0-1 129,0 0-258,0-7-774,8-1-3483,-6-7-258,0-4-516,-2-17-129</inkml:trace>
  <inkml:trace contextRef="#ctx1" brushRef="#br0" timeOffset="96496.5193">17451 9014 8643,'26'-15'5547,"-11"9"-387,6 5-258,-4-6-3354,8 7-516,-5 0-387,4 0-387,0 2-387,-3-2-645,7 1-3999,-9-1-387,1-1-258,-3-8-387</inkml:trace>
  <inkml:trace contextRef="#ctx1" brushRef="#br0" timeOffset="96728.5324">17906 8831 9933,'0'27'5289,"0"-8"-387,0 7 129,-5-5-3999,5 13-258,-2-2-387,2 5-129,0 4-129,0-5 0,0-5-129,0-2-129,2 0-903,-4-13-3741,4-3-258,-2-13-387,0 0-258</inkml:trace>
  <inkml:trace contextRef="#ctx1" brushRef="#br0" timeOffset="97539.5789">18020 8615 7740,'0'0'5547,"0"0"-387,0 0-129,10-5-3096,-10 5-645,7-6-387,-7 6-387,14 0-129,-7 0-129,2 2 0,-1 2-258,2 1 129,-3 3-258,4 1 129,-4 3 0,0 3 0,-2 2 0,-1 2 0,-3 2-129,0 2 129,-1-1 0,0 2 0,0 2-129,0-1 129,0 1 0,0-2 0,4 2 0,1 1 0,-2-2 0,5-3 0,-3-3 0,3 0 129,-1-4-129,0-5 0,2-2 0,0-4 0,1-2 0,0-2 0,0-2-129,1-6 0,-1 3 0,-3-4-129,-7 9 129,13-12-129,-13 12 0,0 0 129,0 0-129,-10 2 129,0 8 129,0 4-129,1 2 129,0 2 0,2 4 0,1 0 0,2 2 129,4 2-129,0-1 129,0 1-129,4-1 0,1 1 0,0-1 0,-1-1 0,-1-3 129,0-2-258,-3-2 129,0-3 0,-1-2 129,-4-1 0,5-11 0,-14 14 129,14-14-129,-14 12 0,14-12 0,-14 4-387,14-4-774,-12 1-3870,12-1-258,-8-5-387,8 5-258</inkml:trace>
  <inkml:trace contextRef="#ctx1" brushRef="#br0" timeOffset="102339.8535">10973 8999 3612,'-2'-16'4386,"2"16"-1290,0 0-387,0 0-258,0 0-516,-11 7-387,11 8-387,-1-1-387,1 8 0,0-2-387,0 4 0,1-2-258,3 2 0,-2 0-129,3 0 0,-2-2-129,-1-6 0,2 0-516,-4-16-1161,0 0-2322,3 16-516,-3-16 0,0 0-516</inkml:trace>
  <inkml:trace contextRef="#ctx1" brushRef="#br0" timeOffset="102559.8661">10938 8789 2580,'-3'-12'3741,"3"12"-516,3-14-1290,5 10-516,2 1-903,3-4-1677,-3-3-2193,8 10-387,-5-5 129</inkml:trace>
  <inkml:trace contextRef="#ctx1" brushRef="#br0" timeOffset="102867.8837">11122 8909 3999,'0'0'4902,"0"0"-516,0 0 129,0 0-2838,9 4-516,-9-4-387,12-4-129,-3-1-258,1 4-129,2-4-129,1 0-129,0 5-387,-3-5-645,5 5-3225,-6 0-129,-9 0-387,11 0-258</inkml:trace>
  <inkml:trace contextRef="#ctx1" brushRef="#br0" timeOffset="103091.8964">11131 9041 5676,'-10'17'5160,"10"-17"-516,0 0-129,0 0-2967,7 0-258,-7 0-645,20-5-258,-6 3-258,1-3-129,1 5-516,-6-7-2193,6 7-1806,-3-4-387,0 1-129,-2 0-258</inkml:trace>
  <inkml:trace contextRef="#ctx1" brushRef="#br0" timeOffset="103551.9227">11361 8964 1,'-14'14'4643,"7"-2"1,-2 2 0,-1-4-1806,7 15-645,-10-11-516,13 13-645,-5-8-258,5 5-129,3-4-258,5-1-129,2-5-129,4 1 0,3-2 0,0-4-129,3-5 129,-3-3-129,-1-1-129,-3 0 129,0-1 0,-1-8 0,-2-5 0,-3 0-129,-1-3 129,-3 0-129,0-3 129,-2-1 0,-1-3 0,-2 0-129,-4 3 129,-3 1 0,1 1 129,-4 0-258,1 2 258,0 5-129,0 7-129,1-4 129,1 3-129,9 6-129,-11-2-387,2-6-774,9 8-774,0 0-2322,-8 5-129,8-5-516,0 0 388</inkml:trace>
  <inkml:trace contextRef="#ctx1" brushRef="#br0" timeOffset="103791.9364">11361 8964 1032,'5'14'4644,"-5"-14"387,0 10-645,3 5-1032,-3-15-1161,7 13-516,-7-13-516,11 19-258,-11-19-258,15 18-129,-6-8-258,2-1 0,-1 0-258,1 0-129,-1 0-129,-1-6-258,2 9-903,-11-12-3225,7 8-129,-7-8-516,0 0-129</inkml:trace>
  <inkml:trace contextRef="#ctx1" brushRef="#br0" timeOffset="104228.9614">11589 8999 6966,'-10'0'5031,"0"8"-129,10-8-645,-9 7-2709,9-7-3354,0 14-2322,0-14-645,9 11-387,-9-11 0</inkml:trace>
  <inkml:trace contextRef="#ctx1" brushRef="#br0" timeOffset="104435.9734">11649 9276 5934,'0'41'5160,"-1"-25"-387,-2 2-129,-7-4-2838,10 11-645,-6-5-516,0 2-387,-1 9-774,-5-1-3741,4 4-516,-1 0-258,-1 5-387</inkml:trace>
  <inkml:trace contextRef="#ctx1" brushRef="#br0" timeOffset="125959.2044">18463 10989 9804,'-5'12'5418,"5"-12"-387,-4 16-129,4-16-3999,-6 16-129,-1-2-129,1 10-258,-6 4-129,1 6 0,-9 9-129,1 0-129,-5 1 129,-3 2-129,1-3 0,-1-3 0,2-7-129,4-5-129,4-7-258,1-10-387,14 1-2193,2-12-1935,-6-14-129,4-9-387,2-4-258</inkml:trace>
  <inkml:trace contextRef="#ctx1" brushRef="#br0" timeOffset="126224.2196">18178 10992 8901,'0'0'5418,"7"4"-258,6 14-258,-5-2-3612,11 16-129,0-5-387,7 9-129,0-1-258,3 3-129,-2 0-129,1 1-129,-3-5 129,-2-3-258,-3 0 0,-2-6 0,-1-4-387,-6-8 0,4 2-645,-15-15-1161,22 0-2451,-13-5-516,0-3-258,1-9-129</inkml:trace>
  <inkml:trace contextRef="#ctx1" brushRef="#br0" timeOffset="126465.2334">18611 11151 9933,'9'-9'5160,"9"3"-129,-6-8-903,10 14-2967,-5-11-387,9 10-258,0-5-129,3 2-258,-3 0 0,0-2-258,-1 6-258,-5-3-129,2 3-645,-14-5-1419,2 5-2322,-10 0-387,0 0-129,0 0-129</inkml:trace>
  <inkml:trace contextRef="#ctx1" brushRef="#br0" timeOffset="126689.2461">18788 11185 7740,'-21'22'5289,"15"-7"-129,6-15-516,-4 16-2838,4-16-645,4 12-387,3-11-129,8 5-258,3-1-258,0-3 0,3 3-258,1-5-258,4 6-387,-7-9-1419,7 3-2709,-7-7-387,5 2-258,-4-5-387</inkml:trace>
  <inkml:trace contextRef="#ctx1" brushRef="#br0" timeOffset="127211.2761">19223 10996 7998,'0'0'5289,"6"10"-129,-1 6-516,-5-3-3354,3 14-258,0-1-387,2 5-258,2 3-258,1 3 129,2-4-129,3-1 0,2-3-129,1-5 129,1-6-129,3-5 129,1-9-129,2-4 0,-1-6 0,2-10 0,0-8 0,-1-4 0,-2-1 0,-2-5 0,-3 4 0,-2 1 0,-4 5 129,-4 6-129,-5 7 0,-1 11 0,0 0 0,-10 17 129,3 8-258,-5 12 258,-1 5-129,-2 7 129,0 8-129,-2-2 129,1 3 0,0 2 129,2-4-129,1-5 0,2-5 0,2-1 0,4-11-129,0-4-129,4-8-258,1-22-645,2 16-3612,-2-16-516,0 0-258,0-15-645</inkml:trace>
  <inkml:trace contextRef="#ctx1" brushRef="#br0" timeOffset="127764.3077">19870 11021 7482,'5'-15'5418,"1"2"-516,-6 13-258,4-12-3225,-4 12-1419,0 0-258,14-1-1806,-14 1-2580,0 0-258,11 0-387,-11 0-258</inkml:trace>
  <inkml:trace contextRef="#ctx1" brushRef="#br0" timeOffset="127944.318">19930 11214 5805,'0'87'5031,"-5"-41"-258,-3-3-258,1 2-3483,-8-7-258,1 0-387,-5 2-258,-1-5-387,3 4-1290,-6-9-2580,4-2-645,1-1-129,0-5-258</inkml:trace>
  <inkml:trace contextRef="#ctx1" brushRef="#br0" timeOffset="136732.8206">18546 12000 129,'3'-15'4515,"-3"15"-129,2-12-258,-2 12-1806,0 0-1032,0 0-516,0 0-387,-3 16-258,3-16-129,-9 24 0,4-12 0,-1 0 0,1 1-129,-1 1-129,-2-3-387,5 5-1677,0 3-1677,-5-9-258,5 6 0</inkml:trace>
  <inkml:trace contextRef="#ctx1" brushRef="#br0" timeOffset="137099.8415">18513 12308 645,'0'18'4386,"0"-3"516,0-15-387,-4 15-1677,4 6-774,-1-9-516,1 11-258,0-6-516,0 8-129,0-7-387,0 1-129,0-2-129,0-4-387,0 2-387,0-15-645,0 16-903,0-16-2193,0 0-258,0 0-258,-2-8 259</inkml:trace>
  <inkml:trace contextRef="#ctx1" brushRef="#br0" timeOffset="137552.8676">18483 12862 3225,'-2'24'4386,"0"-5"-129,2-9-1548,0-10-1032,0 0-258,0 0-387,0 0-258,4-7-258,-4 7-387,3-18-129,-3 4-645,0 14-645,0-18-1032,0 18-1806,0 0-387,0 0-129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BE9E9-CF38-416B-96C4-8D9F33EAF4D8}"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7E23C-B908-4BE6-B759-298985D67EA5}" type="slidenum">
              <a:rPr lang="en-US" smtClean="0"/>
              <a:pPr/>
              <a:t>‹#›</a:t>
            </a:fld>
            <a:endParaRPr lang="en-US"/>
          </a:p>
        </p:txBody>
      </p:sp>
    </p:spTree>
    <p:extLst>
      <p:ext uri="{BB962C8B-B14F-4D97-AF65-F5344CB8AC3E}">
        <p14:creationId xmlns:p14="http://schemas.microsoft.com/office/powerpoint/2010/main" val="171123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7E23C-B908-4BE6-B759-298985D67EA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93D55-B7B6-4871-9F53-2564914CBC69}"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93D55-B7B6-4871-9F53-2564914CBC69}"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93D55-B7B6-4871-9F53-2564914CBC69}" type="datetimeFigureOut">
              <a:rPr lang="en-US" smtClean="0"/>
              <a:pPr/>
              <a:t>12/4/2011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93D55-B7B6-4871-9F53-2564914CBC69}" type="datetimeFigureOut">
              <a:rPr lang="en-US" smtClean="0"/>
              <a:pPr/>
              <a:t>12/4/2011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93D55-B7B6-4871-9F53-2564914CBC69}" type="datetimeFigureOut">
              <a:rPr lang="en-US" smtClean="0"/>
              <a:pPr/>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93D55-B7B6-4871-9F53-2564914CBC69}" type="datetimeFigureOut">
              <a:rPr lang="en-US" smtClean="0"/>
              <a:pPr/>
              <a:t>12/4/2011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C350-3472-4F7A-A46F-717DF5D249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zuneboards.com/forums/zune-news/38143-cause-zune-30-leapyear-problem-isolated.html" TargetMode="External"/><Relationship Id="rId2" Type="http://schemas.openxmlformats.org/officeDocument/2006/relationships/hyperlink" Target="http://pastie.org/34991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rise4fun.com/" TargetMode="External"/><Relationship Id="rId2" Type="http://schemas.openxmlformats.org/officeDocument/2006/relationships/hyperlink" Target="lara.epfl.ch/~kuncak/lectures/SpecSharp.wm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hyperlink" Target="http://www.astree.ens.f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bsint.com/releases/050427.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overity.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icrosoft.com/whdc/DevTools/WDK/WDKpkg.m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awards.acm.org/homepage.cfm?srt=all&amp;awd=140"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doi.acm.org/10.1145/359104.359106" TargetMode="External"/><Relationship Id="rId2" Type="http://schemas.openxmlformats.org/officeDocument/2006/relationships/hyperlink" Target="http://www-formal.stanford.edu/jmc/basis/basis.html" TargetMode="External"/><Relationship Id="rId1" Type="http://schemas.openxmlformats.org/officeDocument/2006/relationships/slideLayout" Target="../slideLayouts/slideLayout2.xml"/><Relationship Id="rId6" Type="http://schemas.openxmlformats.org/officeDocument/2006/relationships/hyperlink" Target="http://www.google.com/search?q=Knuth-Bendix_completion_algorithm&amp;btnI=lucky" TargetMode="External"/><Relationship Id="rId5" Type="http://schemas.openxmlformats.org/officeDocument/2006/relationships/hyperlink" Target="http://www.cs.utexas.edu/~EWD/" TargetMode="External"/><Relationship Id="rId4" Type="http://schemas.openxmlformats.org/officeDocument/2006/relationships/hyperlink" Target="http://doi.acm.org/10.1145/360933.360975"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doi.acm.org/10.1145/359576.359579" TargetMode="External"/><Relationship Id="rId2" Type="http://schemas.openxmlformats.org/officeDocument/2006/relationships/hyperlink" Target="http://portal.acm.org/citation.cfm?id=682867" TargetMode="External"/><Relationship Id="rId1" Type="http://schemas.openxmlformats.org/officeDocument/2006/relationships/slideLayout" Target="../slideLayouts/slideLayout2.xml"/><Relationship Id="rId4" Type="http://schemas.openxmlformats.org/officeDocument/2006/relationships/hyperlink" Target="http://dx.doi.org/10.1007/11817963_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springerlink.com/content/agm46t6a89ulwpx1/" TargetMode="External"/><Relationship Id="rId2" Type="http://schemas.openxmlformats.org/officeDocument/2006/relationships/hyperlink" Target="http://doi.acm.org/10.1145/512760.512773" TargetMode="External"/><Relationship Id="rId1" Type="http://schemas.openxmlformats.org/officeDocument/2006/relationships/slideLayout" Target="../slideLayouts/slideLayout2.xml"/><Relationship Id="rId4" Type="http://schemas.openxmlformats.org/officeDocument/2006/relationships/hyperlink" Target="http://doi.acm.org/10.1145/268999.26900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oi.acm.org/10.1145/5397.5399" TargetMode="External"/><Relationship Id="rId2" Type="http://schemas.openxmlformats.org/officeDocument/2006/relationships/hyperlink" Target="http://doi.acm.org/10.1145/876638.876643" TargetMode="External"/><Relationship Id="rId1" Type="http://schemas.openxmlformats.org/officeDocument/2006/relationships/slideLayout" Target="../slideLayouts/slideLayout2.xml"/><Relationship Id="rId4" Type="http://schemas.openxmlformats.org/officeDocument/2006/relationships/hyperlink" Target="http://dx.doi.org/10.1016/0304-3975(94)00202-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acm.acm.org/magazines/2009/10/42360-retrospective-an-axiomatic-basis-for-computer-programming/fulltext" TargetMode="External"/><Relationship Id="rId7" Type="http://schemas.openxmlformats.org/officeDocument/2006/relationships/hyperlink" Target="http://cacm.acm.org/magazines/2010/6/92498-sel4-formal-verification-of-an-operating-system-kernel/fulltext" TargetMode="External"/><Relationship Id="rId2" Type="http://schemas.openxmlformats.org/officeDocument/2006/relationships/hyperlink" Target="http://cacm.acm.org/magazines/2010/2/69354-a-few-billion-lines-of-code-later/fulltext" TargetMode="External"/><Relationship Id="rId1" Type="http://schemas.openxmlformats.org/officeDocument/2006/relationships/slideLayout" Target="../slideLayouts/slideLayout2.xml"/><Relationship Id="rId6" Type="http://schemas.openxmlformats.org/officeDocument/2006/relationships/hyperlink" Target="http://cacm.acm.org/magazines/2009/7/32099-formal-verification-of-a-realistic-compiler/fulltext" TargetMode="External"/><Relationship Id="rId5" Type="http://schemas.openxmlformats.org/officeDocument/2006/relationships/hyperlink" Target="http://cacm.acm.org/magazines/2010/2/69362-software-model-checking-takes-off/fulltext" TargetMode="External"/><Relationship Id="rId4" Type="http://schemas.openxmlformats.org/officeDocument/2006/relationships/hyperlink" Target="http://cacm.acm.org/magazines/2009/11/48424-model-checking-algorithmic-verification-and-debugging/fulltex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ey-project.org/" TargetMode="External"/><Relationship Id="rId7" Type="http://schemas.openxmlformats.org/officeDocument/2006/relationships/hyperlink" Target="http://dx.doi.org/10.1016/j.conengprac.2004.04.002" TargetMode="External"/><Relationship Id="rId2" Type="http://schemas.openxmlformats.org/officeDocument/2006/relationships/hyperlink" Target="http://www.altran-praxis.com/spark.aspx" TargetMode="External"/><Relationship Id="rId1" Type="http://schemas.openxmlformats.org/officeDocument/2006/relationships/slideLayout" Target="../slideLayouts/slideLayout2.xml"/><Relationship Id="rId6" Type="http://schemas.openxmlformats.org/officeDocument/2006/relationships/hyperlink" Target="http://portal.acm.org/citation.cfm?id=963948.963960" TargetMode="External"/><Relationship Id="rId5" Type="http://schemas.openxmlformats.org/officeDocument/2006/relationships/hyperlink" Target="http://www.absint.com/ait/" TargetMode="External"/><Relationship Id="rId4" Type="http://schemas.openxmlformats.org/officeDocument/2006/relationships/hyperlink" Target="http://www.cs.cornell.edu/j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381001"/>
            <a:ext cx="9144000" cy="1600199"/>
          </a:xfrm>
        </p:spPr>
        <p:txBody>
          <a:bodyPr>
            <a:normAutofit/>
          </a:bodyPr>
          <a:lstStyle/>
          <a:p>
            <a:r>
              <a:rPr lang="en-US" dirty="0" smtClean="0"/>
              <a:t>Compiler Construction</a:t>
            </a:r>
            <a:br>
              <a:rPr lang="en-US" dirty="0" smtClean="0"/>
            </a:br>
            <a:r>
              <a:rPr lang="en-US" sz="3200" dirty="0" smtClean="0"/>
              <a:t>Lecture 15</a:t>
            </a:r>
            <a:endParaRPr lang="en-US" sz="3200" dirty="0"/>
          </a:p>
        </p:txBody>
      </p:sp>
      <p:sp>
        <p:nvSpPr>
          <p:cNvPr id="8" name="Subtitle 2"/>
          <p:cNvSpPr txBox="1">
            <a:spLocks/>
          </p:cNvSpPr>
          <p:nvPr/>
        </p:nvSpPr>
        <p:spPr>
          <a:xfrm>
            <a:off x="304800" y="2514600"/>
            <a:ext cx="8610600" cy="1143001"/>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u="none" strike="noStrike" kern="1200" cap="none" spc="0" normalizeH="0" baseline="0" noProof="0" dirty="0" smtClean="0">
                <a:ln>
                  <a:noFill/>
                </a:ln>
                <a:effectLst/>
                <a:uLnTx/>
                <a:uFillTx/>
                <a:latin typeface="+mn-lt"/>
                <a:ea typeface="+mn-ea"/>
                <a:cs typeface="+mn-cs"/>
              </a:rPr>
              <a:t>Introduction to Program</a:t>
            </a:r>
            <a:r>
              <a:rPr kumimoji="0" lang="en-US" sz="3200" b="0" u="none" strike="noStrike" kern="1200" cap="none" spc="0" normalizeH="0" noProof="0" dirty="0" smtClean="0">
                <a:ln>
                  <a:noFill/>
                </a:ln>
                <a:effectLst/>
                <a:uLnTx/>
                <a:uFillTx/>
                <a:latin typeface="+mn-lt"/>
                <a:ea typeface="+mn-ea"/>
                <a:cs typeface="+mn-cs"/>
              </a:rPr>
              <a:t> Analysis</a:t>
            </a:r>
            <a:endParaRPr kumimoji="0" lang="en-US" sz="3200" b="0" u="none" strike="noStrike" kern="1200" cap="none" spc="0" normalizeH="0" baseline="0" noProof="0" dirty="0" smtClean="0">
              <a:ln>
                <a:noFill/>
              </a:ln>
              <a:effectLst/>
              <a:uLnTx/>
              <a:uFillTx/>
              <a:latin typeface="+mn-lt"/>
              <a:ea typeface="+mn-ea"/>
              <a:cs typeface="+mn-cs"/>
            </a:endParaRPr>
          </a:p>
        </p:txBody>
      </p:sp>
      <p:pic>
        <p:nvPicPr>
          <p:cNvPr id="11" name="Picture 6" descr="epfl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638801"/>
            <a:ext cx="2364826"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0" y="0"/>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 Air Transport</a:t>
            </a:r>
          </a:p>
        </p:txBody>
      </p:sp>
    </p:spTree>
    <p:extLst>
      <p:ext uri="{BB962C8B-B14F-4D97-AF65-F5344CB8AC3E}">
        <p14:creationId xmlns:p14="http://schemas.microsoft.com/office/powerpoint/2010/main" val="301839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buNone/>
            </a:pPr>
            <a:endParaRPr lang="en-US" b="1" i="1" dirty="0" smtClean="0"/>
          </a:p>
          <a:p>
            <a:pPr marL="0" indent="0" algn="ctr">
              <a:buNone/>
            </a:pPr>
            <a:r>
              <a:rPr lang="en-US" b="1" i="1" dirty="0" smtClean="0"/>
              <a:t>Air-Traffic </a:t>
            </a:r>
            <a:r>
              <a:rPr lang="en-US" b="1" i="1" dirty="0"/>
              <a:t>Control System in LA </a:t>
            </a:r>
            <a:r>
              <a:rPr lang="en-US" b="1" i="1" dirty="0" smtClean="0"/>
              <a:t>Airport</a:t>
            </a:r>
          </a:p>
          <a:p>
            <a:pPr marL="0" indent="0" algn="ctr">
              <a:buNone/>
            </a:pPr>
            <a:endParaRPr lang="en-US" b="1" dirty="0"/>
          </a:p>
          <a:p>
            <a:r>
              <a:rPr lang="en-US" i="1" dirty="0"/>
              <a:t>Incident Date: 9/14/2004 </a:t>
            </a:r>
            <a:endParaRPr lang="en-US" i="1" dirty="0" smtClean="0"/>
          </a:p>
          <a:p>
            <a:r>
              <a:rPr lang="en-US" i="1" dirty="0" smtClean="0"/>
              <a:t>(</a:t>
            </a:r>
            <a:r>
              <a:rPr lang="en-US" i="1" dirty="0"/>
              <a:t>IEEE Spectrum) -- It was an air traffic controller's worst nightmare. Without warning, on Tuesday, 14 September, at about 5 p.m. Pacific daylight time, air traffic controllers </a:t>
            </a:r>
            <a:r>
              <a:rPr lang="en-US" b="1" i="1" dirty="0"/>
              <a:t>lost voice contact with 400 airplanes </a:t>
            </a:r>
            <a:r>
              <a:rPr lang="en-US" i="1" dirty="0"/>
              <a:t>they were tracking over the southwestern United States. Planes started to head toward one another, something that occurs routinely under careful control of the air traffic controllers, who keep airplanes safely apart. But now the controllers had no way to redirect the planes' courses. </a:t>
            </a:r>
            <a:endParaRPr lang="en-US" dirty="0"/>
          </a:p>
          <a:p>
            <a:r>
              <a:rPr lang="en-US" i="1" dirty="0" smtClean="0"/>
              <a:t>The </a:t>
            </a:r>
            <a:r>
              <a:rPr lang="en-US" i="1" dirty="0"/>
              <a:t>controllers lost contact with the planes when the main voice communications system shut down unexpectedly. To make matters worse, a backup system that was supposed to take over in such an event crashed within a minute after it was turned on. The outage </a:t>
            </a:r>
            <a:r>
              <a:rPr lang="en-US" b="1" i="1" dirty="0"/>
              <a:t>disrupted about 800 flights across the country</a:t>
            </a:r>
            <a:r>
              <a:rPr lang="en-US" i="1" dirty="0"/>
              <a:t>. </a:t>
            </a:r>
            <a:endParaRPr lang="en-US" dirty="0"/>
          </a:p>
          <a:p>
            <a:r>
              <a:rPr lang="en-US" i="1" dirty="0" smtClean="0"/>
              <a:t>Inside </a:t>
            </a:r>
            <a:r>
              <a:rPr lang="en-US" i="1" dirty="0"/>
              <a:t>the control system unit is a countdown timer that ticks off time in milliseconds. The VCSU uses the timer as a pulse to send out periodic queries to the VSCS. It starts out at the highest possible number that the system's server and its software can handle—2</a:t>
            </a:r>
            <a:r>
              <a:rPr lang="en-US" i="1" baseline="30000" dirty="0"/>
              <a:t>32</a:t>
            </a:r>
            <a:r>
              <a:rPr lang="en-US" i="1" dirty="0"/>
              <a:t>. It's a number just over 4 billion milliseconds. When the counter reaches zero, the system runs out of ticks and can no longer time itself. So it shuts down. </a:t>
            </a:r>
            <a:endParaRPr lang="en-US" dirty="0"/>
          </a:p>
          <a:p>
            <a:r>
              <a:rPr lang="en-US" b="1" i="1" dirty="0"/>
              <a:t>Counting down from 2</a:t>
            </a:r>
            <a:r>
              <a:rPr lang="en-US" b="1" i="1" baseline="30000" dirty="0"/>
              <a:t>32</a:t>
            </a:r>
            <a:r>
              <a:rPr lang="en-US" b="1" i="1" dirty="0"/>
              <a:t> to zero in milliseconds takes just under 50 days. The FAA procedure of having a technician reboot the VSCS every 30 days resets the timer to 2</a:t>
            </a:r>
            <a:r>
              <a:rPr lang="en-US" b="1" i="1" baseline="30000" dirty="0"/>
              <a:t>32</a:t>
            </a:r>
            <a:r>
              <a:rPr lang="en-US" b="1" i="1" dirty="0"/>
              <a:t> almost three weeks before it runs out of digits</a:t>
            </a:r>
            <a:r>
              <a:rPr lang="en-US" i="1" dirty="0" smtClean="0"/>
              <a:t>.</a:t>
            </a:r>
            <a:endParaRPr lang="en-US" dirty="0"/>
          </a:p>
        </p:txBody>
      </p:sp>
    </p:spTree>
    <p:extLst>
      <p:ext uri="{BB962C8B-B14F-4D97-AF65-F5344CB8AC3E}">
        <p14:creationId xmlns:p14="http://schemas.microsoft.com/office/powerpoint/2010/main" val="29736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0"/>
            <a:ext cx="9753600" cy="7315200"/>
          </a:xfrm>
          <a:prstGeom prst="rect">
            <a:avLst/>
          </a:prstGeom>
          <a:noFill/>
          <a:ln w="9525">
            <a:noFill/>
            <a:miter lim="800000"/>
            <a:headEnd/>
            <a:tailEnd/>
          </a:ln>
          <a:effectLst/>
        </p:spPr>
      </p:pic>
      <p:sp>
        <p:nvSpPr>
          <p:cNvPr id="4" name="Rectangle 3"/>
          <p:cNvSpPr/>
          <p:nvPr/>
        </p:nvSpPr>
        <p:spPr>
          <a:xfrm>
            <a:off x="0" y="6329653"/>
            <a:ext cx="2861187" cy="584775"/>
          </a:xfrm>
          <a:prstGeom prst="rect">
            <a:avLst/>
          </a:prstGeom>
          <a:solidFill>
            <a:schemeClr val="tx1"/>
          </a:solidFill>
        </p:spPr>
        <p:txBody>
          <a:bodyPr wrap="square">
            <a:spAutoFit/>
          </a:bodyPr>
          <a:lstStyle/>
          <a:p>
            <a:pPr eaLnBrk="0" hangingPunct="0"/>
            <a:r>
              <a:rPr lang="en-US" sz="3200" b="1" dirty="0" smtClean="0">
                <a:solidFill>
                  <a:schemeClr val="bg1"/>
                </a:solidFill>
              </a:rPr>
              <a:t> Car Industry</a:t>
            </a:r>
          </a:p>
        </p:txBody>
      </p:sp>
    </p:spTree>
    <p:extLst>
      <p:ext uri="{BB962C8B-B14F-4D97-AF65-F5344CB8AC3E}">
        <p14:creationId xmlns:p14="http://schemas.microsoft.com/office/powerpoint/2010/main" val="4138827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iemens-Therapy.jpg"/>
          <p:cNvPicPr>
            <a:picLocks noChangeAspect="1"/>
          </p:cNvPicPr>
          <p:nvPr/>
        </p:nvPicPr>
        <p:blipFill>
          <a:blip r:embed="rId3"/>
          <a:stretch>
            <a:fillRect/>
          </a:stretch>
        </p:blipFill>
        <p:spPr>
          <a:xfrm>
            <a:off x="-1" y="0"/>
            <a:ext cx="5947319" cy="4129548"/>
          </a:xfrm>
          <a:prstGeom prst="rect">
            <a:avLst/>
          </a:prstGeom>
        </p:spPr>
      </p:pic>
      <p:pic>
        <p:nvPicPr>
          <p:cNvPr id="50178" name="Picture 2"/>
          <p:cNvPicPr>
            <a:picLocks noChangeAspect="1" noChangeArrowheads="1"/>
          </p:cNvPicPr>
          <p:nvPr/>
        </p:nvPicPr>
        <p:blipFill>
          <a:blip r:embed="rId4"/>
          <a:srcRect l="5595" t="49194" r="3528" b="30846"/>
          <a:stretch>
            <a:fillRect/>
          </a:stretch>
        </p:blipFill>
        <p:spPr bwMode="auto">
          <a:xfrm>
            <a:off x="0" y="3982055"/>
            <a:ext cx="8863781" cy="1460091"/>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Life-Critical Medical Devices</a:t>
            </a:r>
          </a:p>
        </p:txBody>
      </p:sp>
      <p:sp>
        <p:nvSpPr>
          <p:cNvPr id="4" name="Title 3"/>
          <p:cNvSpPr>
            <a:spLocks noGrp="1"/>
          </p:cNvSpPr>
          <p:nvPr>
            <p:ph type="title"/>
          </p:nvPr>
        </p:nvSpPr>
        <p:spPr>
          <a:xfrm>
            <a:off x="398203" y="-35070"/>
            <a:ext cx="8627806" cy="1143000"/>
          </a:xfrm>
        </p:spPr>
        <p:txBody>
          <a:bodyPr/>
          <a:lstStyle/>
          <a:p>
            <a:pPr algn="r"/>
            <a:r>
              <a:rPr lang="en-US" sz="4000" dirty="0" smtClean="0"/>
              <a:t>Radio Therapy</a:t>
            </a:r>
            <a:endParaRPr lang="en-US" sz="4000" dirty="0"/>
          </a:p>
        </p:txBody>
      </p:sp>
      <p:sp>
        <p:nvSpPr>
          <p:cNvPr id="5" name="TextBox 4"/>
          <p:cNvSpPr txBox="1"/>
          <p:nvPr/>
        </p:nvSpPr>
        <p:spPr>
          <a:xfrm>
            <a:off x="73759" y="5383163"/>
            <a:ext cx="8849021" cy="923330"/>
          </a:xfrm>
          <a:prstGeom prst="rect">
            <a:avLst/>
          </a:prstGeom>
          <a:solidFill>
            <a:schemeClr val="bg1"/>
          </a:solidFill>
        </p:spPr>
        <p:txBody>
          <a:bodyPr wrap="square" rtlCol="0">
            <a:spAutoFit/>
          </a:bodyPr>
          <a:lstStyle/>
          <a:p>
            <a:pPr algn="r"/>
            <a:r>
              <a:rPr lang="en-US" dirty="0" smtClean="0"/>
              <a:t>Nancy </a:t>
            </a:r>
            <a:r>
              <a:rPr lang="en-US" dirty="0" err="1" smtClean="0"/>
              <a:t>Leveson</a:t>
            </a:r>
            <a:endParaRPr lang="en-US" dirty="0" smtClean="0"/>
          </a:p>
          <a:p>
            <a:pPr algn="r"/>
            <a:r>
              <a:rPr lang="en-US" i="1" dirty="0" err="1" smtClean="0"/>
              <a:t>Safeware</a:t>
            </a:r>
            <a:r>
              <a:rPr lang="en-US" i="1" dirty="0" smtClean="0"/>
              <a:t>: System Safety and Computers</a:t>
            </a:r>
          </a:p>
          <a:p>
            <a:pPr algn="r"/>
            <a:r>
              <a:rPr lang="en-US" dirty="0" smtClean="0"/>
              <a:t>Addison-Wesley, 1995</a:t>
            </a:r>
            <a:endParaRPr lang="en-US" dirty="0"/>
          </a:p>
        </p:txBody>
      </p:sp>
    </p:spTree>
    <p:extLst>
      <p:ext uri="{BB962C8B-B14F-4D97-AF65-F5344CB8AC3E}">
        <p14:creationId xmlns:p14="http://schemas.microsoft.com/office/powerpoint/2010/main" val="365142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0"/>
            <a:ext cx="8701548" cy="68580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Life-Critical Medical Devices</a:t>
            </a:r>
          </a:p>
        </p:txBody>
      </p:sp>
      <p:pic>
        <p:nvPicPr>
          <p:cNvPr id="3075" name="Picture 3"/>
          <p:cNvPicPr>
            <a:picLocks noChangeAspect="1" noChangeArrowheads="1"/>
          </p:cNvPicPr>
          <p:nvPr/>
        </p:nvPicPr>
        <p:blipFill>
          <a:blip r:embed="rId4"/>
          <a:srcRect/>
          <a:stretch>
            <a:fillRect/>
          </a:stretch>
        </p:blipFill>
        <p:spPr bwMode="auto">
          <a:xfrm>
            <a:off x="5761692" y="3276592"/>
            <a:ext cx="3810000" cy="3048000"/>
          </a:xfrm>
          <a:prstGeom prst="rect">
            <a:avLst/>
          </a:prstGeom>
          <a:noFill/>
          <a:ln w="9525">
            <a:noFill/>
            <a:miter lim="800000"/>
            <a:headEnd/>
            <a:tailEnd/>
          </a:ln>
          <a:effectLst/>
        </p:spPr>
      </p:pic>
    </p:spTree>
    <p:extLst>
      <p:ext uri="{BB962C8B-B14F-4D97-AF65-F5344CB8AC3E}">
        <p14:creationId xmlns:p14="http://schemas.microsoft.com/office/powerpoint/2010/main" val="4023152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6211669"/>
            <a:ext cx="9144000" cy="584775"/>
          </a:xfrm>
          <a:prstGeom prst="rect">
            <a:avLst/>
          </a:prstGeom>
          <a:solidFill>
            <a:schemeClr val="tx1"/>
          </a:solidFill>
        </p:spPr>
        <p:txBody>
          <a:bodyPr wrap="square">
            <a:spAutoFit/>
          </a:bodyPr>
          <a:lstStyle/>
          <a:p>
            <a:pPr algn="ctr" eaLnBrk="0" hangingPunct="0"/>
            <a:r>
              <a:rPr lang="en-US" sz="3200" b="1" dirty="0" smtClean="0">
                <a:solidFill>
                  <a:schemeClr val="bg1"/>
                </a:solidFill>
              </a:rPr>
              <a:t>Essential Infrastructure: Northeast Blackout</a:t>
            </a:r>
          </a:p>
        </p:txBody>
      </p:sp>
    </p:spTree>
    <p:extLst>
      <p:ext uri="{BB962C8B-B14F-4D97-AF65-F5344CB8AC3E}">
        <p14:creationId xmlns:p14="http://schemas.microsoft.com/office/powerpoint/2010/main" val="391992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Zune </a:t>
            </a:r>
            <a:r>
              <a:rPr lang="en-US" b="1" dirty="0"/>
              <a:t>30 </a:t>
            </a:r>
            <a:r>
              <a:rPr lang="en-US" b="1" dirty="0" err="1"/>
              <a:t>leapyear</a:t>
            </a:r>
            <a:r>
              <a:rPr lang="en-US" b="1" dirty="0"/>
              <a:t> </a:t>
            </a:r>
            <a:r>
              <a:rPr lang="en-US" b="1" dirty="0" smtClean="0"/>
              <a:t>problem</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December </a:t>
            </a:r>
            <a:r>
              <a:rPr lang="en-US" dirty="0"/>
              <a:t>31, </a:t>
            </a:r>
            <a:r>
              <a:rPr lang="en-US" dirty="0" smtClean="0"/>
              <a:t>2008</a:t>
            </a:r>
            <a:endParaRPr lang="en-US" dirty="0"/>
          </a:p>
          <a:p>
            <a:r>
              <a:rPr lang="en-US" dirty="0" smtClean="0"/>
              <a:t>“After </a:t>
            </a:r>
            <a:r>
              <a:rPr lang="en-US" dirty="0"/>
              <a:t>doing some poking around in the </a:t>
            </a:r>
            <a:r>
              <a:rPr lang="en-US" b="1" dirty="0">
                <a:hlinkClick r:id="rId2"/>
              </a:rPr>
              <a:t>source code for the Zune’s clock driver</a:t>
            </a:r>
            <a:r>
              <a:rPr lang="en-US" dirty="0"/>
              <a:t> (available free from the </a:t>
            </a:r>
            <a:r>
              <a:rPr lang="en-US" dirty="0" err="1"/>
              <a:t>Freescale</a:t>
            </a:r>
            <a:r>
              <a:rPr lang="en-US" dirty="0"/>
              <a:t> website), I found the root cause of the now-infamous Zune 30 </a:t>
            </a:r>
            <a:r>
              <a:rPr lang="en-US" dirty="0" err="1"/>
              <a:t>leapyear</a:t>
            </a:r>
            <a:r>
              <a:rPr lang="en-US" dirty="0"/>
              <a:t> issue that struck everyone on New Year’s Eve. The Zune’s real-time clock stores the time in terms of days and seconds since January 1st, 1980. When the Zune’s clock is accessed, the driver turns the number of days into years/months/days and the number of seconds into hours/minutes/seconds. Likewise, when the clock is set, the driver does the opposite.</a:t>
            </a:r>
          </a:p>
          <a:p>
            <a:r>
              <a:rPr lang="en-US" dirty="0"/>
              <a:t>The Zune frontend first accesses the clock toward the end of the boot sequence. Doing this triggers the code that reads the clock and converts it to a date and </a:t>
            </a:r>
            <a:r>
              <a:rPr lang="en-US" dirty="0" smtClean="0"/>
              <a:t>time...”</a:t>
            </a:r>
          </a:p>
          <a:p>
            <a:r>
              <a:rPr lang="en-US" dirty="0" smtClean="0"/>
              <a:t>“...The </a:t>
            </a:r>
            <a:r>
              <a:rPr lang="en-US" dirty="0"/>
              <a:t>function keeps subtracting either 365 or 366 until it gets down to less than a year’s worth of days, which it then turns into the month and day of month. Thing is, in the case of the last day of a leap year, it keeps going until it hits 366. Thanks to the if (days &gt; 366), it stops subtracting anything if the loop happens to be on a leap year. But 366 is too large to break out of the main loop, meaning that the Zune keeps looping forever and doesn’t do anything else</a:t>
            </a:r>
            <a:r>
              <a:rPr lang="en-US" dirty="0" smtClean="0"/>
              <a:t>.”</a:t>
            </a:r>
            <a:endParaRPr lang="en-US" dirty="0"/>
          </a:p>
          <a:p>
            <a:pPr marL="0" indent="0">
              <a:buNone/>
            </a:pPr>
            <a:r>
              <a:rPr lang="en-US" dirty="0">
                <a:hlinkClick r:id="rId3"/>
              </a:rPr>
              <a:t>http://</a:t>
            </a:r>
            <a:r>
              <a:rPr lang="en-US" dirty="0" smtClean="0">
                <a:hlinkClick r:id="rId3"/>
              </a:rPr>
              <a:t>www.zuneboards.com/forums/zune-news/38143-cause-zune-30-leapyear-problem-isolated.html</a:t>
            </a:r>
            <a:r>
              <a:rPr lang="en-US" dirty="0" smtClean="0"/>
              <a:t> </a:t>
            </a:r>
            <a:endParaRPr lang="en-US" dirty="0"/>
          </a:p>
        </p:txBody>
      </p:sp>
    </p:spTree>
    <p:extLst>
      <p:ext uri="{BB962C8B-B14F-4D97-AF65-F5344CB8AC3E}">
        <p14:creationId xmlns:p14="http://schemas.microsoft.com/office/powerpoint/2010/main" val="2002147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automate verification?</a:t>
            </a:r>
            <a:endParaRPr lang="en-US" dirty="0"/>
          </a:p>
        </p:txBody>
      </p:sp>
      <p:sp>
        <p:nvSpPr>
          <p:cNvPr id="3" name="Content Placeholder 2"/>
          <p:cNvSpPr>
            <a:spLocks noGrp="1"/>
          </p:cNvSpPr>
          <p:nvPr>
            <p:ph idx="1"/>
          </p:nvPr>
        </p:nvSpPr>
        <p:spPr>
          <a:xfrm>
            <a:off x="457200" y="1600200"/>
            <a:ext cx="8686800" cy="5105400"/>
          </a:xfrm>
        </p:spPr>
        <p:txBody>
          <a:bodyPr>
            <a:normAutofit fontScale="85000" lnSpcReduction="20000"/>
          </a:bodyPr>
          <a:lstStyle/>
          <a:p>
            <a:pPr marL="0" indent="0">
              <a:buNone/>
            </a:pPr>
            <a:r>
              <a:rPr lang="en-US" dirty="0" smtClean="0"/>
              <a:t>Important algorithmic questions:</a:t>
            </a:r>
          </a:p>
          <a:p>
            <a:pPr lvl="1"/>
            <a:r>
              <a:rPr lang="en-US" b="1" dirty="0" smtClean="0"/>
              <a:t>verification condition generation</a:t>
            </a:r>
            <a:r>
              <a:rPr lang="en-US" dirty="0" smtClean="0"/>
              <a:t>: compute formulas expressing program correctness</a:t>
            </a:r>
          </a:p>
          <a:p>
            <a:pPr lvl="2"/>
            <a:r>
              <a:rPr lang="en-US" dirty="0" smtClean="0"/>
              <a:t>Hoare logic, weakest precondition, strongest </a:t>
            </a:r>
            <a:r>
              <a:rPr lang="en-US" dirty="0" err="1" smtClean="0"/>
              <a:t>postcondition</a:t>
            </a:r>
            <a:endParaRPr lang="en-US" dirty="0" smtClean="0"/>
          </a:p>
          <a:p>
            <a:pPr lvl="1"/>
            <a:r>
              <a:rPr lang="en-US" dirty="0" smtClean="0"/>
              <a:t>theorem proving: prove verification conditions</a:t>
            </a:r>
          </a:p>
          <a:p>
            <a:pPr lvl="2"/>
            <a:r>
              <a:rPr lang="en-US" dirty="0" smtClean="0"/>
              <a:t>proof search, counterexample search</a:t>
            </a:r>
          </a:p>
          <a:p>
            <a:pPr lvl="2"/>
            <a:r>
              <a:rPr lang="en-US" dirty="0" smtClean="0"/>
              <a:t>decision procedures</a:t>
            </a:r>
          </a:p>
          <a:p>
            <a:pPr lvl="1"/>
            <a:r>
              <a:rPr lang="en-US" b="1" dirty="0" smtClean="0"/>
              <a:t>loop invariant inference</a:t>
            </a:r>
          </a:p>
          <a:p>
            <a:pPr lvl="2"/>
            <a:r>
              <a:rPr lang="en-US" b="1" dirty="0" smtClean="0"/>
              <a:t>abstract interpretation and data-flow analysis</a:t>
            </a:r>
          </a:p>
          <a:p>
            <a:pPr lvl="3"/>
            <a:r>
              <a:rPr lang="en-US" dirty="0"/>
              <a:t>predicate </a:t>
            </a:r>
            <a:r>
              <a:rPr lang="en-US" dirty="0" smtClean="0"/>
              <a:t>abstraction</a:t>
            </a:r>
          </a:p>
          <a:p>
            <a:pPr lvl="3"/>
            <a:r>
              <a:rPr lang="en-US" dirty="0" smtClean="0"/>
              <a:t>pointer analysis, </a:t>
            </a:r>
            <a:r>
              <a:rPr lang="en-US" dirty="0" err="1" smtClean="0"/>
              <a:t>typestate</a:t>
            </a:r>
            <a:endParaRPr lang="en-US" dirty="0" smtClean="0"/>
          </a:p>
          <a:p>
            <a:pPr lvl="1"/>
            <a:r>
              <a:rPr lang="en-US" dirty="0" smtClean="0"/>
              <a:t>reasoning about numerical computation</a:t>
            </a:r>
          </a:p>
          <a:p>
            <a:pPr lvl="1"/>
            <a:r>
              <a:rPr lang="en-US" dirty="0" smtClean="0"/>
              <a:t>pre-condition and post-condition inference</a:t>
            </a:r>
          </a:p>
          <a:p>
            <a:pPr lvl="1"/>
            <a:r>
              <a:rPr lang="en-US" dirty="0" smtClean="0"/>
              <a:t>ranking error reports and warnings</a:t>
            </a:r>
          </a:p>
          <a:p>
            <a:pPr lvl="1"/>
            <a:r>
              <a:rPr lang="en-US" dirty="0" smtClean="0"/>
              <a:t>finding error causes from counterexample traces</a:t>
            </a:r>
            <a:endParaRPr lang="en-US" dirty="0"/>
          </a:p>
        </p:txBody>
      </p:sp>
    </p:spTree>
    <p:extLst>
      <p:ext uri="{BB962C8B-B14F-4D97-AF65-F5344CB8AC3E}">
        <p14:creationId xmlns:p14="http://schemas.microsoft.com/office/powerpoint/2010/main" val="3922692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 Sharp: the Movie</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Webcasts by Mike Barnett</a:t>
            </a:r>
            <a:br>
              <a:rPr lang="en-US" dirty="0" smtClean="0">
                <a:hlinkClick r:id="rId2" action="ppaction://hlinkfile"/>
              </a:rPr>
            </a:br>
            <a:r>
              <a:rPr lang="en-US" dirty="0" smtClean="0">
                <a:hlinkClick r:id="rId2" action="ppaction://hlinkfile"/>
              </a:rPr>
              <a:t>minutes 12 to 22</a:t>
            </a:r>
            <a:endParaRPr lang="en-US" dirty="0" smtClean="0"/>
          </a:p>
          <a:p>
            <a:endParaRPr lang="en-US" dirty="0"/>
          </a:p>
          <a:p>
            <a:r>
              <a:rPr lang="en-US" dirty="0"/>
              <a:t> </a:t>
            </a:r>
            <a:r>
              <a:rPr lang="en-US" dirty="0">
                <a:hlinkClick r:id="rId3"/>
              </a:rPr>
              <a:t>http://rise4fun.com</a:t>
            </a:r>
            <a:r>
              <a:rPr lang="en-US" dirty="0"/>
              <a:t> </a:t>
            </a:r>
          </a:p>
        </p:txBody>
      </p:sp>
    </p:spTree>
    <p:extLst>
      <p:ext uri="{BB962C8B-B14F-4D97-AF65-F5344CB8AC3E}">
        <p14:creationId xmlns:p14="http://schemas.microsoft.com/office/powerpoint/2010/main" val="712505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More Success Stories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2310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Analysis</a:t>
            </a:r>
            <a:endParaRPr lang="en-US" dirty="0"/>
          </a:p>
        </p:txBody>
      </p:sp>
      <p:grpSp>
        <p:nvGrpSpPr>
          <p:cNvPr id="8" name="Group 7"/>
          <p:cNvGrpSpPr/>
          <p:nvPr/>
        </p:nvGrpSpPr>
        <p:grpSpPr>
          <a:xfrm>
            <a:off x="1447800" y="1897061"/>
            <a:ext cx="6985614" cy="4038599"/>
            <a:chOff x="2048933" y="1676400"/>
            <a:chExt cx="6674208" cy="365759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933" y="1676400"/>
              <a:ext cx="5265528"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68566" y="3105834"/>
              <a:ext cx="2454575" cy="585356"/>
            </a:xfrm>
            <a:prstGeom prst="rect">
              <a:avLst/>
            </a:prstGeom>
            <a:noFill/>
          </p:spPr>
          <p:txBody>
            <a:bodyPr wrap="none" rtlCol="0">
              <a:spAutoFit/>
            </a:bodyPr>
            <a:lstStyle/>
            <a:p>
              <a:r>
                <a:rPr lang="en-US" dirty="0" smtClean="0"/>
                <a:t>auxiliary information</a:t>
              </a:r>
            </a:p>
            <a:p>
              <a:r>
                <a:rPr lang="en-US" dirty="0" smtClean="0"/>
                <a:t>(hints, proof steps, types)</a:t>
              </a:r>
              <a:endParaRPr lang="en-US" dirty="0"/>
            </a:p>
          </p:txBody>
        </p:sp>
        <p:cxnSp>
          <p:nvCxnSpPr>
            <p:cNvPr id="6" name="Straight Arrow Connector 5"/>
            <p:cNvCxnSpPr>
              <a:stCxn id="4" idx="1"/>
            </p:cNvCxnSpPr>
            <p:nvPr/>
          </p:nvCxnSpPr>
          <p:spPr>
            <a:xfrm flipH="1">
              <a:off x="5257800" y="3398512"/>
              <a:ext cx="1010766" cy="3048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832043" y="2354402"/>
            <a:ext cx="2230867" cy="646331"/>
          </a:xfrm>
          <a:prstGeom prst="rect">
            <a:avLst/>
          </a:prstGeom>
          <a:noFill/>
        </p:spPr>
        <p:txBody>
          <a:bodyPr wrap="none" rtlCol="0">
            <a:spAutoFit/>
          </a:bodyPr>
          <a:lstStyle/>
          <a:p>
            <a:r>
              <a:rPr lang="en-US" dirty="0" smtClean="0"/>
              <a:t>Can come </a:t>
            </a:r>
            <a:br>
              <a:rPr lang="en-US" dirty="0" smtClean="0"/>
            </a:br>
            <a:r>
              <a:rPr lang="en-US" dirty="0" smtClean="0"/>
              <a:t>from compiler or user</a:t>
            </a:r>
            <a:endParaRPr lang="en-US" dirty="0"/>
          </a:p>
        </p:txBody>
      </p:sp>
      <p:sp>
        <p:nvSpPr>
          <p:cNvPr id="9" name="TextBox 8"/>
          <p:cNvSpPr txBox="1"/>
          <p:nvPr/>
        </p:nvSpPr>
        <p:spPr>
          <a:xfrm>
            <a:off x="457200" y="1219200"/>
            <a:ext cx="7328738" cy="646331"/>
          </a:xfrm>
          <a:prstGeom prst="rect">
            <a:avLst/>
          </a:prstGeom>
          <a:noFill/>
        </p:spPr>
        <p:txBody>
          <a:bodyPr wrap="none" rtlCol="0">
            <a:spAutoFit/>
          </a:bodyPr>
          <a:lstStyle/>
          <a:p>
            <a:r>
              <a:rPr lang="en-US" b="1" dirty="0" smtClean="0"/>
              <a:t>Goal:</a:t>
            </a:r>
          </a:p>
          <a:p>
            <a:r>
              <a:rPr lang="en-US" b="1" dirty="0" smtClean="0"/>
              <a:t>Automatically computes potentially useful information about the program.</a:t>
            </a:r>
            <a:endParaRPr lang="en-US" b="1"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714200" y="5344560"/>
              <a:ext cx="1388880" cy="850320"/>
            </p14:xfrm>
          </p:contentPart>
        </mc:Choice>
        <mc:Fallback xmlns="">
          <p:pic>
            <p:nvPicPr>
              <p:cNvPr id="3" name="Ink 2"/>
              <p:cNvPicPr/>
              <p:nvPr/>
            </p:nvPicPr>
            <p:blipFill>
              <a:blip r:embed="rId4"/>
              <a:stretch>
                <a:fillRect/>
              </a:stretch>
            </p:blipFill>
            <p:spPr>
              <a:xfrm>
                <a:off x="4701960" y="5337360"/>
                <a:ext cx="1415160" cy="870120"/>
              </a:xfrm>
              <a:prstGeom prst="rect">
                <a:avLst/>
              </a:prstGeom>
            </p:spPr>
          </p:pic>
        </mc:Fallback>
      </mc:AlternateContent>
    </p:spTree>
    <p:extLst>
      <p:ext uri="{BB962C8B-B14F-4D97-AF65-F5344CB8AC3E}">
        <p14:creationId xmlns:p14="http://schemas.microsoft.com/office/powerpoint/2010/main" val="471954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ASTREE </a:t>
            </a:r>
            <a:r>
              <a:rPr lang="en-US" b="1" dirty="0" smtClean="0"/>
              <a:t>Analyzer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Nov. 2003, ASTRÉE was able to prove completely automatically the absence of any RTE in the primary flight control software of the Airbus A340 fly-by-wire system, a program of 132,000 lines of C analyzed in 1h20 on a 2.8 GHz 32-bit PC using 300 Mb of memory (and 50mn on a 64-bit AMD Athlon™ 64 using 580 Mb of memory).” </a:t>
            </a:r>
          </a:p>
          <a:p>
            <a:r>
              <a:rPr lang="en-US" dirty="0">
                <a:hlinkClick r:id="rId2" tooltip="http://www.astree.ens.fr/"/>
              </a:rPr>
              <a:t>http://www.astree.ens.fr</a:t>
            </a:r>
            <a:r>
              <a:rPr lang="en-US" dirty="0" smtClean="0">
                <a:hlinkClick r:id="rId2" tooltip="http://www.astree.ens.fr/"/>
              </a:rPr>
              <a:t>/</a:t>
            </a:r>
            <a:endParaRPr lang="en-US" dirty="0"/>
          </a:p>
        </p:txBody>
      </p:sp>
    </p:spTree>
    <p:extLst>
      <p:ext uri="{BB962C8B-B14F-4D97-AF65-F5344CB8AC3E}">
        <p14:creationId xmlns:p14="http://schemas.microsoft.com/office/powerpoint/2010/main" val="4108005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AbsInt</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tooltip="http://www.absint.com/releases/050427.htm"/>
              </a:rPr>
              <a:t>7 April 2005. </a:t>
            </a:r>
            <a:r>
              <a:rPr lang="en-US" dirty="0" err="1">
                <a:hlinkClick r:id="rId2" tooltip="http://www.absint.com/releases/050427.htm"/>
              </a:rPr>
              <a:t>AbsInt</a:t>
            </a:r>
            <a:r>
              <a:rPr lang="en-US" dirty="0">
                <a:hlinkClick r:id="rId2" tooltip="http://www.absint.com/releases/050427.htm"/>
              </a:rPr>
              <a:t> contributes to guaranteeing the safety of the A380, the world's largest passenger aircraft.</a:t>
            </a:r>
            <a:r>
              <a:rPr lang="en-US" dirty="0"/>
              <a:t> The Analyzer is able to verify the proper response time of the control software of all components by computing the worst-case execution time (WCET) of all tasks in the flight control software. This analysis is performed on the ground as a critical part of the safety certification of the aircraft.</a:t>
            </a:r>
          </a:p>
          <a:p>
            <a:pPr marL="0" indent="0">
              <a:buNone/>
            </a:pPr>
            <a:endParaRPr lang="en-US" dirty="0"/>
          </a:p>
        </p:txBody>
      </p:sp>
    </p:spTree>
    <p:extLst>
      <p:ext uri="{BB962C8B-B14F-4D97-AF65-F5344CB8AC3E}">
        <p14:creationId xmlns:p14="http://schemas.microsoft.com/office/powerpoint/2010/main" val="4170792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hlinkClick r:id="rId2" tooltip="http://www.coverity.com/"/>
              </a:rPr>
              <a:t>Coverity</a:t>
            </a:r>
            <a:r>
              <a:rPr lang="en-US" dirty="0">
                <a:hlinkClick r:id="rId2" tooltip="http://www.coverity.com/"/>
              </a:rPr>
              <a:t> Prevent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SAN </a:t>
            </a:r>
            <a:r>
              <a:rPr lang="en-US" dirty="0"/>
              <a:t>FRANCISCO - January 8, 2008 - </a:t>
            </a:r>
            <a:r>
              <a:rPr lang="en-US" dirty="0" err="1"/>
              <a:t>Coverity</a:t>
            </a:r>
            <a:r>
              <a:rPr lang="en-US" dirty="0"/>
              <a:t>®, Inc., the leader in improving software quality and security, today announced that as a result of its contract with US Department of Homeland Security (DHS), </a:t>
            </a:r>
            <a:r>
              <a:rPr lang="en-US" b="1" dirty="0"/>
              <a:t>potential security and quality defects</a:t>
            </a:r>
            <a:r>
              <a:rPr lang="en-US" dirty="0"/>
              <a:t> in 11 popular open source software projects were </a:t>
            </a:r>
            <a:r>
              <a:rPr lang="en-US" b="1" dirty="0"/>
              <a:t>identified and fixed</a:t>
            </a:r>
            <a:r>
              <a:rPr lang="en-US" dirty="0"/>
              <a:t>. The 11 projects are </a:t>
            </a:r>
            <a:r>
              <a:rPr lang="en-US" b="1" dirty="0"/>
              <a:t>Amanda, NTP, </a:t>
            </a:r>
            <a:r>
              <a:rPr lang="en-US" b="1" dirty="0" err="1"/>
              <a:t>OpenPAM</a:t>
            </a:r>
            <a:r>
              <a:rPr lang="en-US" b="1" dirty="0"/>
              <a:t>, </a:t>
            </a:r>
            <a:r>
              <a:rPr lang="en-US" b="1" dirty="0" err="1"/>
              <a:t>OpenVPN</a:t>
            </a:r>
            <a:r>
              <a:rPr lang="en-US" b="1" dirty="0"/>
              <a:t>, Overdose, Perl, PHP, Postfix, Python, Samba, and TCL.</a:t>
            </a:r>
            <a:endParaRPr lang="en-US" dirty="0"/>
          </a:p>
          <a:p>
            <a:pPr marL="0" indent="0">
              <a:buNone/>
            </a:pPr>
            <a:endParaRPr lang="en-US" dirty="0"/>
          </a:p>
        </p:txBody>
      </p:sp>
    </p:spTree>
    <p:extLst>
      <p:ext uri="{BB962C8B-B14F-4D97-AF65-F5344CB8AC3E}">
        <p14:creationId xmlns:p14="http://schemas.microsoft.com/office/powerpoint/2010/main" val="2180480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a:bodyPr>
          <a:lstStyle/>
          <a:p>
            <a:pPr lvl="0"/>
            <a:r>
              <a:rPr lang="en-US" sz="3200" dirty="0" smtClean="0">
                <a:latin typeface="Arial" charset="0"/>
                <a:cs typeface="Arial" charset="0"/>
              </a:rPr>
              <a:t>Microsoft’s Static </a:t>
            </a:r>
            <a:r>
              <a:rPr lang="en-US" sz="3200" dirty="0">
                <a:latin typeface="Arial" charset="0"/>
                <a:cs typeface="Arial" charset="0"/>
              </a:rPr>
              <a:t>Driver </a:t>
            </a:r>
            <a:r>
              <a:rPr lang="en-US" sz="3200" dirty="0" smtClean="0">
                <a:latin typeface="Arial" charset="0"/>
                <a:cs typeface="Arial" charset="0"/>
              </a:rPr>
              <a:t>Verifier</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9180964"/>
              </p:ext>
            </p:extLst>
          </p:nvPr>
        </p:nvGraphicFramePr>
        <p:xfrm>
          <a:off x="457200" y="1203960"/>
          <a:ext cx="8610600" cy="5120640"/>
        </p:xfrm>
        <a:graphic>
          <a:graphicData uri="http://schemas.openxmlformats.org/drawingml/2006/table">
            <a:tbl>
              <a:tblPr/>
              <a:tblGrid>
                <a:gridCol w="8610600"/>
              </a:tblGrid>
              <a:tr h="4876800">
                <a:tc>
                  <a:txBody>
                    <a:bodyPr/>
                    <a:lstStyle/>
                    <a:p>
                      <a:r>
                        <a:rPr lang="en-US" sz="2100" dirty="0" smtClean="0">
                          <a:effectLst/>
                        </a:rPr>
                        <a:t>Static </a:t>
                      </a:r>
                      <a:r>
                        <a:rPr lang="en-US" sz="2100" dirty="0">
                          <a:effectLst/>
                        </a:rPr>
                        <a:t>Driver Verifier (SDV) is a thorough, compile-time, static verification tool designed for kernel-mode drivers. SDV finds serious errors that are unlikely to be encountered even in thorough testing. SDV systematically analyzes the source code of Windows drivers that are written in the C language. SDV uses a set of interface rules and a model of the operating system to determine whether the driver interacts properly with the Windows operating system. </a:t>
                      </a:r>
                    </a:p>
                    <a:p>
                      <a:r>
                        <a:rPr lang="en-US" sz="2100" dirty="0">
                          <a:effectLst/>
                        </a:rPr>
                        <a:t>SDV can verify device drivers (function drivers, filter drivers, and bus drivers) that use the Windows Driver Model (WDM), Kernel-Mode Driver Framework (KMDF), or NDIS miniport model. SDV is designed to be used throughout the development cycle. You should run SDV as soon as the basic structure of a driver is in place, and continue to run it as you make changes to the driver. Development teams at Microsoft use SDV to improve the quality of the WDM, KMDF, and NDIS miniport drivers that ship with the operating system and the sample drivers that ship with the </a:t>
                      </a:r>
                      <a:r>
                        <a:rPr lang="en-US" sz="2100" dirty="0">
                          <a:effectLst/>
                          <a:hlinkClick r:id="rId2"/>
                        </a:rPr>
                        <a:t>Windows Driver Kit (WDK)</a:t>
                      </a:r>
                      <a:r>
                        <a:rPr lang="en-US" sz="2100" dirty="0">
                          <a:effectLst/>
                        </a:rPr>
                        <a:t>.</a:t>
                      </a:r>
                    </a:p>
                    <a:p>
                      <a:r>
                        <a:rPr lang="en-US" sz="2100" dirty="0">
                          <a:effectLst/>
                        </a:rPr>
                        <a:t>SDV is included in the </a:t>
                      </a:r>
                      <a:r>
                        <a:rPr lang="en-US" sz="2100" dirty="0">
                          <a:effectLst/>
                          <a:hlinkClick r:id="rId2"/>
                        </a:rPr>
                        <a:t>Windows Driver Kit (WDK)</a:t>
                      </a:r>
                      <a:r>
                        <a:rPr lang="en-US" sz="2100" dirty="0">
                          <a:effectLst/>
                        </a:rPr>
                        <a:t> and supports all x86-based and x64-based build environments.</a:t>
                      </a:r>
                    </a:p>
                  </a:txBody>
                  <a:tcPr marL="0" marR="142875" marT="0" marB="0">
                    <a:lnL>
                      <a:noFill/>
                    </a:lnL>
                    <a:lnR>
                      <a:noFill/>
                    </a:lnR>
                    <a:lnT>
                      <a:noFill/>
                    </a:lnT>
                    <a:lnB>
                      <a:noFill/>
                    </a:lnB>
                  </a:tcPr>
                </a:tc>
              </a:tr>
            </a:tbl>
          </a:graphicData>
        </a:graphic>
      </p:graphicFrame>
    </p:spTree>
    <p:extLst>
      <p:ext uri="{BB962C8B-B14F-4D97-AF65-F5344CB8AC3E}">
        <p14:creationId xmlns:p14="http://schemas.microsoft.com/office/powerpoint/2010/main" val="2912524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447800"/>
            <a:ext cx="7772400" cy="1470025"/>
          </a:xfrm>
        </p:spPr>
        <p:txBody>
          <a:bodyPr/>
          <a:lstStyle/>
          <a:p>
            <a:r>
              <a:rPr lang="en-US" dirty="0" smtClean="0"/>
              <a:t>Impact on Computer Science</a:t>
            </a:r>
            <a:endParaRPr lang="en-US" dirty="0"/>
          </a:p>
        </p:txBody>
      </p:sp>
      <p:sp>
        <p:nvSpPr>
          <p:cNvPr id="7" name="Subtitle 6"/>
          <p:cNvSpPr>
            <a:spLocks noGrp="1"/>
          </p:cNvSpPr>
          <p:nvPr>
            <p:ph type="subTitle" idx="1"/>
          </p:nvPr>
        </p:nvSpPr>
        <p:spPr>
          <a:xfrm>
            <a:off x="0" y="3276600"/>
            <a:ext cx="9067800" cy="3200400"/>
          </a:xfrm>
        </p:spPr>
        <p:txBody>
          <a:bodyPr>
            <a:normAutofit lnSpcReduction="10000"/>
          </a:bodyPr>
          <a:lstStyle/>
          <a:p>
            <a:r>
              <a:rPr lang="en-US" dirty="0">
                <a:solidFill>
                  <a:schemeClr val="tx1"/>
                </a:solidFill>
                <a:hlinkClick r:id="rId2" tooltip="http://awards.acm.org/homepage.cfm?srt=all&amp;awd=140"/>
              </a:rPr>
              <a:t>Turing </a:t>
            </a:r>
            <a:r>
              <a:rPr lang="en-US" dirty="0" smtClean="0">
                <a:solidFill>
                  <a:schemeClr val="tx1"/>
                </a:solidFill>
                <a:hlinkClick r:id="rId2" tooltip="http://awards.acm.org/homepage.cfm?srt=all&amp;awd=140"/>
              </a:rPr>
              <a:t>award</a:t>
            </a:r>
            <a:r>
              <a:rPr lang="en-US" dirty="0" smtClean="0">
                <a:solidFill>
                  <a:schemeClr val="tx1"/>
                </a:solidFill>
              </a:rPr>
              <a:t> is </a:t>
            </a:r>
            <a:r>
              <a:rPr lang="en-US" dirty="0">
                <a:solidFill>
                  <a:schemeClr val="tx1"/>
                </a:solidFill>
              </a:rPr>
              <a:t>ACM’s most </a:t>
            </a:r>
            <a:r>
              <a:rPr lang="en-US" dirty="0" smtClean="0">
                <a:solidFill>
                  <a:schemeClr val="tx1"/>
                </a:solidFill>
              </a:rPr>
              <a:t>prestigious award and equivalent to Nobel prize in Computing</a:t>
            </a:r>
          </a:p>
          <a:p>
            <a:r>
              <a:rPr lang="en-US" dirty="0" smtClean="0">
                <a:solidFill>
                  <a:schemeClr val="tx1"/>
                </a:solidFill>
              </a:rPr>
              <a:t>(2012 is 100 years of Alan Turing’s birth)</a:t>
            </a:r>
          </a:p>
          <a:p>
            <a:endParaRPr lang="en-US" dirty="0" smtClean="0">
              <a:solidFill>
                <a:schemeClr val="tx1"/>
              </a:solidFill>
            </a:endParaRPr>
          </a:p>
          <a:p>
            <a:r>
              <a:rPr lang="en-US" dirty="0" smtClean="0">
                <a:solidFill>
                  <a:schemeClr val="tx1"/>
                </a:solidFill>
              </a:rPr>
              <a:t>In the next slides are </a:t>
            </a:r>
            <a:r>
              <a:rPr lang="en-US" dirty="0">
                <a:solidFill>
                  <a:schemeClr val="tx1"/>
                </a:solidFill>
              </a:rPr>
              <a:t>some papers written by the award winners </a:t>
            </a:r>
            <a:r>
              <a:rPr lang="en-US" dirty="0" smtClean="0">
                <a:solidFill>
                  <a:schemeClr val="tx1"/>
                </a:solidFill>
              </a:rPr>
              <a:t>connected </a:t>
            </a:r>
            <a:r>
              <a:rPr lang="en-US" dirty="0">
                <a:solidFill>
                  <a:schemeClr val="tx1"/>
                </a:solidFill>
              </a:rPr>
              <a:t>to the topics of this </a:t>
            </a:r>
            <a:r>
              <a:rPr lang="en-US" dirty="0" smtClean="0">
                <a:solidFill>
                  <a:schemeClr val="tx1"/>
                </a:solidFill>
              </a:rPr>
              <a:t>class</a:t>
            </a:r>
            <a:endParaRPr lang="en-US" dirty="0">
              <a:solidFill>
                <a:schemeClr val="tx1"/>
              </a:solidFill>
            </a:endParaRPr>
          </a:p>
        </p:txBody>
      </p:sp>
    </p:spTree>
    <p:extLst>
      <p:ext uri="{BB962C8B-B14F-4D97-AF65-F5344CB8AC3E}">
        <p14:creationId xmlns:p14="http://schemas.microsoft.com/office/powerpoint/2010/main" val="3662544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991600" cy="6477000"/>
          </a:xfrm>
        </p:spPr>
        <p:txBody>
          <a:bodyPr>
            <a:normAutofit fontScale="85000" lnSpcReduction="10000"/>
          </a:bodyPr>
          <a:lstStyle/>
          <a:p>
            <a:r>
              <a:rPr lang="en-US" dirty="0">
                <a:hlinkClick r:id="rId2" tooltip="http://www-formal.stanford.edu/jmc/basis/basis.html"/>
              </a:rPr>
              <a:t>A Basis for a Mathematical Theory of Computation</a:t>
            </a:r>
            <a:r>
              <a:rPr lang="en-US" dirty="0"/>
              <a:t> </a:t>
            </a:r>
            <a:r>
              <a:rPr lang="en-US" dirty="0" smtClean="0"/>
              <a:t/>
            </a:r>
            <a:br>
              <a:rPr lang="en-US" dirty="0" smtClean="0"/>
            </a:br>
            <a:r>
              <a:rPr lang="en-US" dirty="0" smtClean="0"/>
              <a:t>by </a:t>
            </a:r>
            <a:r>
              <a:rPr lang="en-US" b="1" dirty="0"/>
              <a:t>John McCarthy</a:t>
            </a:r>
            <a:r>
              <a:rPr lang="en-US" dirty="0"/>
              <a:t>, 1961. </a:t>
            </a:r>
            <a:endParaRPr lang="en-US" dirty="0" smtClean="0"/>
          </a:p>
          <a:p>
            <a:pPr marL="0" indent="0">
              <a:buNone/>
            </a:pPr>
            <a:r>
              <a:rPr lang="en-US" dirty="0" smtClean="0"/>
              <a:t>“It </a:t>
            </a:r>
            <a:r>
              <a:rPr lang="en-US" dirty="0"/>
              <a:t>is reasonable to hope that the relationship between computation and mathematical logic will be as fruitful in the next century as that between analysis and physics in the last. The development of this relationship demands a concern for both applications and for mathematical elegance</a:t>
            </a:r>
            <a:r>
              <a:rPr lang="en-US" dirty="0" smtClean="0"/>
              <a:t>.”</a:t>
            </a:r>
            <a:endParaRPr lang="en-US" dirty="0"/>
          </a:p>
          <a:p>
            <a:r>
              <a:rPr lang="en-US" dirty="0">
                <a:hlinkClick r:id="rId3" tooltip="http://doi.acm.org/10.1145/359104.359106"/>
              </a:rPr>
              <a:t>Social processes and proofs of theorems and programs</a:t>
            </a:r>
            <a:r>
              <a:rPr lang="en-US" dirty="0"/>
              <a:t> a controversial article by Richard A. De </a:t>
            </a:r>
            <a:r>
              <a:rPr lang="en-US" dirty="0" err="1"/>
              <a:t>Millo</a:t>
            </a:r>
            <a:r>
              <a:rPr lang="en-US" dirty="0"/>
              <a:t>, Richard J. Lipton, and Alan J. Perlis</a:t>
            </a:r>
          </a:p>
          <a:p>
            <a:r>
              <a:rPr lang="en-US" dirty="0">
                <a:hlinkClick r:id="rId4" tooltip="http://doi.acm.org/10.1145/360933.360975"/>
              </a:rPr>
              <a:t>Guarded Commands, </a:t>
            </a:r>
            <a:r>
              <a:rPr lang="en-US" dirty="0" err="1">
                <a:hlinkClick r:id="rId4" tooltip="http://doi.acm.org/10.1145/360933.360975"/>
              </a:rPr>
              <a:t>Nondeterminacy</a:t>
            </a:r>
            <a:r>
              <a:rPr lang="en-US" dirty="0">
                <a:hlinkClick r:id="rId4" tooltip="http://doi.acm.org/10.1145/360933.360975"/>
              </a:rPr>
              <a:t> and Formal Derivation of Programs</a:t>
            </a:r>
            <a:r>
              <a:rPr lang="en-US" dirty="0"/>
              <a:t> by </a:t>
            </a:r>
            <a:r>
              <a:rPr lang="en-US" b="1" dirty="0" err="1"/>
              <a:t>Edsger</a:t>
            </a:r>
            <a:r>
              <a:rPr lang="en-US" b="1" dirty="0"/>
              <a:t> W. </a:t>
            </a:r>
            <a:r>
              <a:rPr lang="en-US" b="1" dirty="0" err="1"/>
              <a:t>Dijkstra</a:t>
            </a:r>
            <a:r>
              <a:rPr lang="en-US" b="1" dirty="0"/>
              <a:t> </a:t>
            </a:r>
            <a:r>
              <a:rPr lang="en-US" dirty="0"/>
              <a:t>from 1975, and other </a:t>
            </a:r>
            <a:r>
              <a:rPr lang="en-US" dirty="0">
                <a:hlinkClick r:id="rId5" tooltip="http://www.cs.utexas.edu/~EWD/"/>
              </a:rPr>
              <a:t>Manuscripts</a:t>
            </a:r>
            <a:endParaRPr lang="en-US" dirty="0"/>
          </a:p>
          <a:p>
            <a:r>
              <a:rPr lang="en-US" dirty="0"/>
              <a:t>Simple word problems in universal algebras by </a:t>
            </a:r>
            <a:r>
              <a:rPr lang="en-US" b="1" dirty="0"/>
              <a:t>D. Knuth </a:t>
            </a:r>
            <a:r>
              <a:rPr lang="en-US" dirty="0"/>
              <a:t>and P. </a:t>
            </a:r>
            <a:r>
              <a:rPr lang="en-US" dirty="0" err="1"/>
              <a:t>Bendix</a:t>
            </a:r>
            <a:r>
              <a:rPr lang="en-US" dirty="0"/>
              <a:t> (see </a:t>
            </a:r>
            <a:r>
              <a:rPr lang="en-US" dirty="0">
                <a:hlinkClick r:id="rId6" tooltip="http://www.google.com/search?q=Knuth-Bendix_completion_algorithm&amp;btnI=lucky"/>
              </a:rPr>
              <a:t>Knuth-</a:t>
            </a:r>
            <a:r>
              <a:rPr lang="en-US" dirty="0" err="1">
                <a:hlinkClick r:id="rId6" tooltip="http://www.google.com/search?q=Knuth-Bendix_completion_algorithm&amp;btnI=lucky"/>
              </a:rPr>
              <a:t>Bendix_completion_algorithm</a:t>
            </a:r>
            <a:r>
              <a:rPr lang="en-US" dirty="0"/>
              <a:t>), used in automated </a:t>
            </a:r>
            <a:r>
              <a:rPr lang="en-US" dirty="0" smtClean="0"/>
              <a:t>reasoning</a:t>
            </a:r>
            <a:endParaRPr lang="en-US" dirty="0"/>
          </a:p>
        </p:txBody>
      </p:sp>
    </p:spTree>
    <p:extLst>
      <p:ext uri="{BB962C8B-B14F-4D97-AF65-F5344CB8AC3E}">
        <p14:creationId xmlns:p14="http://schemas.microsoft.com/office/powerpoint/2010/main" val="1304512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705600"/>
          </a:xfrm>
        </p:spPr>
        <p:txBody>
          <a:bodyPr>
            <a:normAutofit fontScale="85000" lnSpcReduction="20000"/>
          </a:bodyPr>
          <a:lstStyle/>
          <a:p>
            <a:r>
              <a:rPr lang="en-US" dirty="0"/>
              <a:t>Decidability of second-order theories and automata on infinite trees by </a:t>
            </a:r>
            <a:r>
              <a:rPr lang="en-US" b="1" dirty="0"/>
              <a:t>Michael O. Rabin</a:t>
            </a:r>
            <a:r>
              <a:rPr lang="en-US" dirty="0"/>
              <a:t> in 1965, proving decidability for one of the most expressive decidable logics</a:t>
            </a:r>
          </a:p>
          <a:p>
            <a:r>
              <a:rPr lang="en-US" dirty="0">
                <a:hlinkClick r:id="rId2" tooltip="http://portal.acm.org/citation.cfm?id=682867"/>
              </a:rPr>
              <a:t>Domains for </a:t>
            </a:r>
            <a:r>
              <a:rPr lang="en-US" dirty="0" err="1">
                <a:hlinkClick r:id="rId2" tooltip="http://portal.acm.org/citation.cfm?id=682867"/>
              </a:rPr>
              <a:t>Denotational</a:t>
            </a:r>
            <a:r>
              <a:rPr lang="en-US" dirty="0">
                <a:hlinkClick r:id="rId2" tooltip="http://portal.acm.org/citation.cfm?id=682867"/>
              </a:rPr>
              <a:t> Semantics</a:t>
            </a:r>
            <a:r>
              <a:rPr lang="en-US" dirty="0"/>
              <a:t> by </a:t>
            </a:r>
            <a:r>
              <a:rPr lang="en-US" b="1" dirty="0"/>
              <a:t>Dana Scott</a:t>
            </a:r>
            <a:r>
              <a:rPr lang="en-US" dirty="0"/>
              <a:t>, 1982</a:t>
            </a:r>
          </a:p>
          <a:p>
            <a:r>
              <a:rPr lang="en-US" dirty="0">
                <a:hlinkClick r:id="rId3" tooltip="http://doi.acm.org/10.1145/359576.359579"/>
              </a:rPr>
              <a:t>Can programming be liberated from the von Neumann style?: a functional style and its algebra of programs</a:t>
            </a:r>
            <a:r>
              <a:rPr lang="en-US" dirty="0"/>
              <a:t> by </a:t>
            </a:r>
            <a:r>
              <a:rPr lang="en-US" b="1" dirty="0"/>
              <a:t>John Backus</a:t>
            </a:r>
          </a:p>
          <a:p>
            <a:r>
              <a:rPr lang="en-US" dirty="0"/>
              <a:t>Assigning meanings to programs by R. W. </a:t>
            </a:r>
            <a:r>
              <a:rPr lang="en-US" b="1" dirty="0"/>
              <a:t>Floyd</a:t>
            </a:r>
            <a:r>
              <a:rPr lang="en-US" dirty="0"/>
              <a:t>, 1967</a:t>
            </a:r>
          </a:p>
          <a:p>
            <a:r>
              <a:rPr lang="en-US" dirty="0">
                <a:hlinkClick r:id="rId4" tooltip="http://dx.doi.org/10.1007/11817963_4"/>
              </a:rPr>
              <a:t>The Ideal of Verified Software</a:t>
            </a:r>
            <a:r>
              <a:rPr lang="en-US" dirty="0"/>
              <a:t> by </a:t>
            </a:r>
            <a:r>
              <a:rPr lang="en-US" b="1" dirty="0"/>
              <a:t>C.A.R. Hoare</a:t>
            </a:r>
          </a:p>
          <a:p>
            <a:r>
              <a:rPr lang="en-US" dirty="0"/>
              <a:t>Soundness and Completeness of an Axiom System for Program Verification by </a:t>
            </a:r>
            <a:r>
              <a:rPr lang="en-US" b="1" dirty="0"/>
              <a:t>Stephen A. Cook</a:t>
            </a:r>
          </a:p>
          <a:p>
            <a:r>
              <a:rPr lang="en-US" dirty="0"/>
              <a:t>An Axiomatic Definition of the Programming Language PASCAL by </a:t>
            </a:r>
            <a:r>
              <a:rPr lang="en-US" dirty="0" smtClean="0"/>
              <a:t/>
            </a:r>
            <a:br>
              <a:rPr lang="en-US" dirty="0" smtClean="0"/>
            </a:br>
            <a:r>
              <a:rPr lang="en-US" dirty="0" smtClean="0"/>
              <a:t>C</a:t>
            </a:r>
            <a:r>
              <a:rPr lang="en-US" dirty="0"/>
              <a:t>. A. R. Hoare and </a:t>
            </a:r>
            <a:r>
              <a:rPr lang="en-US" b="1" dirty="0" err="1"/>
              <a:t>Niklaus</a:t>
            </a:r>
            <a:r>
              <a:rPr lang="en-US" b="1" dirty="0"/>
              <a:t> Wirth</a:t>
            </a:r>
            <a:r>
              <a:rPr lang="en-US" dirty="0"/>
              <a:t>, 1973</a:t>
            </a:r>
          </a:p>
          <a:p>
            <a:r>
              <a:rPr lang="en-US" dirty="0"/>
              <a:t>On the Computational Power of Pushdown Automata, by Alfred V. </a:t>
            </a:r>
            <a:r>
              <a:rPr lang="en-US" dirty="0" err="1"/>
              <a:t>Aho</a:t>
            </a:r>
            <a:r>
              <a:rPr lang="en-US" dirty="0"/>
              <a:t>, Jeffrey D. Ullman, </a:t>
            </a:r>
            <a:r>
              <a:rPr lang="en-US" b="1" dirty="0"/>
              <a:t>John E. </a:t>
            </a:r>
            <a:r>
              <a:rPr lang="en-US" b="1" dirty="0" err="1"/>
              <a:t>Hopcroft</a:t>
            </a:r>
            <a:r>
              <a:rPr lang="en-US" b="1" dirty="0"/>
              <a:t> </a:t>
            </a:r>
            <a:r>
              <a:rPr lang="en-US" dirty="0"/>
              <a:t>in 1970</a:t>
            </a:r>
          </a:p>
          <a:p>
            <a:r>
              <a:rPr lang="en-US" dirty="0"/>
              <a:t>An Algorithm for Reduction of Operator Strength by </a:t>
            </a:r>
            <a:r>
              <a:rPr lang="en-US" dirty="0" smtClean="0"/>
              <a:t/>
            </a:r>
            <a:br>
              <a:rPr lang="en-US" dirty="0" smtClean="0"/>
            </a:br>
            <a:r>
              <a:rPr lang="en-US" b="1" dirty="0" smtClean="0"/>
              <a:t>John </a:t>
            </a:r>
            <a:r>
              <a:rPr lang="en-US" b="1" dirty="0" err="1"/>
              <a:t>Cocke</a:t>
            </a:r>
            <a:r>
              <a:rPr lang="en-US" dirty="0"/>
              <a:t>, Ken Kennedy in </a:t>
            </a:r>
            <a:r>
              <a:rPr lang="en-US" dirty="0" smtClean="0"/>
              <a:t>1977</a:t>
            </a:r>
            <a:endParaRPr lang="en-US" dirty="0"/>
          </a:p>
        </p:txBody>
      </p:sp>
    </p:spTree>
    <p:extLst>
      <p:ext uri="{BB962C8B-B14F-4D97-AF65-F5344CB8AC3E}">
        <p14:creationId xmlns:p14="http://schemas.microsoft.com/office/powerpoint/2010/main" val="1343000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629400"/>
          </a:xfrm>
        </p:spPr>
        <p:txBody>
          <a:bodyPr>
            <a:normAutofit fontScale="92500" lnSpcReduction="20000"/>
          </a:bodyPr>
          <a:lstStyle/>
          <a:p>
            <a:r>
              <a:rPr lang="en-US" dirty="0">
                <a:hlinkClick r:id="rId2" tooltip="http://doi.acm.org/10.1145/512760.512773"/>
              </a:rPr>
              <a:t>A </a:t>
            </a:r>
            <a:r>
              <a:rPr lang="en-US" dirty="0" err="1">
                <a:hlinkClick r:id="rId2" tooltip="http://doi.acm.org/10.1145/512760.512773"/>
              </a:rPr>
              <a:t>Metalanguage</a:t>
            </a:r>
            <a:r>
              <a:rPr lang="en-US" dirty="0">
                <a:hlinkClick r:id="rId2" tooltip="http://doi.acm.org/10.1145/512760.512773"/>
              </a:rPr>
              <a:t> for Interactive Proof in LCF</a:t>
            </a:r>
            <a:r>
              <a:rPr lang="en-US" dirty="0"/>
              <a:t> by Michael J. C. Gordon, </a:t>
            </a:r>
            <a:r>
              <a:rPr lang="en-US" b="1" dirty="0"/>
              <a:t>Robin Milner</a:t>
            </a:r>
            <a:r>
              <a:rPr lang="en-US" dirty="0"/>
              <a:t>, L. Morris, Malcolm C. </a:t>
            </a:r>
            <a:r>
              <a:rPr lang="en-US" dirty="0" err="1"/>
              <a:t>Newey</a:t>
            </a:r>
            <a:r>
              <a:rPr lang="en-US" dirty="0"/>
              <a:t>, Christopher P. Wadsworth, 1978</a:t>
            </a:r>
          </a:p>
          <a:p>
            <a:r>
              <a:rPr lang="en-US" dirty="0"/>
              <a:t>Proof Rules for the Programming Language Euclid, by Ralph L. London, John V. </a:t>
            </a:r>
            <a:r>
              <a:rPr lang="en-US" dirty="0" err="1"/>
              <a:t>Guttag</a:t>
            </a:r>
            <a:r>
              <a:rPr lang="en-US" dirty="0"/>
              <a:t>, James J. Horning, </a:t>
            </a:r>
            <a:r>
              <a:rPr lang="en-US" b="1" dirty="0"/>
              <a:t>Butler W. Lampson</a:t>
            </a:r>
            <a:r>
              <a:rPr lang="en-US" dirty="0"/>
              <a:t>, James G. Mitchell, Gerald J. </a:t>
            </a:r>
            <a:r>
              <a:rPr lang="en-US" dirty="0" err="1"/>
              <a:t>Popek</a:t>
            </a:r>
            <a:r>
              <a:rPr lang="en-US" dirty="0"/>
              <a:t>, 1978</a:t>
            </a:r>
          </a:p>
          <a:p>
            <a:r>
              <a:rPr lang="en-US" dirty="0">
                <a:hlinkClick r:id="rId3" tooltip="http://www.springerlink.com/content/agm46t6a89ulwpx1/"/>
              </a:rPr>
              <a:t>Computational Complexity and Mathematical Proofs</a:t>
            </a:r>
            <a:r>
              <a:rPr lang="en-US" dirty="0"/>
              <a:t> by </a:t>
            </a:r>
            <a:r>
              <a:rPr lang="en-US" b="1" dirty="0"/>
              <a:t>J. </a:t>
            </a:r>
            <a:r>
              <a:rPr lang="en-US" b="1" dirty="0" err="1"/>
              <a:t>Hartmanis</a:t>
            </a:r>
            <a:endParaRPr lang="en-US" b="1" dirty="0"/>
          </a:p>
          <a:p>
            <a:r>
              <a:rPr lang="en-US" dirty="0">
                <a:hlinkClick r:id="rId4" tooltip="http://doi.acm.org/10.1145/268999.269003"/>
              </a:rPr>
              <a:t>Software reliability via run-time result-checking</a:t>
            </a:r>
            <a:r>
              <a:rPr lang="en-US" dirty="0"/>
              <a:t> by </a:t>
            </a:r>
            <a:r>
              <a:rPr lang="en-US" b="1" dirty="0"/>
              <a:t>Manuel Blum</a:t>
            </a:r>
          </a:p>
          <a:p>
            <a:r>
              <a:rPr lang="en-US" dirty="0"/>
              <a:t>The Temporal Logic of Programs, by </a:t>
            </a:r>
            <a:r>
              <a:rPr lang="en-US" b="1" dirty="0"/>
              <a:t>Amir </a:t>
            </a:r>
            <a:r>
              <a:rPr lang="en-US" b="1" dirty="0" err="1"/>
              <a:t>Pnueli</a:t>
            </a:r>
            <a:r>
              <a:rPr lang="en-US" dirty="0"/>
              <a:t> (see also the others of a few hundreds of publications)</a:t>
            </a:r>
          </a:p>
          <a:p>
            <a:r>
              <a:rPr lang="en-US" dirty="0"/>
              <a:t>No Silver Bullet - Essence and Accidents of Software Engineering, by </a:t>
            </a:r>
            <a:r>
              <a:rPr lang="en-US" dirty="0" smtClean="0"/>
              <a:t/>
            </a:r>
            <a:br>
              <a:rPr lang="en-US" dirty="0" smtClean="0"/>
            </a:br>
            <a:r>
              <a:rPr lang="en-US" b="1" dirty="0" smtClean="0"/>
              <a:t>Frederick </a:t>
            </a:r>
            <a:r>
              <a:rPr lang="en-US" b="1" dirty="0"/>
              <a:t>P. Brooks Jr.</a:t>
            </a:r>
            <a:r>
              <a:rPr lang="en-US" dirty="0"/>
              <a:t>, </a:t>
            </a:r>
            <a:r>
              <a:rPr lang="en-US" dirty="0" smtClean="0"/>
              <a:t>1987</a:t>
            </a:r>
            <a:endParaRPr lang="en-US" dirty="0"/>
          </a:p>
        </p:txBody>
      </p:sp>
    </p:spTree>
    <p:extLst>
      <p:ext uri="{BB962C8B-B14F-4D97-AF65-F5344CB8AC3E}">
        <p14:creationId xmlns:p14="http://schemas.microsoft.com/office/powerpoint/2010/main" val="3632534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799"/>
            <a:ext cx="8991600" cy="6629401"/>
          </a:xfrm>
        </p:spPr>
        <p:txBody>
          <a:bodyPr>
            <a:normAutofit fontScale="85000" lnSpcReduction="20000"/>
          </a:bodyPr>
          <a:lstStyle/>
          <a:p>
            <a:r>
              <a:rPr lang="en-US" dirty="0"/>
              <a:t>Formal Development with ABEL, by </a:t>
            </a:r>
            <a:r>
              <a:rPr lang="en-US" b="1" dirty="0"/>
              <a:t>Ole-Johan Dahl</a:t>
            </a:r>
            <a:r>
              <a:rPr lang="en-US" dirty="0"/>
              <a:t> and Olaf Owe</a:t>
            </a:r>
          </a:p>
          <a:p>
            <a:r>
              <a:rPr lang="en-US" dirty="0"/>
              <a:t>Abstraction Mechanisms in the Beta Programming Language, by Bent </a:t>
            </a:r>
            <a:r>
              <a:rPr lang="en-US" dirty="0" err="1"/>
              <a:t>Bruun</a:t>
            </a:r>
            <a:r>
              <a:rPr lang="en-US" dirty="0"/>
              <a:t> </a:t>
            </a:r>
            <a:r>
              <a:rPr lang="en-US" dirty="0" err="1"/>
              <a:t>Kristensen</a:t>
            </a:r>
            <a:r>
              <a:rPr lang="en-US" dirty="0"/>
              <a:t>, Ole </a:t>
            </a:r>
            <a:r>
              <a:rPr lang="en-US" dirty="0" err="1"/>
              <a:t>Lehrmann</a:t>
            </a:r>
            <a:r>
              <a:rPr lang="en-US" dirty="0"/>
              <a:t> Madsen, </a:t>
            </a:r>
            <a:r>
              <a:rPr lang="en-US" dirty="0" err="1"/>
              <a:t>Birger</a:t>
            </a:r>
            <a:r>
              <a:rPr lang="en-US" dirty="0"/>
              <a:t> </a:t>
            </a:r>
            <a:r>
              <a:rPr lang="en-US" dirty="0" err="1"/>
              <a:t>Møller</a:t>
            </a:r>
            <a:r>
              <a:rPr lang="en-US" dirty="0"/>
              <a:t>-Pedersen, </a:t>
            </a:r>
            <a:r>
              <a:rPr lang="en-US" b="1" dirty="0"/>
              <a:t>Kristen </a:t>
            </a:r>
            <a:r>
              <a:rPr lang="en-US" b="1" dirty="0" err="1"/>
              <a:t>Nygaard</a:t>
            </a:r>
            <a:r>
              <a:rPr lang="en-US" dirty="0"/>
              <a:t>, 1983</a:t>
            </a:r>
          </a:p>
          <a:p>
            <a:r>
              <a:rPr lang="en-US" dirty="0"/>
              <a:t>Formalization in program development, by </a:t>
            </a:r>
            <a:r>
              <a:rPr lang="en-US" b="1" dirty="0"/>
              <a:t>Peter </a:t>
            </a:r>
            <a:r>
              <a:rPr lang="en-US" b="1" dirty="0" err="1"/>
              <a:t>Naur</a:t>
            </a:r>
            <a:r>
              <a:rPr lang="en-US" dirty="0"/>
              <a:t>, 1982</a:t>
            </a:r>
          </a:p>
          <a:p>
            <a:r>
              <a:rPr lang="en-US" dirty="0" err="1"/>
              <a:t>Interprocedural</a:t>
            </a:r>
            <a:r>
              <a:rPr lang="en-US" dirty="0"/>
              <a:t> Data Flow Analysis, by </a:t>
            </a:r>
            <a:r>
              <a:rPr lang="en-US" b="1" dirty="0"/>
              <a:t>Frances E. Allen</a:t>
            </a:r>
            <a:r>
              <a:rPr lang="en-US" dirty="0"/>
              <a:t>, 1974</a:t>
            </a:r>
          </a:p>
          <a:p>
            <a:r>
              <a:rPr lang="en-US" dirty="0">
                <a:hlinkClick r:id="rId2" tooltip="http://doi.acm.org/10.1145/876638.876643"/>
              </a:rPr>
              <a:t>Counterexample-guided abstraction refinement for symbolic model checking</a:t>
            </a:r>
            <a:r>
              <a:rPr lang="en-US" dirty="0"/>
              <a:t> by </a:t>
            </a:r>
            <a:r>
              <a:rPr lang="en-US" b="1" dirty="0"/>
              <a:t>Edmund Clarke</a:t>
            </a:r>
            <a:r>
              <a:rPr lang="en-US" dirty="0"/>
              <a:t>, </a:t>
            </a:r>
            <a:r>
              <a:rPr lang="en-US" dirty="0" err="1"/>
              <a:t>Orna</a:t>
            </a:r>
            <a:r>
              <a:rPr lang="en-US" dirty="0"/>
              <a:t> </a:t>
            </a:r>
            <a:r>
              <a:rPr lang="en-US" dirty="0" err="1"/>
              <a:t>Grumberg</a:t>
            </a:r>
            <a:r>
              <a:rPr lang="en-US" dirty="0"/>
              <a:t>, </a:t>
            </a:r>
            <a:r>
              <a:rPr lang="en-US" dirty="0" err="1"/>
              <a:t>Somesh</a:t>
            </a:r>
            <a:r>
              <a:rPr lang="en-US" dirty="0"/>
              <a:t> </a:t>
            </a:r>
            <a:r>
              <a:rPr lang="en-US" dirty="0" err="1"/>
              <a:t>Jha</a:t>
            </a:r>
            <a:r>
              <a:rPr lang="en-US" dirty="0"/>
              <a:t>, Yuan Lu, Helmut </a:t>
            </a:r>
            <a:r>
              <a:rPr lang="en-US" dirty="0" err="1"/>
              <a:t>Veith</a:t>
            </a:r>
            <a:r>
              <a:rPr lang="en-US" dirty="0"/>
              <a:t>, 2003</a:t>
            </a:r>
          </a:p>
          <a:p>
            <a:r>
              <a:rPr lang="en-US" dirty="0">
                <a:hlinkClick r:id="rId3" tooltip="http://doi.acm.org/10.1145/5397.5399"/>
              </a:rPr>
              <a:t>Automatic Verification of Finite-State Concurrent Systems Using Temporal Logic Specifications</a:t>
            </a:r>
            <a:r>
              <a:rPr lang="en-US" dirty="0"/>
              <a:t> by Edmund M. Clarke, </a:t>
            </a:r>
            <a:r>
              <a:rPr lang="en-US" b="1" dirty="0"/>
              <a:t>E. Allen Emerson</a:t>
            </a:r>
            <a:r>
              <a:rPr lang="en-US" dirty="0"/>
              <a:t>, A. Prasad </a:t>
            </a:r>
            <a:r>
              <a:rPr lang="en-US" dirty="0" err="1"/>
              <a:t>Sistla</a:t>
            </a:r>
            <a:endParaRPr lang="en-US" dirty="0"/>
          </a:p>
          <a:p>
            <a:r>
              <a:rPr lang="en-US" dirty="0">
                <a:hlinkClick r:id="rId4" tooltip="http://dx.doi.org/10.1016/0304-3975(94)00202-T"/>
              </a:rPr>
              <a:t>The Algorithmic Analysis of Hybrid Systems</a:t>
            </a:r>
            <a:r>
              <a:rPr lang="en-US" dirty="0"/>
              <a:t> by Rajeev </a:t>
            </a:r>
            <a:r>
              <a:rPr lang="en-US" dirty="0" err="1"/>
              <a:t>Alur</a:t>
            </a:r>
            <a:r>
              <a:rPr lang="en-US" dirty="0"/>
              <a:t>, Costas </a:t>
            </a:r>
            <a:r>
              <a:rPr lang="en-US" dirty="0" err="1"/>
              <a:t>Courcoubetis</a:t>
            </a:r>
            <a:r>
              <a:rPr lang="en-US" dirty="0"/>
              <a:t>, Nicolas </a:t>
            </a:r>
            <a:r>
              <a:rPr lang="en-US" dirty="0" err="1"/>
              <a:t>Halbwachs</a:t>
            </a:r>
            <a:r>
              <a:rPr lang="en-US" dirty="0"/>
              <a:t>, Thomas A. Henzinger, Pei-</a:t>
            </a:r>
            <a:r>
              <a:rPr lang="en-US" dirty="0" err="1"/>
              <a:t>Hsin</a:t>
            </a:r>
            <a:r>
              <a:rPr lang="en-US" dirty="0"/>
              <a:t> Ho, Xavier </a:t>
            </a:r>
            <a:r>
              <a:rPr lang="en-US" dirty="0" err="1"/>
              <a:t>Nicollin</a:t>
            </a:r>
            <a:r>
              <a:rPr lang="en-US" dirty="0"/>
              <a:t>, Alfredo </a:t>
            </a:r>
            <a:r>
              <a:rPr lang="en-US" dirty="0" err="1"/>
              <a:t>Olivero</a:t>
            </a:r>
            <a:r>
              <a:rPr lang="en-US" dirty="0"/>
              <a:t>, </a:t>
            </a:r>
            <a:r>
              <a:rPr lang="en-US" b="1" dirty="0"/>
              <a:t>Joseph </a:t>
            </a:r>
            <a:r>
              <a:rPr lang="en-US" b="1" dirty="0" err="1"/>
              <a:t>Sifakis</a:t>
            </a:r>
            <a:r>
              <a:rPr lang="en-US" dirty="0"/>
              <a:t>, Sergio </a:t>
            </a:r>
            <a:r>
              <a:rPr lang="en-US" dirty="0" err="1" smtClean="0"/>
              <a:t>Yovine</a:t>
            </a:r>
            <a:endParaRPr lang="en-US" dirty="0"/>
          </a:p>
        </p:txBody>
      </p:sp>
    </p:spTree>
    <p:extLst>
      <p:ext uri="{BB962C8B-B14F-4D97-AF65-F5344CB8AC3E}">
        <p14:creationId xmlns:p14="http://schemas.microsoft.com/office/powerpoint/2010/main" val="3797551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Recent </a:t>
            </a:r>
            <a:r>
              <a:rPr lang="en-US" i="1" dirty="0"/>
              <a:t>Research Highlights</a:t>
            </a:r>
            <a:r>
              <a:rPr lang="en-US" dirty="0"/>
              <a:t> from the </a:t>
            </a:r>
            <a:r>
              <a:rPr lang="en-US" b="1" dirty="0"/>
              <a:t>Communications of the ACM</a:t>
            </a:r>
            <a:endParaRPr lang="en-US" dirty="0"/>
          </a:p>
          <a:p>
            <a:pPr lvl="1"/>
            <a:r>
              <a:rPr lang="en-US" dirty="0">
                <a:hlinkClick r:id="rId2" tooltip="http://cacm.acm.org/magazines/2010/2/69354-a-few-billion-lines-of-code-later/fulltext"/>
              </a:rPr>
              <a:t>A Few Billion Lines of Code Later: Using Static Analysis to Find Bugs in the Real World</a:t>
            </a:r>
            <a:endParaRPr lang="en-US" dirty="0"/>
          </a:p>
          <a:p>
            <a:pPr lvl="1"/>
            <a:r>
              <a:rPr lang="en-US" dirty="0">
                <a:hlinkClick r:id="rId3" tooltip="http://cacm.acm.org/magazines/2009/10/42360-retrospective-an-axiomatic-basis-for-computer-programming/fulltext"/>
              </a:rPr>
              <a:t>Retrospective: An Axiomatic Basis for Computer Programming</a:t>
            </a:r>
            <a:endParaRPr lang="en-US" dirty="0"/>
          </a:p>
          <a:p>
            <a:pPr lvl="1"/>
            <a:r>
              <a:rPr lang="en-US" dirty="0">
                <a:hlinkClick r:id="rId4" tooltip="http://cacm.acm.org/magazines/2009/11/48424-model-checking-algorithmic-verification-and-debugging/fulltext"/>
              </a:rPr>
              <a:t>Model Checking: Algorithmic Verification and Debugging</a:t>
            </a:r>
            <a:endParaRPr lang="en-US" dirty="0"/>
          </a:p>
          <a:p>
            <a:pPr lvl="1"/>
            <a:r>
              <a:rPr lang="en-US" dirty="0">
                <a:hlinkClick r:id="rId5" tooltip="http://cacm.acm.org/magazines/2010/2/69362-software-model-checking-takes-off/fulltext"/>
              </a:rPr>
              <a:t>Software Model Checking Takes Off</a:t>
            </a:r>
            <a:endParaRPr lang="en-US" dirty="0"/>
          </a:p>
          <a:p>
            <a:pPr lvl="1"/>
            <a:r>
              <a:rPr lang="en-US" dirty="0">
                <a:hlinkClick r:id="rId6" tooltip="http://cacm.acm.org/magazines/2009/7/32099-formal-verification-of-a-realistic-compiler/fulltext"/>
              </a:rPr>
              <a:t>Formal Verification of a Realistic Compiler</a:t>
            </a:r>
            <a:endParaRPr lang="en-US" dirty="0"/>
          </a:p>
          <a:p>
            <a:pPr lvl="1"/>
            <a:r>
              <a:rPr lang="en-US" dirty="0">
                <a:hlinkClick r:id="rId7" tooltip="http://cacm.acm.org/magazines/2010/6/92498-sel4-formal-verification-of-an-operating-system-kernel/fulltext"/>
              </a:rPr>
              <a:t>seL4: Formal Verification of an Operating-System </a:t>
            </a:r>
            <a:r>
              <a:rPr lang="en-US" dirty="0" smtClean="0">
                <a:hlinkClick r:id="rId7" tooltip="http://cacm.acm.org/magazines/2010/6/92498-sel4-formal-verification-of-an-operating-system-kernel/fulltext"/>
              </a:rPr>
              <a:t>Kernel</a:t>
            </a:r>
            <a:endParaRPr lang="en-US" dirty="0"/>
          </a:p>
        </p:txBody>
      </p:sp>
    </p:spTree>
    <p:extLst>
      <p:ext uri="{BB962C8B-B14F-4D97-AF65-F5344CB8AC3E}">
        <p14:creationId xmlns:p14="http://schemas.microsoft.com/office/powerpoint/2010/main" val="144818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Program Analysis</a:t>
            </a:r>
            <a:endParaRPr lang="en-US" dirty="0"/>
          </a:p>
        </p:txBody>
      </p:sp>
      <p:sp>
        <p:nvSpPr>
          <p:cNvPr id="3" name="Content Placeholder 2"/>
          <p:cNvSpPr>
            <a:spLocks noGrp="1"/>
          </p:cNvSpPr>
          <p:nvPr>
            <p:ph idx="1"/>
          </p:nvPr>
        </p:nvSpPr>
        <p:spPr/>
        <p:txBody>
          <a:bodyPr/>
          <a:lstStyle/>
          <a:p>
            <a:pPr marL="0" indent="0">
              <a:buNone/>
            </a:pPr>
            <a:r>
              <a:rPr lang="en-US" dirty="0" smtClean="0"/>
              <a:t>Compute information about the program and use it for:</a:t>
            </a:r>
          </a:p>
          <a:p>
            <a:r>
              <a:rPr lang="en-US" dirty="0" smtClean="0"/>
              <a:t>Program transformation</a:t>
            </a:r>
          </a:p>
          <a:p>
            <a:pPr lvl="1"/>
            <a:r>
              <a:rPr lang="en-US" dirty="0" smtClean="0"/>
              <a:t>Use the information to </a:t>
            </a:r>
            <a:r>
              <a:rPr lang="en-US" b="1" dirty="0" smtClean="0"/>
              <a:t>transform the program</a:t>
            </a:r>
            <a:r>
              <a:rPr lang="en-US" dirty="0" smtClean="0"/>
              <a:t>, trying to make it more efficient (“optimization”)</a:t>
            </a:r>
          </a:p>
          <a:p>
            <a:r>
              <a:rPr lang="en-US" dirty="0" smtClean="0"/>
              <a:t>Program checking and verification</a:t>
            </a:r>
          </a:p>
          <a:p>
            <a:pPr lvl="1"/>
            <a:r>
              <a:rPr lang="en-US" dirty="0" smtClean="0"/>
              <a:t>Provide </a:t>
            </a:r>
            <a:r>
              <a:rPr lang="en-US" b="1" dirty="0" smtClean="0"/>
              <a:t>feedback to developer </a:t>
            </a:r>
            <a:r>
              <a:rPr lang="en-US" dirty="0" smtClean="0"/>
              <a:t>about possible errors in the program</a:t>
            </a:r>
          </a:p>
        </p:txBody>
      </p:sp>
    </p:spTree>
    <p:extLst>
      <p:ext uri="{BB962C8B-B14F-4D97-AF65-F5344CB8AC3E}">
        <p14:creationId xmlns:p14="http://schemas.microsoft.com/office/powerpoint/2010/main" val="57130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Transformations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Common sub-expression </a:t>
            </a:r>
            <a:r>
              <a:rPr lang="en-US" dirty="0"/>
              <a:t>elimination using available expression analysis</a:t>
            </a:r>
          </a:p>
          <a:p>
            <a:pPr lvl="1"/>
            <a:r>
              <a:rPr lang="en-US" dirty="0"/>
              <a:t>avoid </a:t>
            </a:r>
            <a:r>
              <a:rPr lang="en-US" dirty="0" smtClean="0"/>
              <a:t>re-computing </a:t>
            </a:r>
            <a:r>
              <a:rPr lang="en-US" dirty="0"/>
              <a:t>(automatically or manually generated) identical expressions</a:t>
            </a:r>
          </a:p>
          <a:p>
            <a:r>
              <a:rPr lang="en-US" dirty="0" smtClean="0"/>
              <a:t>Constant </a:t>
            </a:r>
            <a:r>
              <a:rPr lang="en-US" dirty="0"/>
              <a:t>propagation</a:t>
            </a:r>
          </a:p>
          <a:p>
            <a:pPr lvl="1"/>
            <a:r>
              <a:rPr lang="en-US" dirty="0"/>
              <a:t>use constants instead of variables if variable value </a:t>
            </a:r>
            <a:r>
              <a:rPr lang="en-US" dirty="0" smtClean="0"/>
              <a:t>known</a:t>
            </a:r>
            <a:endParaRPr lang="en-US" dirty="0"/>
          </a:p>
          <a:p>
            <a:r>
              <a:rPr lang="en-US" dirty="0" smtClean="0"/>
              <a:t>Copy </a:t>
            </a:r>
            <a:r>
              <a:rPr lang="en-US" dirty="0"/>
              <a:t>propagation</a:t>
            </a:r>
          </a:p>
          <a:p>
            <a:pPr lvl="1"/>
            <a:r>
              <a:rPr lang="en-US" dirty="0"/>
              <a:t>use another variable with the same name</a:t>
            </a:r>
          </a:p>
          <a:p>
            <a:r>
              <a:rPr lang="en-US" dirty="0" smtClean="0"/>
              <a:t>Dead </a:t>
            </a:r>
            <a:r>
              <a:rPr lang="en-US" dirty="0"/>
              <a:t>code elimination</a:t>
            </a:r>
          </a:p>
          <a:p>
            <a:pPr lvl="1"/>
            <a:r>
              <a:rPr lang="en-US" dirty="0"/>
              <a:t>remove unnecessary code</a:t>
            </a:r>
          </a:p>
          <a:p>
            <a:r>
              <a:rPr lang="en-US" dirty="0" smtClean="0"/>
              <a:t>Automatically </a:t>
            </a:r>
            <a:r>
              <a:rPr lang="en-US" dirty="0"/>
              <a:t>generate code for parallel </a:t>
            </a:r>
            <a:r>
              <a:rPr lang="en-US" dirty="0" smtClean="0"/>
              <a:t>machines</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793240" y="2185200"/>
              <a:ext cx="4588920" cy="2464560"/>
            </p14:xfrm>
          </p:contentPart>
        </mc:Choice>
        <mc:Fallback xmlns="">
          <p:pic>
            <p:nvPicPr>
              <p:cNvPr id="4" name="Ink 3"/>
              <p:cNvPicPr/>
              <p:nvPr/>
            </p:nvPicPr>
            <p:blipFill>
              <a:blip r:embed="rId3"/>
              <a:stretch>
                <a:fillRect/>
              </a:stretch>
            </p:blipFill>
            <p:spPr>
              <a:xfrm>
                <a:off x="2790720" y="2182680"/>
                <a:ext cx="4593960" cy="2477880"/>
              </a:xfrm>
              <a:prstGeom prst="rect">
                <a:avLst/>
              </a:prstGeom>
            </p:spPr>
          </p:pic>
        </mc:Fallback>
      </mc:AlternateContent>
    </p:spTree>
    <p:extLst>
      <p:ext uri="{BB962C8B-B14F-4D97-AF65-F5344CB8AC3E}">
        <p14:creationId xmlns:p14="http://schemas.microsoft.com/office/powerpoint/2010/main" val="2529730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dirty="0" smtClean="0"/>
              <a:t>Examples of Verification Questions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Example questions in analysis and verification (with sample </a:t>
            </a:r>
            <a:r>
              <a:rPr lang="en-US" dirty="0" smtClean="0"/>
              <a:t>links to tools or papers): </a:t>
            </a:r>
            <a:endParaRPr lang="en-US" dirty="0"/>
          </a:p>
          <a:p>
            <a:r>
              <a:rPr lang="en-US" dirty="0">
                <a:hlinkClick r:id="rId2" tooltip="http://www.praxis-his.com/sparkada/publications_journals.asp"/>
              </a:rPr>
              <a:t>Will the program crash?</a:t>
            </a:r>
            <a:endParaRPr lang="en-US" dirty="0"/>
          </a:p>
          <a:p>
            <a:r>
              <a:rPr lang="en-US" dirty="0">
                <a:hlinkClick r:id="rId3" tooltip="http://www.key-project.org/"/>
              </a:rPr>
              <a:t>Does it compute the correct result?</a:t>
            </a:r>
            <a:endParaRPr lang="en-US" dirty="0"/>
          </a:p>
          <a:p>
            <a:r>
              <a:rPr lang="en-US" dirty="0">
                <a:hlinkClick r:id="rId4" tooltip="http://www.cs.cornell.edu/jif/"/>
              </a:rPr>
              <a:t>Does it leak private information?</a:t>
            </a:r>
            <a:endParaRPr lang="en-US" dirty="0"/>
          </a:p>
          <a:p>
            <a:r>
              <a:rPr lang="en-US" dirty="0">
                <a:hlinkClick r:id="rId5" tooltip="http://www.absint.com/ait/"/>
              </a:rPr>
              <a:t>How long does it take to run?</a:t>
            </a:r>
            <a:endParaRPr lang="en-US" dirty="0"/>
          </a:p>
          <a:p>
            <a:r>
              <a:rPr lang="en-US" dirty="0">
                <a:hlinkClick r:id="rId6" tooltip="http://portal.acm.org/citation.cfm?id=963948.963960"/>
              </a:rPr>
              <a:t>How much power does it consume?</a:t>
            </a:r>
            <a:endParaRPr lang="en-US" dirty="0"/>
          </a:p>
          <a:p>
            <a:r>
              <a:rPr lang="en-US" dirty="0">
                <a:hlinkClick r:id="rId7" tooltip="http://dx.doi.org/10.1016/j.conengprac.2004.04.002"/>
              </a:rPr>
              <a:t>Will it turn off automated cruise control?</a:t>
            </a:r>
            <a:r>
              <a:rPr lang="en-US" dirty="0"/>
              <a:t> </a:t>
            </a:r>
          </a:p>
        </p:txBody>
      </p:sp>
    </p:spTree>
    <p:extLst>
      <p:ext uri="{BB962C8B-B14F-4D97-AF65-F5344CB8AC3E}">
        <p14:creationId xmlns:p14="http://schemas.microsoft.com/office/powerpoint/2010/main" val="48745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iane501_2"/>
          <p:cNvPicPr>
            <a:picLocks noChangeAspect="1" noChangeArrowheads="1"/>
          </p:cNvPicPr>
          <p:nvPr/>
        </p:nvPicPr>
        <p:blipFill>
          <a:blip r:embed="rId3"/>
          <a:srcRect/>
          <a:stretch>
            <a:fillRect/>
          </a:stretch>
        </p:blipFill>
        <p:spPr bwMode="auto">
          <a:xfrm>
            <a:off x="3371850" y="0"/>
            <a:ext cx="5772150" cy="8877300"/>
          </a:xfrm>
          <a:prstGeom prst="rect">
            <a:avLst/>
          </a:prstGeom>
          <a:noFill/>
        </p:spPr>
      </p:pic>
      <p:pic>
        <p:nvPicPr>
          <p:cNvPr id="5" name="Picture 3" descr="ariane501_3"/>
          <p:cNvPicPr>
            <a:picLocks noChangeAspect="1" noChangeArrowheads="1"/>
          </p:cNvPicPr>
          <p:nvPr/>
        </p:nvPicPr>
        <p:blipFill>
          <a:blip r:embed="rId4"/>
          <a:srcRect/>
          <a:stretch>
            <a:fillRect/>
          </a:stretch>
        </p:blipFill>
        <p:spPr bwMode="auto">
          <a:xfrm>
            <a:off x="-1257300" y="-2019300"/>
            <a:ext cx="5829300" cy="8877300"/>
          </a:xfrm>
          <a:prstGeom prst="rect">
            <a:avLst/>
          </a:prstGeom>
          <a:solidFill>
            <a:schemeClr val="bg1"/>
          </a:solidFill>
        </p:spPr>
      </p:pic>
      <p:sp>
        <p:nvSpPr>
          <p:cNvPr id="6" name="Text Box 4"/>
          <p:cNvSpPr txBox="1">
            <a:spLocks noChangeArrowheads="1"/>
          </p:cNvSpPr>
          <p:nvPr/>
        </p:nvSpPr>
        <p:spPr bwMode="auto">
          <a:xfrm>
            <a:off x="228600" y="304800"/>
            <a:ext cx="4257897" cy="830997"/>
          </a:xfrm>
          <a:prstGeom prst="rect">
            <a:avLst/>
          </a:prstGeom>
          <a:noFill/>
          <a:ln w="12700" cap="sq">
            <a:noFill/>
            <a:miter lim="800000"/>
            <a:headEnd type="none" w="sm" len="sm"/>
            <a:tailEnd type="none" w="sm" len="sm"/>
          </a:ln>
          <a:effectLst/>
        </p:spPr>
        <p:txBody>
          <a:bodyPr wrap="none">
            <a:spAutoFit/>
          </a:bodyPr>
          <a:lstStyle/>
          <a:p>
            <a:pPr eaLnBrk="0" hangingPunct="0"/>
            <a:r>
              <a:rPr lang="en-US" sz="2400" dirty="0" smtClean="0">
                <a:solidFill>
                  <a:schemeClr val="bg1"/>
                </a:solidFill>
              </a:rPr>
              <a:t>French </a:t>
            </a:r>
            <a:r>
              <a:rPr lang="en-US" sz="2400" dirty="0">
                <a:solidFill>
                  <a:schemeClr val="bg1"/>
                </a:solidFill>
              </a:rPr>
              <a:t>Guyana, June 4, </a:t>
            </a:r>
            <a:r>
              <a:rPr lang="en-US" sz="2400" dirty="0" smtClean="0">
                <a:solidFill>
                  <a:schemeClr val="bg1"/>
                </a:solidFill>
              </a:rPr>
              <a:t>1996</a:t>
            </a:r>
          </a:p>
          <a:p>
            <a:pPr eaLnBrk="0" hangingPunct="0"/>
            <a:r>
              <a:rPr lang="en-US" sz="2400" dirty="0" smtClean="0">
                <a:solidFill>
                  <a:schemeClr val="bg1"/>
                </a:solidFill>
              </a:rPr>
              <a:t>t = 0 sec</a:t>
            </a:r>
            <a:endParaRPr lang="en-US" sz="2400" dirty="0">
              <a:solidFill>
                <a:schemeClr val="bg1"/>
              </a:solidFill>
            </a:endParaRPr>
          </a:p>
        </p:txBody>
      </p:sp>
      <p:sp>
        <p:nvSpPr>
          <p:cNvPr id="7" name="Text Box 5"/>
          <p:cNvSpPr txBox="1">
            <a:spLocks noChangeArrowheads="1"/>
          </p:cNvSpPr>
          <p:nvPr/>
        </p:nvSpPr>
        <p:spPr bwMode="auto">
          <a:xfrm>
            <a:off x="4638364" y="2396613"/>
            <a:ext cx="4004622" cy="830997"/>
          </a:xfrm>
          <a:prstGeom prst="rect">
            <a:avLst/>
          </a:prstGeom>
          <a:noFill/>
          <a:ln w="12700" cap="sq">
            <a:noFill/>
            <a:miter lim="800000"/>
            <a:headEnd type="none" w="sm" len="sm"/>
            <a:tailEnd type="none" w="sm" len="sm"/>
          </a:ln>
          <a:effectLst/>
        </p:spPr>
        <p:txBody>
          <a:bodyPr wrap="none">
            <a:spAutoFit/>
          </a:bodyPr>
          <a:lstStyle/>
          <a:p>
            <a:pPr eaLnBrk="0" hangingPunct="0"/>
            <a:r>
              <a:rPr lang="en-US" sz="2400" dirty="0" smtClean="0">
                <a:solidFill>
                  <a:schemeClr val="bg1"/>
                </a:solidFill>
              </a:rPr>
              <a:t>t = 40 sec</a:t>
            </a:r>
          </a:p>
          <a:p>
            <a:pPr eaLnBrk="0" hangingPunct="0"/>
            <a:r>
              <a:rPr lang="en-US" sz="2400" dirty="0" smtClean="0">
                <a:solidFill>
                  <a:schemeClr val="bg1"/>
                </a:solidFill>
              </a:rPr>
              <a:t>$</a:t>
            </a:r>
            <a:r>
              <a:rPr lang="en-US" sz="2400" dirty="0">
                <a:solidFill>
                  <a:schemeClr val="bg1"/>
                </a:solidFill>
              </a:rPr>
              <a:t>800 million software failure</a:t>
            </a:r>
          </a:p>
        </p:txBody>
      </p:sp>
      <p:sp>
        <p:nvSpPr>
          <p:cNvPr id="8" name="Rectangle 7"/>
          <p:cNvSpPr/>
          <p:nvPr/>
        </p:nvSpPr>
        <p:spPr>
          <a:xfrm>
            <a:off x="0" y="6211669"/>
            <a:ext cx="3647152" cy="646331"/>
          </a:xfrm>
          <a:prstGeom prst="rect">
            <a:avLst/>
          </a:prstGeom>
        </p:spPr>
        <p:txBody>
          <a:bodyPr wrap="none">
            <a:spAutoFit/>
          </a:bodyPr>
          <a:lstStyle/>
          <a:p>
            <a:pPr algn="ctr" eaLnBrk="0" hangingPunct="0"/>
            <a:r>
              <a:rPr lang="en-US" sz="3600" b="1" dirty="0" smtClean="0">
                <a:solidFill>
                  <a:schemeClr val="bg1"/>
                </a:solidFill>
              </a:rPr>
              <a:t>Space Missions</a:t>
            </a:r>
          </a:p>
        </p:txBody>
      </p:sp>
    </p:spTree>
    <p:extLst>
      <p:ext uri="{BB962C8B-B14F-4D97-AF65-F5344CB8AC3E}">
        <p14:creationId xmlns:p14="http://schemas.microsoft.com/office/powerpoint/2010/main" val="300494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ver.png"/>
          <p:cNvPicPr>
            <a:picLocks noChangeAspect="1"/>
          </p:cNvPicPr>
          <p:nvPr/>
        </p:nvPicPr>
        <p:blipFill>
          <a:blip r:embed="rId3"/>
          <a:stretch>
            <a:fillRect/>
          </a:stretch>
        </p:blipFill>
        <p:spPr>
          <a:xfrm>
            <a:off x="0" y="0"/>
            <a:ext cx="9144000" cy="7279031"/>
          </a:xfrm>
          <a:prstGeom prst="rect">
            <a:avLst/>
          </a:prstGeom>
        </p:spPr>
      </p:pic>
      <p:sp>
        <p:nvSpPr>
          <p:cNvPr id="3" name="Rectangle 2"/>
          <p:cNvSpPr/>
          <p:nvPr/>
        </p:nvSpPr>
        <p:spPr>
          <a:xfrm>
            <a:off x="132732" y="1548268"/>
            <a:ext cx="5763116" cy="369332"/>
          </a:xfrm>
          <a:prstGeom prst="rect">
            <a:avLst/>
          </a:prstGeom>
        </p:spPr>
        <p:txBody>
          <a:bodyPr wrap="none">
            <a:spAutoFit/>
          </a:bodyPr>
          <a:lstStyle/>
          <a:p>
            <a:r>
              <a:rPr lang="en-US" dirty="0" smtClean="0"/>
              <a:t>(Jun 18, 2008 – Scientific data lost from flash memory)</a:t>
            </a:r>
            <a:endParaRPr lang="en-US" dirty="0"/>
          </a:p>
        </p:txBody>
      </p:sp>
      <p:sp>
        <p:nvSpPr>
          <p:cNvPr id="7" name="Rectangle 6"/>
          <p:cNvSpPr/>
          <p:nvPr/>
        </p:nvSpPr>
        <p:spPr>
          <a:xfrm>
            <a:off x="0" y="6211669"/>
            <a:ext cx="3647152" cy="646331"/>
          </a:xfrm>
          <a:prstGeom prst="rect">
            <a:avLst/>
          </a:prstGeom>
          <a:solidFill>
            <a:schemeClr val="tx1"/>
          </a:solidFill>
        </p:spPr>
        <p:txBody>
          <a:bodyPr wrap="none">
            <a:spAutoFit/>
          </a:bodyPr>
          <a:lstStyle/>
          <a:p>
            <a:pPr algn="ctr" eaLnBrk="0" hangingPunct="0"/>
            <a:r>
              <a:rPr lang="en-US" sz="3600" b="1" dirty="0" smtClean="0">
                <a:solidFill>
                  <a:schemeClr val="bg1"/>
                </a:solidFill>
              </a:rPr>
              <a:t>Space Missions</a:t>
            </a:r>
          </a:p>
        </p:txBody>
      </p:sp>
    </p:spTree>
    <p:extLst>
      <p:ext uri="{BB962C8B-B14F-4D97-AF65-F5344CB8AC3E}">
        <p14:creationId xmlns:p14="http://schemas.microsoft.com/office/powerpoint/2010/main" val="2777705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398206" y="-988141"/>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 Air Transport</a:t>
            </a:r>
          </a:p>
        </p:txBody>
      </p:sp>
    </p:spTree>
    <p:extLst>
      <p:ext uri="{BB962C8B-B14F-4D97-AF65-F5344CB8AC3E}">
        <p14:creationId xmlns:p14="http://schemas.microsoft.com/office/powerpoint/2010/main" val="1758201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09600" y="0"/>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 Air Transport</a:t>
            </a:r>
          </a:p>
        </p:txBody>
      </p:sp>
    </p:spTree>
    <p:extLst>
      <p:ext uri="{BB962C8B-B14F-4D97-AF65-F5344CB8AC3E}">
        <p14:creationId xmlns:p14="http://schemas.microsoft.com/office/powerpoint/2010/main" val="1425542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9943</TotalTime>
  <Words>1828</Words>
  <Application>Microsoft Office PowerPoint</Application>
  <PresentationFormat>On-screen Show (4:3)</PresentationFormat>
  <Paragraphs>145</Paragraphs>
  <Slides>29</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Compiler Construction Lecture 15</vt:lpstr>
      <vt:lpstr>Program Analysis</vt:lpstr>
      <vt:lpstr>Uses of Program Analysis</vt:lpstr>
      <vt:lpstr>Example Transformations</vt:lpstr>
      <vt:lpstr>Examples of Verification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 Therapy</vt:lpstr>
      <vt:lpstr>PowerPoint Presentation</vt:lpstr>
      <vt:lpstr>PowerPoint Presentation</vt:lpstr>
      <vt:lpstr>Zune 30 leapyear problem</vt:lpstr>
      <vt:lpstr>How can we automate verification?</vt:lpstr>
      <vt:lpstr>Spec Sharp: the Movie</vt:lpstr>
      <vt:lpstr>More Success Stories</vt:lpstr>
      <vt:lpstr>ASTREE Analyzer</vt:lpstr>
      <vt:lpstr>AbsInt</vt:lpstr>
      <vt:lpstr>Coverity Prevent</vt:lpstr>
      <vt:lpstr>Microsoft’s Static Driver Verifier</vt:lpstr>
      <vt:lpstr>Impact on Computer Science</vt:lpstr>
      <vt:lpstr>PowerPoint Presentation</vt:lpstr>
      <vt:lpstr>PowerPoint Presentation</vt:lpstr>
      <vt:lpstr>PowerPoint Presentation</vt:lpstr>
      <vt:lpstr>PowerPoint Presentation</vt:lpstr>
      <vt:lpstr>Recommended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dc:title>
  <dc:creator>psuter</dc:creator>
  <cp:lastModifiedBy>kuncak</cp:lastModifiedBy>
  <cp:revision>897</cp:revision>
  <dcterms:created xsi:type="dcterms:W3CDTF">2009-12-16T09:41:49Z</dcterms:created>
  <dcterms:modified xsi:type="dcterms:W3CDTF">2011-12-04T19:07:38Z</dcterms:modified>
</cp:coreProperties>
</file>