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89BA-8F88-47A3-B6CB-89577CFED35B}" type="datetimeFigureOut">
              <a:rPr lang="en-US" smtClean="0"/>
              <a:t>2011-10-24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477E3-88EA-4FF6-94AB-3F387600F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42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89BA-8F88-47A3-B6CB-89577CFED35B}" type="datetimeFigureOut">
              <a:rPr lang="en-US" smtClean="0"/>
              <a:t>2011-10-24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477E3-88EA-4FF6-94AB-3F387600F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39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89BA-8F88-47A3-B6CB-89577CFED35B}" type="datetimeFigureOut">
              <a:rPr lang="en-US" smtClean="0"/>
              <a:t>2011-10-24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477E3-88EA-4FF6-94AB-3F387600F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3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89BA-8F88-47A3-B6CB-89577CFED35B}" type="datetimeFigureOut">
              <a:rPr lang="en-US" smtClean="0"/>
              <a:t>2011-10-24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477E3-88EA-4FF6-94AB-3F387600F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6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89BA-8F88-47A3-B6CB-89577CFED35B}" type="datetimeFigureOut">
              <a:rPr lang="en-US" smtClean="0"/>
              <a:t>2011-10-24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477E3-88EA-4FF6-94AB-3F387600F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89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89BA-8F88-47A3-B6CB-89577CFED35B}" type="datetimeFigureOut">
              <a:rPr lang="en-US" smtClean="0"/>
              <a:t>2011-10-24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477E3-88EA-4FF6-94AB-3F387600F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0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89BA-8F88-47A3-B6CB-89577CFED35B}" type="datetimeFigureOut">
              <a:rPr lang="en-US" smtClean="0"/>
              <a:t>2011-10-24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477E3-88EA-4FF6-94AB-3F387600F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5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89BA-8F88-47A3-B6CB-89577CFED35B}" type="datetimeFigureOut">
              <a:rPr lang="en-US" smtClean="0"/>
              <a:t>2011-10-24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477E3-88EA-4FF6-94AB-3F387600F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53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89BA-8F88-47A3-B6CB-89577CFED35B}" type="datetimeFigureOut">
              <a:rPr lang="en-US" smtClean="0"/>
              <a:t>2011-10-24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477E3-88EA-4FF6-94AB-3F387600F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1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89BA-8F88-47A3-B6CB-89577CFED35B}" type="datetimeFigureOut">
              <a:rPr lang="en-US" smtClean="0"/>
              <a:t>2011-10-24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477E3-88EA-4FF6-94AB-3F387600F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2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89BA-8F88-47A3-B6CB-89577CFED35B}" type="datetimeFigureOut">
              <a:rPr lang="en-US" smtClean="0"/>
              <a:t>2011-10-24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477E3-88EA-4FF6-94AB-3F387600F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370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89BA-8F88-47A3-B6CB-89577CFED35B}" type="datetimeFigureOut">
              <a:rPr lang="en-US" smtClean="0"/>
              <a:t>2011-10-24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477E3-88EA-4FF6-94AB-3F387600F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02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Mapping Priorities to Trees in Recursive Descent Parsers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summary and exercise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42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 with Two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136" y="1828800"/>
            <a:ext cx="8318864" cy="2057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where:</a:t>
            </a:r>
          </a:p>
          <a:p>
            <a:r>
              <a:rPr lang="en-US" dirty="0" smtClean="0"/>
              <a:t>“-” is left-associative</a:t>
            </a:r>
          </a:p>
          <a:p>
            <a:r>
              <a:rPr lang="en-US" dirty="0" smtClean="0"/>
              <a:t>“^” is right-associative</a:t>
            </a:r>
          </a:p>
          <a:p>
            <a:r>
              <a:rPr lang="en-US" dirty="0" smtClean="0"/>
              <a:t>“^” has higher priority than “-”</a:t>
            </a:r>
          </a:p>
          <a:p>
            <a:pPr marL="0" indent="0">
              <a:buNone/>
            </a:pPr>
            <a:r>
              <a:rPr lang="en-US" dirty="0" smtClean="0"/>
              <a:t>Draw parentheses and a tree for token sequence:   </a:t>
            </a:r>
            <a:r>
              <a:rPr lang="en-US" b="1" dirty="0" smtClean="0"/>
              <a:t>a – b – c ^ d ^ e – f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09450" y="1283235"/>
            <a:ext cx="7186750" cy="54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2600" dirty="0" err="1" smtClean="0">
                <a:solidFill>
                  <a:schemeClr val="tx1"/>
                </a:solidFill>
              </a:rPr>
              <a:t>expr</a:t>
            </a:r>
            <a:r>
              <a:rPr lang="en-US" sz="2600" dirty="0" smtClean="0">
                <a:solidFill>
                  <a:schemeClr val="tx1"/>
                </a:solidFill>
              </a:rPr>
              <a:t> ::= </a:t>
            </a:r>
            <a:r>
              <a:rPr lang="en-US" sz="2600" dirty="0" err="1" smtClean="0">
                <a:solidFill>
                  <a:schemeClr val="tx1"/>
                </a:solidFill>
              </a:rPr>
              <a:t>ident</a:t>
            </a:r>
            <a:r>
              <a:rPr lang="en-US" sz="2600" dirty="0" smtClean="0">
                <a:solidFill>
                  <a:schemeClr val="tx1"/>
                </a:solidFill>
              </a:rPr>
              <a:t> | </a:t>
            </a:r>
            <a:r>
              <a:rPr lang="en-US" sz="2600" dirty="0" err="1" smtClean="0">
                <a:solidFill>
                  <a:schemeClr val="tx1"/>
                </a:solidFill>
              </a:rPr>
              <a:t>expr</a:t>
            </a:r>
            <a:r>
              <a:rPr lang="en-US" sz="2600" dirty="0" smtClean="0">
                <a:solidFill>
                  <a:schemeClr val="tx1"/>
                </a:solidFill>
              </a:rPr>
              <a:t> - </a:t>
            </a:r>
            <a:r>
              <a:rPr lang="en-US" sz="2600" dirty="0" err="1">
                <a:solidFill>
                  <a:schemeClr val="tx1"/>
                </a:solidFill>
              </a:rPr>
              <a:t>expr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| </a:t>
            </a:r>
            <a:r>
              <a:rPr lang="en-US" sz="2600" dirty="0" err="1">
                <a:solidFill>
                  <a:schemeClr val="tx1"/>
                </a:solidFill>
              </a:rPr>
              <a:t>expr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^ </a:t>
            </a:r>
            <a:r>
              <a:rPr lang="en-US" sz="2600" dirty="0" err="1" smtClean="0">
                <a:solidFill>
                  <a:schemeClr val="tx1"/>
                </a:solidFill>
              </a:rPr>
              <a:t>expr</a:t>
            </a:r>
            <a:r>
              <a:rPr lang="en-US" sz="2600" dirty="0" smtClean="0">
                <a:solidFill>
                  <a:schemeClr val="tx1"/>
                </a:solidFill>
              </a:rPr>
              <a:t>  | (</a:t>
            </a:r>
            <a:r>
              <a:rPr lang="en-US" sz="2600" dirty="0" err="1" smtClean="0">
                <a:solidFill>
                  <a:schemeClr val="tx1"/>
                </a:solidFill>
              </a:rPr>
              <a:t>expr</a:t>
            </a:r>
            <a:r>
              <a:rPr lang="en-US" sz="26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5638800" y="3581400"/>
            <a:ext cx="342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((a – b) – (c ^ (d ^ e)) ) – f </a:t>
            </a:r>
          </a:p>
        </p:txBody>
      </p:sp>
    </p:spTree>
    <p:extLst>
      <p:ext uri="{BB962C8B-B14F-4D97-AF65-F5344CB8AC3E}">
        <p14:creationId xmlns:p14="http://schemas.microsoft.com/office/powerpoint/2010/main" val="182244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Build Expressions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371600"/>
            <a:ext cx="8458200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prstClr val="black"/>
                </a:solidFill>
              </a:rPr>
              <a:t>abstract class </a:t>
            </a:r>
            <a:r>
              <a:rPr lang="en-US" sz="3200" dirty="0" err="1">
                <a:solidFill>
                  <a:prstClr val="black"/>
                </a:solidFill>
              </a:rPr>
              <a:t>Expr</a:t>
            </a:r>
            <a:endParaRPr lang="en-US" sz="32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prstClr val="black"/>
                </a:solidFill>
              </a:rPr>
              <a:t>case class </a:t>
            </a:r>
            <a:r>
              <a:rPr lang="en-US" sz="3200" dirty="0">
                <a:solidFill>
                  <a:prstClr val="black"/>
                </a:solidFill>
              </a:rPr>
              <a:t>Variable(id : Identifier) </a:t>
            </a:r>
            <a:r>
              <a:rPr lang="en-US" sz="3200" b="1" dirty="0">
                <a:solidFill>
                  <a:prstClr val="black"/>
                </a:solidFill>
              </a:rPr>
              <a:t>extends </a:t>
            </a:r>
            <a:r>
              <a:rPr lang="en-US" sz="3200" dirty="0" err="1">
                <a:solidFill>
                  <a:prstClr val="black"/>
                </a:solidFill>
              </a:rPr>
              <a:t>Expr</a:t>
            </a:r>
            <a:endParaRPr lang="en-US" sz="32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prstClr val="black"/>
                </a:solidFill>
              </a:rPr>
              <a:t>case class </a:t>
            </a:r>
            <a:r>
              <a:rPr lang="en-US" sz="3200" dirty="0">
                <a:solidFill>
                  <a:prstClr val="black"/>
                </a:solidFill>
              </a:rPr>
              <a:t>Minus(e1 : </a:t>
            </a:r>
            <a:r>
              <a:rPr lang="en-US" sz="3200" dirty="0" err="1">
                <a:solidFill>
                  <a:prstClr val="black"/>
                </a:solidFill>
              </a:rPr>
              <a:t>Expr</a:t>
            </a:r>
            <a:r>
              <a:rPr lang="en-US" sz="3200" dirty="0">
                <a:solidFill>
                  <a:prstClr val="black"/>
                </a:solidFill>
              </a:rPr>
              <a:t>, e2 : </a:t>
            </a:r>
            <a:r>
              <a:rPr lang="en-US" sz="3200" dirty="0" err="1">
                <a:solidFill>
                  <a:prstClr val="black"/>
                </a:solidFill>
              </a:rPr>
              <a:t>Expr</a:t>
            </a:r>
            <a:r>
              <a:rPr lang="en-US" sz="3200" dirty="0">
                <a:solidFill>
                  <a:prstClr val="black"/>
                </a:solidFill>
              </a:rPr>
              <a:t>) </a:t>
            </a:r>
            <a:r>
              <a:rPr lang="en-US" sz="3200" b="1" dirty="0">
                <a:solidFill>
                  <a:prstClr val="black"/>
                </a:solidFill>
              </a:rPr>
              <a:t>extends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Expr</a:t>
            </a:r>
            <a:endParaRPr lang="en-US" sz="32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prstClr val="black"/>
                </a:solidFill>
              </a:rPr>
              <a:t>case class </a:t>
            </a:r>
            <a:r>
              <a:rPr lang="en-US" sz="3200" dirty="0" err="1">
                <a:solidFill>
                  <a:prstClr val="black"/>
                </a:solidFill>
              </a:rPr>
              <a:t>Exp</a:t>
            </a:r>
            <a:r>
              <a:rPr lang="en-US" sz="3200" dirty="0">
                <a:solidFill>
                  <a:prstClr val="black"/>
                </a:solidFill>
              </a:rPr>
              <a:t>(e1 : </a:t>
            </a:r>
            <a:r>
              <a:rPr lang="en-US" sz="3200" dirty="0" err="1">
                <a:solidFill>
                  <a:prstClr val="black"/>
                </a:solidFill>
              </a:rPr>
              <a:t>Expr</a:t>
            </a:r>
            <a:r>
              <a:rPr lang="en-US" sz="3200" dirty="0">
                <a:solidFill>
                  <a:prstClr val="black"/>
                </a:solidFill>
              </a:rPr>
              <a:t>, e2 : </a:t>
            </a:r>
            <a:r>
              <a:rPr lang="en-US" sz="3200" dirty="0" err="1">
                <a:solidFill>
                  <a:prstClr val="black"/>
                </a:solidFill>
              </a:rPr>
              <a:t>Expr</a:t>
            </a:r>
            <a:r>
              <a:rPr lang="en-US" sz="3200" dirty="0">
                <a:solidFill>
                  <a:prstClr val="black"/>
                </a:solidFill>
              </a:rPr>
              <a:t>) </a:t>
            </a:r>
            <a:r>
              <a:rPr lang="en-US" sz="3200" b="1" dirty="0">
                <a:solidFill>
                  <a:prstClr val="black"/>
                </a:solidFill>
              </a:rPr>
              <a:t>extends </a:t>
            </a:r>
            <a:r>
              <a:rPr lang="en-US" sz="3200" dirty="0" err="1">
                <a:solidFill>
                  <a:prstClr val="black"/>
                </a:solidFill>
              </a:rPr>
              <a:t>Expr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45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Layer the grammar by priorities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12012" y="3581400"/>
            <a:ext cx="367898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2600" dirty="0" err="1" smtClean="0">
                <a:solidFill>
                  <a:schemeClr val="tx1"/>
                </a:solidFill>
              </a:rPr>
              <a:t>expr</a:t>
            </a:r>
            <a:r>
              <a:rPr lang="en-US" sz="2600" dirty="0" smtClean="0">
                <a:solidFill>
                  <a:schemeClr val="tx1"/>
                </a:solidFill>
              </a:rPr>
              <a:t> ::= term (- term)*</a:t>
            </a:r>
          </a:p>
          <a:p>
            <a:pPr marL="0" indent="0">
              <a:buFontTx/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term ::= factor (^ factor)*</a:t>
            </a:r>
          </a:p>
          <a:p>
            <a:pPr marL="0" indent="0">
              <a:buFontTx/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factor ::= id | (</a:t>
            </a:r>
            <a:r>
              <a:rPr lang="en-US" sz="2600" dirty="0" err="1" smtClean="0">
                <a:solidFill>
                  <a:schemeClr val="tx1"/>
                </a:solidFill>
              </a:rPr>
              <a:t>expr</a:t>
            </a:r>
            <a:r>
              <a:rPr lang="en-US" sz="26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000" y="3588603"/>
            <a:ext cx="383355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lower priority binds weaker, </a:t>
            </a:r>
          </a:p>
          <a:p>
            <a:r>
              <a:rPr lang="en-US" sz="2400" dirty="0" smtClean="0"/>
              <a:t>so it goes outside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295400" y="1676400"/>
            <a:ext cx="7186750" cy="54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2600" dirty="0" err="1" smtClean="0">
                <a:solidFill>
                  <a:schemeClr val="tx1"/>
                </a:solidFill>
              </a:rPr>
              <a:t>expr</a:t>
            </a:r>
            <a:r>
              <a:rPr lang="en-US" sz="2600" dirty="0" smtClean="0">
                <a:solidFill>
                  <a:schemeClr val="tx1"/>
                </a:solidFill>
              </a:rPr>
              <a:t> ::= </a:t>
            </a:r>
            <a:r>
              <a:rPr lang="en-US" sz="2600" dirty="0" err="1" smtClean="0">
                <a:solidFill>
                  <a:schemeClr val="tx1"/>
                </a:solidFill>
              </a:rPr>
              <a:t>ident</a:t>
            </a:r>
            <a:r>
              <a:rPr lang="en-US" sz="2600" dirty="0" smtClean="0">
                <a:solidFill>
                  <a:schemeClr val="tx1"/>
                </a:solidFill>
              </a:rPr>
              <a:t> | </a:t>
            </a:r>
            <a:r>
              <a:rPr lang="en-US" sz="2600" dirty="0" err="1" smtClean="0">
                <a:solidFill>
                  <a:schemeClr val="tx1"/>
                </a:solidFill>
              </a:rPr>
              <a:t>expr</a:t>
            </a:r>
            <a:r>
              <a:rPr lang="en-US" sz="2600" dirty="0" smtClean="0">
                <a:solidFill>
                  <a:schemeClr val="tx1"/>
                </a:solidFill>
              </a:rPr>
              <a:t> - </a:t>
            </a:r>
            <a:r>
              <a:rPr lang="en-US" sz="2600" dirty="0" err="1">
                <a:solidFill>
                  <a:schemeClr val="tx1"/>
                </a:solidFill>
              </a:rPr>
              <a:t>expr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| </a:t>
            </a:r>
            <a:r>
              <a:rPr lang="en-US" sz="2600" dirty="0" err="1">
                <a:solidFill>
                  <a:schemeClr val="tx1"/>
                </a:solidFill>
              </a:rPr>
              <a:t>expr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^ </a:t>
            </a:r>
            <a:r>
              <a:rPr lang="en-US" sz="2600" dirty="0" err="1" smtClean="0">
                <a:solidFill>
                  <a:schemeClr val="tx1"/>
                </a:solidFill>
              </a:rPr>
              <a:t>expr</a:t>
            </a:r>
            <a:r>
              <a:rPr lang="en-US" sz="2600" dirty="0" smtClean="0">
                <a:solidFill>
                  <a:schemeClr val="tx1"/>
                </a:solidFill>
              </a:rPr>
              <a:t>  | (</a:t>
            </a:r>
            <a:r>
              <a:rPr lang="en-US" sz="2600" dirty="0" err="1" smtClean="0">
                <a:solidFill>
                  <a:schemeClr val="tx1"/>
                </a:solidFill>
              </a:rPr>
              <a:t>expr</a:t>
            </a:r>
            <a:r>
              <a:rPr lang="en-US" sz="26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Down Arrow 6"/>
          <p:cNvSpPr/>
          <p:nvPr/>
        </p:nvSpPr>
        <p:spPr>
          <a:xfrm>
            <a:off x="1981200" y="2438400"/>
            <a:ext cx="609600" cy="8382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0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Build trees in the right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LEFT-associative </a:t>
            </a:r>
            <a:r>
              <a:rPr lang="en-US" sz="2800" dirty="0" smtClean="0"/>
              <a:t>operator</a:t>
            </a:r>
          </a:p>
          <a:p>
            <a:pPr marL="0" indent="0">
              <a:buNone/>
            </a:pPr>
            <a:r>
              <a:rPr lang="en-US" sz="2400" dirty="0" smtClean="0"/>
              <a:t>x – y – z   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	(x – y) – z </a:t>
            </a:r>
          </a:p>
          <a:p>
            <a:pPr marL="0" indent="0">
              <a:buNone/>
            </a:pPr>
            <a:r>
              <a:rPr lang="en-US" sz="2400" dirty="0" smtClean="0">
                <a:sym typeface="Wingdings" pitchFamily="2" charset="2"/>
              </a:rPr>
              <a:t>		Minus(Minus(</a:t>
            </a:r>
            <a:r>
              <a:rPr lang="en-US" sz="2400" dirty="0" err="1" smtClean="0">
                <a:sym typeface="Wingdings" pitchFamily="2" charset="2"/>
              </a:rPr>
              <a:t>Var</a:t>
            </a:r>
            <a:r>
              <a:rPr lang="en-US" sz="2400" dirty="0" smtClean="0">
                <a:sym typeface="Wingdings" pitchFamily="2" charset="2"/>
              </a:rPr>
              <a:t>(“x”),</a:t>
            </a:r>
            <a:r>
              <a:rPr lang="en-US" sz="2400" dirty="0" err="1" smtClean="0">
                <a:sym typeface="Wingdings" pitchFamily="2" charset="2"/>
              </a:rPr>
              <a:t>Var</a:t>
            </a:r>
            <a:r>
              <a:rPr lang="en-US" sz="2400" dirty="0" smtClean="0">
                <a:sym typeface="Wingdings" pitchFamily="2" charset="2"/>
              </a:rPr>
              <a:t>(“y”)),   </a:t>
            </a:r>
            <a:r>
              <a:rPr lang="en-US" sz="2400" dirty="0" err="1" smtClean="0">
                <a:sym typeface="Wingdings" pitchFamily="2" charset="2"/>
              </a:rPr>
              <a:t>Var</a:t>
            </a:r>
            <a:r>
              <a:rPr lang="en-US" sz="2400" dirty="0" smtClean="0">
                <a:sym typeface="Wingdings" pitchFamily="2" charset="2"/>
              </a:rPr>
              <a:t>(“z”))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3200400"/>
            <a:ext cx="4468523" cy="2791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expr</a:t>
            </a:r>
            <a:r>
              <a:rPr lang="en-US" dirty="0" smtClean="0"/>
              <a:t> : </a:t>
            </a:r>
            <a:r>
              <a:rPr lang="en-US" dirty="0" err="1" smtClean="0"/>
              <a:t>Expr</a:t>
            </a:r>
            <a:r>
              <a:rPr lang="en-US" dirty="0" smtClean="0"/>
              <a:t> = 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/>
              <a:t>   </a:t>
            </a:r>
            <a:r>
              <a:rPr lang="en-US" b="1" dirty="0" err="1" smtClean="0"/>
              <a:t>var</a:t>
            </a:r>
            <a:r>
              <a:rPr lang="en-US" b="1" dirty="0" smtClean="0"/>
              <a:t> e =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   while (</a:t>
            </a:r>
            <a:r>
              <a:rPr lang="en-US" dirty="0" err="1" smtClean="0"/>
              <a:t>lexer.token</a:t>
            </a:r>
            <a:r>
              <a:rPr lang="en-US" dirty="0" smtClean="0"/>
              <a:t> == </a:t>
            </a:r>
            <a:r>
              <a:rPr lang="en-US" dirty="0" err="1" smtClean="0"/>
              <a:t>MinusToken</a:t>
            </a:r>
            <a:r>
              <a:rPr lang="en-US" dirty="0" smtClean="0"/>
              <a:t>) {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lexer.next</a:t>
            </a: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     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   }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   </a:t>
            </a:r>
            <a:r>
              <a:rPr lang="en-US" b="1" dirty="0" smtClean="0"/>
              <a:t>e</a:t>
            </a: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4488116"/>
            <a:ext cx="234846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/>
              <a:t>e = </a:t>
            </a:r>
            <a:r>
              <a:rPr lang="en-US" sz="2200" b="1" dirty="0" smtClean="0"/>
              <a:t>Minus(e</a:t>
            </a:r>
            <a:r>
              <a:rPr lang="en-US" sz="2200" b="1" dirty="0"/>
              <a:t>, term)</a:t>
            </a:r>
          </a:p>
        </p:txBody>
      </p:sp>
      <p:sp>
        <p:nvSpPr>
          <p:cNvPr id="7" name="Rectangle 6"/>
          <p:cNvSpPr/>
          <p:nvPr/>
        </p:nvSpPr>
        <p:spPr>
          <a:xfrm>
            <a:off x="1229328" y="3470681"/>
            <a:ext cx="7518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/>
              <a:t>term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428660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Build trees in the right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RIGHT-associative </a:t>
            </a:r>
            <a:r>
              <a:rPr lang="en-US" sz="2800" dirty="0" smtClean="0"/>
              <a:t>operator – using a loop</a:t>
            </a:r>
          </a:p>
          <a:p>
            <a:pPr marL="0" indent="0">
              <a:buNone/>
            </a:pPr>
            <a:r>
              <a:rPr lang="en-US" sz="2400" dirty="0" smtClean="0"/>
              <a:t>x ^ y ^ z   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	x ^ (y ^ z)</a:t>
            </a:r>
          </a:p>
          <a:p>
            <a:pPr marL="0" indent="0">
              <a:buNone/>
            </a:pPr>
            <a:r>
              <a:rPr lang="en-US" sz="2400" dirty="0" smtClean="0">
                <a:sym typeface="Wingdings" pitchFamily="2" charset="2"/>
              </a:rPr>
              <a:t>		</a:t>
            </a:r>
            <a:r>
              <a:rPr lang="en-US" sz="2400" dirty="0" err="1" smtClean="0">
                <a:sym typeface="Wingdings" pitchFamily="2" charset="2"/>
              </a:rPr>
              <a:t>Exp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Var</a:t>
            </a:r>
            <a:r>
              <a:rPr lang="en-US" sz="2400" dirty="0" smtClean="0">
                <a:sym typeface="Wingdings" pitchFamily="2" charset="2"/>
              </a:rPr>
              <a:t>(“x”),   </a:t>
            </a:r>
            <a:r>
              <a:rPr lang="en-US" sz="2400" dirty="0" err="1" smtClean="0">
                <a:sym typeface="Wingdings" pitchFamily="2" charset="2"/>
              </a:rPr>
              <a:t>Exp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Var</a:t>
            </a:r>
            <a:r>
              <a:rPr lang="en-US" sz="2400" dirty="0" smtClean="0">
                <a:sym typeface="Wingdings" pitchFamily="2" charset="2"/>
              </a:rPr>
              <a:t>(“y”), </a:t>
            </a:r>
            <a:r>
              <a:rPr lang="en-US" sz="2400" dirty="0" err="1" smtClean="0">
                <a:sym typeface="Wingdings" pitchFamily="2" charset="2"/>
              </a:rPr>
              <a:t>Var</a:t>
            </a:r>
            <a:r>
              <a:rPr lang="en-US" sz="2400" dirty="0" smtClean="0">
                <a:sym typeface="Wingdings" pitchFamily="2" charset="2"/>
              </a:rPr>
              <a:t>(“z”))  )</a:t>
            </a:r>
            <a:endParaRPr lang="en-US" sz="24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8600" y="3228704"/>
            <a:ext cx="4468523" cy="2791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expr</a:t>
            </a:r>
            <a:r>
              <a:rPr lang="en-US" dirty="0" smtClean="0"/>
              <a:t> : </a:t>
            </a:r>
            <a:r>
              <a:rPr lang="en-US" dirty="0" err="1" smtClean="0"/>
              <a:t>Expr</a:t>
            </a:r>
            <a:r>
              <a:rPr lang="en-US" dirty="0" smtClean="0"/>
              <a:t> = 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/>
              <a:t>   </a:t>
            </a:r>
            <a:r>
              <a:rPr lang="en-US" b="1" dirty="0" err="1" smtClean="0"/>
              <a:t>val</a:t>
            </a:r>
            <a:r>
              <a:rPr lang="en-US" b="1" dirty="0" smtClean="0"/>
              <a:t> e = factor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   if (</a:t>
            </a:r>
            <a:r>
              <a:rPr lang="en-US" dirty="0" err="1" smtClean="0"/>
              <a:t>lexer.token</a:t>
            </a:r>
            <a:r>
              <a:rPr lang="en-US" dirty="0" smtClean="0"/>
              <a:t> == </a:t>
            </a:r>
            <a:r>
              <a:rPr lang="en-US" dirty="0" err="1" smtClean="0"/>
              <a:t>ExpToken</a:t>
            </a:r>
            <a:r>
              <a:rPr lang="en-US" dirty="0" smtClean="0"/>
              <a:t>) {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lexer.next</a:t>
            </a: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Exp</a:t>
            </a:r>
            <a:r>
              <a:rPr lang="en-US" dirty="0" smtClean="0"/>
              <a:t>(e, </a:t>
            </a:r>
            <a:r>
              <a:rPr lang="en-US" dirty="0" err="1" smtClean="0"/>
              <a:t>expr</a:t>
            </a:r>
            <a:r>
              <a:rPr lang="en-US" dirty="0" smtClean="0"/>
              <a:t>)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   } else e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34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267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Mapping Priorities to Trees in Recursive Descent Parsers  - summary and exercise -</vt:lpstr>
      <vt:lpstr>Expressions with Two Operators</vt:lpstr>
      <vt:lpstr>Goal: Build Expressions</vt:lpstr>
      <vt:lpstr>1) Layer the grammar by priorities</vt:lpstr>
      <vt:lpstr>2) Build trees in the right way</vt:lpstr>
      <vt:lpstr>2) Build trees in the right way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Mapping Priorities to Trees in Recursive Descent Parsers - summary and exercise -</dc:title>
  <dc:creator>kuncak</dc:creator>
  <cp:lastModifiedBy>kuncak</cp:lastModifiedBy>
  <cp:revision>16</cp:revision>
  <dcterms:created xsi:type="dcterms:W3CDTF">2011-10-24T06:20:55Z</dcterms:created>
  <dcterms:modified xsi:type="dcterms:W3CDTF">2011-10-24T14:27:16Z</dcterms:modified>
</cp:coreProperties>
</file>